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7"/>
  </p:notesMasterIdLst>
  <p:handoutMasterIdLst>
    <p:handoutMasterId r:id="rId18"/>
  </p:handoutMasterIdLst>
  <p:sldIdLst>
    <p:sldId id="338" r:id="rId5"/>
    <p:sldId id="340" r:id="rId6"/>
    <p:sldId id="341" r:id="rId7"/>
    <p:sldId id="342" r:id="rId8"/>
    <p:sldId id="344" r:id="rId9"/>
    <p:sldId id="345" r:id="rId10"/>
    <p:sldId id="346" r:id="rId11"/>
    <p:sldId id="363" r:id="rId12"/>
    <p:sldId id="347" r:id="rId13"/>
    <p:sldId id="348" r:id="rId14"/>
    <p:sldId id="349" r:id="rId15"/>
    <p:sldId id="339" r:id="rId16"/>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7" autoAdjust="0"/>
    <p:restoredTop sz="99178" autoAdjust="0"/>
  </p:normalViewPr>
  <p:slideViewPr>
    <p:cSldViewPr>
      <p:cViewPr varScale="1">
        <p:scale>
          <a:sx n="125" d="100"/>
          <a:sy n="125" d="100"/>
        </p:scale>
        <p:origin x="-96" y="-108"/>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38274-8C80-4121-A7CB-538365BAF61D}"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ru-RU"/>
        </a:p>
      </dgm:t>
    </dgm:pt>
    <dgm:pt modelId="{AA4F03D7-2EA8-42EF-97F1-A61387E20DBE}">
      <dgm:prSet/>
      <dgm:spPr/>
      <dgm:t>
        <a:bodyPr/>
        <a:lstStyle/>
        <a:p>
          <a:r>
            <a:rPr lang="ru-RU" b="0" i="0" smtClean="0"/>
            <a:t>Определитесь с классом, который будет играть роль контекста. Это может быть как существующий класс, в котором уже есть зависимость от состояния, так и новый класс, если код состояний размазан по нескольким классам.</a:t>
          </a:r>
          <a:endParaRPr lang="ru-RU" b="0" i="0"/>
        </a:p>
      </dgm:t>
    </dgm:pt>
    <dgm:pt modelId="{D1E71DB4-0B79-43EC-AE4D-F58CB5008FFF}" type="parTrans" cxnId="{F41D08A1-07F4-4F9C-8A61-7F09D7ECDDEB}">
      <dgm:prSet/>
      <dgm:spPr/>
      <dgm:t>
        <a:bodyPr/>
        <a:lstStyle/>
        <a:p>
          <a:endParaRPr lang="ru-RU"/>
        </a:p>
      </dgm:t>
    </dgm:pt>
    <dgm:pt modelId="{87160235-8D43-419F-BA3C-F9614E9ADAFF}" type="sibTrans" cxnId="{F41D08A1-07F4-4F9C-8A61-7F09D7ECDDEB}">
      <dgm:prSet/>
      <dgm:spPr/>
      <dgm:t>
        <a:bodyPr/>
        <a:lstStyle/>
        <a:p>
          <a:endParaRPr lang="ru-RU"/>
        </a:p>
      </dgm:t>
    </dgm:pt>
    <dgm:pt modelId="{BC8B83B3-609A-467B-83F1-D2A2BFCE0BFB}">
      <dgm:prSet/>
      <dgm:spPr/>
      <dgm:t>
        <a:bodyPr/>
        <a:lstStyle/>
        <a:p>
          <a:r>
            <a:rPr lang="ru-RU" b="0" i="0" smtClean="0"/>
            <a:t>Создайте общий интерфейс состояний. Он должен описывать методы, общие для всех состояний, обнаруженных в контексте. Заметьте, что не всё поведение контекста нужно переносить в состояние, а только то, которое зависит от состояний.</a:t>
          </a:r>
          <a:endParaRPr lang="ru-RU" b="0" i="0"/>
        </a:p>
      </dgm:t>
    </dgm:pt>
    <dgm:pt modelId="{3F1E3E65-964C-4820-8BAA-ACE2828EB8C6}" type="parTrans" cxnId="{B0FDC2F0-F419-47C9-A8D4-FA07A4B707F1}">
      <dgm:prSet/>
      <dgm:spPr/>
      <dgm:t>
        <a:bodyPr/>
        <a:lstStyle/>
        <a:p>
          <a:endParaRPr lang="ru-RU"/>
        </a:p>
      </dgm:t>
    </dgm:pt>
    <dgm:pt modelId="{1CB860CC-4060-427E-AAC9-5D3C0002E71E}" type="sibTrans" cxnId="{B0FDC2F0-F419-47C9-A8D4-FA07A4B707F1}">
      <dgm:prSet/>
      <dgm:spPr/>
      <dgm:t>
        <a:bodyPr/>
        <a:lstStyle/>
        <a:p>
          <a:endParaRPr lang="ru-RU"/>
        </a:p>
      </dgm:t>
    </dgm:pt>
    <dgm:pt modelId="{D2B15207-26E0-4256-8F63-9EFD3781E8C6}">
      <dgm:prSet/>
      <dgm:spPr/>
      <dgm:t>
        <a:bodyPr/>
        <a:lstStyle/>
        <a:p>
          <a:r>
            <a:rPr lang="ru-RU" b="0" i="0" smtClean="0"/>
            <a:t>Для каждого фактического состояния создайте класс, реализующий интерфейс состояния. Переместите код, связанный с конкретными состояниями в нужные классы. В конце концов, все методы интерфейса состояния должны быть реализованы по всех классах состояний.</a:t>
          </a:r>
          <a:endParaRPr lang="ru-RU" b="0" i="0"/>
        </a:p>
      </dgm:t>
    </dgm:pt>
    <dgm:pt modelId="{2F565E67-67DF-46AE-A7FF-C51AB0963FC0}" type="parTrans" cxnId="{961C9448-6E8F-4058-A6F6-7EC971EA9BDD}">
      <dgm:prSet/>
      <dgm:spPr/>
      <dgm:t>
        <a:bodyPr/>
        <a:lstStyle/>
        <a:p>
          <a:endParaRPr lang="ru-RU"/>
        </a:p>
      </dgm:t>
    </dgm:pt>
    <dgm:pt modelId="{CAEF804B-628E-4E3E-BC59-2A1C555C590E}" type="sibTrans" cxnId="{961C9448-6E8F-4058-A6F6-7EC971EA9BDD}">
      <dgm:prSet/>
      <dgm:spPr/>
      <dgm:t>
        <a:bodyPr/>
        <a:lstStyle/>
        <a:p>
          <a:endParaRPr lang="ru-RU"/>
        </a:p>
      </dgm:t>
    </dgm:pt>
    <dgm:pt modelId="{2D0868B0-9AB7-4BE4-8785-7A549020C05D}">
      <dgm:prSet/>
      <dgm:spPr/>
      <dgm:t>
        <a:bodyPr/>
        <a:lstStyle/>
        <a:p>
          <a:r>
            <a:rPr lang="ru-RU" b="0" i="0" smtClean="0"/>
            <a:t>При переносе поведения из контекста вы можете столкнуться с тем, что это поведение зависит от приватных полей или методов контекста, к которым нет доступа из объекта состояния. Существует парочка способов обойти эту проблему.</a:t>
          </a:r>
          <a:endParaRPr lang="ru-RU" b="0" i="0"/>
        </a:p>
      </dgm:t>
    </dgm:pt>
    <dgm:pt modelId="{B612D326-557D-40F9-BBF1-937439CA4443}" type="parTrans" cxnId="{C9AD329B-0041-435A-8BCB-6A98C18DCFA4}">
      <dgm:prSet/>
      <dgm:spPr/>
      <dgm:t>
        <a:bodyPr/>
        <a:lstStyle/>
        <a:p>
          <a:endParaRPr lang="ru-RU"/>
        </a:p>
      </dgm:t>
    </dgm:pt>
    <dgm:pt modelId="{055309F0-26AC-43E2-B4D6-B354C4888481}" type="sibTrans" cxnId="{C9AD329B-0041-435A-8BCB-6A98C18DCFA4}">
      <dgm:prSet/>
      <dgm:spPr/>
      <dgm:t>
        <a:bodyPr/>
        <a:lstStyle/>
        <a:p>
          <a:endParaRPr lang="ru-RU"/>
        </a:p>
      </dgm:t>
    </dgm:pt>
    <dgm:pt modelId="{C82F2333-3E16-4A13-9095-7A0D7694EC56}">
      <dgm:prSet/>
      <dgm:spPr/>
      <dgm:t>
        <a:bodyPr/>
        <a:lstStyle/>
        <a:p>
          <a:r>
            <a:rPr lang="ru-RU" b="0" i="0" smtClean="0"/>
            <a:t>Самый простой — оставить поведение внутри контекста, вызывая его из объекта состояния. С другой стороны, вы можете сделать классы состояний вложенными в класс контекста, и тогда они получат доступ ко всем приватным частям контекста. Но последний способ доступен только в некоторых языках программирования (например, Java, C#).</a:t>
          </a:r>
          <a:endParaRPr lang="ru-RU" b="0" i="0"/>
        </a:p>
      </dgm:t>
    </dgm:pt>
    <dgm:pt modelId="{538F663F-9066-46FB-8E39-3068CA8E0365}" type="parTrans" cxnId="{61448A24-5772-4BAC-90E6-76B66B9E1782}">
      <dgm:prSet/>
      <dgm:spPr/>
      <dgm:t>
        <a:bodyPr/>
        <a:lstStyle/>
        <a:p>
          <a:endParaRPr lang="ru-RU"/>
        </a:p>
      </dgm:t>
    </dgm:pt>
    <dgm:pt modelId="{AA424D39-A98D-4D2C-B6AE-9B05B51AC98E}" type="sibTrans" cxnId="{61448A24-5772-4BAC-90E6-76B66B9E1782}">
      <dgm:prSet/>
      <dgm:spPr/>
      <dgm:t>
        <a:bodyPr/>
        <a:lstStyle/>
        <a:p>
          <a:endParaRPr lang="ru-RU"/>
        </a:p>
      </dgm:t>
    </dgm:pt>
    <dgm:pt modelId="{89BEAA38-E06F-4CD0-8731-236D8FB73E66}">
      <dgm:prSet/>
      <dgm:spPr/>
      <dgm:t>
        <a:bodyPr/>
        <a:lstStyle/>
        <a:p>
          <a:r>
            <a:rPr lang="ru-RU" b="0" i="0" dirty="0" smtClean="0"/>
            <a:t>Создайте в контексте поле для хранения объектов-состояний, а также публичный метод для изменения значения этого поля.</a:t>
          </a:r>
          <a:endParaRPr lang="ru-RU" b="0" i="0" dirty="0"/>
        </a:p>
      </dgm:t>
    </dgm:pt>
    <dgm:pt modelId="{1C01145A-7DED-4B0D-A5C6-B5A1037F4170}" type="parTrans" cxnId="{7436E081-9DCD-4813-B2A5-1F4DA7212471}">
      <dgm:prSet/>
      <dgm:spPr/>
      <dgm:t>
        <a:bodyPr/>
        <a:lstStyle/>
        <a:p>
          <a:endParaRPr lang="ru-RU"/>
        </a:p>
      </dgm:t>
    </dgm:pt>
    <dgm:pt modelId="{6E945EC4-C93C-4F3F-A953-E584EDA1A21F}" type="sibTrans" cxnId="{7436E081-9DCD-4813-B2A5-1F4DA7212471}">
      <dgm:prSet/>
      <dgm:spPr/>
      <dgm:t>
        <a:bodyPr/>
        <a:lstStyle/>
        <a:p>
          <a:endParaRPr lang="ru-RU"/>
        </a:p>
      </dgm:t>
    </dgm:pt>
    <dgm:pt modelId="{CC7E3D21-C973-43E1-8147-19C15AF0368E}">
      <dgm:prSet/>
      <dgm:spPr/>
      <dgm:t>
        <a:bodyPr/>
        <a:lstStyle/>
        <a:p>
          <a:r>
            <a:rPr lang="ru-RU" b="0" i="0" dirty="0" smtClean="0"/>
            <a:t>Старые методы контекста, в которых находился зависимый от состояния код, замените на вызовы соответствующих методов объекта-состояния.</a:t>
          </a:r>
          <a:endParaRPr lang="ru-RU" b="0" i="0" dirty="0"/>
        </a:p>
      </dgm:t>
    </dgm:pt>
    <dgm:pt modelId="{0D7AB0BB-B110-42D7-8101-47D399BBD2DA}" type="parTrans" cxnId="{2D845462-F17F-4B05-85ED-ED1AF77770B0}">
      <dgm:prSet/>
      <dgm:spPr/>
      <dgm:t>
        <a:bodyPr/>
        <a:lstStyle/>
        <a:p>
          <a:endParaRPr lang="ru-RU"/>
        </a:p>
      </dgm:t>
    </dgm:pt>
    <dgm:pt modelId="{4F6AE437-BEBD-4CB0-B4A8-93A9EB5435AE}" type="sibTrans" cxnId="{2D845462-F17F-4B05-85ED-ED1AF77770B0}">
      <dgm:prSet/>
      <dgm:spPr/>
      <dgm:t>
        <a:bodyPr/>
        <a:lstStyle/>
        <a:p>
          <a:endParaRPr lang="ru-RU"/>
        </a:p>
      </dgm:t>
    </dgm:pt>
    <dgm:pt modelId="{0BC7B5A0-E9D7-4FD3-87BC-182CFB0200ED}">
      <dgm:prSet/>
      <dgm:spPr/>
      <dgm:t>
        <a:bodyPr/>
        <a:lstStyle/>
        <a:p>
          <a:r>
            <a:rPr lang="ru-RU" b="0" i="0" dirty="0" smtClean="0"/>
            <a:t>В зависимости от бизнес-логики, разместите код, который переключает состояние контекста либо внутри контекста, либо внутри классов конкретных состояний.</a:t>
          </a:r>
          <a:endParaRPr lang="ru-RU" b="0" i="0" dirty="0"/>
        </a:p>
      </dgm:t>
    </dgm:pt>
    <dgm:pt modelId="{99CCCA28-8C89-4CAD-9F1C-6199876FC0FF}" type="parTrans" cxnId="{683C7688-3863-4FF7-840A-C6BFD5445949}">
      <dgm:prSet/>
      <dgm:spPr/>
      <dgm:t>
        <a:bodyPr/>
        <a:lstStyle/>
        <a:p>
          <a:endParaRPr lang="ru-RU"/>
        </a:p>
      </dgm:t>
    </dgm:pt>
    <dgm:pt modelId="{3FBB11A4-F64F-45C8-8783-262A492094D6}" type="sibTrans" cxnId="{683C7688-3863-4FF7-840A-C6BFD5445949}">
      <dgm:prSet/>
      <dgm:spPr/>
      <dgm:t>
        <a:bodyPr/>
        <a:lstStyle/>
        <a:p>
          <a:endParaRPr lang="ru-RU"/>
        </a:p>
      </dgm:t>
    </dgm:pt>
    <dgm:pt modelId="{EDC192DA-BBCB-488F-BF4D-2A76018FD009}" type="pres">
      <dgm:prSet presAssocID="{4B338274-8C80-4121-A7CB-538365BAF61D}" presName="Name0" presStyleCnt="0">
        <dgm:presLayoutVars>
          <dgm:dir/>
          <dgm:animLvl val="lvl"/>
          <dgm:resizeHandles val="exact"/>
        </dgm:presLayoutVars>
      </dgm:prSet>
      <dgm:spPr/>
      <dgm:t>
        <a:bodyPr/>
        <a:lstStyle/>
        <a:p>
          <a:endParaRPr lang="ru-RU"/>
        </a:p>
      </dgm:t>
    </dgm:pt>
    <dgm:pt modelId="{F636000F-C798-45BA-8F59-EFBE62E73BFE}" type="pres">
      <dgm:prSet presAssocID="{0BC7B5A0-E9D7-4FD3-87BC-182CFB0200ED}" presName="boxAndChildren" presStyleCnt="0"/>
      <dgm:spPr/>
    </dgm:pt>
    <dgm:pt modelId="{4748C462-5B04-42C5-BB29-D2D1C6644B95}" type="pres">
      <dgm:prSet presAssocID="{0BC7B5A0-E9D7-4FD3-87BC-182CFB0200ED}" presName="parentTextBox" presStyleLbl="node1" presStyleIdx="0" presStyleCnt="8"/>
      <dgm:spPr/>
      <dgm:t>
        <a:bodyPr/>
        <a:lstStyle/>
        <a:p>
          <a:endParaRPr lang="ru-RU"/>
        </a:p>
      </dgm:t>
    </dgm:pt>
    <dgm:pt modelId="{68BA0AA3-1D11-4012-B299-B6ACB4347BF2}" type="pres">
      <dgm:prSet presAssocID="{4F6AE437-BEBD-4CB0-B4A8-93A9EB5435AE}" presName="sp" presStyleCnt="0"/>
      <dgm:spPr/>
    </dgm:pt>
    <dgm:pt modelId="{1CEA9AFA-3B81-4157-91C7-BC0E8CB4F8D0}" type="pres">
      <dgm:prSet presAssocID="{CC7E3D21-C973-43E1-8147-19C15AF0368E}" presName="arrowAndChildren" presStyleCnt="0"/>
      <dgm:spPr/>
    </dgm:pt>
    <dgm:pt modelId="{226A4E33-63BD-4C9D-A6D9-77F8D7CBED27}" type="pres">
      <dgm:prSet presAssocID="{CC7E3D21-C973-43E1-8147-19C15AF0368E}" presName="parentTextArrow" presStyleLbl="node1" presStyleIdx="1" presStyleCnt="8"/>
      <dgm:spPr/>
      <dgm:t>
        <a:bodyPr/>
        <a:lstStyle/>
        <a:p>
          <a:endParaRPr lang="ru-RU"/>
        </a:p>
      </dgm:t>
    </dgm:pt>
    <dgm:pt modelId="{2EB91346-BA69-4384-B1CF-F6A597B292A9}" type="pres">
      <dgm:prSet presAssocID="{6E945EC4-C93C-4F3F-A953-E584EDA1A21F}" presName="sp" presStyleCnt="0"/>
      <dgm:spPr/>
    </dgm:pt>
    <dgm:pt modelId="{EB739339-B6E0-4913-AEDD-01ADECAF6A6D}" type="pres">
      <dgm:prSet presAssocID="{89BEAA38-E06F-4CD0-8731-236D8FB73E66}" presName="arrowAndChildren" presStyleCnt="0"/>
      <dgm:spPr/>
    </dgm:pt>
    <dgm:pt modelId="{88416A37-0756-470A-B3BF-CFCE6D223969}" type="pres">
      <dgm:prSet presAssocID="{89BEAA38-E06F-4CD0-8731-236D8FB73E66}" presName="parentTextArrow" presStyleLbl="node1" presStyleIdx="2" presStyleCnt="8"/>
      <dgm:spPr/>
      <dgm:t>
        <a:bodyPr/>
        <a:lstStyle/>
        <a:p>
          <a:endParaRPr lang="ru-RU"/>
        </a:p>
      </dgm:t>
    </dgm:pt>
    <dgm:pt modelId="{FE93C535-0F3F-490B-B196-86710E29F2A8}" type="pres">
      <dgm:prSet presAssocID="{AA424D39-A98D-4D2C-B6AE-9B05B51AC98E}" presName="sp" presStyleCnt="0"/>
      <dgm:spPr/>
    </dgm:pt>
    <dgm:pt modelId="{DA0FEE76-99F0-4D29-A479-23EA1F381CA3}" type="pres">
      <dgm:prSet presAssocID="{C82F2333-3E16-4A13-9095-7A0D7694EC56}" presName="arrowAndChildren" presStyleCnt="0"/>
      <dgm:spPr/>
    </dgm:pt>
    <dgm:pt modelId="{03F02339-3C3B-4417-8F0A-7A235362D1EC}" type="pres">
      <dgm:prSet presAssocID="{C82F2333-3E16-4A13-9095-7A0D7694EC56}" presName="parentTextArrow" presStyleLbl="node1" presStyleIdx="3" presStyleCnt="8"/>
      <dgm:spPr/>
      <dgm:t>
        <a:bodyPr/>
        <a:lstStyle/>
        <a:p>
          <a:endParaRPr lang="ru-RU"/>
        </a:p>
      </dgm:t>
    </dgm:pt>
    <dgm:pt modelId="{05D7BDF3-56CA-4568-9A32-652820F8F023}" type="pres">
      <dgm:prSet presAssocID="{055309F0-26AC-43E2-B4D6-B354C4888481}" presName="sp" presStyleCnt="0"/>
      <dgm:spPr/>
    </dgm:pt>
    <dgm:pt modelId="{6AB95958-5325-45E2-AF2B-6EF850C17471}" type="pres">
      <dgm:prSet presAssocID="{2D0868B0-9AB7-4BE4-8785-7A549020C05D}" presName="arrowAndChildren" presStyleCnt="0"/>
      <dgm:spPr/>
    </dgm:pt>
    <dgm:pt modelId="{8261E55B-3CED-43FD-8CBB-32EED27BFF21}" type="pres">
      <dgm:prSet presAssocID="{2D0868B0-9AB7-4BE4-8785-7A549020C05D}" presName="parentTextArrow" presStyleLbl="node1" presStyleIdx="4" presStyleCnt="8"/>
      <dgm:spPr/>
      <dgm:t>
        <a:bodyPr/>
        <a:lstStyle/>
        <a:p>
          <a:endParaRPr lang="ru-RU"/>
        </a:p>
      </dgm:t>
    </dgm:pt>
    <dgm:pt modelId="{FF310EB9-C5AA-4A04-9B95-6A038BA03367}" type="pres">
      <dgm:prSet presAssocID="{CAEF804B-628E-4E3E-BC59-2A1C555C590E}" presName="sp" presStyleCnt="0"/>
      <dgm:spPr/>
    </dgm:pt>
    <dgm:pt modelId="{6E788307-82ED-449F-B5B5-5D86CD98ABA7}" type="pres">
      <dgm:prSet presAssocID="{D2B15207-26E0-4256-8F63-9EFD3781E8C6}" presName="arrowAndChildren" presStyleCnt="0"/>
      <dgm:spPr/>
    </dgm:pt>
    <dgm:pt modelId="{8559B1E5-FEBA-415D-8418-4926AEE197C7}" type="pres">
      <dgm:prSet presAssocID="{D2B15207-26E0-4256-8F63-9EFD3781E8C6}" presName="parentTextArrow" presStyleLbl="node1" presStyleIdx="5" presStyleCnt="8"/>
      <dgm:spPr/>
      <dgm:t>
        <a:bodyPr/>
        <a:lstStyle/>
        <a:p>
          <a:endParaRPr lang="ru-RU"/>
        </a:p>
      </dgm:t>
    </dgm:pt>
    <dgm:pt modelId="{CCD654AF-64D3-4BAF-9B63-8EB01C7482A2}" type="pres">
      <dgm:prSet presAssocID="{1CB860CC-4060-427E-AAC9-5D3C0002E71E}" presName="sp" presStyleCnt="0"/>
      <dgm:spPr/>
    </dgm:pt>
    <dgm:pt modelId="{FAC026B2-EBE7-4CFF-8D84-9321BF6E83A8}" type="pres">
      <dgm:prSet presAssocID="{BC8B83B3-609A-467B-83F1-D2A2BFCE0BFB}" presName="arrowAndChildren" presStyleCnt="0"/>
      <dgm:spPr/>
    </dgm:pt>
    <dgm:pt modelId="{4C166E0B-B5D7-4742-AEC5-B11F24C45B0B}" type="pres">
      <dgm:prSet presAssocID="{BC8B83B3-609A-467B-83F1-D2A2BFCE0BFB}" presName="parentTextArrow" presStyleLbl="node1" presStyleIdx="6" presStyleCnt="8"/>
      <dgm:spPr/>
      <dgm:t>
        <a:bodyPr/>
        <a:lstStyle/>
        <a:p>
          <a:endParaRPr lang="ru-RU"/>
        </a:p>
      </dgm:t>
    </dgm:pt>
    <dgm:pt modelId="{AC869559-675B-4A71-8CDD-4F19AE2D786C}" type="pres">
      <dgm:prSet presAssocID="{87160235-8D43-419F-BA3C-F9614E9ADAFF}" presName="sp" presStyleCnt="0"/>
      <dgm:spPr/>
    </dgm:pt>
    <dgm:pt modelId="{E31207A3-E880-4C55-A0AE-8A5235C2A9B5}" type="pres">
      <dgm:prSet presAssocID="{AA4F03D7-2EA8-42EF-97F1-A61387E20DBE}" presName="arrowAndChildren" presStyleCnt="0"/>
      <dgm:spPr/>
    </dgm:pt>
    <dgm:pt modelId="{8118D511-5907-4543-BDAE-F003D043C5C5}" type="pres">
      <dgm:prSet presAssocID="{AA4F03D7-2EA8-42EF-97F1-A61387E20DBE}" presName="parentTextArrow" presStyleLbl="node1" presStyleIdx="7" presStyleCnt="8"/>
      <dgm:spPr/>
      <dgm:t>
        <a:bodyPr/>
        <a:lstStyle/>
        <a:p>
          <a:endParaRPr lang="ru-RU"/>
        </a:p>
      </dgm:t>
    </dgm:pt>
  </dgm:ptLst>
  <dgm:cxnLst>
    <dgm:cxn modelId="{7436E081-9DCD-4813-B2A5-1F4DA7212471}" srcId="{4B338274-8C80-4121-A7CB-538365BAF61D}" destId="{89BEAA38-E06F-4CD0-8731-236D8FB73E66}" srcOrd="5" destOrd="0" parTransId="{1C01145A-7DED-4B0D-A5C6-B5A1037F4170}" sibTransId="{6E945EC4-C93C-4F3F-A953-E584EDA1A21F}"/>
    <dgm:cxn modelId="{6B759F6E-7EAE-46F5-BE20-E1739C1F7A1A}" type="presOf" srcId="{BC8B83B3-609A-467B-83F1-D2A2BFCE0BFB}" destId="{4C166E0B-B5D7-4742-AEC5-B11F24C45B0B}" srcOrd="0" destOrd="0" presId="urn:microsoft.com/office/officeart/2005/8/layout/process4"/>
    <dgm:cxn modelId="{2D845462-F17F-4B05-85ED-ED1AF77770B0}" srcId="{4B338274-8C80-4121-A7CB-538365BAF61D}" destId="{CC7E3D21-C973-43E1-8147-19C15AF0368E}" srcOrd="6" destOrd="0" parTransId="{0D7AB0BB-B110-42D7-8101-47D399BBD2DA}" sibTransId="{4F6AE437-BEBD-4CB0-B4A8-93A9EB5435AE}"/>
    <dgm:cxn modelId="{B0FDC2F0-F419-47C9-A8D4-FA07A4B707F1}" srcId="{4B338274-8C80-4121-A7CB-538365BAF61D}" destId="{BC8B83B3-609A-467B-83F1-D2A2BFCE0BFB}" srcOrd="1" destOrd="0" parTransId="{3F1E3E65-964C-4820-8BAA-ACE2828EB8C6}" sibTransId="{1CB860CC-4060-427E-AAC9-5D3C0002E71E}"/>
    <dgm:cxn modelId="{889D3A22-7921-4183-84B1-6B276314D590}" type="presOf" srcId="{AA4F03D7-2EA8-42EF-97F1-A61387E20DBE}" destId="{8118D511-5907-4543-BDAE-F003D043C5C5}" srcOrd="0" destOrd="0" presId="urn:microsoft.com/office/officeart/2005/8/layout/process4"/>
    <dgm:cxn modelId="{6FB99145-FD51-4B80-B25F-14ECAE5F9034}" type="presOf" srcId="{CC7E3D21-C973-43E1-8147-19C15AF0368E}" destId="{226A4E33-63BD-4C9D-A6D9-77F8D7CBED27}" srcOrd="0" destOrd="0" presId="urn:microsoft.com/office/officeart/2005/8/layout/process4"/>
    <dgm:cxn modelId="{961C9448-6E8F-4058-A6F6-7EC971EA9BDD}" srcId="{4B338274-8C80-4121-A7CB-538365BAF61D}" destId="{D2B15207-26E0-4256-8F63-9EFD3781E8C6}" srcOrd="2" destOrd="0" parTransId="{2F565E67-67DF-46AE-A7FF-C51AB0963FC0}" sibTransId="{CAEF804B-628E-4E3E-BC59-2A1C555C590E}"/>
    <dgm:cxn modelId="{41FEDC33-E01C-4923-A3EA-2007381FF650}" type="presOf" srcId="{C82F2333-3E16-4A13-9095-7A0D7694EC56}" destId="{03F02339-3C3B-4417-8F0A-7A235362D1EC}" srcOrd="0" destOrd="0" presId="urn:microsoft.com/office/officeart/2005/8/layout/process4"/>
    <dgm:cxn modelId="{81F3BD74-9D6F-4736-A3A0-2CA887B0D887}" type="presOf" srcId="{4B338274-8C80-4121-A7CB-538365BAF61D}" destId="{EDC192DA-BBCB-488F-BF4D-2A76018FD009}" srcOrd="0" destOrd="0" presId="urn:microsoft.com/office/officeart/2005/8/layout/process4"/>
    <dgm:cxn modelId="{AE8CB795-1D8C-4F82-9651-F360EB31280E}" type="presOf" srcId="{0BC7B5A0-E9D7-4FD3-87BC-182CFB0200ED}" destId="{4748C462-5B04-42C5-BB29-D2D1C6644B95}" srcOrd="0" destOrd="0" presId="urn:microsoft.com/office/officeart/2005/8/layout/process4"/>
    <dgm:cxn modelId="{F41D08A1-07F4-4F9C-8A61-7F09D7ECDDEB}" srcId="{4B338274-8C80-4121-A7CB-538365BAF61D}" destId="{AA4F03D7-2EA8-42EF-97F1-A61387E20DBE}" srcOrd="0" destOrd="0" parTransId="{D1E71DB4-0B79-43EC-AE4D-F58CB5008FFF}" sibTransId="{87160235-8D43-419F-BA3C-F9614E9ADAFF}"/>
    <dgm:cxn modelId="{2313F901-4463-4A83-BCDE-BED172739C4A}" type="presOf" srcId="{2D0868B0-9AB7-4BE4-8785-7A549020C05D}" destId="{8261E55B-3CED-43FD-8CBB-32EED27BFF21}" srcOrd="0" destOrd="0" presId="urn:microsoft.com/office/officeart/2005/8/layout/process4"/>
    <dgm:cxn modelId="{61448A24-5772-4BAC-90E6-76B66B9E1782}" srcId="{4B338274-8C80-4121-A7CB-538365BAF61D}" destId="{C82F2333-3E16-4A13-9095-7A0D7694EC56}" srcOrd="4" destOrd="0" parTransId="{538F663F-9066-46FB-8E39-3068CA8E0365}" sibTransId="{AA424D39-A98D-4D2C-B6AE-9B05B51AC98E}"/>
    <dgm:cxn modelId="{085F9EFB-AA6F-439A-8461-9B4F51D14733}" type="presOf" srcId="{89BEAA38-E06F-4CD0-8731-236D8FB73E66}" destId="{88416A37-0756-470A-B3BF-CFCE6D223969}" srcOrd="0" destOrd="0" presId="urn:microsoft.com/office/officeart/2005/8/layout/process4"/>
    <dgm:cxn modelId="{D7D52B04-DB4E-48B8-8A14-8001C3EF2C53}" type="presOf" srcId="{D2B15207-26E0-4256-8F63-9EFD3781E8C6}" destId="{8559B1E5-FEBA-415D-8418-4926AEE197C7}" srcOrd="0" destOrd="0" presId="urn:microsoft.com/office/officeart/2005/8/layout/process4"/>
    <dgm:cxn modelId="{683C7688-3863-4FF7-840A-C6BFD5445949}" srcId="{4B338274-8C80-4121-A7CB-538365BAF61D}" destId="{0BC7B5A0-E9D7-4FD3-87BC-182CFB0200ED}" srcOrd="7" destOrd="0" parTransId="{99CCCA28-8C89-4CAD-9F1C-6199876FC0FF}" sibTransId="{3FBB11A4-F64F-45C8-8783-262A492094D6}"/>
    <dgm:cxn modelId="{C9AD329B-0041-435A-8BCB-6A98C18DCFA4}" srcId="{4B338274-8C80-4121-A7CB-538365BAF61D}" destId="{2D0868B0-9AB7-4BE4-8785-7A549020C05D}" srcOrd="3" destOrd="0" parTransId="{B612D326-557D-40F9-BBF1-937439CA4443}" sibTransId="{055309F0-26AC-43E2-B4D6-B354C4888481}"/>
    <dgm:cxn modelId="{3AB24C27-0C5B-4E10-8AAC-3BF259CFAB0B}" type="presParOf" srcId="{EDC192DA-BBCB-488F-BF4D-2A76018FD009}" destId="{F636000F-C798-45BA-8F59-EFBE62E73BFE}" srcOrd="0" destOrd="0" presId="urn:microsoft.com/office/officeart/2005/8/layout/process4"/>
    <dgm:cxn modelId="{361FCD3B-C78A-4F52-94BC-F6BC84297637}" type="presParOf" srcId="{F636000F-C798-45BA-8F59-EFBE62E73BFE}" destId="{4748C462-5B04-42C5-BB29-D2D1C6644B95}" srcOrd="0" destOrd="0" presId="urn:microsoft.com/office/officeart/2005/8/layout/process4"/>
    <dgm:cxn modelId="{DECB3CF9-36EA-4853-9851-3B88E98222F7}" type="presParOf" srcId="{EDC192DA-BBCB-488F-BF4D-2A76018FD009}" destId="{68BA0AA3-1D11-4012-B299-B6ACB4347BF2}" srcOrd="1" destOrd="0" presId="urn:microsoft.com/office/officeart/2005/8/layout/process4"/>
    <dgm:cxn modelId="{D338DEF7-AA40-4BAE-BC43-D82B40221D4E}" type="presParOf" srcId="{EDC192DA-BBCB-488F-BF4D-2A76018FD009}" destId="{1CEA9AFA-3B81-4157-91C7-BC0E8CB4F8D0}" srcOrd="2" destOrd="0" presId="urn:microsoft.com/office/officeart/2005/8/layout/process4"/>
    <dgm:cxn modelId="{36541CE1-6C68-4A19-ADC9-5511AF28F6F0}" type="presParOf" srcId="{1CEA9AFA-3B81-4157-91C7-BC0E8CB4F8D0}" destId="{226A4E33-63BD-4C9D-A6D9-77F8D7CBED27}" srcOrd="0" destOrd="0" presId="urn:microsoft.com/office/officeart/2005/8/layout/process4"/>
    <dgm:cxn modelId="{A30AA291-D4FD-4D1C-913F-1D78BAA379AB}" type="presParOf" srcId="{EDC192DA-BBCB-488F-BF4D-2A76018FD009}" destId="{2EB91346-BA69-4384-B1CF-F6A597B292A9}" srcOrd="3" destOrd="0" presId="urn:microsoft.com/office/officeart/2005/8/layout/process4"/>
    <dgm:cxn modelId="{71DD093B-4979-4BB2-A137-0D7C389EE1A8}" type="presParOf" srcId="{EDC192DA-BBCB-488F-BF4D-2A76018FD009}" destId="{EB739339-B6E0-4913-AEDD-01ADECAF6A6D}" srcOrd="4" destOrd="0" presId="urn:microsoft.com/office/officeart/2005/8/layout/process4"/>
    <dgm:cxn modelId="{2EB7F8DD-BD03-43B9-87CC-9107BB83935F}" type="presParOf" srcId="{EB739339-B6E0-4913-AEDD-01ADECAF6A6D}" destId="{88416A37-0756-470A-B3BF-CFCE6D223969}" srcOrd="0" destOrd="0" presId="urn:microsoft.com/office/officeart/2005/8/layout/process4"/>
    <dgm:cxn modelId="{AFB496D3-AD1B-49DB-8F5E-E95F74C7C6A2}" type="presParOf" srcId="{EDC192DA-BBCB-488F-BF4D-2A76018FD009}" destId="{FE93C535-0F3F-490B-B196-86710E29F2A8}" srcOrd="5" destOrd="0" presId="urn:microsoft.com/office/officeart/2005/8/layout/process4"/>
    <dgm:cxn modelId="{EFEF7781-7266-4B67-89C0-F64E3BEEDF81}" type="presParOf" srcId="{EDC192DA-BBCB-488F-BF4D-2A76018FD009}" destId="{DA0FEE76-99F0-4D29-A479-23EA1F381CA3}" srcOrd="6" destOrd="0" presId="urn:microsoft.com/office/officeart/2005/8/layout/process4"/>
    <dgm:cxn modelId="{BFBCF661-DB35-45D1-8FEB-C9F629AFDF59}" type="presParOf" srcId="{DA0FEE76-99F0-4D29-A479-23EA1F381CA3}" destId="{03F02339-3C3B-4417-8F0A-7A235362D1EC}" srcOrd="0" destOrd="0" presId="urn:microsoft.com/office/officeart/2005/8/layout/process4"/>
    <dgm:cxn modelId="{3A48FBF0-BBEF-45D7-9C6D-0CC124121D12}" type="presParOf" srcId="{EDC192DA-BBCB-488F-BF4D-2A76018FD009}" destId="{05D7BDF3-56CA-4568-9A32-652820F8F023}" srcOrd="7" destOrd="0" presId="urn:microsoft.com/office/officeart/2005/8/layout/process4"/>
    <dgm:cxn modelId="{F720CB6E-D78A-4745-B4CD-CAE6D28423F9}" type="presParOf" srcId="{EDC192DA-BBCB-488F-BF4D-2A76018FD009}" destId="{6AB95958-5325-45E2-AF2B-6EF850C17471}" srcOrd="8" destOrd="0" presId="urn:microsoft.com/office/officeart/2005/8/layout/process4"/>
    <dgm:cxn modelId="{A3E4E910-445F-4189-902B-31A1F9B12749}" type="presParOf" srcId="{6AB95958-5325-45E2-AF2B-6EF850C17471}" destId="{8261E55B-3CED-43FD-8CBB-32EED27BFF21}" srcOrd="0" destOrd="0" presId="urn:microsoft.com/office/officeart/2005/8/layout/process4"/>
    <dgm:cxn modelId="{4B047D70-B18C-4323-955E-CFD0A260D1BE}" type="presParOf" srcId="{EDC192DA-BBCB-488F-BF4D-2A76018FD009}" destId="{FF310EB9-C5AA-4A04-9B95-6A038BA03367}" srcOrd="9" destOrd="0" presId="urn:microsoft.com/office/officeart/2005/8/layout/process4"/>
    <dgm:cxn modelId="{BB410480-EC16-4C95-867D-4DA974A7A4B0}" type="presParOf" srcId="{EDC192DA-BBCB-488F-BF4D-2A76018FD009}" destId="{6E788307-82ED-449F-B5B5-5D86CD98ABA7}" srcOrd="10" destOrd="0" presId="urn:microsoft.com/office/officeart/2005/8/layout/process4"/>
    <dgm:cxn modelId="{79B55F35-B794-454A-9C87-D0B711D379AC}" type="presParOf" srcId="{6E788307-82ED-449F-B5B5-5D86CD98ABA7}" destId="{8559B1E5-FEBA-415D-8418-4926AEE197C7}" srcOrd="0" destOrd="0" presId="urn:microsoft.com/office/officeart/2005/8/layout/process4"/>
    <dgm:cxn modelId="{47421F70-F1D0-4562-9061-A1E9FC9E2A35}" type="presParOf" srcId="{EDC192DA-BBCB-488F-BF4D-2A76018FD009}" destId="{CCD654AF-64D3-4BAF-9B63-8EB01C7482A2}" srcOrd="11" destOrd="0" presId="urn:microsoft.com/office/officeart/2005/8/layout/process4"/>
    <dgm:cxn modelId="{09F0F194-6108-4725-8349-C35895F4B27C}" type="presParOf" srcId="{EDC192DA-BBCB-488F-BF4D-2A76018FD009}" destId="{FAC026B2-EBE7-4CFF-8D84-9321BF6E83A8}" srcOrd="12" destOrd="0" presId="urn:microsoft.com/office/officeart/2005/8/layout/process4"/>
    <dgm:cxn modelId="{7550E46B-CF16-4E00-B16C-78D056405573}" type="presParOf" srcId="{FAC026B2-EBE7-4CFF-8D84-9321BF6E83A8}" destId="{4C166E0B-B5D7-4742-AEC5-B11F24C45B0B}" srcOrd="0" destOrd="0" presId="urn:microsoft.com/office/officeart/2005/8/layout/process4"/>
    <dgm:cxn modelId="{D06A8121-B102-43F8-A14A-242B336443C1}" type="presParOf" srcId="{EDC192DA-BBCB-488F-BF4D-2A76018FD009}" destId="{AC869559-675B-4A71-8CDD-4F19AE2D786C}" srcOrd="13" destOrd="0" presId="urn:microsoft.com/office/officeart/2005/8/layout/process4"/>
    <dgm:cxn modelId="{C06CD557-4659-4A35-B36F-D6D1B6745197}" type="presParOf" srcId="{EDC192DA-BBCB-488F-BF4D-2A76018FD009}" destId="{E31207A3-E880-4C55-A0AE-8A5235C2A9B5}" srcOrd="14" destOrd="0" presId="urn:microsoft.com/office/officeart/2005/8/layout/process4"/>
    <dgm:cxn modelId="{BE19781A-2F61-4E62-BFBA-11BF8659EBE3}" type="presParOf" srcId="{E31207A3-E880-4C55-A0AE-8A5235C2A9B5}" destId="{8118D511-5907-4543-BDAE-F003D043C5C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FC6A535-2E24-4096-BEB3-2F3903F6440C}">
      <dgm:prSet phldrT="[Текст]"/>
      <dgm:spPr/>
      <dgm:t>
        <a:bodyPr/>
        <a:lstStyle/>
        <a:p>
          <a:r>
            <a:rPr lang="ru-RU" b="0" i="0" dirty="0" smtClean="0"/>
            <a:t>Может неоправданно усложнить код, если состояний мало и они редко меняются.</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701E607A-689D-43D0-AE52-8E43AFD17695}">
      <dgm:prSet/>
      <dgm:spPr/>
      <dgm:t>
        <a:bodyPr/>
        <a:lstStyle/>
        <a:p>
          <a:r>
            <a:rPr lang="ru-RU" b="0" i="0" dirty="0" smtClean="0"/>
            <a:t>Избавляет от множества больших условных операторов машины состояний.</a:t>
          </a:r>
          <a:endParaRPr lang="ru-RU" dirty="0"/>
        </a:p>
      </dgm:t>
    </dgm:pt>
    <dgm:pt modelId="{D3C8C3A7-A2E4-4588-B374-2A8EB546A97D}" type="parTrans" cxnId="{601FFA4F-5FA1-46D1-95B9-947A71437CBE}">
      <dgm:prSet/>
      <dgm:spPr/>
      <dgm:t>
        <a:bodyPr/>
        <a:lstStyle/>
        <a:p>
          <a:endParaRPr lang="ru-RU"/>
        </a:p>
      </dgm:t>
    </dgm:pt>
    <dgm:pt modelId="{223A989E-230E-4CD2-991E-BD01E44D7E1B}" type="sibTrans" cxnId="{601FFA4F-5FA1-46D1-95B9-947A71437CBE}">
      <dgm:prSet/>
      <dgm:spPr/>
      <dgm:t>
        <a:bodyPr/>
        <a:lstStyle/>
        <a:p>
          <a:endParaRPr lang="ru-RU"/>
        </a:p>
      </dgm:t>
    </dgm:pt>
    <dgm:pt modelId="{2674E485-F092-4C23-9596-D09A47D1C450}">
      <dgm:prSet/>
      <dgm:spPr/>
      <dgm:t>
        <a:bodyPr/>
        <a:lstStyle/>
        <a:p>
          <a:r>
            <a:rPr lang="ru-RU" b="0" i="0" smtClean="0"/>
            <a:t>Концентрирует в одном месте код, связанный с определённым состоянием.</a:t>
          </a:r>
          <a:endParaRPr lang="ru-RU" b="0" i="0"/>
        </a:p>
      </dgm:t>
    </dgm:pt>
    <dgm:pt modelId="{5FCE2453-19DD-4CCA-9DC2-BC8831139A0F}" type="parTrans" cxnId="{3435D541-4531-4218-A3F0-6B0B1DD9F75E}">
      <dgm:prSet/>
      <dgm:spPr/>
      <dgm:t>
        <a:bodyPr/>
        <a:lstStyle/>
        <a:p>
          <a:endParaRPr lang="ru-RU"/>
        </a:p>
      </dgm:t>
    </dgm:pt>
    <dgm:pt modelId="{64C98812-5119-47AB-8212-118A2DE66B51}" type="sibTrans" cxnId="{3435D541-4531-4218-A3F0-6B0B1DD9F75E}">
      <dgm:prSet/>
      <dgm:spPr/>
      <dgm:t>
        <a:bodyPr/>
        <a:lstStyle/>
        <a:p>
          <a:endParaRPr lang="ru-RU"/>
        </a:p>
      </dgm:t>
    </dgm:pt>
    <dgm:pt modelId="{E4CD6BB2-10D5-4274-9310-9AF894039CF1}">
      <dgm:prSet/>
      <dgm:spPr/>
      <dgm:t>
        <a:bodyPr/>
        <a:lstStyle/>
        <a:p>
          <a:r>
            <a:rPr lang="ru-RU" b="0" i="0" smtClean="0"/>
            <a:t>Упрощает код контекста.</a:t>
          </a:r>
          <a:endParaRPr lang="ru-RU" b="0" i="0"/>
        </a:p>
      </dgm:t>
    </dgm:pt>
    <dgm:pt modelId="{411181F4-5A49-470E-9029-7A65A819B2A1}" type="parTrans" cxnId="{123C39B8-6E56-49CD-91DD-02EBBF270070}">
      <dgm:prSet/>
      <dgm:spPr/>
      <dgm:t>
        <a:bodyPr/>
        <a:lstStyle/>
        <a:p>
          <a:endParaRPr lang="ru-RU"/>
        </a:p>
      </dgm:t>
    </dgm:pt>
    <dgm:pt modelId="{8D2FF572-67F4-4853-BD89-74F6D4877F3C}" type="sibTrans" cxnId="{123C39B8-6E56-49CD-91DD-02EBBF270070}">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220AE909-EE83-4B09-A016-1AF49332CD66}" type="pres">
      <dgm:prSet presAssocID="{C0B251E0-68D3-479A-8A26-FD11807781CB}" presName="balance_31" presStyleLbl="alignAccFollowNode1" presStyleIdx="3" presStyleCnt="4">
        <dgm:presLayoutVars>
          <dgm:bulletEnabled val="1"/>
        </dgm:presLayoutVars>
      </dgm:prSet>
      <dgm:spPr/>
    </dgm:pt>
    <dgm:pt modelId="{482175F9-8CFA-4A81-B9B5-E48992D06885}" type="pres">
      <dgm:prSet presAssocID="{C0B251E0-68D3-479A-8A26-FD11807781CB}" presName="left_31_1" presStyleLbl="node1" presStyleIdx="0" presStyleCnt="4">
        <dgm:presLayoutVars>
          <dgm:bulletEnabled val="1"/>
        </dgm:presLayoutVars>
      </dgm:prSet>
      <dgm:spPr/>
      <dgm:t>
        <a:bodyPr/>
        <a:lstStyle/>
        <a:p>
          <a:endParaRPr lang="ru-RU"/>
        </a:p>
      </dgm:t>
    </dgm:pt>
    <dgm:pt modelId="{D06A5B87-1E91-4EED-BEA1-7F1B0D1E232B}" type="pres">
      <dgm:prSet presAssocID="{C0B251E0-68D3-479A-8A26-FD11807781CB}" presName="left_31_2" presStyleLbl="node1" presStyleIdx="1" presStyleCnt="4">
        <dgm:presLayoutVars>
          <dgm:bulletEnabled val="1"/>
        </dgm:presLayoutVars>
      </dgm:prSet>
      <dgm:spPr/>
      <dgm:t>
        <a:bodyPr/>
        <a:lstStyle/>
        <a:p>
          <a:endParaRPr lang="ru-RU"/>
        </a:p>
      </dgm:t>
    </dgm:pt>
    <dgm:pt modelId="{CB84B26A-29A9-419B-AD3F-CADF16CEE878}" type="pres">
      <dgm:prSet presAssocID="{C0B251E0-68D3-479A-8A26-FD11807781CB}" presName="left_31_3" presStyleLbl="node1" presStyleIdx="2" presStyleCnt="4">
        <dgm:presLayoutVars>
          <dgm:bulletEnabled val="1"/>
        </dgm:presLayoutVars>
      </dgm:prSet>
      <dgm:spPr/>
      <dgm:t>
        <a:bodyPr/>
        <a:lstStyle/>
        <a:p>
          <a:endParaRPr lang="ru-RU"/>
        </a:p>
      </dgm:t>
    </dgm:pt>
    <dgm:pt modelId="{CD9A0A93-A957-4873-BF6B-36FF819BFFEE}" type="pres">
      <dgm:prSet presAssocID="{C0B251E0-68D3-479A-8A26-FD11807781CB}" presName="right_31_1" presStyleLbl="node1" presStyleIdx="3" presStyleCnt="4">
        <dgm:presLayoutVars>
          <dgm:bulletEnabled val="1"/>
        </dgm:presLayoutVars>
      </dgm:prSet>
      <dgm:spPr/>
      <dgm:t>
        <a:bodyPr/>
        <a:lstStyle/>
        <a:p>
          <a:endParaRPr lang="ru-RU"/>
        </a:p>
      </dgm:t>
    </dgm:pt>
  </dgm:ptLst>
  <dgm:cxnLst>
    <dgm:cxn modelId="{601FFA4F-5FA1-46D1-95B9-947A71437CBE}" srcId="{15168566-0912-46E9-916A-A0144D63189C}" destId="{701E607A-689D-43D0-AE52-8E43AFD17695}" srcOrd="0" destOrd="0" parTransId="{D3C8C3A7-A2E4-4588-B374-2A8EB546A97D}" sibTransId="{223A989E-230E-4CD2-991E-BD01E44D7E1B}"/>
    <dgm:cxn modelId="{00B0A197-5709-49B1-B30F-798EA4C7FFE0}" type="presOf" srcId="{E4CD6BB2-10D5-4274-9310-9AF894039CF1}" destId="{CB84B26A-29A9-419B-AD3F-CADF16CEE878}" srcOrd="0" destOrd="0" presId="urn:microsoft.com/office/officeart/2005/8/layout/balance1"/>
    <dgm:cxn modelId="{93400EEB-B481-43C3-8A5C-92E53AEDF39E}" srcId="{C0B251E0-68D3-479A-8A26-FD11807781CB}" destId="{7ABEF36D-5171-4643-A019-8373CB82C7BD}" srcOrd="1" destOrd="0" parTransId="{016214D4-1A8E-4403-B6ED-524DBC3A25F2}" sibTransId="{9818227B-C09E-4C82-A40E-1D64A9306A40}"/>
    <dgm:cxn modelId="{C900CD10-23D6-478E-B7E4-3704622885D4}" type="presOf" srcId="{3FC6A535-2E24-4096-BEB3-2F3903F6440C}" destId="{CD9A0A93-A957-4873-BF6B-36FF819BFFEE}" srcOrd="0" destOrd="0" presId="urn:microsoft.com/office/officeart/2005/8/layout/balance1"/>
    <dgm:cxn modelId="{297809E6-81F4-4983-9C0F-E75A999FDC10}" type="presOf" srcId="{15168566-0912-46E9-916A-A0144D63189C}" destId="{7BBA18B2-48D3-40F3-9F2C-08715E38129E}" srcOrd="0" destOrd="0" presId="urn:microsoft.com/office/officeart/2005/8/layout/balance1"/>
    <dgm:cxn modelId="{8442FD9D-0782-4DF5-9B3A-55B6E1CB2C6A}" type="presOf" srcId="{2674E485-F092-4C23-9596-D09A47D1C450}" destId="{D06A5B87-1E91-4EED-BEA1-7F1B0D1E232B}"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16AE44A4-4C7A-4A04-A9ED-F17EB2A642E8}" type="presOf" srcId="{7ABEF36D-5171-4643-A019-8373CB82C7BD}" destId="{8D1A4AAA-9148-439D-8727-28EDDB5A7AA0}" srcOrd="0" destOrd="0" presId="urn:microsoft.com/office/officeart/2005/8/layout/balance1"/>
    <dgm:cxn modelId="{3435D541-4531-4218-A3F0-6B0B1DD9F75E}" srcId="{15168566-0912-46E9-916A-A0144D63189C}" destId="{2674E485-F092-4C23-9596-D09A47D1C450}" srcOrd="1" destOrd="0" parTransId="{5FCE2453-19DD-4CCA-9DC2-BC8831139A0F}" sibTransId="{64C98812-5119-47AB-8212-118A2DE66B51}"/>
    <dgm:cxn modelId="{123C39B8-6E56-49CD-91DD-02EBBF270070}" srcId="{15168566-0912-46E9-916A-A0144D63189C}" destId="{E4CD6BB2-10D5-4274-9310-9AF894039CF1}" srcOrd="2" destOrd="0" parTransId="{411181F4-5A49-470E-9029-7A65A819B2A1}" sibTransId="{8D2FF572-67F4-4853-BD89-74F6D4877F3C}"/>
    <dgm:cxn modelId="{8146B4F8-06DE-40CE-A73F-370F01EE362C}" srcId="{C0B251E0-68D3-479A-8A26-FD11807781CB}" destId="{15168566-0912-46E9-916A-A0144D63189C}" srcOrd="0" destOrd="0" parTransId="{57762015-9807-4D0C-8F02-BBF8BF6AA244}" sibTransId="{30066A32-57B1-4ED5-8A99-09EF7EE80DD4}"/>
    <dgm:cxn modelId="{E2FCA55F-7C2B-420F-8A02-CE35369164BF}" type="presOf" srcId="{701E607A-689D-43D0-AE52-8E43AFD17695}" destId="{482175F9-8CFA-4A81-B9B5-E48992D06885}" srcOrd="0" destOrd="0" presId="urn:microsoft.com/office/officeart/2005/8/layout/balance1"/>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BD468C04-0558-4EFA-99D7-E7D633885F1A}" type="presParOf" srcId="{20506824-ECD4-478C-B7E7-5548772EA701}" destId="{220AE909-EE83-4B09-A016-1AF49332CD66}" srcOrd="2" destOrd="0" presId="urn:microsoft.com/office/officeart/2005/8/layout/balance1"/>
    <dgm:cxn modelId="{69863059-1132-4749-8D98-35854356398F}" type="presParOf" srcId="{20506824-ECD4-478C-B7E7-5548772EA701}" destId="{482175F9-8CFA-4A81-B9B5-E48992D06885}" srcOrd="3" destOrd="0" presId="urn:microsoft.com/office/officeart/2005/8/layout/balance1"/>
    <dgm:cxn modelId="{40CAD251-6050-4305-9481-4BA982C0067B}" type="presParOf" srcId="{20506824-ECD4-478C-B7E7-5548772EA701}" destId="{D06A5B87-1E91-4EED-BEA1-7F1B0D1E232B}" srcOrd="4" destOrd="0" presId="urn:microsoft.com/office/officeart/2005/8/layout/balance1"/>
    <dgm:cxn modelId="{0FBF0BF5-0037-4584-8CB0-287F01D8348D}" type="presParOf" srcId="{20506824-ECD4-478C-B7E7-5548772EA701}" destId="{CB84B26A-29A9-419B-AD3F-CADF16CEE878}" srcOrd="5" destOrd="0" presId="urn:microsoft.com/office/officeart/2005/8/layout/balance1"/>
    <dgm:cxn modelId="{31F2587F-D0C4-4562-9BD5-F4870323CCB5}" type="presParOf" srcId="{20506824-ECD4-478C-B7E7-5548772EA701}" destId="{CD9A0A93-A957-4873-BF6B-36FF819BFFEE}"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8C462-5B04-42C5-BB29-D2D1C6644B95}">
      <dsp:nvSpPr>
        <dsp:cNvPr id="0" name=""/>
        <dsp:cNvSpPr/>
      </dsp:nvSpPr>
      <dsp:spPr>
        <a:xfrm>
          <a:off x="0" y="5710673"/>
          <a:ext cx="9144000" cy="53544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dirty="0" smtClean="0"/>
            <a:t>В зависимости от бизнес-логики, разместите код, который переключает состояние контекста либо внутри контекста, либо внутри классов конкретных состояний.</a:t>
          </a:r>
          <a:endParaRPr lang="ru-RU" sz="900" b="0" i="0" kern="1200" dirty="0"/>
        </a:p>
      </dsp:txBody>
      <dsp:txXfrm>
        <a:off x="0" y="5710673"/>
        <a:ext cx="9144000" cy="535446"/>
      </dsp:txXfrm>
    </dsp:sp>
    <dsp:sp modelId="{226A4E33-63BD-4C9D-A6D9-77F8D7CBED27}">
      <dsp:nvSpPr>
        <dsp:cNvPr id="0" name=""/>
        <dsp:cNvSpPr/>
      </dsp:nvSpPr>
      <dsp:spPr>
        <a:xfrm rot="10800000">
          <a:off x="0" y="4895188"/>
          <a:ext cx="9144000" cy="823516"/>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dirty="0" smtClean="0"/>
            <a:t>Старые методы контекста, в которых находился зависимый от состояния код, замените на вызовы соответствующих методов объекта-состояния.</a:t>
          </a:r>
          <a:endParaRPr lang="ru-RU" sz="900" b="0" i="0" kern="1200" dirty="0"/>
        </a:p>
      </dsp:txBody>
      <dsp:txXfrm rot="10800000">
        <a:off x="0" y="4895188"/>
        <a:ext cx="9144000" cy="535096"/>
      </dsp:txXfrm>
    </dsp:sp>
    <dsp:sp modelId="{88416A37-0756-470A-B3BF-CFCE6D223969}">
      <dsp:nvSpPr>
        <dsp:cNvPr id="0" name=""/>
        <dsp:cNvSpPr/>
      </dsp:nvSpPr>
      <dsp:spPr>
        <a:xfrm rot="10800000">
          <a:off x="0" y="4079704"/>
          <a:ext cx="9144000" cy="823516"/>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dirty="0" smtClean="0"/>
            <a:t>Создайте в контексте поле для хранения объектов-состояний, а также публичный метод для изменения значения этого поля.</a:t>
          </a:r>
          <a:endParaRPr lang="ru-RU" sz="900" b="0" i="0" kern="1200" dirty="0"/>
        </a:p>
      </dsp:txBody>
      <dsp:txXfrm rot="10800000">
        <a:off x="0" y="4079704"/>
        <a:ext cx="9144000" cy="535096"/>
      </dsp:txXfrm>
    </dsp:sp>
    <dsp:sp modelId="{03F02339-3C3B-4417-8F0A-7A235362D1EC}">
      <dsp:nvSpPr>
        <dsp:cNvPr id="0" name=""/>
        <dsp:cNvSpPr/>
      </dsp:nvSpPr>
      <dsp:spPr>
        <a:xfrm rot="10800000">
          <a:off x="0" y="3264219"/>
          <a:ext cx="9144000" cy="823516"/>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smtClean="0"/>
            <a:t>Самый простой — оставить поведение внутри контекста, вызывая его из объекта состояния. С другой стороны, вы можете сделать классы состояний вложенными в класс контекста, и тогда они получат доступ ко всем приватным частям контекста. Но последний способ доступен только в некоторых языках программирования (например, Java, C#).</a:t>
          </a:r>
          <a:endParaRPr lang="ru-RU" sz="900" b="0" i="0" kern="1200"/>
        </a:p>
      </dsp:txBody>
      <dsp:txXfrm rot="10800000">
        <a:off x="0" y="3264219"/>
        <a:ext cx="9144000" cy="535096"/>
      </dsp:txXfrm>
    </dsp:sp>
    <dsp:sp modelId="{8261E55B-3CED-43FD-8CBB-32EED27BFF21}">
      <dsp:nvSpPr>
        <dsp:cNvPr id="0" name=""/>
        <dsp:cNvSpPr/>
      </dsp:nvSpPr>
      <dsp:spPr>
        <a:xfrm rot="10800000">
          <a:off x="0" y="2448734"/>
          <a:ext cx="9144000" cy="823516"/>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smtClean="0"/>
            <a:t>При переносе поведения из контекста вы можете столкнуться с тем, что это поведение зависит от приватных полей или методов контекста, к которым нет доступа из объекта состояния. Существует парочка способов обойти эту проблему.</a:t>
          </a:r>
          <a:endParaRPr lang="ru-RU" sz="900" b="0" i="0" kern="1200"/>
        </a:p>
      </dsp:txBody>
      <dsp:txXfrm rot="10800000">
        <a:off x="0" y="2448734"/>
        <a:ext cx="9144000" cy="535096"/>
      </dsp:txXfrm>
    </dsp:sp>
    <dsp:sp modelId="{8559B1E5-FEBA-415D-8418-4926AEE197C7}">
      <dsp:nvSpPr>
        <dsp:cNvPr id="0" name=""/>
        <dsp:cNvSpPr/>
      </dsp:nvSpPr>
      <dsp:spPr>
        <a:xfrm rot="10800000">
          <a:off x="0" y="1633249"/>
          <a:ext cx="9144000" cy="823516"/>
        </a:xfrm>
        <a:prstGeom prst="upArrowCallou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smtClean="0"/>
            <a:t>Для каждого фактического состояния создайте класс, реализующий интерфейс состояния. Переместите код, связанный с конкретными состояниями в нужные классы. В конце концов, все методы интерфейса состояния должны быть реализованы по всех классах состояний.</a:t>
          </a:r>
          <a:endParaRPr lang="ru-RU" sz="900" b="0" i="0" kern="1200"/>
        </a:p>
      </dsp:txBody>
      <dsp:txXfrm rot="10800000">
        <a:off x="0" y="1633249"/>
        <a:ext cx="9144000" cy="535096"/>
      </dsp:txXfrm>
    </dsp:sp>
    <dsp:sp modelId="{4C166E0B-B5D7-4742-AEC5-B11F24C45B0B}">
      <dsp:nvSpPr>
        <dsp:cNvPr id="0" name=""/>
        <dsp:cNvSpPr/>
      </dsp:nvSpPr>
      <dsp:spPr>
        <a:xfrm rot="10800000">
          <a:off x="0" y="817764"/>
          <a:ext cx="9144000" cy="823516"/>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smtClean="0"/>
            <a:t>Создайте общий интерфейс состояний. Он должен описывать методы, общие для всех состояний, обнаруженных в контексте. Заметьте, что не всё поведение контекста нужно переносить в состояние, а только то, которое зависит от состояний.</a:t>
          </a:r>
          <a:endParaRPr lang="ru-RU" sz="900" b="0" i="0" kern="1200"/>
        </a:p>
      </dsp:txBody>
      <dsp:txXfrm rot="10800000">
        <a:off x="0" y="817764"/>
        <a:ext cx="9144000" cy="535096"/>
      </dsp:txXfrm>
    </dsp:sp>
    <dsp:sp modelId="{8118D511-5907-4543-BDAE-F003D043C5C5}">
      <dsp:nvSpPr>
        <dsp:cNvPr id="0" name=""/>
        <dsp:cNvSpPr/>
      </dsp:nvSpPr>
      <dsp:spPr>
        <a:xfrm rot="10800000">
          <a:off x="0" y="2279"/>
          <a:ext cx="9144000" cy="823516"/>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ru-RU" sz="900" b="0" i="0" kern="1200" smtClean="0"/>
            <a:t>Определитесь с классом, который будет играть роль контекста. Это может быть как существующий класс, в котором уже есть зависимость от состояния, так и новый класс, если код состояний размазан по нескольким классам.</a:t>
          </a:r>
          <a:endParaRPr lang="ru-RU" sz="900" b="0" i="0" kern="1200"/>
        </a:p>
      </dsp:txBody>
      <dsp:txXfrm rot="10800000">
        <a:off x="0" y="2279"/>
        <a:ext cx="9144000" cy="535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20AE909-EE83-4B09-A016-1AF49332CD66}">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2175F9-8CFA-4A81-B9B5-E48992D06885}">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dirty="0" smtClean="0"/>
            <a:t>Избавляет от множества больших условных операторов машины состояний.</a:t>
          </a:r>
          <a:endParaRPr lang="ru-RU" sz="1500" kern="1200" dirty="0"/>
        </a:p>
      </dsp:txBody>
      <dsp:txXfrm>
        <a:off x="1560449" y="4122570"/>
        <a:ext cx="2220720" cy="978106"/>
      </dsp:txXfrm>
    </dsp:sp>
    <dsp:sp modelId="{D06A5B87-1E91-4EED-BEA1-7F1B0D1E232B}">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smtClean="0"/>
            <a:t>Концентрирует в одном месте код, связанный с определённым состоянием.</a:t>
          </a:r>
          <a:endParaRPr lang="ru-RU" sz="1500" b="0" i="0" kern="1200"/>
        </a:p>
      </dsp:txBody>
      <dsp:txXfrm>
        <a:off x="1476248" y="2956710"/>
        <a:ext cx="2220720" cy="978106"/>
      </dsp:txXfrm>
    </dsp:sp>
    <dsp:sp modelId="{CB84B26A-29A9-419B-AD3F-CADF16CEE878}">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smtClean="0"/>
            <a:t>Упрощает код контекста.</a:t>
          </a:r>
          <a:endParaRPr lang="ru-RU" sz="1500" b="0" i="0" kern="1200"/>
        </a:p>
      </dsp:txBody>
      <dsp:txXfrm>
        <a:off x="1392047" y="1816758"/>
        <a:ext cx="2220720" cy="978106"/>
      </dsp:txXfrm>
    </dsp:sp>
    <dsp:sp modelId="{CD9A0A93-A957-4873-BF6B-36FF819BFFEE}">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0" i="0" kern="1200" dirty="0" smtClean="0"/>
            <a:t>Может неоправданно усложнить код, если состояний мало и они редко меняются.</a:t>
          </a:r>
          <a:endParaRPr lang="ru-RU" sz="1500" kern="1200" dirty="0"/>
        </a:p>
      </dsp:txBody>
      <dsp:txXfrm>
        <a:off x="4896104" y="388939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5/12/2022</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5/12/2022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factoring.guru/ru/design-patterns/strateg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Состояние невозможно рассматривать в отрыве от концепции </a:t>
            </a:r>
            <a:r>
              <a:rPr lang="ru-RU" sz="900" b="1" i="0" u="none" strike="noStrike" kern="1200" dirty="0" smtClean="0">
                <a:solidFill>
                  <a:schemeClr val="tx1"/>
                </a:solidFill>
                <a:effectLst/>
                <a:latin typeface="Segoe" pitchFamily="34" charset="0"/>
                <a:ea typeface="+mn-ea"/>
                <a:cs typeface="+mn-cs"/>
                <a:hlinkClick r:id="rId3"/>
              </a:rPr>
              <a:t>машины состояний</a:t>
            </a:r>
            <a:r>
              <a:rPr lang="ru-RU" sz="900" b="0" i="0" kern="1200" dirty="0" smtClean="0">
                <a:solidFill>
                  <a:schemeClr val="tx1"/>
                </a:solidFill>
                <a:effectLst/>
                <a:latin typeface="Segoe" pitchFamily="34" charset="0"/>
                <a:ea typeface="+mn-ea"/>
                <a:cs typeface="+mn-cs"/>
              </a:rPr>
              <a:t>, также известной как </a:t>
            </a:r>
            <a:r>
              <a:rPr lang="ru-RU" sz="900" b="0" i="1" kern="1200" dirty="0" err="1" smtClean="0">
                <a:solidFill>
                  <a:schemeClr val="tx1"/>
                </a:solidFill>
                <a:effectLst/>
                <a:latin typeface="Segoe" pitchFamily="34" charset="0"/>
                <a:ea typeface="+mn-ea"/>
                <a:cs typeface="+mn-cs"/>
              </a:rPr>
              <a:t>стейт</a:t>
            </a:r>
            <a:r>
              <a:rPr lang="ru-RU" sz="900" b="0" i="1" kern="1200" dirty="0" smtClean="0">
                <a:solidFill>
                  <a:schemeClr val="tx1"/>
                </a:solidFill>
                <a:effectLst/>
                <a:latin typeface="Segoe" pitchFamily="34" charset="0"/>
                <a:ea typeface="+mn-ea"/>
                <a:cs typeface="+mn-cs"/>
              </a:rPr>
              <a:t>-машина</a:t>
            </a:r>
            <a:r>
              <a:rPr lang="ru-RU" sz="900" b="0" i="0" kern="1200" dirty="0" smtClean="0">
                <a:solidFill>
                  <a:schemeClr val="tx1"/>
                </a:solidFill>
                <a:effectLst/>
                <a:latin typeface="Segoe" pitchFamily="34" charset="0"/>
                <a:ea typeface="+mn-ea"/>
                <a:cs typeface="+mn-cs"/>
              </a:rPr>
              <a:t> или </a:t>
            </a:r>
            <a:r>
              <a:rPr lang="ru-RU" sz="900" b="0" i="1" kern="1200" dirty="0" smtClean="0">
                <a:solidFill>
                  <a:schemeClr val="tx1"/>
                </a:solidFill>
                <a:effectLst/>
                <a:latin typeface="Segoe" pitchFamily="34" charset="0"/>
                <a:ea typeface="+mn-ea"/>
                <a:cs typeface="+mn-cs"/>
              </a:rPr>
              <a:t>конечный автомат</a:t>
            </a:r>
            <a:r>
              <a:rPr lang="ru-RU" sz="900" b="0" i="0" kern="1200" dirty="0" smtClean="0">
                <a:solidFill>
                  <a:schemeClr val="tx1"/>
                </a:solidFill>
                <a:effectLst/>
                <a:latin typeface="Segoe" pitchFamily="34" charset="0"/>
                <a:ea typeface="+mn-ea"/>
                <a:cs typeface="+mn-cs"/>
              </a:rPr>
              <a:t>.</a:t>
            </a:r>
          </a:p>
          <a:p>
            <a:r>
              <a:rPr lang="ru-RU" dirty="0" smtClean="0">
                <a:effectLst/>
              </a:rPr>
              <a:t>Конечный автомат.</a:t>
            </a:r>
          </a:p>
          <a:p>
            <a:r>
              <a:rPr lang="ru-RU" sz="900" b="0" i="0" kern="1200" dirty="0" smtClean="0">
                <a:solidFill>
                  <a:schemeClr val="tx1"/>
                </a:solidFill>
                <a:effectLst/>
                <a:latin typeface="Segoe" pitchFamily="34" charset="0"/>
                <a:ea typeface="+mn-ea"/>
                <a:cs typeface="+mn-cs"/>
              </a:rPr>
              <a:t>Основная идея в том, что программа может находиться в одном из нескольких состояний, которые всё время сменяют друг друга. Набор этих состояний, а также переходов между ними, предопределён и </a:t>
            </a:r>
            <a:r>
              <a:rPr lang="ru-RU" sz="900" b="0" i="1" kern="1200" dirty="0" smtClean="0">
                <a:solidFill>
                  <a:schemeClr val="tx1"/>
                </a:solidFill>
                <a:effectLst/>
                <a:latin typeface="Segoe" pitchFamily="34" charset="0"/>
                <a:ea typeface="+mn-ea"/>
                <a:cs typeface="+mn-cs"/>
              </a:rPr>
              <a:t>конечен</a:t>
            </a:r>
            <a:r>
              <a:rPr lang="ru-RU" sz="900" b="0" i="0" kern="1200" dirty="0" smtClean="0">
                <a:solidFill>
                  <a:schemeClr val="tx1"/>
                </a:solidFill>
                <a:effectLst/>
                <a:latin typeface="Segoe" pitchFamily="34" charset="0"/>
                <a:ea typeface="+mn-ea"/>
                <a:cs typeface="+mn-cs"/>
              </a:rPr>
              <a:t>. Находясь в разных состояниях, программа может по-разному реагировать на одни и те же события, которые происходят с ней.</a:t>
            </a:r>
          </a:p>
          <a:p>
            <a:r>
              <a:rPr lang="ru-RU" sz="900" b="0" i="0" kern="1200" dirty="0" smtClean="0">
                <a:solidFill>
                  <a:schemeClr val="tx1"/>
                </a:solidFill>
                <a:effectLst/>
                <a:latin typeface="Segoe" pitchFamily="34" charset="0"/>
                <a:ea typeface="+mn-ea"/>
                <a:cs typeface="+mn-cs"/>
              </a:rPr>
              <a:t>Такой подход можно применить и к отдельным объектам. Например, объект </a:t>
            </a:r>
            <a:r>
              <a:rPr lang="ru-RU" sz="900" b="0" i="0" kern="1200" dirty="0" err="1" smtClean="0">
                <a:solidFill>
                  <a:schemeClr val="tx1"/>
                </a:solidFill>
                <a:effectLst/>
                <a:latin typeface="Segoe" pitchFamily="34" charset="0"/>
                <a:ea typeface="+mn-ea"/>
                <a:cs typeface="+mn-cs"/>
              </a:rPr>
              <a:t>Документможет</a:t>
            </a:r>
            <a:r>
              <a:rPr lang="ru-RU" sz="900" b="0" i="0" kern="1200" dirty="0" smtClean="0">
                <a:solidFill>
                  <a:schemeClr val="tx1"/>
                </a:solidFill>
                <a:effectLst/>
                <a:latin typeface="Segoe" pitchFamily="34" charset="0"/>
                <a:ea typeface="+mn-ea"/>
                <a:cs typeface="+mn-cs"/>
              </a:rPr>
              <a:t> принимать три состояния: Черновик, </a:t>
            </a:r>
            <a:r>
              <a:rPr lang="ru-RU" sz="900" b="0" i="0" kern="1200" dirty="0" err="1" smtClean="0">
                <a:solidFill>
                  <a:schemeClr val="tx1"/>
                </a:solidFill>
                <a:effectLst/>
                <a:latin typeface="Segoe" pitchFamily="34" charset="0"/>
                <a:ea typeface="+mn-ea"/>
                <a:cs typeface="+mn-cs"/>
              </a:rPr>
              <a:t>Модерация</a:t>
            </a:r>
            <a:r>
              <a:rPr lang="ru-RU" sz="900" b="0" i="0" kern="1200" dirty="0" smtClean="0">
                <a:solidFill>
                  <a:schemeClr val="tx1"/>
                </a:solidFill>
                <a:effectLst/>
                <a:latin typeface="Segoe" pitchFamily="34" charset="0"/>
                <a:ea typeface="+mn-ea"/>
                <a:cs typeface="+mn-cs"/>
              </a:rPr>
              <a:t> или Опубликован. В каждом из этих состоянии метод опубликовать будет работать по-разному:</a:t>
            </a:r>
          </a:p>
          <a:p>
            <a:r>
              <a:rPr lang="ru-RU" sz="900" b="0" i="0" kern="1200" dirty="0" smtClean="0">
                <a:solidFill>
                  <a:schemeClr val="tx1"/>
                </a:solidFill>
                <a:effectLst/>
                <a:latin typeface="Segoe" pitchFamily="34" charset="0"/>
                <a:ea typeface="+mn-ea"/>
                <a:cs typeface="+mn-cs"/>
              </a:rPr>
              <a:t>Из черновика он отправит документ на </a:t>
            </a:r>
            <a:r>
              <a:rPr lang="ru-RU" sz="900" b="0" i="0" kern="1200" dirty="0" err="1" smtClean="0">
                <a:solidFill>
                  <a:schemeClr val="tx1"/>
                </a:solidFill>
                <a:effectLst/>
                <a:latin typeface="Segoe" pitchFamily="34" charset="0"/>
                <a:ea typeface="+mn-ea"/>
                <a:cs typeface="+mn-cs"/>
              </a:rPr>
              <a:t>модерацию</a:t>
            </a:r>
            <a:r>
              <a:rPr lang="ru-RU" sz="900" b="0" i="0" kern="1200" dirty="0" smtClean="0">
                <a:solidFill>
                  <a:schemeClr val="tx1"/>
                </a:solidFill>
                <a:effectLst/>
                <a:latin typeface="Segoe" pitchFamily="34" charset="0"/>
                <a:ea typeface="+mn-ea"/>
                <a:cs typeface="+mn-cs"/>
              </a:rPr>
              <a:t>.</a:t>
            </a:r>
          </a:p>
          <a:p>
            <a:r>
              <a:rPr lang="ru-RU" sz="900" b="0" i="0" kern="1200" dirty="0" smtClean="0">
                <a:solidFill>
                  <a:schemeClr val="tx1"/>
                </a:solidFill>
                <a:effectLst/>
                <a:latin typeface="Segoe" pitchFamily="34" charset="0"/>
                <a:ea typeface="+mn-ea"/>
                <a:cs typeface="+mn-cs"/>
              </a:rPr>
              <a:t>Из </a:t>
            </a:r>
            <a:r>
              <a:rPr lang="ru-RU" sz="900" b="0" i="0" kern="1200" dirty="0" err="1" smtClean="0">
                <a:solidFill>
                  <a:schemeClr val="tx1"/>
                </a:solidFill>
                <a:effectLst/>
                <a:latin typeface="Segoe" pitchFamily="34" charset="0"/>
                <a:ea typeface="+mn-ea"/>
                <a:cs typeface="+mn-cs"/>
              </a:rPr>
              <a:t>модерации</a:t>
            </a:r>
            <a:r>
              <a:rPr lang="ru-RU" sz="900" b="0" i="0" kern="1200" dirty="0" smtClean="0">
                <a:solidFill>
                  <a:schemeClr val="tx1"/>
                </a:solidFill>
                <a:effectLst/>
                <a:latin typeface="Segoe" pitchFamily="34" charset="0"/>
                <a:ea typeface="+mn-ea"/>
                <a:cs typeface="+mn-cs"/>
              </a:rPr>
              <a:t> — в публикацию, но при условии, что это сделал администратор.</a:t>
            </a:r>
          </a:p>
          <a:p>
            <a:r>
              <a:rPr lang="ru-RU" sz="900" b="0" i="0" kern="1200" dirty="0" smtClean="0">
                <a:solidFill>
                  <a:schemeClr val="tx1"/>
                </a:solidFill>
                <a:effectLst/>
                <a:latin typeface="Segoe" pitchFamily="34" charset="0"/>
                <a:ea typeface="+mn-ea"/>
                <a:cs typeface="+mn-cs"/>
              </a:rPr>
              <a:t>В опубликованном состоянии метод не будет делать ничего.</a:t>
            </a:r>
          </a:p>
          <a:p>
            <a:r>
              <a:rPr lang="ru-RU" dirty="0" smtClean="0">
                <a:effectLst/>
              </a:rPr>
              <a:t>Возможные состояния документа и переходы между ними.</a:t>
            </a:r>
          </a:p>
          <a:p>
            <a:r>
              <a:rPr lang="ru-RU" sz="900" b="0" i="0" kern="1200" dirty="0" smtClean="0">
                <a:solidFill>
                  <a:schemeClr val="tx1"/>
                </a:solidFill>
                <a:effectLst/>
                <a:latin typeface="Segoe" pitchFamily="34" charset="0"/>
                <a:ea typeface="+mn-ea"/>
                <a:cs typeface="+mn-cs"/>
              </a:rPr>
              <a:t>Машину состояний чаще всего реализуют с помощью множества условных операторов, </a:t>
            </a:r>
            <a:r>
              <a:rPr lang="ru-RU" sz="900" b="0" i="0" kern="1200" dirty="0" err="1" smtClean="0">
                <a:solidFill>
                  <a:schemeClr val="tx1"/>
                </a:solidFill>
                <a:effectLst/>
                <a:latin typeface="Segoe" pitchFamily="34" charset="0"/>
                <a:ea typeface="+mn-ea"/>
                <a:cs typeface="+mn-cs"/>
              </a:rPr>
              <a:t>ifлибо</a:t>
            </a:r>
            <a:r>
              <a:rPr lang="ru-RU" sz="900" b="0" i="0" kern="1200" dirty="0" smtClean="0">
                <a:solidFill>
                  <a:schemeClr val="tx1"/>
                </a:solidFill>
                <a:effectLst/>
                <a:latin typeface="Segoe" pitchFamily="34" charset="0"/>
                <a:ea typeface="+mn-ea"/>
                <a:cs typeface="+mn-cs"/>
              </a:rPr>
              <a:t> </a:t>
            </a:r>
            <a:r>
              <a:rPr lang="ru-RU" sz="900" b="0" i="0" kern="1200" dirty="0" err="1" smtClean="0">
                <a:solidFill>
                  <a:schemeClr val="tx1"/>
                </a:solidFill>
                <a:effectLst/>
                <a:latin typeface="Segoe" pitchFamily="34" charset="0"/>
                <a:ea typeface="+mn-ea"/>
                <a:cs typeface="+mn-cs"/>
              </a:rPr>
              <a:t>switch</a:t>
            </a:r>
            <a:r>
              <a:rPr lang="ru-RU" sz="900" b="0" i="0" kern="1200" dirty="0" smtClean="0">
                <a:solidFill>
                  <a:schemeClr val="tx1"/>
                </a:solidFill>
                <a:effectLst/>
                <a:latin typeface="Segoe" pitchFamily="34" charset="0"/>
                <a:ea typeface="+mn-ea"/>
                <a:cs typeface="+mn-cs"/>
              </a:rPr>
              <a:t>, которые проверяют текущее состояние объекта и выполняют соответствующее поведение. Наверняка вы уже реализовали хотя бы одну машину состояний в своей жизни, даже не зная об этом. Как насчёт вот такого кода, выглядит знакомо?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Паттерн Состояние предлагает создать отдельные классы для каждого состояния, в котором может пребывать контекстный объект, а затем вынести туда поведения, соответствующие этим состояниям.</a:t>
            </a:r>
          </a:p>
          <a:p>
            <a:r>
              <a:rPr lang="ru-RU" sz="900" b="0" i="0" kern="1200" dirty="0" smtClean="0">
                <a:solidFill>
                  <a:schemeClr val="tx1"/>
                </a:solidFill>
                <a:effectLst/>
                <a:latin typeface="Segoe" pitchFamily="34" charset="0"/>
                <a:ea typeface="+mn-ea"/>
                <a:cs typeface="+mn-cs"/>
              </a:rPr>
              <a:t>Вместо того, чтобы хранить код всех состояний, первоначальный объект, называемый </a:t>
            </a:r>
            <a:r>
              <a:rPr lang="ru-RU" sz="900" b="0" i="1" kern="1200" dirty="0" smtClean="0">
                <a:solidFill>
                  <a:schemeClr val="tx1"/>
                </a:solidFill>
                <a:effectLst/>
                <a:latin typeface="Segoe" pitchFamily="34" charset="0"/>
                <a:ea typeface="+mn-ea"/>
                <a:cs typeface="+mn-cs"/>
              </a:rPr>
              <a:t>контекстом</a:t>
            </a:r>
            <a:r>
              <a:rPr lang="ru-RU" sz="900" b="0" i="0" kern="1200" dirty="0" smtClean="0">
                <a:solidFill>
                  <a:schemeClr val="tx1"/>
                </a:solidFill>
                <a:effectLst/>
                <a:latin typeface="Segoe" pitchFamily="34" charset="0"/>
                <a:ea typeface="+mn-ea"/>
                <a:cs typeface="+mn-cs"/>
              </a:rPr>
              <a:t>, будет содержать ссылку на один из объектов-состояний и делегировать ему работу, зависящую от состояния.</a:t>
            </a:r>
          </a:p>
          <a:p>
            <a:r>
              <a:rPr lang="ru-RU" dirty="0" smtClean="0">
                <a:effectLst/>
              </a:rPr>
              <a:t>Страница делегирует выполнение своему активному состоянию.</a:t>
            </a:r>
          </a:p>
          <a:p>
            <a:r>
              <a:rPr lang="ru-RU" sz="900" b="0" i="0" kern="1200" dirty="0" smtClean="0">
                <a:solidFill>
                  <a:schemeClr val="tx1"/>
                </a:solidFill>
                <a:effectLst/>
                <a:latin typeface="Segoe" pitchFamily="34" charset="0"/>
                <a:ea typeface="+mn-ea"/>
                <a:cs typeface="+mn-cs"/>
              </a:rPr>
              <a:t>Благодаря тому, что объекты состояний будут иметь общий интерфейс, контекст сможет делегировать работу состоянию, не привязываясь к его классу. Поведение контекста можно будет изменить в любой момент, подключив к нему другой объект-состояние.</a:t>
            </a:r>
          </a:p>
          <a:p>
            <a:r>
              <a:rPr lang="ru-RU" sz="900" b="0" i="0" kern="1200" dirty="0" smtClean="0">
                <a:solidFill>
                  <a:schemeClr val="tx1"/>
                </a:solidFill>
                <a:effectLst/>
                <a:latin typeface="Segoe" pitchFamily="34" charset="0"/>
                <a:ea typeface="+mn-ea"/>
                <a:cs typeface="+mn-cs"/>
              </a:rPr>
              <a:t>Очень важным нюансом, отличающим этот паттерн от </a:t>
            </a:r>
            <a:r>
              <a:rPr lang="ru-RU" sz="900" b="1" i="0" u="none" strike="noStrike" kern="1200" dirty="0" smtClean="0">
                <a:solidFill>
                  <a:schemeClr val="tx1"/>
                </a:solidFill>
                <a:effectLst/>
                <a:latin typeface="Segoe" pitchFamily="34" charset="0"/>
                <a:ea typeface="+mn-ea"/>
                <a:cs typeface="+mn-cs"/>
                <a:hlinkClick r:id="rId3"/>
              </a:rPr>
              <a:t>Стратегии</a:t>
            </a:r>
            <a:r>
              <a:rPr lang="ru-RU" sz="900" b="0" i="0" kern="1200" dirty="0" smtClean="0">
                <a:solidFill>
                  <a:schemeClr val="tx1"/>
                </a:solidFill>
                <a:effectLst/>
                <a:latin typeface="Segoe" pitchFamily="34" charset="0"/>
                <a:ea typeface="+mn-ea"/>
                <a:cs typeface="+mn-cs"/>
              </a:rPr>
              <a:t>, является то, что и контекст, и сами конкретные состояния могут знать друг о друге и инициировать переходы от одного состояния к другому.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паттерн </a:t>
            </a:r>
            <a:r>
              <a:rPr lang="ru-RU" sz="900" b="1" i="0" kern="1200" dirty="0" smtClean="0">
                <a:solidFill>
                  <a:schemeClr val="tx1"/>
                </a:solidFill>
                <a:effectLst/>
                <a:latin typeface="Segoe" pitchFamily="34" charset="0"/>
                <a:ea typeface="+mn-ea"/>
                <a:cs typeface="+mn-cs"/>
              </a:rPr>
              <a:t>Состояние</a:t>
            </a:r>
            <a:r>
              <a:rPr lang="ru-RU" sz="900" b="0" i="0" kern="1200" dirty="0" smtClean="0">
                <a:solidFill>
                  <a:schemeClr val="tx1"/>
                </a:solidFill>
                <a:effectLst/>
                <a:latin typeface="Segoe" pitchFamily="34" charset="0"/>
                <a:ea typeface="+mn-ea"/>
                <a:cs typeface="+mn-cs"/>
              </a:rPr>
              <a:t> изменяет функциональность одних и тех же элементов управления музыкальным проигрывателем, в зависимости от того, в каком состоянии находится сейчас проигрыватель.</a:t>
            </a:r>
          </a:p>
          <a:p>
            <a:r>
              <a:rPr lang="ru-RU" dirty="0" smtClean="0">
                <a:effectLst/>
              </a:rPr>
              <a:t>Пример изменение поведения проигрывателя с помощью состояний.</a:t>
            </a:r>
          </a:p>
          <a:p>
            <a:r>
              <a:rPr lang="ru-RU" sz="900" b="0" i="0" kern="1200" dirty="0" smtClean="0">
                <a:solidFill>
                  <a:schemeClr val="tx1"/>
                </a:solidFill>
                <a:effectLst/>
                <a:latin typeface="Segoe" pitchFamily="34" charset="0"/>
                <a:ea typeface="+mn-ea"/>
                <a:cs typeface="+mn-cs"/>
              </a:rPr>
              <a:t>Объект проигрывателя содержит объект-состояние, которому и делегирует основную работу. Изменяя состояния, можно менять то, как ведут себя элементы управления проигрывателя.</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Когда у вас есть объект, поведение которого кардинально меняется в зависимости от внутреннего состояния, причём типов состояний много, и их код часто меняется.</a:t>
            </a:r>
          </a:p>
          <a:p>
            <a:r>
              <a:rPr lang="ru-RU" sz="900" b="0" i="0" kern="1200" dirty="0" smtClean="0">
                <a:solidFill>
                  <a:schemeClr val="tx1"/>
                </a:solidFill>
                <a:effectLst/>
                <a:latin typeface="Segoe" pitchFamily="34" charset="0"/>
                <a:ea typeface="+mn-ea"/>
                <a:cs typeface="+mn-cs"/>
              </a:rPr>
              <a:t> Паттерн предлагает выделить в собственные классы все поля и методы, связанные с определёнными состояниями. Первоначальный объект будет постоянно ссылаться на один из объектов-состояний, делегируя ему часть своей работы. Для изменения состояния в контекст достаточно будет подставить другой объект-состояние.</a:t>
            </a:r>
          </a:p>
          <a:p>
            <a:r>
              <a:rPr lang="ru-RU" sz="900" b="1" i="0" kern="1200" dirty="0" smtClean="0">
                <a:solidFill>
                  <a:schemeClr val="tx1"/>
                </a:solidFill>
                <a:effectLst/>
                <a:latin typeface="Segoe" pitchFamily="34" charset="0"/>
                <a:ea typeface="+mn-ea"/>
                <a:cs typeface="+mn-cs"/>
              </a:rPr>
              <a:t> Когда код класса содержит множество больших, похожих друг на друга, условных операторов, которые выбирают поведения в зависимости от текущих значений полей класса.</a:t>
            </a:r>
          </a:p>
          <a:p>
            <a:r>
              <a:rPr lang="ru-RU" sz="900" b="0" i="0" kern="1200" dirty="0" smtClean="0">
                <a:solidFill>
                  <a:schemeClr val="tx1"/>
                </a:solidFill>
                <a:effectLst/>
                <a:latin typeface="Segoe" pitchFamily="34" charset="0"/>
                <a:ea typeface="+mn-ea"/>
                <a:cs typeface="+mn-cs"/>
              </a:rPr>
              <a:t> Паттерн предлагает переместить каждую ветку такого условного оператора в собственный класс. Тут же можно поселить и все поля, связанные с данным состоянием.</a:t>
            </a:r>
          </a:p>
          <a:p>
            <a:r>
              <a:rPr lang="ru-RU" sz="900" b="1" i="0" kern="1200" dirty="0" smtClean="0">
                <a:solidFill>
                  <a:schemeClr val="tx1"/>
                </a:solidFill>
                <a:effectLst/>
                <a:latin typeface="Segoe" pitchFamily="34" charset="0"/>
                <a:ea typeface="+mn-ea"/>
                <a:cs typeface="+mn-cs"/>
              </a:rPr>
              <a:t> Когда вы сознательно используете табличную машину состояний, построенную на условных операторах, но вынуждены мириться с дублированием кода для похожих состояний и переходов.</a:t>
            </a:r>
          </a:p>
          <a:p>
            <a:r>
              <a:rPr lang="ru-RU" sz="900" b="0" i="0" kern="1200" dirty="0" smtClean="0">
                <a:solidFill>
                  <a:schemeClr val="tx1"/>
                </a:solidFill>
                <a:effectLst/>
                <a:latin typeface="Segoe" pitchFamily="34" charset="0"/>
                <a:ea typeface="+mn-ea"/>
                <a:cs typeface="+mn-cs"/>
              </a:rPr>
              <a:t> Паттерн Состояние позволяет реализовать иерархическую машину состояний, базирующуюся на наследовании. Вы можете </a:t>
            </a:r>
            <a:r>
              <a:rPr lang="ru-RU" sz="900" b="0" i="0" kern="1200" dirty="0" err="1" smtClean="0">
                <a:solidFill>
                  <a:schemeClr val="tx1"/>
                </a:solidFill>
                <a:effectLst/>
                <a:latin typeface="Segoe" pitchFamily="34" charset="0"/>
                <a:ea typeface="+mn-ea"/>
                <a:cs typeface="+mn-cs"/>
              </a:rPr>
              <a:t>отнаследовать</a:t>
            </a:r>
            <a:r>
              <a:rPr lang="ru-RU" sz="900" b="0" i="0" kern="1200" dirty="0" smtClean="0">
                <a:solidFill>
                  <a:schemeClr val="tx1"/>
                </a:solidFill>
                <a:effectLst/>
                <a:latin typeface="Segoe" pitchFamily="34" charset="0"/>
                <a:ea typeface="+mn-ea"/>
                <a:cs typeface="+mn-cs"/>
              </a:rPr>
              <a:t> похожие состояния от одного родительского класса и вынести туда весь дублирующий код.</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3061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12</a:t>
            </a:fld>
            <a:endParaRPr lang="en-US"/>
          </a:p>
        </p:txBody>
      </p:sp>
    </p:spTree>
    <p:extLst>
      <p:ext uri="{BB962C8B-B14F-4D97-AF65-F5344CB8AC3E}">
        <p14:creationId xmlns:p14="http://schemas.microsoft.com/office/powerpoint/2010/main" val="33125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5/12/2022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554545"/>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a:solidFill>
                  <a:schemeClr val="accent1"/>
                </a:solidFill>
                <a:latin typeface="+mj-lt"/>
                <a:ea typeface="+mj-ea"/>
                <a:cs typeface="+mj-cs"/>
              </a:rPr>
              <a:t>Состояние</a:t>
            </a:r>
          </a:p>
          <a:p>
            <a:pPr algn="ctr" defTabSz="457200" eaLnBrk="1" hangingPunct="1"/>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2965232651"/>
              </p:ext>
            </p:extLst>
          </p:nvPr>
        </p:nvGraphicFramePr>
        <p:xfrm>
          <a:off x="0" y="609600"/>
          <a:ext cx="9144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1728839829"/>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a:t>Состояние</a:t>
            </a:r>
            <a:br>
              <a:rPr lang="ru-RU" b="1" dirty="0"/>
            </a:b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b="1" dirty="0"/>
              <a:t>Состояние</a:t>
            </a:r>
            <a:r>
              <a:rPr lang="ru-RU" dirty="0"/>
              <a:t> — это поведенческий паттерн проектирования, который позволяет объектам менять поведение в зависимости от своего состояния. Извне создаётся впечатление, что изменился класс объекта.</a:t>
            </a:r>
            <a:endParaRPr lang="ru-RU" sz="2000" dirty="0"/>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¾ÑÑÐ¾Ñ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71" y="2081239"/>
            <a:ext cx="6862168" cy="428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Picture 2" descr="ÐÐ¾Ð½ÐµÑÐ½ÑÐ¹ Ð°Ð²ÑÐ¾Ð¼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51030"/>
            <a:ext cx="3438235" cy="2363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ÐÐ¾Ð·Ð¼Ð¾Ð¶Ð½ÑÐµ ÑÐ¾ÑÑÐ¾ÑÐ½Ð¸Ñ Ð´Ð¾ÐºÑÐ¼ÐµÐ½ÑÐ° Ð¸ Ð¿ÐµÑÐµÑÐ¾Ð´Ñ Ð¼ÐµÐ¶Ð´Ñ Ð½Ð¸Ð¼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775" y="1850362"/>
            <a:ext cx="5334000" cy="41910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744246" y="3541217"/>
            <a:ext cx="3626142" cy="2631490"/>
          </a:xfrm>
          <a:prstGeom prst="rect">
            <a:avLst/>
          </a:prstGeom>
          <a:no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00"/>
                </a:solidFill>
                <a:effectLst/>
                <a:latin typeface="Menlo"/>
              </a:rPr>
              <a:t>switch</a:t>
            </a: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draft</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moderation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moderation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b="1" dirty="0">
                <a:solidFill>
                  <a:srgbClr val="000000"/>
                </a:solidFill>
                <a:latin typeface="Menlo"/>
              </a:rPr>
              <a:t> </a:t>
            </a:r>
            <a:r>
              <a:rPr lang="ru-RU" altLang="ru-RU" sz="1200" b="1" dirty="0" smtClean="0">
                <a:solidFill>
                  <a:srgbClr val="000000"/>
                </a:solidFill>
                <a:latin typeface="Menlo"/>
              </a:rPr>
              <a:t>    </a:t>
            </a:r>
            <a:r>
              <a:rPr kumimoji="0" lang="ru-RU" altLang="ru-RU" sz="1200" b="1" i="0" u="none" strike="noStrike" cap="none" normalizeH="0" baseline="0" dirty="0" err="1" smtClean="0">
                <a:ln>
                  <a:noFill/>
                </a:ln>
                <a:solidFill>
                  <a:srgbClr val="000000"/>
                </a:solidFill>
                <a:effectLst/>
                <a:latin typeface="Menlo"/>
              </a:rPr>
              <a:t>if</a:t>
            </a: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err="1" smtClean="0">
                <a:ln>
                  <a:noFill/>
                </a:ln>
                <a:solidFill>
                  <a:srgbClr val="000000"/>
                </a:solidFill>
                <a:effectLst/>
                <a:latin typeface="Menlo"/>
              </a:rPr>
              <a:t>currentUser.role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admin</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state</a:t>
            </a:r>
            <a:r>
              <a:rPr kumimoji="0" lang="ru-RU" altLang="ru-RU" sz="1200" b="0" i="0" u="none" strike="noStrike" cap="none" normalizeH="0" baseline="0" dirty="0" smtClean="0">
                <a:ln>
                  <a:noFill/>
                </a:ln>
                <a:solidFill>
                  <a:srgbClr val="000000"/>
                </a:solidFill>
                <a:effectLst/>
                <a:latin typeface="Menlo"/>
              </a:rPr>
              <a:t> = </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published</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err="1" smtClean="0">
                <a:ln>
                  <a:noFill/>
                </a:ln>
                <a:solidFill>
                  <a:srgbClr val="DD1144"/>
                </a:solidFill>
                <a:effectLst/>
                <a:latin typeface="Menlo"/>
              </a:rPr>
              <a:t>published</a:t>
            </a:r>
            <a:r>
              <a:rPr kumimoji="0" lang="ru-RU" altLang="ru-RU" sz="1200" b="0" i="0" u="none" strike="noStrike" cap="none" normalizeH="0" baseline="0" dirty="0" smtClean="0">
                <a:ln>
                  <a:noFill/>
                </a:ln>
                <a:solidFill>
                  <a:srgbClr val="DD1144"/>
                </a:solidFill>
                <a:effectLst/>
                <a:latin typeface="Menlo"/>
              </a:rPr>
              <a:t>"</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Menlo"/>
              </a:rPr>
              <a:t> </a:t>
            </a:r>
            <a:r>
              <a:rPr lang="ru-RU" altLang="ru-RU" sz="1200" dirty="0" smtClean="0">
                <a:solidFill>
                  <a:srgbClr val="000000"/>
                </a:solidFill>
                <a:latin typeface="Menlo"/>
              </a:rPr>
              <a:t>    </a:t>
            </a:r>
            <a:r>
              <a:rPr kumimoji="0" lang="ru-RU" altLang="ru-RU" sz="1200" b="0" i="0" u="none" strike="noStrike" cap="none" normalizeH="0" baseline="0" dirty="0" smtClean="0">
                <a:ln>
                  <a:noFill/>
                </a:ln>
                <a:solidFill>
                  <a:srgbClr val="009900"/>
                </a:solidFill>
                <a:effectLst/>
                <a:latin typeface="Menlo"/>
              </a:rPr>
              <a:t>// </a:t>
            </a:r>
            <a:r>
              <a:rPr kumimoji="0" lang="ru-RU" altLang="ru-RU" sz="1200" b="0" i="0" u="none" strike="noStrike" cap="none" normalizeH="0" baseline="0" dirty="0" err="1" smtClean="0">
                <a:ln>
                  <a:noFill/>
                </a:ln>
                <a:solidFill>
                  <a:srgbClr val="009900"/>
                </a:solidFill>
                <a:effectLst/>
                <a:latin typeface="Menlo"/>
              </a:rPr>
              <a:t>Do</a:t>
            </a:r>
            <a:r>
              <a:rPr kumimoji="0" lang="ru-RU" altLang="ru-RU" sz="1200" b="0" i="0" u="none" strike="noStrike" cap="none" normalizeH="0" baseline="0" dirty="0" smtClean="0">
                <a:ln>
                  <a:noFill/>
                </a:ln>
                <a:solidFill>
                  <a:srgbClr val="009900"/>
                </a:solidFill>
                <a:effectLst/>
                <a:latin typeface="Menlo"/>
              </a:rPr>
              <a:t> </a:t>
            </a:r>
            <a:r>
              <a:rPr kumimoji="0" lang="ru-RU" altLang="ru-RU" sz="1200" b="0" i="0" u="none" strike="noStrike" cap="none" normalizeH="0" baseline="0" dirty="0" err="1" smtClean="0">
                <a:ln>
                  <a:noFill/>
                </a:ln>
                <a:solidFill>
                  <a:srgbClr val="009900"/>
                </a:solidFill>
                <a:effectLst/>
                <a:latin typeface="Menlo"/>
              </a:rPr>
              <a:t>nothing</a:t>
            </a:r>
            <a:r>
              <a:rPr kumimoji="0" lang="ru-RU" altLang="ru-RU" sz="1200" b="0" i="0" u="none" strike="noStrike" cap="none" normalizeH="0" baseline="0" dirty="0" smtClean="0">
                <a:ln>
                  <a:noFill/>
                </a:ln>
                <a:solidFill>
                  <a:srgbClr val="009900"/>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Menlo"/>
              </a:rPr>
              <a:t>     </a:t>
            </a:r>
            <a:r>
              <a:rPr kumimoji="0" lang="ru-RU" altLang="ru-RU" sz="1200" b="0" i="0" u="none" strike="noStrike" cap="none" normalizeH="0" baseline="0" dirty="0" err="1" smtClean="0">
                <a:ln>
                  <a:noFill/>
                </a:ln>
                <a:solidFill>
                  <a:srgbClr val="000000"/>
                </a:solidFill>
                <a:effectLst/>
                <a:latin typeface="Menlo"/>
              </a:rPr>
              <a:t>break</a:t>
            </a:r>
            <a:r>
              <a:rPr kumimoji="0" lang="ru-RU" altLang="ru-RU" sz="1200" b="0" i="0" u="none" strike="noStrike" cap="none" normalizeH="0" baseline="0" dirty="0" smtClean="0">
                <a:ln>
                  <a:noFill/>
                </a:ln>
                <a:solidFill>
                  <a:srgbClr val="999977"/>
                </a:solidFill>
                <a:effectLst/>
                <a:latin typeface="Menlo"/>
              </a:rPr>
              <a:t>;</a:t>
            </a:r>
            <a:r>
              <a:rPr kumimoji="0" lang="ru-RU" altLang="ru-RU" sz="1200" b="0" i="0" u="none" strike="noStrike" cap="none" normalizeH="0" baseline="0" dirty="0" smtClean="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999977"/>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6950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 name="Picture 2" descr="Ð¡ÑÑÐ°Ð½Ð¸ÑÐ° Ð´ÐµÐ»ÐµÐ³Ð¸ÑÑÐµÑ Ð²ÑÐ¿Ð¾Ð»Ð½ÐµÐ½Ð¸Ðµ ÑÐ²Ð¾ÐµÐ¼Ñ Ð°ÐºÑÐ¸Ð²Ð½Ð¾Ð¼Ñ ÑÐ¾ÑÑÐ¾ÑÐ½Ð¸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684284"/>
            <a:ext cx="6652513" cy="43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3" name="Объект 2"/>
          <p:cNvSpPr>
            <a:spLocks noGrp="1"/>
          </p:cNvSpPr>
          <p:nvPr>
            <p:ph idx="1"/>
          </p:nvPr>
        </p:nvSpPr>
        <p:spPr>
          <a:xfrm>
            <a:off x="385938" y="762000"/>
            <a:ext cx="6853062" cy="4648200"/>
          </a:xfrm>
        </p:spPr>
        <p:txBody>
          <a:bodyPr/>
          <a:lstStyle/>
          <a:p>
            <a:r>
              <a:rPr lang="ru-RU" dirty="0"/>
              <a:t>Ваш смартфон ведёт себя по-разному, в зависимости от текущего состояния:</a:t>
            </a:r>
          </a:p>
          <a:p>
            <a:pPr lvl="1"/>
            <a:r>
              <a:rPr lang="ru-RU" dirty="0"/>
              <a:t>Когда телефон разблокирован, нажатие кнопок телефона приводит к каким-то действиям.</a:t>
            </a:r>
          </a:p>
          <a:p>
            <a:pPr lvl="1"/>
            <a:r>
              <a:rPr lang="ru-RU" dirty="0"/>
              <a:t>Когда телефон заблокирован, нажатие кнопок приводит к экрану разблокировки.</a:t>
            </a:r>
          </a:p>
          <a:p>
            <a:pPr lvl="1"/>
            <a:r>
              <a:rPr lang="ru-RU" dirty="0"/>
              <a:t>Когда телефон разряжен, нажатие кнопок приводит к экрану зарядки.</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Прямоугольник 4"/>
          <p:cNvSpPr/>
          <p:nvPr/>
        </p:nvSpPr>
        <p:spPr>
          <a:xfrm>
            <a:off x="118648" y="1059588"/>
            <a:ext cx="2091152" cy="2123658"/>
          </a:xfrm>
          <a:prstGeom prst="rect">
            <a:avLst/>
          </a:prstGeom>
        </p:spPr>
        <p:txBody>
          <a:bodyPr wrap="square">
            <a:spAutoFit/>
          </a:bodyPr>
          <a:lstStyle/>
          <a:p>
            <a:r>
              <a:rPr lang="ru-RU" sz="1200" b="1" dirty="0" smtClean="0"/>
              <a:t>1. </a:t>
            </a:r>
            <a:r>
              <a:rPr lang="ru-RU" sz="1200" b="1" dirty="0"/>
              <a:t>Контекст</a:t>
            </a:r>
            <a:r>
              <a:rPr lang="ru-RU" sz="1200" dirty="0"/>
              <a:t> хранит ссылку на объект состояния и делегирует ему часть работы, зависящей от состояний. Контекст работает с этим объектом через общий интерфейс состояний. Контекст должен иметь метод для присваивания ему нового объекта-состояния.</a:t>
            </a:r>
          </a:p>
        </p:txBody>
      </p:sp>
      <p:sp>
        <p:nvSpPr>
          <p:cNvPr id="6" name="Прямоугольник 5"/>
          <p:cNvSpPr/>
          <p:nvPr/>
        </p:nvSpPr>
        <p:spPr>
          <a:xfrm>
            <a:off x="4038600" y="242678"/>
            <a:ext cx="3157719" cy="738664"/>
          </a:xfrm>
          <a:prstGeom prst="rect">
            <a:avLst/>
          </a:prstGeom>
        </p:spPr>
        <p:txBody>
          <a:bodyPr wrap="square">
            <a:spAutoFit/>
          </a:bodyPr>
          <a:lstStyle/>
          <a:p>
            <a:r>
              <a:rPr lang="ru-RU" sz="1400" b="1" dirty="0" smtClean="0"/>
              <a:t>2. </a:t>
            </a:r>
            <a:r>
              <a:rPr lang="ru-RU" sz="1400" b="1" dirty="0"/>
              <a:t>Состояние</a:t>
            </a:r>
            <a:r>
              <a:rPr lang="ru-RU" sz="1400" dirty="0"/>
              <a:t> описывает общий интерфейс для всех конкретных состояний.</a:t>
            </a:r>
          </a:p>
        </p:txBody>
      </p:sp>
      <p:sp>
        <p:nvSpPr>
          <p:cNvPr id="7" name="Прямоугольник 6"/>
          <p:cNvSpPr/>
          <p:nvPr/>
        </p:nvSpPr>
        <p:spPr>
          <a:xfrm>
            <a:off x="3733800" y="4773615"/>
            <a:ext cx="4781448" cy="1815882"/>
          </a:xfrm>
          <a:prstGeom prst="rect">
            <a:avLst/>
          </a:prstGeom>
        </p:spPr>
        <p:txBody>
          <a:bodyPr wrap="square">
            <a:spAutoFit/>
          </a:bodyPr>
          <a:lstStyle/>
          <a:p>
            <a:r>
              <a:rPr lang="ru-RU" sz="1400" b="1" dirty="0" smtClean="0"/>
              <a:t>3. </a:t>
            </a:r>
            <a:r>
              <a:rPr lang="ru-RU" sz="1400" b="1" dirty="0"/>
              <a:t>Конкретные </a:t>
            </a:r>
            <a:r>
              <a:rPr lang="ru-RU" sz="1400" b="1" dirty="0" err="1"/>
              <a:t>состояния</a:t>
            </a:r>
            <a:r>
              <a:rPr lang="ru-RU" sz="1400" dirty="0" err="1"/>
              <a:t>реализуют</a:t>
            </a:r>
            <a:r>
              <a:rPr lang="ru-RU" sz="1400" dirty="0"/>
              <a:t> поведения, связанные с определённым состоянием контекста. Иногда приходится создавать целые иерархии классов состояний, чтобы обобщить дублирующий код.</a:t>
            </a:r>
          </a:p>
          <a:p>
            <a:r>
              <a:rPr lang="ru-RU" sz="1400" dirty="0"/>
              <a:t>Состояние может иметь обратную ссылку на объект контекста. Через неё не только удобно получать из контекста нужную информацию, но и осуществлять смену его состояния.</a:t>
            </a:r>
          </a:p>
        </p:txBody>
      </p:sp>
      <p:sp>
        <p:nvSpPr>
          <p:cNvPr id="11" name="Прямоугольник 10"/>
          <p:cNvSpPr/>
          <p:nvPr/>
        </p:nvSpPr>
        <p:spPr>
          <a:xfrm>
            <a:off x="304800" y="4656368"/>
            <a:ext cx="3251579" cy="1384995"/>
          </a:xfrm>
          <a:prstGeom prst="rect">
            <a:avLst/>
          </a:prstGeom>
        </p:spPr>
        <p:txBody>
          <a:bodyPr wrap="square">
            <a:spAutoFit/>
          </a:bodyPr>
          <a:lstStyle/>
          <a:p>
            <a:r>
              <a:rPr lang="ru-RU" sz="1400" b="1" dirty="0" smtClean="0"/>
              <a:t>4. </a:t>
            </a:r>
            <a:r>
              <a:rPr lang="ru-RU" sz="1400" dirty="0"/>
              <a:t>И контекст, и объекты конкретных состояний могут решать, когда и какое следующее состояние будет выбрано. Чтобы переключить состояние, нужно подать другой объект-состояние в контекст.</a:t>
            </a:r>
          </a:p>
        </p:txBody>
      </p:sp>
      <p:pic>
        <p:nvPicPr>
          <p:cNvPr id="1026" name="Picture 2" descr="Ð¡ÑÑÑÐºÑÑÑÐ° ÐºÐ»Ð°ÑÑÐ¾Ð² Ð¿Ð°ÑÑÐµÑÐ½Ð° Ð¡Ð¾ÑÑÐ¾ÑÐ½Ð¸Ð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819" y="868364"/>
            <a:ext cx="51435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2050" name="Picture 2" descr="Ð¡ÑÑÑÐºÑÑÑÐ° ÐºÐ»Ð°ÑÑÐ¾Ð² Ð¿ÑÐ¸Ð¼ÐµÑÐ° Ð¿Ð°ÑÑÐµÑÐ½Ð° Ð¡Ð¾ÑÑÐ¾Ñ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33" y="228600"/>
            <a:ext cx="8117414"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AutoShape 2" descr="ÐÐ°ÑÑÐµÑÐ½ Ð¡Ð¾ÑÑÐ¾ÑÐ½Ð¸Ðµ Ð² C# Ð¸ .N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p:cNvPicPr>
            <a:picLocks noChangeAspect="1"/>
          </p:cNvPicPr>
          <p:nvPr/>
        </p:nvPicPr>
        <p:blipFill rotWithShape="1">
          <a:blip r:embed="rId2"/>
          <a:srcRect l="14375" t="7673" r="43438" b="46614"/>
          <a:stretch/>
        </p:blipFill>
        <p:spPr>
          <a:xfrm>
            <a:off x="4114800" y="3886200"/>
            <a:ext cx="4886325" cy="2895600"/>
          </a:xfrm>
          <a:prstGeom prst="rect">
            <a:avLst/>
          </a:prstGeom>
        </p:spPr>
      </p:pic>
      <p:sp>
        <p:nvSpPr>
          <p:cNvPr id="7" name="Прямоугольник 6"/>
          <p:cNvSpPr/>
          <p:nvPr/>
        </p:nvSpPr>
        <p:spPr>
          <a:xfrm>
            <a:off x="381000" y="-5417"/>
            <a:ext cx="8836025" cy="6863417"/>
          </a:xfrm>
          <a:prstGeom prst="rect">
            <a:avLst/>
          </a:prstGeom>
        </p:spPr>
        <p:txBody>
          <a:bodyPr wrap="square">
            <a:spAutoFit/>
          </a:bodyPr>
          <a:lstStyle/>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Program</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Context </a:t>
            </a:r>
            <a:r>
              <a:rPr lang="en-US" sz="1100" dirty="0" err="1">
                <a:solidFill>
                  <a:srgbClr val="000000"/>
                </a:solidFill>
                <a:latin typeface="Consolas" panose="020B0609020204030204" pitchFamily="49" charset="0"/>
              </a:rPr>
              <a:t>context</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Context(</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StateA</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context.Request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Переход в состояние </a:t>
            </a:r>
            <a:r>
              <a:rPr lang="ru-RU" sz="1100" dirty="0" err="1">
                <a:solidFill>
                  <a:srgbClr val="008000"/>
                </a:solidFill>
                <a:latin typeface="Consolas" panose="020B0609020204030204" pitchFamily="49" charset="0"/>
              </a:rPr>
              <a:t>StateB</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context.Request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Переход в состояние </a:t>
            </a:r>
            <a:r>
              <a:rPr lang="ru-RU" sz="1100" dirty="0" err="1">
                <a:solidFill>
                  <a:srgbClr val="008000"/>
                </a:solidFill>
                <a:latin typeface="Consolas" panose="020B0609020204030204" pitchFamily="49" charset="0"/>
              </a:rPr>
              <a:t>StateA</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State</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Handle(Context context);</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StateA</a:t>
            </a:r>
            <a:r>
              <a:rPr lang="en-US" sz="1100" dirty="0">
                <a:solidFill>
                  <a:srgbClr val="000000"/>
                </a:solidFill>
                <a:latin typeface="Consolas" panose="020B0609020204030204" pitchFamily="49" charset="0"/>
              </a:rPr>
              <a:t> : State</a:t>
            </a: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Handle(Context context)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context.State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StateB</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StateB</a:t>
            </a:r>
            <a:r>
              <a:rPr lang="en-US" sz="1100" dirty="0">
                <a:solidFill>
                  <a:srgbClr val="000000"/>
                </a:solidFill>
                <a:latin typeface="Consolas" panose="020B0609020204030204" pitchFamily="49" charset="0"/>
              </a:rPr>
              <a:t> : State</a:t>
            </a: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Handle(Context context)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context.State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StateA</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Context</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State </a:t>
            </a:r>
            <a:r>
              <a:rPr lang="en-US" sz="1100" dirty="0" err="1">
                <a:solidFill>
                  <a:srgbClr val="000000"/>
                </a:solidFill>
                <a:latin typeface="Consolas" panose="020B0609020204030204" pitchFamily="49" charset="0"/>
              </a:rPr>
              <a:t>State</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Context(State state)</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.State</a:t>
            </a:r>
            <a:r>
              <a:rPr lang="en-US" sz="1100" dirty="0">
                <a:solidFill>
                  <a:srgbClr val="000000"/>
                </a:solidFill>
                <a:latin typeface="Consolas" panose="020B0609020204030204" pitchFamily="49" charset="0"/>
              </a:rPr>
              <a:t> = state;</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Request()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.State.Handle</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this</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27525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7324" y="990600"/>
            <a:ext cx="6781800" cy="6197600"/>
          </a:xfrm>
        </p:spPr>
        <p:txBody>
          <a:bodyPr>
            <a:normAutofit/>
          </a:bodyPr>
          <a:lstStyle/>
          <a:p>
            <a:r>
              <a:rPr lang="ru-RU" dirty="0"/>
              <a:t>Когда у вас есть объект, поведение которого кардинально меняется в зависимости от внутреннего состояния, причём типов состояний много, и их код часто меняется.</a:t>
            </a:r>
          </a:p>
          <a:p>
            <a:r>
              <a:rPr lang="ru-RU" dirty="0" smtClean="0"/>
              <a:t>Когда </a:t>
            </a:r>
            <a:r>
              <a:rPr lang="ru-RU" dirty="0"/>
              <a:t>код класса содержит множество больших, похожих друг на друга, условных операторов, которые выбирают поведения в зависимости от текущих </a:t>
            </a:r>
            <a:r>
              <a:rPr lang="ru-RU" dirty="0" smtClean="0"/>
              <a:t>значений </a:t>
            </a:r>
            <a:r>
              <a:rPr lang="ru-RU" dirty="0"/>
              <a:t>полей класса.</a:t>
            </a:r>
          </a:p>
          <a:p>
            <a:r>
              <a:rPr lang="ru-RU" dirty="0" smtClean="0"/>
              <a:t>Когда </a:t>
            </a:r>
            <a:r>
              <a:rPr lang="ru-RU" dirty="0"/>
              <a:t>вы сознательно используете табличную машину состояний, построенную на условных операторах, но вынуждены мириться с дублированием кода для похожих состояний и переходов</a:t>
            </a:r>
            <a:r>
              <a:rPr lang="ru-RU" dirty="0" smtClean="0"/>
              <a:t>.</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776</Words>
  <Application>Microsoft Office PowerPoint</Application>
  <PresentationFormat>Экран (4:3)</PresentationFormat>
  <Paragraphs>137</Paragraphs>
  <Slides>12</Slides>
  <Notes>9</Notes>
  <HiddenSlides>0</HiddenSlides>
  <MMClips>0</MMClips>
  <ScaleCrop>false</ScaleCrop>
  <HeadingPairs>
    <vt:vector size="4" baseType="variant">
      <vt:variant>
        <vt:lpstr>Тема</vt:lpstr>
      </vt:variant>
      <vt:variant>
        <vt:i4>4</vt:i4>
      </vt:variant>
      <vt:variant>
        <vt:lpstr>Заголовки слайдов</vt:lpstr>
      </vt:variant>
      <vt:variant>
        <vt:i4>12</vt:i4>
      </vt:variant>
    </vt:vector>
  </HeadingPairs>
  <TitlesOfParts>
    <vt:vector size="16"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Состояние </vt:lpstr>
      <vt:lpstr>Проблема</vt:lpstr>
      <vt:lpstr>Решение</vt:lpstr>
      <vt:lpstr>Аналогия из жизни </vt:lpstr>
      <vt:lpstr>Структура </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2022-05-12T15:32:46Z</dcterms:modified>
</cp:coreProperties>
</file>