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4"/>
  </p:notesMasterIdLst>
  <p:handoutMasterIdLst>
    <p:handoutMasterId r:id="rId15"/>
  </p:handoutMasterIdLst>
  <p:sldIdLst>
    <p:sldId id="338" r:id="rId5"/>
    <p:sldId id="340" r:id="rId6"/>
    <p:sldId id="364" r:id="rId7"/>
    <p:sldId id="365" r:id="rId8"/>
    <p:sldId id="366" r:id="rId9"/>
    <p:sldId id="347" r:id="rId10"/>
    <p:sldId id="348" r:id="rId11"/>
    <p:sldId id="349" r:id="rId12"/>
    <p:sldId id="339" r:id="rId13"/>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7" autoAdjust="0"/>
    <p:restoredTop sz="99178" autoAdjust="0"/>
  </p:normalViewPr>
  <p:slideViewPr>
    <p:cSldViewPr>
      <p:cViewPr varScale="1">
        <p:scale>
          <a:sx n="120" d="100"/>
          <a:sy n="120" d="100"/>
        </p:scale>
        <p:origin x="-96" y="-276"/>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38274-8C80-4121-A7CB-538365BAF61D}" type="doc">
      <dgm:prSet loTypeId="urn:microsoft.com/office/officeart/2005/8/layout/process4" loCatId="process" qsTypeId="urn:microsoft.com/office/officeart/2005/8/quickstyle/simple5" qsCatId="simple" csTypeId="urn:microsoft.com/office/officeart/2005/8/colors/colorful1" csCatId="colorful" phldr="1"/>
      <dgm:spPr/>
      <dgm:t>
        <a:bodyPr/>
        <a:lstStyle/>
        <a:p>
          <a:endParaRPr lang="ru-RU"/>
        </a:p>
      </dgm:t>
    </dgm:pt>
    <dgm:pt modelId="{AA4F03D7-2EA8-42EF-97F1-A61387E20DBE}">
      <dgm:prSet/>
      <dgm:spPr/>
      <dgm:t>
        <a:bodyPr/>
        <a:lstStyle/>
        <a:p>
          <a:r>
            <a:rPr lang="ru-RU" b="0" i="0" dirty="0" smtClean="0"/>
            <a:t>Определите алгоритм, который подвержен частым изменениям. Также подойдёт алгоритм, имеющий несколько вариаций, которые выбираются во время выполнения программы..</a:t>
          </a:r>
          <a:endParaRPr lang="ru-RU" b="0" i="0" dirty="0"/>
        </a:p>
      </dgm:t>
    </dgm:pt>
    <dgm:pt modelId="{D1E71DB4-0B79-43EC-AE4D-F58CB5008FFF}" type="parTrans" cxnId="{F41D08A1-07F4-4F9C-8A61-7F09D7ECDDEB}">
      <dgm:prSet/>
      <dgm:spPr/>
      <dgm:t>
        <a:bodyPr/>
        <a:lstStyle/>
        <a:p>
          <a:endParaRPr lang="ru-RU"/>
        </a:p>
      </dgm:t>
    </dgm:pt>
    <dgm:pt modelId="{87160235-8D43-419F-BA3C-F9614E9ADAFF}" type="sibTrans" cxnId="{F41D08A1-07F4-4F9C-8A61-7F09D7ECDDEB}">
      <dgm:prSet/>
      <dgm:spPr/>
      <dgm:t>
        <a:bodyPr/>
        <a:lstStyle/>
        <a:p>
          <a:endParaRPr lang="ru-RU"/>
        </a:p>
      </dgm:t>
    </dgm:pt>
    <dgm:pt modelId="{BC8B83B3-609A-467B-83F1-D2A2BFCE0BFB}">
      <dgm:prSet/>
      <dgm:spPr/>
      <dgm:t>
        <a:bodyPr/>
        <a:lstStyle/>
        <a:p>
          <a:r>
            <a:rPr lang="ru-RU" b="0" i="0" dirty="0" smtClean="0"/>
            <a:t>Создайте интерфейс стратегий, описывающий этот алгоритм. Он должен быть общим для всех вариантов алгоритма.</a:t>
          </a:r>
          <a:endParaRPr lang="ru-RU" b="0" i="0" dirty="0"/>
        </a:p>
      </dgm:t>
    </dgm:pt>
    <dgm:pt modelId="{3F1E3E65-964C-4820-8BAA-ACE2828EB8C6}" type="parTrans" cxnId="{B0FDC2F0-F419-47C9-A8D4-FA07A4B707F1}">
      <dgm:prSet/>
      <dgm:spPr/>
      <dgm:t>
        <a:bodyPr/>
        <a:lstStyle/>
        <a:p>
          <a:endParaRPr lang="ru-RU"/>
        </a:p>
      </dgm:t>
    </dgm:pt>
    <dgm:pt modelId="{1CB860CC-4060-427E-AAC9-5D3C0002E71E}" type="sibTrans" cxnId="{B0FDC2F0-F419-47C9-A8D4-FA07A4B707F1}">
      <dgm:prSet/>
      <dgm:spPr/>
      <dgm:t>
        <a:bodyPr/>
        <a:lstStyle/>
        <a:p>
          <a:endParaRPr lang="ru-RU"/>
        </a:p>
      </dgm:t>
    </dgm:pt>
    <dgm:pt modelId="{D2B15207-26E0-4256-8F63-9EFD3781E8C6}">
      <dgm:prSet/>
      <dgm:spPr/>
      <dgm:t>
        <a:bodyPr/>
        <a:lstStyle/>
        <a:p>
          <a:r>
            <a:rPr lang="ru-RU" b="0" i="0" dirty="0" smtClean="0"/>
            <a:t>Поместите вариации алгоритма в собственные классы, которые реализуют этот интерфейс.</a:t>
          </a:r>
          <a:endParaRPr lang="ru-RU" b="0" i="0" dirty="0"/>
        </a:p>
      </dgm:t>
    </dgm:pt>
    <dgm:pt modelId="{2F565E67-67DF-46AE-A7FF-C51AB0963FC0}" type="parTrans" cxnId="{961C9448-6E8F-4058-A6F6-7EC971EA9BDD}">
      <dgm:prSet/>
      <dgm:spPr/>
      <dgm:t>
        <a:bodyPr/>
        <a:lstStyle/>
        <a:p>
          <a:endParaRPr lang="ru-RU"/>
        </a:p>
      </dgm:t>
    </dgm:pt>
    <dgm:pt modelId="{CAEF804B-628E-4E3E-BC59-2A1C555C590E}" type="sibTrans" cxnId="{961C9448-6E8F-4058-A6F6-7EC971EA9BDD}">
      <dgm:prSet/>
      <dgm:spPr/>
      <dgm:t>
        <a:bodyPr/>
        <a:lstStyle/>
        <a:p>
          <a:endParaRPr lang="ru-RU"/>
        </a:p>
      </dgm:t>
    </dgm:pt>
    <dgm:pt modelId="{2D0868B0-9AB7-4BE4-8785-7A549020C05D}">
      <dgm:prSet/>
      <dgm:spPr/>
      <dgm:t>
        <a:bodyPr/>
        <a:lstStyle/>
        <a:p>
          <a:r>
            <a:rPr lang="ru-RU" b="0" i="0" dirty="0" smtClean="0"/>
            <a:t>В классе контекста создайте поле для хранения ссылки на текущий объект-стратегию, а также метод для её изменения. Убедитесь в том, что контекст работает с этим объектом только через общий интерфейс стратегий.</a:t>
          </a:r>
          <a:endParaRPr lang="ru-RU" b="0" i="0" dirty="0"/>
        </a:p>
      </dgm:t>
    </dgm:pt>
    <dgm:pt modelId="{B612D326-557D-40F9-BBF1-937439CA4443}" type="parTrans" cxnId="{C9AD329B-0041-435A-8BCB-6A98C18DCFA4}">
      <dgm:prSet/>
      <dgm:spPr/>
      <dgm:t>
        <a:bodyPr/>
        <a:lstStyle/>
        <a:p>
          <a:endParaRPr lang="ru-RU"/>
        </a:p>
      </dgm:t>
    </dgm:pt>
    <dgm:pt modelId="{055309F0-26AC-43E2-B4D6-B354C4888481}" type="sibTrans" cxnId="{C9AD329B-0041-435A-8BCB-6A98C18DCFA4}">
      <dgm:prSet/>
      <dgm:spPr/>
      <dgm:t>
        <a:bodyPr/>
        <a:lstStyle/>
        <a:p>
          <a:endParaRPr lang="ru-RU"/>
        </a:p>
      </dgm:t>
    </dgm:pt>
    <dgm:pt modelId="{0BC7B5A0-E9D7-4FD3-87BC-182CFB0200ED}">
      <dgm:prSet/>
      <dgm:spPr/>
      <dgm:t>
        <a:bodyPr/>
        <a:lstStyle/>
        <a:p>
          <a:r>
            <a:rPr lang="ru-RU" b="0" i="0" dirty="0" smtClean="0"/>
            <a:t>Клиенты контекста должны подавать в него соответствующий объект-стратегию, когда хотят, чтобы контекст вёл себя определённым образом.</a:t>
          </a:r>
          <a:endParaRPr lang="ru-RU" b="0" i="0" dirty="0"/>
        </a:p>
      </dgm:t>
    </dgm:pt>
    <dgm:pt modelId="{99CCCA28-8C89-4CAD-9F1C-6199876FC0FF}" type="parTrans" cxnId="{683C7688-3863-4FF7-840A-C6BFD5445949}">
      <dgm:prSet/>
      <dgm:spPr/>
      <dgm:t>
        <a:bodyPr/>
        <a:lstStyle/>
        <a:p>
          <a:endParaRPr lang="ru-RU"/>
        </a:p>
      </dgm:t>
    </dgm:pt>
    <dgm:pt modelId="{3FBB11A4-F64F-45C8-8783-262A492094D6}" type="sibTrans" cxnId="{683C7688-3863-4FF7-840A-C6BFD5445949}">
      <dgm:prSet/>
      <dgm:spPr/>
      <dgm:t>
        <a:bodyPr/>
        <a:lstStyle/>
        <a:p>
          <a:endParaRPr lang="ru-RU"/>
        </a:p>
      </dgm:t>
    </dgm:pt>
    <dgm:pt modelId="{EDC192DA-BBCB-488F-BF4D-2A76018FD009}" type="pres">
      <dgm:prSet presAssocID="{4B338274-8C80-4121-A7CB-538365BAF61D}" presName="Name0" presStyleCnt="0">
        <dgm:presLayoutVars>
          <dgm:dir/>
          <dgm:animLvl val="lvl"/>
          <dgm:resizeHandles val="exact"/>
        </dgm:presLayoutVars>
      </dgm:prSet>
      <dgm:spPr/>
      <dgm:t>
        <a:bodyPr/>
        <a:lstStyle/>
        <a:p>
          <a:endParaRPr lang="ru-RU"/>
        </a:p>
      </dgm:t>
    </dgm:pt>
    <dgm:pt modelId="{F636000F-C798-45BA-8F59-EFBE62E73BFE}" type="pres">
      <dgm:prSet presAssocID="{0BC7B5A0-E9D7-4FD3-87BC-182CFB0200ED}" presName="boxAndChildren" presStyleCnt="0"/>
      <dgm:spPr/>
    </dgm:pt>
    <dgm:pt modelId="{4748C462-5B04-42C5-BB29-D2D1C6644B95}" type="pres">
      <dgm:prSet presAssocID="{0BC7B5A0-E9D7-4FD3-87BC-182CFB0200ED}" presName="parentTextBox" presStyleLbl="node1" presStyleIdx="0" presStyleCnt="5"/>
      <dgm:spPr/>
      <dgm:t>
        <a:bodyPr/>
        <a:lstStyle/>
        <a:p>
          <a:endParaRPr lang="ru-RU"/>
        </a:p>
      </dgm:t>
    </dgm:pt>
    <dgm:pt modelId="{05D7BDF3-56CA-4568-9A32-652820F8F023}" type="pres">
      <dgm:prSet presAssocID="{055309F0-26AC-43E2-B4D6-B354C4888481}" presName="sp" presStyleCnt="0"/>
      <dgm:spPr/>
    </dgm:pt>
    <dgm:pt modelId="{6AB95958-5325-45E2-AF2B-6EF850C17471}" type="pres">
      <dgm:prSet presAssocID="{2D0868B0-9AB7-4BE4-8785-7A549020C05D}" presName="arrowAndChildren" presStyleCnt="0"/>
      <dgm:spPr/>
    </dgm:pt>
    <dgm:pt modelId="{8261E55B-3CED-43FD-8CBB-32EED27BFF21}" type="pres">
      <dgm:prSet presAssocID="{2D0868B0-9AB7-4BE4-8785-7A549020C05D}" presName="parentTextArrow" presStyleLbl="node1" presStyleIdx="1" presStyleCnt="5"/>
      <dgm:spPr/>
      <dgm:t>
        <a:bodyPr/>
        <a:lstStyle/>
        <a:p>
          <a:endParaRPr lang="ru-RU"/>
        </a:p>
      </dgm:t>
    </dgm:pt>
    <dgm:pt modelId="{FF310EB9-C5AA-4A04-9B95-6A038BA03367}" type="pres">
      <dgm:prSet presAssocID="{CAEF804B-628E-4E3E-BC59-2A1C555C590E}" presName="sp" presStyleCnt="0"/>
      <dgm:spPr/>
    </dgm:pt>
    <dgm:pt modelId="{6E788307-82ED-449F-B5B5-5D86CD98ABA7}" type="pres">
      <dgm:prSet presAssocID="{D2B15207-26E0-4256-8F63-9EFD3781E8C6}" presName="arrowAndChildren" presStyleCnt="0"/>
      <dgm:spPr/>
    </dgm:pt>
    <dgm:pt modelId="{8559B1E5-FEBA-415D-8418-4926AEE197C7}" type="pres">
      <dgm:prSet presAssocID="{D2B15207-26E0-4256-8F63-9EFD3781E8C6}" presName="parentTextArrow" presStyleLbl="node1" presStyleIdx="2" presStyleCnt="5" custLinFactNeighborX="833" custLinFactNeighborY="376"/>
      <dgm:spPr/>
      <dgm:t>
        <a:bodyPr/>
        <a:lstStyle/>
        <a:p>
          <a:endParaRPr lang="ru-RU"/>
        </a:p>
      </dgm:t>
    </dgm:pt>
    <dgm:pt modelId="{CCD654AF-64D3-4BAF-9B63-8EB01C7482A2}" type="pres">
      <dgm:prSet presAssocID="{1CB860CC-4060-427E-AAC9-5D3C0002E71E}" presName="sp" presStyleCnt="0"/>
      <dgm:spPr/>
    </dgm:pt>
    <dgm:pt modelId="{FAC026B2-EBE7-4CFF-8D84-9321BF6E83A8}" type="pres">
      <dgm:prSet presAssocID="{BC8B83B3-609A-467B-83F1-D2A2BFCE0BFB}" presName="arrowAndChildren" presStyleCnt="0"/>
      <dgm:spPr/>
    </dgm:pt>
    <dgm:pt modelId="{4C166E0B-B5D7-4742-AEC5-B11F24C45B0B}" type="pres">
      <dgm:prSet presAssocID="{BC8B83B3-609A-467B-83F1-D2A2BFCE0BFB}" presName="parentTextArrow" presStyleLbl="node1" presStyleIdx="3" presStyleCnt="5"/>
      <dgm:spPr/>
      <dgm:t>
        <a:bodyPr/>
        <a:lstStyle/>
        <a:p>
          <a:endParaRPr lang="ru-RU"/>
        </a:p>
      </dgm:t>
    </dgm:pt>
    <dgm:pt modelId="{AC869559-675B-4A71-8CDD-4F19AE2D786C}" type="pres">
      <dgm:prSet presAssocID="{87160235-8D43-419F-BA3C-F9614E9ADAFF}" presName="sp" presStyleCnt="0"/>
      <dgm:spPr/>
    </dgm:pt>
    <dgm:pt modelId="{E31207A3-E880-4C55-A0AE-8A5235C2A9B5}" type="pres">
      <dgm:prSet presAssocID="{AA4F03D7-2EA8-42EF-97F1-A61387E20DBE}" presName="arrowAndChildren" presStyleCnt="0"/>
      <dgm:spPr/>
    </dgm:pt>
    <dgm:pt modelId="{8118D511-5907-4543-BDAE-F003D043C5C5}" type="pres">
      <dgm:prSet presAssocID="{AA4F03D7-2EA8-42EF-97F1-A61387E20DBE}" presName="parentTextArrow" presStyleLbl="node1" presStyleIdx="4" presStyleCnt="5"/>
      <dgm:spPr/>
      <dgm:t>
        <a:bodyPr/>
        <a:lstStyle/>
        <a:p>
          <a:endParaRPr lang="ru-RU"/>
        </a:p>
      </dgm:t>
    </dgm:pt>
  </dgm:ptLst>
  <dgm:cxnLst>
    <dgm:cxn modelId="{6B759F6E-7EAE-46F5-BE20-E1739C1F7A1A}" type="presOf" srcId="{BC8B83B3-609A-467B-83F1-D2A2BFCE0BFB}" destId="{4C166E0B-B5D7-4742-AEC5-B11F24C45B0B}" srcOrd="0" destOrd="0" presId="urn:microsoft.com/office/officeart/2005/8/layout/process4"/>
    <dgm:cxn modelId="{B0FDC2F0-F419-47C9-A8D4-FA07A4B707F1}" srcId="{4B338274-8C80-4121-A7CB-538365BAF61D}" destId="{BC8B83B3-609A-467B-83F1-D2A2BFCE0BFB}" srcOrd="1" destOrd="0" parTransId="{3F1E3E65-964C-4820-8BAA-ACE2828EB8C6}" sibTransId="{1CB860CC-4060-427E-AAC9-5D3C0002E71E}"/>
    <dgm:cxn modelId="{889D3A22-7921-4183-84B1-6B276314D590}" type="presOf" srcId="{AA4F03D7-2EA8-42EF-97F1-A61387E20DBE}" destId="{8118D511-5907-4543-BDAE-F003D043C5C5}" srcOrd="0" destOrd="0" presId="urn:microsoft.com/office/officeart/2005/8/layout/process4"/>
    <dgm:cxn modelId="{961C9448-6E8F-4058-A6F6-7EC971EA9BDD}" srcId="{4B338274-8C80-4121-A7CB-538365BAF61D}" destId="{D2B15207-26E0-4256-8F63-9EFD3781E8C6}" srcOrd="2" destOrd="0" parTransId="{2F565E67-67DF-46AE-A7FF-C51AB0963FC0}" sibTransId="{CAEF804B-628E-4E3E-BC59-2A1C555C590E}"/>
    <dgm:cxn modelId="{81F3BD74-9D6F-4736-A3A0-2CA887B0D887}" type="presOf" srcId="{4B338274-8C80-4121-A7CB-538365BAF61D}" destId="{EDC192DA-BBCB-488F-BF4D-2A76018FD009}" srcOrd="0" destOrd="0" presId="urn:microsoft.com/office/officeart/2005/8/layout/process4"/>
    <dgm:cxn modelId="{AE8CB795-1D8C-4F82-9651-F360EB31280E}" type="presOf" srcId="{0BC7B5A0-E9D7-4FD3-87BC-182CFB0200ED}" destId="{4748C462-5B04-42C5-BB29-D2D1C6644B95}" srcOrd="0" destOrd="0" presId="urn:microsoft.com/office/officeart/2005/8/layout/process4"/>
    <dgm:cxn modelId="{F41D08A1-07F4-4F9C-8A61-7F09D7ECDDEB}" srcId="{4B338274-8C80-4121-A7CB-538365BAF61D}" destId="{AA4F03D7-2EA8-42EF-97F1-A61387E20DBE}" srcOrd="0" destOrd="0" parTransId="{D1E71DB4-0B79-43EC-AE4D-F58CB5008FFF}" sibTransId="{87160235-8D43-419F-BA3C-F9614E9ADAFF}"/>
    <dgm:cxn modelId="{2313F901-4463-4A83-BCDE-BED172739C4A}" type="presOf" srcId="{2D0868B0-9AB7-4BE4-8785-7A549020C05D}" destId="{8261E55B-3CED-43FD-8CBB-32EED27BFF21}" srcOrd="0" destOrd="0" presId="urn:microsoft.com/office/officeart/2005/8/layout/process4"/>
    <dgm:cxn modelId="{D7D52B04-DB4E-48B8-8A14-8001C3EF2C53}" type="presOf" srcId="{D2B15207-26E0-4256-8F63-9EFD3781E8C6}" destId="{8559B1E5-FEBA-415D-8418-4926AEE197C7}" srcOrd="0" destOrd="0" presId="urn:microsoft.com/office/officeart/2005/8/layout/process4"/>
    <dgm:cxn modelId="{683C7688-3863-4FF7-840A-C6BFD5445949}" srcId="{4B338274-8C80-4121-A7CB-538365BAF61D}" destId="{0BC7B5A0-E9D7-4FD3-87BC-182CFB0200ED}" srcOrd="4" destOrd="0" parTransId="{99CCCA28-8C89-4CAD-9F1C-6199876FC0FF}" sibTransId="{3FBB11A4-F64F-45C8-8783-262A492094D6}"/>
    <dgm:cxn modelId="{C9AD329B-0041-435A-8BCB-6A98C18DCFA4}" srcId="{4B338274-8C80-4121-A7CB-538365BAF61D}" destId="{2D0868B0-9AB7-4BE4-8785-7A549020C05D}" srcOrd="3" destOrd="0" parTransId="{B612D326-557D-40F9-BBF1-937439CA4443}" sibTransId="{055309F0-26AC-43E2-B4D6-B354C4888481}"/>
    <dgm:cxn modelId="{3AB24C27-0C5B-4E10-8AAC-3BF259CFAB0B}" type="presParOf" srcId="{EDC192DA-BBCB-488F-BF4D-2A76018FD009}" destId="{F636000F-C798-45BA-8F59-EFBE62E73BFE}" srcOrd="0" destOrd="0" presId="urn:microsoft.com/office/officeart/2005/8/layout/process4"/>
    <dgm:cxn modelId="{361FCD3B-C78A-4F52-94BC-F6BC84297637}" type="presParOf" srcId="{F636000F-C798-45BA-8F59-EFBE62E73BFE}" destId="{4748C462-5B04-42C5-BB29-D2D1C6644B95}" srcOrd="0" destOrd="0" presId="urn:microsoft.com/office/officeart/2005/8/layout/process4"/>
    <dgm:cxn modelId="{3A48FBF0-BBEF-45D7-9C6D-0CC124121D12}" type="presParOf" srcId="{EDC192DA-BBCB-488F-BF4D-2A76018FD009}" destId="{05D7BDF3-56CA-4568-9A32-652820F8F023}" srcOrd="1" destOrd="0" presId="urn:microsoft.com/office/officeart/2005/8/layout/process4"/>
    <dgm:cxn modelId="{F720CB6E-D78A-4745-B4CD-CAE6D28423F9}" type="presParOf" srcId="{EDC192DA-BBCB-488F-BF4D-2A76018FD009}" destId="{6AB95958-5325-45E2-AF2B-6EF850C17471}" srcOrd="2" destOrd="0" presId="urn:microsoft.com/office/officeart/2005/8/layout/process4"/>
    <dgm:cxn modelId="{A3E4E910-445F-4189-902B-31A1F9B12749}" type="presParOf" srcId="{6AB95958-5325-45E2-AF2B-6EF850C17471}" destId="{8261E55B-3CED-43FD-8CBB-32EED27BFF21}" srcOrd="0" destOrd="0" presId="urn:microsoft.com/office/officeart/2005/8/layout/process4"/>
    <dgm:cxn modelId="{4B047D70-B18C-4323-955E-CFD0A260D1BE}" type="presParOf" srcId="{EDC192DA-BBCB-488F-BF4D-2A76018FD009}" destId="{FF310EB9-C5AA-4A04-9B95-6A038BA03367}" srcOrd="3" destOrd="0" presId="urn:microsoft.com/office/officeart/2005/8/layout/process4"/>
    <dgm:cxn modelId="{BB410480-EC16-4C95-867D-4DA974A7A4B0}" type="presParOf" srcId="{EDC192DA-BBCB-488F-BF4D-2A76018FD009}" destId="{6E788307-82ED-449F-B5B5-5D86CD98ABA7}" srcOrd="4" destOrd="0" presId="urn:microsoft.com/office/officeart/2005/8/layout/process4"/>
    <dgm:cxn modelId="{79B55F35-B794-454A-9C87-D0B711D379AC}" type="presParOf" srcId="{6E788307-82ED-449F-B5B5-5D86CD98ABA7}" destId="{8559B1E5-FEBA-415D-8418-4926AEE197C7}" srcOrd="0" destOrd="0" presId="urn:microsoft.com/office/officeart/2005/8/layout/process4"/>
    <dgm:cxn modelId="{47421F70-F1D0-4562-9061-A1E9FC9E2A35}" type="presParOf" srcId="{EDC192DA-BBCB-488F-BF4D-2A76018FD009}" destId="{CCD654AF-64D3-4BAF-9B63-8EB01C7482A2}" srcOrd="5" destOrd="0" presId="urn:microsoft.com/office/officeart/2005/8/layout/process4"/>
    <dgm:cxn modelId="{09F0F194-6108-4725-8349-C35895F4B27C}" type="presParOf" srcId="{EDC192DA-BBCB-488F-BF4D-2A76018FD009}" destId="{FAC026B2-EBE7-4CFF-8D84-9321BF6E83A8}" srcOrd="6" destOrd="0" presId="urn:microsoft.com/office/officeart/2005/8/layout/process4"/>
    <dgm:cxn modelId="{7550E46B-CF16-4E00-B16C-78D056405573}" type="presParOf" srcId="{FAC026B2-EBE7-4CFF-8D84-9321BF6E83A8}" destId="{4C166E0B-B5D7-4742-AEC5-B11F24C45B0B}" srcOrd="0" destOrd="0" presId="urn:microsoft.com/office/officeart/2005/8/layout/process4"/>
    <dgm:cxn modelId="{D06A8121-B102-43F8-A14A-242B336443C1}" type="presParOf" srcId="{EDC192DA-BBCB-488F-BF4D-2A76018FD009}" destId="{AC869559-675B-4A71-8CDD-4F19AE2D786C}" srcOrd="7" destOrd="0" presId="urn:microsoft.com/office/officeart/2005/8/layout/process4"/>
    <dgm:cxn modelId="{C06CD557-4659-4A35-B36F-D6D1B6745197}" type="presParOf" srcId="{EDC192DA-BBCB-488F-BF4D-2A76018FD009}" destId="{E31207A3-E880-4C55-A0AE-8A5235C2A9B5}" srcOrd="8" destOrd="0" presId="urn:microsoft.com/office/officeart/2005/8/layout/process4"/>
    <dgm:cxn modelId="{BE19781A-2F61-4E62-BFBA-11BF8659EBE3}" type="presParOf" srcId="{E31207A3-E880-4C55-A0AE-8A5235C2A9B5}" destId="{8118D511-5907-4543-BDAE-F003D043C5C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251E0-68D3-479A-8A26-FD11807781CB}"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15168566-0912-46E9-916A-A0144D63189C}">
      <dgm:prSet phldrT="[Текст]"/>
      <dgm:spPr/>
      <dgm:t>
        <a:bodyPr/>
        <a:lstStyle/>
        <a:p>
          <a:r>
            <a:rPr lang="ru-RU" dirty="0" smtClean="0"/>
            <a:t>Преимущества</a:t>
          </a:r>
          <a:endParaRPr lang="ru-RU" dirty="0"/>
        </a:p>
      </dgm:t>
    </dgm:pt>
    <dgm:pt modelId="{57762015-9807-4D0C-8F02-BBF8BF6AA244}" type="parTrans" cxnId="{8146B4F8-06DE-40CE-A73F-370F01EE362C}">
      <dgm:prSet/>
      <dgm:spPr/>
      <dgm:t>
        <a:bodyPr/>
        <a:lstStyle/>
        <a:p>
          <a:endParaRPr lang="ru-RU"/>
        </a:p>
      </dgm:t>
    </dgm:pt>
    <dgm:pt modelId="{30066A32-57B1-4ED5-8A99-09EF7EE80DD4}" type="sibTrans" cxnId="{8146B4F8-06DE-40CE-A73F-370F01EE362C}">
      <dgm:prSet/>
      <dgm:spPr/>
      <dgm:t>
        <a:bodyPr/>
        <a:lstStyle/>
        <a:p>
          <a:endParaRPr lang="ru-RU"/>
        </a:p>
      </dgm:t>
    </dgm:pt>
    <dgm:pt modelId="{7ABEF36D-5171-4643-A019-8373CB82C7BD}">
      <dgm:prSet phldrT="[Текст]"/>
      <dgm:spPr/>
      <dgm:t>
        <a:bodyPr/>
        <a:lstStyle/>
        <a:p>
          <a:r>
            <a:rPr lang="ru-RU" dirty="0" smtClean="0"/>
            <a:t>Недостатки</a:t>
          </a:r>
          <a:endParaRPr lang="ru-RU" dirty="0"/>
        </a:p>
      </dgm:t>
    </dgm:pt>
    <dgm:pt modelId="{016214D4-1A8E-4403-B6ED-524DBC3A25F2}" type="parTrans" cxnId="{93400EEB-B481-43C3-8A5C-92E53AEDF39E}">
      <dgm:prSet/>
      <dgm:spPr/>
      <dgm:t>
        <a:bodyPr/>
        <a:lstStyle/>
        <a:p>
          <a:endParaRPr lang="ru-RU"/>
        </a:p>
      </dgm:t>
    </dgm:pt>
    <dgm:pt modelId="{9818227B-C09E-4C82-A40E-1D64A9306A40}" type="sibTrans" cxnId="{93400EEB-B481-43C3-8A5C-92E53AEDF39E}">
      <dgm:prSet/>
      <dgm:spPr/>
      <dgm:t>
        <a:bodyPr/>
        <a:lstStyle/>
        <a:p>
          <a:endParaRPr lang="ru-RU"/>
        </a:p>
      </dgm:t>
    </dgm:pt>
    <dgm:pt modelId="{3FC6A535-2E24-4096-BEB3-2F3903F6440C}">
      <dgm:prSet phldrT="[Текст]"/>
      <dgm:spPr/>
      <dgm:t>
        <a:bodyPr/>
        <a:lstStyle/>
        <a:p>
          <a:r>
            <a:rPr lang="ru-RU" b="0" i="0" dirty="0" smtClean="0"/>
            <a:t>Усложняет программу за счёт дополнительных классов.</a:t>
          </a:r>
          <a:endParaRPr lang="ru-RU" dirty="0"/>
        </a:p>
      </dgm:t>
    </dgm:pt>
    <dgm:pt modelId="{0C8F8768-B099-4421-8430-9E1BE76B0FA0}" type="parTrans" cxnId="{020E7AC0-C04A-41F0-808E-D4F80D082F99}">
      <dgm:prSet/>
      <dgm:spPr/>
      <dgm:t>
        <a:bodyPr/>
        <a:lstStyle/>
        <a:p>
          <a:endParaRPr lang="ru-RU"/>
        </a:p>
      </dgm:t>
    </dgm:pt>
    <dgm:pt modelId="{970CB2B6-1A75-42B1-8B9C-0218CC2FF010}" type="sibTrans" cxnId="{020E7AC0-C04A-41F0-808E-D4F80D082F99}">
      <dgm:prSet/>
      <dgm:spPr/>
      <dgm:t>
        <a:bodyPr/>
        <a:lstStyle/>
        <a:p>
          <a:endParaRPr lang="ru-RU"/>
        </a:p>
      </dgm:t>
    </dgm:pt>
    <dgm:pt modelId="{701E607A-689D-43D0-AE52-8E43AFD17695}">
      <dgm:prSet/>
      <dgm:spPr/>
      <dgm:t>
        <a:bodyPr/>
        <a:lstStyle/>
        <a:p>
          <a:r>
            <a:rPr lang="ru-RU" b="0" i="0" dirty="0" smtClean="0"/>
            <a:t>Уход от наследования к делегированию.</a:t>
          </a:r>
          <a:endParaRPr lang="ru-RU" dirty="0"/>
        </a:p>
      </dgm:t>
    </dgm:pt>
    <dgm:pt modelId="{D3C8C3A7-A2E4-4588-B374-2A8EB546A97D}" type="parTrans" cxnId="{601FFA4F-5FA1-46D1-95B9-947A71437CBE}">
      <dgm:prSet/>
      <dgm:spPr/>
      <dgm:t>
        <a:bodyPr/>
        <a:lstStyle/>
        <a:p>
          <a:endParaRPr lang="ru-RU"/>
        </a:p>
      </dgm:t>
    </dgm:pt>
    <dgm:pt modelId="{223A989E-230E-4CD2-991E-BD01E44D7E1B}" type="sibTrans" cxnId="{601FFA4F-5FA1-46D1-95B9-947A71437CBE}">
      <dgm:prSet/>
      <dgm:spPr/>
      <dgm:t>
        <a:bodyPr/>
        <a:lstStyle/>
        <a:p>
          <a:endParaRPr lang="ru-RU"/>
        </a:p>
      </dgm:t>
    </dgm:pt>
    <dgm:pt modelId="{2674E485-F092-4C23-9596-D09A47D1C450}">
      <dgm:prSet/>
      <dgm:spPr/>
      <dgm:t>
        <a:bodyPr/>
        <a:lstStyle/>
        <a:p>
          <a:r>
            <a:rPr lang="ru-RU" b="0" i="0" dirty="0" smtClean="0"/>
            <a:t>Изолирует код и данные алгоритмов от остальных классов.</a:t>
          </a:r>
          <a:endParaRPr lang="ru-RU" b="0" i="0" dirty="0"/>
        </a:p>
      </dgm:t>
    </dgm:pt>
    <dgm:pt modelId="{5FCE2453-19DD-4CCA-9DC2-BC8831139A0F}" type="parTrans" cxnId="{3435D541-4531-4218-A3F0-6B0B1DD9F75E}">
      <dgm:prSet/>
      <dgm:spPr/>
      <dgm:t>
        <a:bodyPr/>
        <a:lstStyle/>
        <a:p>
          <a:endParaRPr lang="ru-RU"/>
        </a:p>
      </dgm:t>
    </dgm:pt>
    <dgm:pt modelId="{64C98812-5119-47AB-8212-118A2DE66B51}" type="sibTrans" cxnId="{3435D541-4531-4218-A3F0-6B0B1DD9F75E}">
      <dgm:prSet/>
      <dgm:spPr/>
      <dgm:t>
        <a:bodyPr/>
        <a:lstStyle/>
        <a:p>
          <a:endParaRPr lang="ru-RU"/>
        </a:p>
      </dgm:t>
    </dgm:pt>
    <dgm:pt modelId="{E4CD6BB2-10D5-4274-9310-9AF894039CF1}">
      <dgm:prSet/>
      <dgm:spPr/>
      <dgm:t>
        <a:bodyPr/>
        <a:lstStyle/>
        <a:p>
          <a:r>
            <a:rPr lang="ru-RU" b="0" i="0" dirty="0" smtClean="0"/>
            <a:t>Горячая замена алгоритмов на лету.</a:t>
          </a:r>
          <a:endParaRPr lang="ru-RU" b="0" i="0" dirty="0"/>
        </a:p>
      </dgm:t>
    </dgm:pt>
    <dgm:pt modelId="{411181F4-5A49-470E-9029-7A65A819B2A1}" type="parTrans" cxnId="{123C39B8-6E56-49CD-91DD-02EBBF270070}">
      <dgm:prSet/>
      <dgm:spPr/>
      <dgm:t>
        <a:bodyPr/>
        <a:lstStyle/>
        <a:p>
          <a:endParaRPr lang="ru-RU"/>
        </a:p>
      </dgm:t>
    </dgm:pt>
    <dgm:pt modelId="{8D2FF572-67F4-4853-BD89-74F6D4877F3C}" type="sibTrans" cxnId="{123C39B8-6E56-49CD-91DD-02EBBF270070}">
      <dgm:prSet/>
      <dgm:spPr/>
      <dgm:t>
        <a:bodyPr/>
        <a:lstStyle/>
        <a:p>
          <a:endParaRPr lang="ru-RU"/>
        </a:p>
      </dgm:t>
    </dgm:pt>
    <dgm:pt modelId="{A06E7484-1517-4DEC-AEDC-669B0DEFEECE}">
      <dgm:prSet/>
      <dgm:spPr/>
      <dgm:t>
        <a:bodyPr/>
        <a:lstStyle/>
        <a:p>
          <a:r>
            <a:rPr lang="ru-RU" dirty="0" smtClean="0"/>
            <a:t>Реализует принцип открытости/закрытости.</a:t>
          </a:r>
          <a:endParaRPr lang="ru-RU" dirty="0"/>
        </a:p>
      </dgm:t>
    </dgm:pt>
    <dgm:pt modelId="{55ED67B5-75FE-4459-AFC0-AA7FE1E38C58}" type="parTrans" cxnId="{F079D951-C85D-423E-8821-16BF6589DFD0}">
      <dgm:prSet/>
      <dgm:spPr/>
      <dgm:t>
        <a:bodyPr/>
        <a:lstStyle/>
        <a:p>
          <a:endParaRPr lang="ru-RU"/>
        </a:p>
      </dgm:t>
    </dgm:pt>
    <dgm:pt modelId="{D2D289C0-C23B-4AEF-9F9D-1A11DA107119}" type="sibTrans" cxnId="{F079D951-C85D-423E-8821-16BF6589DFD0}">
      <dgm:prSet/>
      <dgm:spPr/>
      <dgm:t>
        <a:bodyPr/>
        <a:lstStyle/>
        <a:p>
          <a:endParaRPr lang="ru-RU"/>
        </a:p>
      </dgm:t>
    </dgm:pt>
    <dgm:pt modelId="{F9E58426-AC75-457E-9809-3F96938C5D0D}">
      <dgm:prSet/>
      <dgm:spPr/>
      <dgm:t>
        <a:bodyPr/>
        <a:lstStyle/>
        <a:p>
          <a:r>
            <a:rPr lang="ru-RU" dirty="0" smtClean="0"/>
            <a:t>Клиент должен знать, в чём разница между стратегиями,</a:t>
          </a:r>
        </a:p>
        <a:p>
          <a:r>
            <a:rPr lang="ru-RU" dirty="0" smtClean="0"/>
            <a:t>чтобы выбрать </a:t>
          </a:r>
          <a:r>
            <a:rPr lang="ru-RU" smtClean="0"/>
            <a:t>подходящую.</a:t>
          </a:r>
          <a:endParaRPr lang="ru-RU" dirty="0"/>
        </a:p>
      </dgm:t>
    </dgm:pt>
    <dgm:pt modelId="{C7527BDD-0B8C-4F08-98B7-2500E43E0A7B}" type="parTrans" cxnId="{9768C7A7-C61C-4B47-A41D-ED543CBDFF53}">
      <dgm:prSet/>
      <dgm:spPr/>
      <dgm:t>
        <a:bodyPr/>
        <a:lstStyle/>
        <a:p>
          <a:endParaRPr lang="ru-RU"/>
        </a:p>
      </dgm:t>
    </dgm:pt>
    <dgm:pt modelId="{B137C5DB-7C4A-47D9-9F0B-9A8D223BFA93}" type="sibTrans" cxnId="{9768C7A7-C61C-4B47-A41D-ED543CBDFF53}">
      <dgm:prSet/>
      <dgm:spPr/>
      <dgm:t>
        <a:bodyPr/>
        <a:lstStyle/>
        <a:p>
          <a:endParaRPr lang="ru-RU"/>
        </a:p>
      </dgm:t>
    </dgm:pt>
    <dgm:pt modelId="{F4ADAC18-83D5-4639-8A58-17F2124E3E15}" type="pres">
      <dgm:prSet presAssocID="{C0B251E0-68D3-479A-8A26-FD11807781CB}" presName="outerComposite" presStyleCnt="0">
        <dgm:presLayoutVars>
          <dgm:chMax val="2"/>
          <dgm:animLvl val="lvl"/>
          <dgm:resizeHandles val="exact"/>
        </dgm:presLayoutVars>
      </dgm:prSet>
      <dgm:spPr/>
      <dgm:t>
        <a:bodyPr/>
        <a:lstStyle/>
        <a:p>
          <a:endParaRPr lang="ru-RU"/>
        </a:p>
      </dgm:t>
    </dgm:pt>
    <dgm:pt modelId="{FC13F4B5-A7F3-4239-8913-EFC0519E9F75}" type="pres">
      <dgm:prSet presAssocID="{C0B251E0-68D3-479A-8A26-FD11807781CB}" presName="dummyMaxCanvas" presStyleCnt="0"/>
      <dgm:spPr/>
    </dgm:pt>
    <dgm:pt modelId="{EC9DBFD7-7A0E-4E82-AEDF-995C71212672}" type="pres">
      <dgm:prSet presAssocID="{C0B251E0-68D3-479A-8A26-FD11807781CB}" presName="parentComposite" presStyleCnt="0"/>
      <dgm:spPr/>
    </dgm:pt>
    <dgm:pt modelId="{7BBA18B2-48D3-40F3-9F2C-08715E38129E}" type="pres">
      <dgm:prSet presAssocID="{C0B251E0-68D3-479A-8A26-FD11807781CB}" presName="parent1" presStyleLbl="alignAccFollowNode1" presStyleIdx="0" presStyleCnt="4">
        <dgm:presLayoutVars>
          <dgm:chMax val="4"/>
        </dgm:presLayoutVars>
      </dgm:prSet>
      <dgm:spPr/>
      <dgm:t>
        <a:bodyPr/>
        <a:lstStyle/>
        <a:p>
          <a:endParaRPr lang="ru-RU"/>
        </a:p>
      </dgm:t>
    </dgm:pt>
    <dgm:pt modelId="{8D1A4AAA-9148-439D-8727-28EDDB5A7AA0}" type="pres">
      <dgm:prSet presAssocID="{C0B251E0-68D3-479A-8A26-FD11807781CB}" presName="parent2" presStyleLbl="alignAccFollowNode1" presStyleIdx="1" presStyleCnt="4">
        <dgm:presLayoutVars>
          <dgm:chMax val="4"/>
        </dgm:presLayoutVars>
      </dgm:prSet>
      <dgm:spPr/>
      <dgm:t>
        <a:bodyPr/>
        <a:lstStyle/>
        <a:p>
          <a:endParaRPr lang="ru-RU"/>
        </a:p>
      </dgm:t>
    </dgm:pt>
    <dgm:pt modelId="{20506824-ECD4-478C-B7E7-5548772EA701}" type="pres">
      <dgm:prSet presAssocID="{C0B251E0-68D3-479A-8A26-FD11807781CB}" presName="childrenComposite" presStyleCnt="0"/>
      <dgm:spPr/>
    </dgm:pt>
    <dgm:pt modelId="{B7423164-1CB7-4813-9D3C-3283F5049404}" type="pres">
      <dgm:prSet presAssocID="{C0B251E0-68D3-479A-8A26-FD11807781CB}" presName="dummyMaxCanvas_ChildArea" presStyleCnt="0"/>
      <dgm:spPr/>
    </dgm:pt>
    <dgm:pt modelId="{BD357289-1BDF-40AC-AB62-967DD73B1333}" type="pres">
      <dgm:prSet presAssocID="{C0B251E0-68D3-479A-8A26-FD11807781CB}" presName="fulcrum" presStyleLbl="alignAccFollowNode1" presStyleIdx="2" presStyleCnt="4"/>
      <dgm:spPr/>
    </dgm:pt>
    <dgm:pt modelId="{256D0128-9659-49D3-9388-3CA7DBC9BBB1}" type="pres">
      <dgm:prSet presAssocID="{C0B251E0-68D3-479A-8A26-FD11807781CB}" presName="balance_42" presStyleLbl="alignAccFollowNode1" presStyleIdx="3" presStyleCnt="4">
        <dgm:presLayoutVars>
          <dgm:bulletEnabled val="1"/>
        </dgm:presLayoutVars>
      </dgm:prSet>
      <dgm:spPr/>
    </dgm:pt>
    <dgm:pt modelId="{E181AF5E-D49E-41C9-AEE5-73FDFA9E6B7C}" type="pres">
      <dgm:prSet presAssocID="{C0B251E0-68D3-479A-8A26-FD11807781CB}" presName="left_42_1" presStyleLbl="node1" presStyleIdx="0" presStyleCnt="6">
        <dgm:presLayoutVars>
          <dgm:bulletEnabled val="1"/>
        </dgm:presLayoutVars>
      </dgm:prSet>
      <dgm:spPr/>
      <dgm:t>
        <a:bodyPr/>
        <a:lstStyle/>
        <a:p>
          <a:endParaRPr lang="ru-RU"/>
        </a:p>
      </dgm:t>
    </dgm:pt>
    <dgm:pt modelId="{8BCBB20B-072D-4456-AB72-FAE7127758FA}" type="pres">
      <dgm:prSet presAssocID="{C0B251E0-68D3-479A-8A26-FD11807781CB}" presName="left_42_2" presStyleLbl="node1" presStyleIdx="1" presStyleCnt="6">
        <dgm:presLayoutVars>
          <dgm:bulletEnabled val="1"/>
        </dgm:presLayoutVars>
      </dgm:prSet>
      <dgm:spPr/>
      <dgm:t>
        <a:bodyPr/>
        <a:lstStyle/>
        <a:p>
          <a:endParaRPr lang="ru-RU"/>
        </a:p>
      </dgm:t>
    </dgm:pt>
    <dgm:pt modelId="{C03F1458-75B8-402B-BD86-57F2467D9150}" type="pres">
      <dgm:prSet presAssocID="{C0B251E0-68D3-479A-8A26-FD11807781CB}" presName="left_42_3" presStyleLbl="node1" presStyleIdx="2" presStyleCnt="6">
        <dgm:presLayoutVars>
          <dgm:bulletEnabled val="1"/>
        </dgm:presLayoutVars>
      </dgm:prSet>
      <dgm:spPr/>
      <dgm:t>
        <a:bodyPr/>
        <a:lstStyle/>
        <a:p>
          <a:endParaRPr lang="ru-RU"/>
        </a:p>
      </dgm:t>
    </dgm:pt>
    <dgm:pt modelId="{B1ECFA14-92CA-4F8E-A0FB-89CDE181BD5C}" type="pres">
      <dgm:prSet presAssocID="{C0B251E0-68D3-479A-8A26-FD11807781CB}" presName="left_42_4" presStyleLbl="node1" presStyleIdx="3" presStyleCnt="6">
        <dgm:presLayoutVars>
          <dgm:bulletEnabled val="1"/>
        </dgm:presLayoutVars>
      </dgm:prSet>
      <dgm:spPr/>
      <dgm:t>
        <a:bodyPr/>
        <a:lstStyle/>
        <a:p>
          <a:endParaRPr lang="ru-RU"/>
        </a:p>
      </dgm:t>
    </dgm:pt>
    <dgm:pt modelId="{6531E0DC-C9C8-406F-BDEC-9ED387BA6EBC}" type="pres">
      <dgm:prSet presAssocID="{C0B251E0-68D3-479A-8A26-FD11807781CB}" presName="right_42_1" presStyleLbl="node1" presStyleIdx="4" presStyleCnt="6">
        <dgm:presLayoutVars>
          <dgm:bulletEnabled val="1"/>
        </dgm:presLayoutVars>
      </dgm:prSet>
      <dgm:spPr/>
      <dgm:t>
        <a:bodyPr/>
        <a:lstStyle/>
        <a:p>
          <a:endParaRPr lang="ru-RU"/>
        </a:p>
      </dgm:t>
    </dgm:pt>
    <dgm:pt modelId="{542C7F1E-A5DC-413D-B161-F39E60529EA4}" type="pres">
      <dgm:prSet presAssocID="{C0B251E0-68D3-479A-8A26-FD11807781CB}" presName="right_42_2" presStyleLbl="node1" presStyleIdx="5" presStyleCnt="6">
        <dgm:presLayoutVars>
          <dgm:bulletEnabled val="1"/>
        </dgm:presLayoutVars>
      </dgm:prSet>
      <dgm:spPr/>
      <dgm:t>
        <a:bodyPr/>
        <a:lstStyle/>
        <a:p>
          <a:endParaRPr lang="ru-RU"/>
        </a:p>
      </dgm:t>
    </dgm:pt>
  </dgm:ptLst>
  <dgm:cxnLst>
    <dgm:cxn modelId="{6C45FF6F-087B-4593-B15E-AB210139897F}" type="presOf" srcId="{701E607A-689D-43D0-AE52-8E43AFD17695}" destId="{E181AF5E-D49E-41C9-AEE5-73FDFA9E6B7C}" srcOrd="0" destOrd="0" presId="urn:microsoft.com/office/officeart/2005/8/layout/balance1"/>
    <dgm:cxn modelId="{9768C7A7-C61C-4B47-A41D-ED543CBDFF53}" srcId="{7ABEF36D-5171-4643-A019-8373CB82C7BD}" destId="{F9E58426-AC75-457E-9809-3F96938C5D0D}" srcOrd="0" destOrd="0" parTransId="{C7527BDD-0B8C-4F08-98B7-2500E43E0A7B}" sibTransId="{B137C5DB-7C4A-47D9-9F0B-9A8D223BFA93}"/>
    <dgm:cxn modelId="{601FFA4F-5FA1-46D1-95B9-947A71437CBE}" srcId="{15168566-0912-46E9-916A-A0144D63189C}" destId="{701E607A-689D-43D0-AE52-8E43AFD17695}" srcOrd="0" destOrd="0" parTransId="{D3C8C3A7-A2E4-4588-B374-2A8EB546A97D}" sibTransId="{223A989E-230E-4CD2-991E-BD01E44D7E1B}"/>
    <dgm:cxn modelId="{2D94BDC8-FD7A-4D30-BE8F-F0DB3BEBDDAD}" type="presOf" srcId="{2674E485-F092-4C23-9596-D09A47D1C450}" destId="{C03F1458-75B8-402B-BD86-57F2467D9150}" srcOrd="0" destOrd="0" presId="urn:microsoft.com/office/officeart/2005/8/layout/balance1"/>
    <dgm:cxn modelId="{F079D951-C85D-423E-8821-16BF6589DFD0}" srcId="{15168566-0912-46E9-916A-A0144D63189C}" destId="{A06E7484-1517-4DEC-AEDC-669B0DEFEECE}" srcOrd="1" destOrd="0" parTransId="{55ED67B5-75FE-4459-AFC0-AA7FE1E38C58}" sibTransId="{D2D289C0-C23B-4AEF-9F9D-1A11DA107119}"/>
    <dgm:cxn modelId="{93400EEB-B481-43C3-8A5C-92E53AEDF39E}" srcId="{C0B251E0-68D3-479A-8A26-FD11807781CB}" destId="{7ABEF36D-5171-4643-A019-8373CB82C7BD}" srcOrd="1" destOrd="0" parTransId="{016214D4-1A8E-4403-B6ED-524DBC3A25F2}" sibTransId="{9818227B-C09E-4C82-A40E-1D64A9306A40}"/>
    <dgm:cxn modelId="{297809E6-81F4-4983-9C0F-E75A999FDC10}" type="presOf" srcId="{15168566-0912-46E9-916A-A0144D63189C}" destId="{7BBA18B2-48D3-40F3-9F2C-08715E38129E}" srcOrd="0" destOrd="0" presId="urn:microsoft.com/office/officeart/2005/8/layout/balance1"/>
    <dgm:cxn modelId="{EE7E5D69-E663-4F36-B257-1F1DC1C72CDA}" type="presOf" srcId="{F9E58426-AC75-457E-9809-3F96938C5D0D}" destId="{6531E0DC-C9C8-406F-BDEC-9ED387BA6EBC}" srcOrd="0" destOrd="0" presId="urn:microsoft.com/office/officeart/2005/8/layout/balance1"/>
    <dgm:cxn modelId="{97DF3ED0-E1DC-44E5-88A5-8C8E660A50CA}" type="presOf" srcId="{A06E7484-1517-4DEC-AEDC-669B0DEFEECE}" destId="{8BCBB20B-072D-4456-AB72-FAE7127758FA}" srcOrd="0" destOrd="0" presId="urn:microsoft.com/office/officeart/2005/8/layout/balance1"/>
    <dgm:cxn modelId="{96469C0E-B6C1-4196-8A9E-659B8B63AA66}" type="presOf" srcId="{C0B251E0-68D3-479A-8A26-FD11807781CB}" destId="{F4ADAC18-83D5-4639-8A58-17F2124E3E15}" srcOrd="0" destOrd="0" presId="urn:microsoft.com/office/officeart/2005/8/layout/balance1"/>
    <dgm:cxn modelId="{020E7AC0-C04A-41F0-808E-D4F80D082F99}" srcId="{7ABEF36D-5171-4643-A019-8373CB82C7BD}" destId="{3FC6A535-2E24-4096-BEB3-2F3903F6440C}" srcOrd="1" destOrd="0" parTransId="{0C8F8768-B099-4421-8430-9E1BE76B0FA0}" sibTransId="{970CB2B6-1A75-42B1-8B9C-0218CC2FF010}"/>
    <dgm:cxn modelId="{16AE44A4-4C7A-4A04-A9ED-F17EB2A642E8}" type="presOf" srcId="{7ABEF36D-5171-4643-A019-8373CB82C7BD}" destId="{8D1A4AAA-9148-439D-8727-28EDDB5A7AA0}" srcOrd="0" destOrd="0" presId="urn:microsoft.com/office/officeart/2005/8/layout/balance1"/>
    <dgm:cxn modelId="{B203EC9A-5C50-48AA-8415-48CA0F5309CE}" type="presOf" srcId="{3FC6A535-2E24-4096-BEB3-2F3903F6440C}" destId="{542C7F1E-A5DC-413D-B161-F39E60529EA4}" srcOrd="0" destOrd="0" presId="urn:microsoft.com/office/officeart/2005/8/layout/balance1"/>
    <dgm:cxn modelId="{600BB7B2-6102-47EA-92E2-74E9C7FB861E}" type="presOf" srcId="{E4CD6BB2-10D5-4274-9310-9AF894039CF1}" destId="{B1ECFA14-92CA-4F8E-A0FB-89CDE181BD5C}" srcOrd="0" destOrd="0" presId="urn:microsoft.com/office/officeart/2005/8/layout/balance1"/>
    <dgm:cxn modelId="{3435D541-4531-4218-A3F0-6B0B1DD9F75E}" srcId="{15168566-0912-46E9-916A-A0144D63189C}" destId="{2674E485-F092-4C23-9596-D09A47D1C450}" srcOrd="2" destOrd="0" parTransId="{5FCE2453-19DD-4CCA-9DC2-BC8831139A0F}" sibTransId="{64C98812-5119-47AB-8212-118A2DE66B51}"/>
    <dgm:cxn modelId="{123C39B8-6E56-49CD-91DD-02EBBF270070}" srcId="{15168566-0912-46E9-916A-A0144D63189C}" destId="{E4CD6BB2-10D5-4274-9310-9AF894039CF1}" srcOrd="3" destOrd="0" parTransId="{411181F4-5A49-470E-9029-7A65A819B2A1}" sibTransId="{8D2FF572-67F4-4853-BD89-74F6D4877F3C}"/>
    <dgm:cxn modelId="{8146B4F8-06DE-40CE-A73F-370F01EE362C}" srcId="{C0B251E0-68D3-479A-8A26-FD11807781CB}" destId="{15168566-0912-46E9-916A-A0144D63189C}" srcOrd="0" destOrd="0" parTransId="{57762015-9807-4D0C-8F02-BBF8BF6AA244}" sibTransId="{30066A32-57B1-4ED5-8A99-09EF7EE80DD4}"/>
    <dgm:cxn modelId="{48FE47AE-32E0-4060-AB61-44EAC5875427}" type="presParOf" srcId="{F4ADAC18-83D5-4639-8A58-17F2124E3E15}" destId="{FC13F4B5-A7F3-4239-8913-EFC0519E9F75}" srcOrd="0" destOrd="0" presId="urn:microsoft.com/office/officeart/2005/8/layout/balance1"/>
    <dgm:cxn modelId="{2917B27A-0152-45B7-851B-7536FA627CED}" type="presParOf" srcId="{F4ADAC18-83D5-4639-8A58-17F2124E3E15}" destId="{EC9DBFD7-7A0E-4E82-AEDF-995C71212672}" srcOrd="1" destOrd="0" presId="urn:microsoft.com/office/officeart/2005/8/layout/balance1"/>
    <dgm:cxn modelId="{7D0DA04F-BF30-4B0B-8E98-ABB3459C7147}" type="presParOf" srcId="{EC9DBFD7-7A0E-4E82-AEDF-995C71212672}" destId="{7BBA18B2-48D3-40F3-9F2C-08715E38129E}" srcOrd="0" destOrd="0" presId="urn:microsoft.com/office/officeart/2005/8/layout/balance1"/>
    <dgm:cxn modelId="{7B38C222-B96D-4FDF-9EB0-D9C252C4AD08}" type="presParOf" srcId="{EC9DBFD7-7A0E-4E82-AEDF-995C71212672}" destId="{8D1A4AAA-9148-439D-8727-28EDDB5A7AA0}" srcOrd="1" destOrd="0" presId="urn:microsoft.com/office/officeart/2005/8/layout/balance1"/>
    <dgm:cxn modelId="{06231F69-E38B-4BBA-97E4-76394A8059C9}" type="presParOf" srcId="{F4ADAC18-83D5-4639-8A58-17F2124E3E15}" destId="{20506824-ECD4-478C-B7E7-5548772EA701}" srcOrd="2" destOrd="0" presId="urn:microsoft.com/office/officeart/2005/8/layout/balance1"/>
    <dgm:cxn modelId="{A9AC2C2E-EB98-4ACB-B868-396B7C7D79E7}" type="presParOf" srcId="{20506824-ECD4-478C-B7E7-5548772EA701}" destId="{B7423164-1CB7-4813-9D3C-3283F5049404}" srcOrd="0" destOrd="0" presId="urn:microsoft.com/office/officeart/2005/8/layout/balance1"/>
    <dgm:cxn modelId="{DE8B63A5-0EF2-49B2-9D4D-A168581AEE6B}" type="presParOf" srcId="{20506824-ECD4-478C-B7E7-5548772EA701}" destId="{BD357289-1BDF-40AC-AB62-967DD73B1333}" srcOrd="1" destOrd="0" presId="urn:microsoft.com/office/officeart/2005/8/layout/balance1"/>
    <dgm:cxn modelId="{A7FF8F9A-529C-49D8-B231-A635FE1CF277}" type="presParOf" srcId="{20506824-ECD4-478C-B7E7-5548772EA701}" destId="{256D0128-9659-49D3-9388-3CA7DBC9BBB1}" srcOrd="2" destOrd="0" presId="urn:microsoft.com/office/officeart/2005/8/layout/balance1"/>
    <dgm:cxn modelId="{B8DA6CA6-083A-4684-98E7-AF001D09A3B0}" type="presParOf" srcId="{20506824-ECD4-478C-B7E7-5548772EA701}" destId="{E181AF5E-D49E-41C9-AEE5-73FDFA9E6B7C}" srcOrd="3" destOrd="0" presId="urn:microsoft.com/office/officeart/2005/8/layout/balance1"/>
    <dgm:cxn modelId="{C9271DF4-9C83-4BDC-919D-A7032D6C6161}" type="presParOf" srcId="{20506824-ECD4-478C-B7E7-5548772EA701}" destId="{8BCBB20B-072D-4456-AB72-FAE7127758FA}" srcOrd="4" destOrd="0" presId="urn:microsoft.com/office/officeart/2005/8/layout/balance1"/>
    <dgm:cxn modelId="{A89E8D4E-5AD7-45B0-9578-29CB84AD6F1C}" type="presParOf" srcId="{20506824-ECD4-478C-B7E7-5548772EA701}" destId="{C03F1458-75B8-402B-BD86-57F2467D9150}" srcOrd="5" destOrd="0" presId="urn:microsoft.com/office/officeart/2005/8/layout/balance1"/>
    <dgm:cxn modelId="{57636667-6181-49CD-8FB9-9BF2413E2405}" type="presParOf" srcId="{20506824-ECD4-478C-B7E7-5548772EA701}" destId="{B1ECFA14-92CA-4F8E-A0FB-89CDE181BD5C}" srcOrd="6" destOrd="0" presId="urn:microsoft.com/office/officeart/2005/8/layout/balance1"/>
    <dgm:cxn modelId="{38B69F2D-0226-445A-A87D-B8A3613D530B}" type="presParOf" srcId="{20506824-ECD4-478C-B7E7-5548772EA701}" destId="{6531E0DC-C9C8-406F-BDEC-9ED387BA6EBC}" srcOrd="7" destOrd="0" presId="urn:microsoft.com/office/officeart/2005/8/layout/balance1"/>
    <dgm:cxn modelId="{4C9CE2E0-EF30-4E66-8FDD-2F029B2BFBD6}" type="presParOf" srcId="{20506824-ECD4-478C-B7E7-5548772EA701}" destId="{542C7F1E-A5DC-413D-B161-F39E60529EA4}" srcOrd="8"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8C462-5B04-42C5-BB29-D2D1C6644B95}">
      <dsp:nvSpPr>
        <dsp:cNvPr id="0" name=""/>
        <dsp:cNvSpPr/>
      </dsp:nvSpPr>
      <dsp:spPr>
        <a:xfrm>
          <a:off x="0" y="5168918"/>
          <a:ext cx="9144000" cy="848004"/>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ru-RU" sz="1500" b="0" i="0" kern="1200" dirty="0" smtClean="0"/>
            <a:t>Клиенты контекста должны подавать в него соответствующий объект-стратегию, когда хотят, чтобы контекст вёл себя определённым образом.</a:t>
          </a:r>
          <a:endParaRPr lang="ru-RU" sz="1500" b="0" i="0" kern="1200" dirty="0"/>
        </a:p>
      </dsp:txBody>
      <dsp:txXfrm>
        <a:off x="0" y="5168918"/>
        <a:ext cx="9144000" cy="848004"/>
      </dsp:txXfrm>
    </dsp:sp>
    <dsp:sp modelId="{8261E55B-3CED-43FD-8CBB-32EED27BFF21}">
      <dsp:nvSpPr>
        <dsp:cNvPr id="0" name=""/>
        <dsp:cNvSpPr/>
      </dsp:nvSpPr>
      <dsp:spPr>
        <a:xfrm rot="10800000">
          <a:off x="0" y="3877408"/>
          <a:ext cx="9144000" cy="1304230"/>
        </a:xfrm>
        <a:prstGeom prst="upArrowCallou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ru-RU" sz="1500" b="0" i="0" kern="1200" dirty="0" smtClean="0"/>
            <a:t>В классе контекста создайте поле для хранения ссылки на текущий объект-стратегию, а также метод для её изменения. Убедитесь в том, что контекст работает с этим объектом только через общий интерфейс стратегий.</a:t>
          </a:r>
          <a:endParaRPr lang="ru-RU" sz="1500" b="0" i="0" kern="1200" dirty="0"/>
        </a:p>
      </dsp:txBody>
      <dsp:txXfrm rot="10800000">
        <a:off x="0" y="3877408"/>
        <a:ext cx="9144000" cy="847450"/>
      </dsp:txXfrm>
    </dsp:sp>
    <dsp:sp modelId="{8559B1E5-FEBA-415D-8418-4926AEE197C7}">
      <dsp:nvSpPr>
        <dsp:cNvPr id="0" name=""/>
        <dsp:cNvSpPr/>
      </dsp:nvSpPr>
      <dsp:spPr>
        <a:xfrm rot="10800000">
          <a:off x="0" y="2590801"/>
          <a:ext cx="9144000" cy="1304230"/>
        </a:xfrm>
        <a:prstGeom prst="upArrowCallou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ru-RU" sz="1500" b="0" i="0" kern="1200" dirty="0" smtClean="0"/>
            <a:t>Поместите вариации алгоритма в собственные классы, которые реализуют этот интерфейс.</a:t>
          </a:r>
          <a:endParaRPr lang="ru-RU" sz="1500" b="0" i="0" kern="1200" dirty="0"/>
        </a:p>
      </dsp:txBody>
      <dsp:txXfrm rot="10800000">
        <a:off x="0" y="2590801"/>
        <a:ext cx="9144000" cy="847450"/>
      </dsp:txXfrm>
    </dsp:sp>
    <dsp:sp modelId="{4C166E0B-B5D7-4742-AEC5-B11F24C45B0B}">
      <dsp:nvSpPr>
        <dsp:cNvPr id="0" name=""/>
        <dsp:cNvSpPr/>
      </dsp:nvSpPr>
      <dsp:spPr>
        <a:xfrm rot="10800000">
          <a:off x="0" y="1294387"/>
          <a:ext cx="9144000" cy="1304230"/>
        </a:xfrm>
        <a:prstGeom prst="upArrowCallou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ru-RU" sz="1500" b="0" i="0" kern="1200" dirty="0" smtClean="0"/>
            <a:t>Создайте интерфейс стратегий, описывающий этот алгоритм. Он должен быть общим для всех вариантов алгоритма.</a:t>
          </a:r>
          <a:endParaRPr lang="ru-RU" sz="1500" b="0" i="0" kern="1200" dirty="0"/>
        </a:p>
      </dsp:txBody>
      <dsp:txXfrm rot="10800000">
        <a:off x="0" y="1294387"/>
        <a:ext cx="9144000" cy="847450"/>
      </dsp:txXfrm>
    </dsp:sp>
    <dsp:sp modelId="{8118D511-5907-4543-BDAE-F003D043C5C5}">
      <dsp:nvSpPr>
        <dsp:cNvPr id="0" name=""/>
        <dsp:cNvSpPr/>
      </dsp:nvSpPr>
      <dsp:spPr>
        <a:xfrm rot="10800000">
          <a:off x="0" y="2877"/>
          <a:ext cx="9144000" cy="1304230"/>
        </a:xfrm>
        <a:prstGeom prst="upArrowCallou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ru-RU" sz="1500" b="0" i="0" kern="1200" dirty="0" smtClean="0"/>
            <a:t>Определите алгоритм, который подвержен частым изменениям. Также подойдёт алгоритм, имеющий несколько вариаций, которые выбираются во время выполнения программы..</a:t>
          </a:r>
          <a:endParaRPr lang="ru-RU" sz="1500" b="0" i="0" kern="1200" dirty="0"/>
        </a:p>
      </dsp:txBody>
      <dsp:txXfrm rot="10800000">
        <a:off x="0" y="2877"/>
        <a:ext cx="9144000" cy="847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18B2-48D3-40F3-9F2C-08715E38129E}">
      <dsp:nvSpPr>
        <dsp:cNvPr id="0" name=""/>
        <dsp:cNvSpPr/>
      </dsp:nvSpPr>
      <dsp:spPr>
        <a:xfrm>
          <a:off x="1569720" y="0"/>
          <a:ext cx="2331720" cy="12954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1607661" y="37941"/>
        <a:ext cx="2255838" cy="1219518"/>
      </dsp:txXfrm>
    </dsp:sp>
    <dsp:sp modelId="{8D1A4AAA-9148-439D-8727-28EDDB5A7AA0}">
      <dsp:nvSpPr>
        <dsp:cNvPr id="0" name=""/>
        <dsp:cNvSpPr/>
      </dsp:nvSpPr>
      <dsp:spPr>
        <a:xfrm>
          <a:off x="4937760" y="0"/>
          <a:ext cx="2331720" cy="12954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Недостатки</a:t>
          </a:r>
          <a:endParaRPr lang="ru-RU" sz="2400" kern="1200" dirty="0"/>
        </a:p>
      </dsp:txBody>
      <dsp:txXfrm>
        <a:off x="4975701" y="37941"/>
        <a:ext cx="2255838" cy="1219518"/>
      </dsp:txXfrm>
    </dsp:sp>
    <dsp:sp modelId="{BD357289-1BDF-40AC-AB62-967DD73B1333}">
      <dsp:nvSpPr>
        <dsp:cNvPr id="0" name=""/>
        <dsp:cNvSpPr/>
      </dsp:nvSpPr>
      <dsp:spPr>
        <a:xfrm>
          <a:off x="3933825" y="5505450"/>
          <a:ext cx="971550" cy="97155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56D0128-9659-49D3-9388-3CA7DBC9BBB1}">
      <dsp:nvSpPr>
        <dsp:cNvPr id="0" name=""/>
        <dsp:cNvSpPr/>
      </dsp:nvSpPr>
      <dsp:spPr>
        <a:xfrm rot="21360000">
          <a:off x="1504059" y="5089129"/>
          <a:ext cx="5831080" cy="40774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181AF5E-D49E-41C9-AEE5-73FDFA9E6B7C}">
      <dsp:nvSpPr>
        <dsp:cNvPr id="0" name=""/>
        <dsp:cNvSpPr/>
      </dsp:nvSpPr>
      <dsp:spPr>
        <a:xfrm rot="21360000">
          <a:off x="1513811" y="4354554"/>
          <a:ext cx="2313997" cy="79912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dirty="0" smtClean="0"/>
            <a:t>Уход от наследования к делегированию.</a:t>
          </a:r>
          <a:endParaRPr lang="ru-RU" sz="1200" kern="1200" dirty="0"/>
        </a:p>
      </dsp:txBody>
      <dsp:txXfrm>
        <a:off x="1552821" y="4393564"/>
        <a:ext cx="2235977" cy="721106"/>
      </dsp:txXfrm>
    </dsp:sp>
    <dsp:sp modelId="{8BCBB20B-072D-4456-AB72-FAE7127758FA}">
      <dsp:nvSpPr>
        <dsp:cNvPr id="0" name=""/>
        <dsp:cNvSpPr/>
      </dsp:nvSpPr>
      <dsp:spPr>
        <a:xfrm rot="21360000">
          <a:off x="1449041" y="3499590"/>
          <a:ext cx="2313997" cy="799126"/>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kern="1200" dirty="0" smtClean="0"/>
            <a:t>Реализует принцип открытости/закрытости.</a:t>
          </a:r>
          <a:endParaRPr lang="ru-RU" sz="1200" kern="1200" dirty="0"/>
        </a:p>
      </dsp:txBody>
      <dsp:txXfrm>
        <a:off x="1488051" y="3538600"/>
        <a:ext cx="2235977" cy="721106"/>
      </dsp:txXfrm>
    </dsp:sp>
    <dsp:sp modelId="{C03F1458-75B8-402B-BD86-57F2467D9150}">
      <dsp:nvSpPr>
        <dsp:cNvPr id="0" name=""/>
        <dsp:cNvSpPr/>
      </dsp:nvSpPr>
      <dsp:spPr>
        <a:xfrm rot="21360000">
          <a:off x="1384271" y="2644626"/>
          <a:ext cx="2313997" cy="799126"/>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dirty="0" smtClean="0"/>
            <a:t>Изолирует код и данные алгоритмов от остальных классов.</a:t>
          </a:r>
          <a:endParaRPr lang="ru-RU" sz="1200" b="0" i="0" kern="1200" dirty="0"/>
        </a:p>
      </dsp:txBody>
      <dsp:txXfrm>
        <a:off x="1423281" y="2683636"/>
        <a:ext cx="2235977" cy="721106"/>
      </dsp:txXfrm>
    </dsp:sp>
    <dsp:sp modelId="{B1ECFA14-92CA-4F8E-A0FB-89CDE181BD5C}">
      <dsp:nvSpPr>
        <dsp:cNvPr id="0" name=""/>
        <dsp:cNvSpPr/>
      </dsp:nvSpPr>
      <dsp:spPr>
        <a:xfrm rot="21360000">
          <a:off x="1319501" y="1789662"/>
          <a:ext cx="2313997" cy="799126"/>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dirty="0" smtClean="0"/>
            <a:t>Горячая замена алгоритмов на лету.</a:t>
          </a:r>
          <a:endParaRPr lang="ru-RU" sz="1200" b="0" i="0" kern="1200" dirty="0"/>
        </a:p>
      </dsp:txBody>
      <dsp:txXfrm>
        <a:off x="1358511" y="1828672"/>
        <a:ext cx="2235977" cy="721106"/>
      </dsp:txXfrm>
    </dsp:sp>
    <dsp:sp modelId="{6531E0DC-C9C8-406F-BDEC-9ED387BA6EBC}">
      <dsp:nvSpPr>
        <dsp:cNvPr id="0" name=""/>
        <dsp:cNvSpPr/>
      </dsp:nvSpPr>
      <dsp:spPr>
        <a:xfrm rot="21360000">
          <a:off x="4881851" y="4121382"/>
          <a:ext cx="2313997" cy="799126"/>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kern="1200" dirty="0" smtClean="0"/>
            <a:t>Клиент должен знать, в чём разница между стратегиями,</a:t>
          </a:r>
        </a:p>
        <a:p>
          <a:pPr lvl="0" algn="ctr" defTabSz="533400">
            <a:lnSpc>
              <a:spcPct val="90000"/>
            </a:lnSpc>
            <a:spcBef>
              <a:spcPct val="0"/>
            </a:spcBef>
            <a:spcAft>
              <a:spcPct val="35000"/>
            </a:spcAft>
          </a:pPr>
          <a:r>
            <a:rPr lang="ru-RU" sz="1200" kern="1200" dirty="0" smtClean="0"/>
            <a:t>чтобы выбрать </a:t>
          </a:r>
          <a:r>
            <a:rPr lang="ru-RU" sz="1200" kern="1200" smtClean="0"/>
            <a:t>подходящую.</a:t>
          </a:r>
          <a:endParaRPr lang="ru-RU" sz="1200" kern="1200" dirty="0"/>
        </a:p>
      </dsp:txBody>
      <dsp:txXfrm>
        <a:off x="4920861" y="4160392"/>
        <a:ext cx="2235977" cy="721106"/>
      </dsp:txXfrm>
    </dsp:sp>
    <dsp:sp modelId="{542C7F1E-A5DC-413D-B161-F39E60529EA4}">
      <dsp:nvSpPr>
        <dsp:cNvPr id="0" name=""/>
        <dsp:cNvSpPr/>
      </dsp:nvSpPr>
      <dsp:spPr>
        <a:xfrm rot="21360000">
          <a:off x="4817081" y="3266418"/>
          <a:ext cx="2313997" cy="79912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dirty="0" smtClean="0"/>
            <a:t>Усложняет программу за счёт дополнительных классов.</a:t>
          </a:r>
          <a:endParaRPr lang="ru-RU" sz="1200" kern="1200" dirty="0"/>
        </a:p>
      </dsp:txBody>
      <dsp:txXfrm>
        <a:off x="4856091" y="3305428"/>
        <a:ext cx="2235977" cy="7211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5/4/2023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5/4/2023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https://refactoring.guru/ru/design-patterns/behavioral-patterns</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30685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Представьте, что вы имеете два объекта: Покупатель и Магазин. В магазин вот-вот должны завезти новый товар, который интересен покупателю.</a:t>
            </a:r>
          </a:p>
          <a:p>
            <a:r>
              <a:rPr lang="ru-RU" sz="900" b="0" i="0" kern="1200" dirty="0" smtClean="0">
                <a:solidFill>
                  <a:schemeClr val="tx1"/>
                </a:solidFill>
                <a:effectLst/>
                <a:latin typeface="Segoe" pitchFamily="34" charset="0"/>
                <a:ea typeface="+mn-ea"/>
                <a:cs typeface="+mn-cs"/>
              </a:rPr>
              <a:t>Покупатель может каждый день ходить в магазин, чтобы проверить наличие товара. Но при этом он будет злиться, без толку тратя своё драгоценное время.</a:t>
            </a:r>
          </a:p>
          <a:p>
            <a:r>
              <a:rPr lang="ru-RU" dirty="0" smtClean="0">
                <a:effectLst/>
              </a:rPr>
              <a:t>Постоянное посещение магазина или спам?</a:t>
            </a:r>
          </a:p>
          <a:p>
            <a:r>
              <a:rPr lang="ru-RU" sz="900" b="0" i="0" kern="1200" dirty="0" smtClean="0">
                <a:solidFill>
                  <a:schemeClr val="tx1"/>
                </a:solidFill>
                <a:effectLst/>
                <a:latin typeface="Segoe" pitchFamily="34" charset="0"/>
                <a:ea typeface="+mn-ea"/>
                <a:cs typeface="+mn-cs"/>
              </a:rPr>
              <a:t>С другой стороны, магазин может разослать спам каждому своему покупателю. Многих это расстроит, так как товар специфический, и не всем он нужен.</a:t>
            </a:r>
          </a:p>
          <a:p>
            <a:r>
              <a:rPr lang="ru-RU" sz="900" b="0" i="0" kern="1200" dirty="0" smtClean="0">
                <a:solidFill>
                  <a:schemeClr val="tx1"/>
                </a:solidFill>
                <a:effectLst/>
                <a:latin typeface="Segoe" pitchFamily="34" charset="0"/>
                <a:ea typeface="+mn-ea"/>
                <a:cs typeface="+mn-cs"/>
              </a:rPr>
              <a:t>Получается конфликт: либо покупатель тратит время на периодические проверки, либо магазин тратит ресурсы на бесполезные оповещения.</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Давайте называть Издателями те объекты, которые содержат важное или интересное для других состояние. Остальные объекты, которые хотят отслеживать изменения этого состояния, назовём Подписчиками.</a:t>
            </a:r>
          </a:p>
          <a:p>
            <a:r>
              <a:rPr lang="ru-RU" sz="900" b="0" i="0" kern="1200" dirty="0" smtClean="0">
                <a:solidFill>
                  <a:schemeClr val="tx1"/>
                </a:solidFill>
                <a:effectLst/>
                <a:latin typeface="Segoe" pitchFamily="34" charset="0"/>
                <a:ea typeface="+mn-ea"/>
                <a:cs typeface="+mn-cs"/>
              </a:rPr>
              <a:t>Паттерн Наблюдатель предлагает хранить внутри объекта издателя список ссылок на объекты подписчиков, причём издатель не должен вести список подписки самостоятельно. Он предоставит методы, с помощью которых подписчики могли бы добавлять или убирать себя из списка.</a:t>
            </a:r>
          </a:p>
          <a:p>
            <a:r>
              <a:rPr lang="ru-RU" dirty="0" smtClean="0">
                <a:effectLst/>
              </a:rPr>
              <a:t>Подписка на события.</a:t>
            </a:r>
          </a:p>
          <a:p>
            <a:r>
              <a:rPr lang="ru-RU" sz="900" b="0" i="0" kern="1200" dirty="0" smtClean="0">
                <a:solidFill>
                  <a:schemeClr val="tx1"/>
                </a:solidFill>
                <a:effectLst/>
                <a:latin typeface="Segoe" pitchFamily="34" charset="0"/>
                <a:ea typeface="+mn-ea"/>
                <a:cs typeface="+mn-cs"/>
              </a:rPr>
              <a:t>Теперь самое интересное. Когда в издателе будет происходить важное событие, он будет проходиться по списку подписчиков и оповещать их об этом, вызывая определённый метод объектов-подписчиков.</a:t>
            </a:r>
          </a:p>
          <a:p>
            <a:r>
              <a:rPr lang="ru-RU" sz="900" b="0" i="0" kern="1200" dirty="0" smtClean="0">
                <a:solidFill>
                  <a:schemeClr val="tx1"/>
                </a:solidFill>
                <a:effectLst/>
                <a:latin typeface="Segoe" pitchFamily="34" charset="0"/>
                <a:ea typeface="+mn-ea"/>
                <a:cs typeface="+mn-cs"/>
              </a:rPr>
              <a:t>Издателю безразлично, какой класс будет иметь тот или иной подписчик, так как все они должны следовать общему интерфейсу и иметь единый метод оповещения.</a:t>
            </a:r>
          </a:p>
          <a:p>
            <a:r>
              <a:rPr lang="ru-RU" dirty="0" smtClean="0">
                <a:effectLst/>
              </a:rPr>
              <a:t>Оповещения о событиях.</a:t>
            </a:r>
          </a:p>
          <a:p>
            <a:r>
              <a:rPr lang="ru-RU" sz="900" b="0" i="0" kern="1200" dirty="0" smtClean="0">
                <a:solidFill>
                  <a:schemeClr val="tx1"/>
                </a:solidFill>
                <a:effectLst/>
                <a:latin typeface="Segoe" pitchFamily="34" charset="0"/>
                <a:ea typeface="+mn-ea"/>
                <a:cs typeface="+mn-cs"/>
              </a:rPr>
              <a:t>Увидев, как складно всё работает, вы можете выделить общий интерфейс, описывающий методы подписки и отписки, и для всех издателей. После этого подписчики смогут работать с разными типами издателей, а также получать оповещения от них через один и тот же метод.</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900" b="1" i="0" kern="1200" dirty="0" smtClean="0">
                <a:solidFill>
                  <a:schemeClr val="tx1"/>
                </a:solidFill>
                <a:effectLst/>
                <a:latin typeface="Segoe" pitchFamily="34" charset="0"/>
                <a:ea typeface="+mn-ea"/>
                <a:cs typeface="+mn-cs"/>
              </a:rPr>
              <a:t>Когда у вас есть объект, поведение которого кардинально меняется в зависимости от внутреннего состояния, причём типов состояний много, и их код часто меняется.</a:t>
            </a:r>
          </a:p>
          <a:p>
            <a:r>
              <a:rPr lang="ru-RU" sz="900" b="0" i="0" kern="1200" dirty="0" smtClean="0">
                <a:solidFill>
                  <a:schemeClr val="tx1"/>
                </a:solidFill>
                <a:effectLst/>
                <a:latin typeface="Segoe" pitchFamily="34" charset="0"/>
                <a:ea typeface="+mn-ea"/>
                <a:cs typeface="+mn-cs"/>
              </a:rPr>
              <a:t> Паттерн предлагает выделить в собственные классы все поля и методы, связанные с определёнными состояниями. Первоначальный объект будет постоянно ссылаться на один из объектов-состояний, делегируя ему часть своей работы. Для изменения состояния в контекст достаточно будет подставить другой объект-состояние.</a:t>
            </a:r>
          </a:p>
          <a:p>
            <a:r>
              <a:rPr lang="ru-RU" sz="900" b="1" i="0" kern="1200" dirty="0" smtClean="0">
                <a:solidFill>
                  <a:schemeClr val="tx1"/>
                </a:solidFill>
                <a:effectLst/>
                <a:latin typeface="Segoe" pitchFamily="34" charset="0"/>
                <a:ea typeface="+mn-ea"/>
                <a:cs typeface="+mn-cs"/>
              </a:rPr>
              <a:t> Когда код класса содержит множество больших, похожих друг на друга, условных операторов, которые выбирают поведения в зависимости от текущих значений полей класса.</a:t>
            </a:r>
          </a:p>
          <a:p>
            <a:r>
              <a:rPr lang="ru-RU" sz="900" b="0" i="0" kern="1200" dirty="0" smtClean="0">
                <a:solidFill>
                  <a:schemeClr val="tx1"/>
                </a:solidFill>
                <a:effectLst/>
                <a:latin typeface="Segoe" pitchFamily="34" charset="0"/>
                <a:ea typeface="+mn-ea"/>
                <a:cs typeface="+mn-cs"/>
              </a:rPr>
              <a:t> Паттерн предлагает переместить каждую ветку такого условного оператора в собственный класс. Тут же можно поселить и все поля, связанные с данным состоянием.</a:t>
            </a:r>
          </a:p>
          <a:p>
            <a:r>
              <a:rPr lang="ru-RU" sz="900" b="1" i="0" kern="1200" dirty="0" smtClean="0">
                <a:solidFill>
                  <a:schemeClr val="tx1"/>
                </a:solidFill>
                <a:effectLst/>
                <a:latin typeface="Segoe" pitchFamily="34" charset="0"/>
                <a:ea typeface="+mn-ea"/>
                <a:cs typeface="+mn-cs"/>
              </a:rPr>
              <a:t> Когда вы сознательно используете табличную машину состояний, построенную на условных операторах, но вынуждены мириться с дублированием кода для похожих состояний и переходов.</a:t>
            </a:r>
          </a:p>
          <a:p>
            <a:r>
              <a:rPr lang="ru-RU" sz="900" b="0" i="0" kern="1200" dirty="0" smtClean="0">
                <a:solidFill>
                  <a:schemeClr val="tx1"/>
                </a:solidFill>
                <a:effectLst/>
                <a:latin typeface="Segoe" pitchFamily="34" charset="0"/>
                <a:ea typeface="+mn-ea"/>
                <a:cs typeface="+mn-cs"/>
              </a:rPr>
              <a:t> Паттерн Состояние позволяет реализовать иерархическую машину состояний, базирующуюся на наследовании. Вы можете </a:t>
            </a:r>
            <a:r>
              <a:rPr lang="ru-RU" sz="900" b="0" i="0" kern="1200" dirty="0" err="1" smtClean="0">
                <a:solidFill>
                  <a:schemeClr val="tx1"/>
                </a:solidFill>
                <a:effectLst/>
                <a:latin typeface="Segoe" pitchFamily="34" charset="0"/>
                <a:ea typeface="+mn-ea"/>
                <a:cs typeface="+mn-cs"/>
              </a:rPr>
              <a:t>отнаследовать</a:t>
            </a:r>
            <a:r>
              <a:rPr lang="ru-RU" sz="900" b="0" i="0" kern="1200" dirty="0" smtClean="0">
                <a:solidFill>
                  <a:schemeClr val="tx1"/>
                </a:solidFill>
                <a:effectLst/>
                <a:latin typeface="Segoe" pitchFamily="34" charset="0"/>
                <a:ea typeface="+mn-ea"/>
                <a:cs typeface="+mn-cs"/>
              </a:rPr>
              <a:t> похожие состояния от одного родительского класса и вынести туда весь дублирующий код.</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6</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30617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E4B70AE-42C4-461D-965A-D79B979BFDC0}"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F1886C-AC8D-476D-B3CE-0EAAE0BFC877}"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B91465D-6A53-4985-9E69-A68092B3F98A}"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3338FA-A36C-4165-8F67-B36A8AB220A4}" type="datetime1">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FE2EE36-16AB-431E-9CFB-05B6BF816CA3}" type="datetime1">
              <a:rPr lang="en-US" smtClean="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50E5F1F-4342-4B1C-AE05-379FF331A3D0}" type="datetime1">
              <a:rPr lang="en-US" smtClean="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7571-5FE0-4C43-9CD1-59118522E326}" type="datetime1">
              <a:rPr lang="en-US" smtClean="0"/>
              <a:t>5/4/2023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24F22901-09D6-4059-920E-3515207F317F}" type="datetime1">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64AF30-3805-4058-B358-E8712B2C6EFC}" type="datetime1">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286A29-FC91-4DDE-8410-F03D647E0793}"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37DF05-DB33-404E-810E-5200BC051140}"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9E0E22-8BBB-4A1E-93CA-48647D665618}"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492014-5A50-4D90-BAB6-CA7FBFE79646}"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A088526-42B7-4737-B7D0-5588606E140E}"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4A206E-56F7-41E0-9EEF-5BBB62AA24F8}"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FF3DF8A-2B4E-462D-9F95-DA19B35522C4}"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ADA68-D3FC-4424-9447-7339F548D714}" type="datetime1">
              <a:rPr lang="en-US" smtClean="0"/>
              <a:t>5/4/2023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4"/>
          <p:cNvSpPr>
            <a:spLocks noGrp="1"/>
          </p:cNvSpPr>
          <p:nvPr>
            <p:ph type="subTitle" idx="1"/>
          </p:nvPr>
        </p:nvSpPr>
        <p:spPr>
          <a:xfrm>
            <a:off x="1130595" y="5410200"/>
            <a:ext cx="5826719" cy="1096899"/>
          </a:xfrm>
        </p:spPr>
        <p:txBody>
          <a:bodyPr/>
          <a:lstStyle/>
          <a:p>
            <a:r>
              <a:rPr lang="ru-RU" dirty="0" smtClean="0"/>
              <a:t>Гордеев А.С.</a:t>
            </a:r>
            <a:endParaRPr lang="ru-RU" dirty="0"/>
          </a:p>
        </p:txBody>
      </p:sp>
      <p:sp>
        <p:nvSpPr>
          <p:cNvPr id="2" name="Прямоугольник 1"/>
          <p:cNvSpPr/>
          <p:nvPr/>
        </p:nvSpPr>
        <p:spPr>
          <a:xfrm>
            <a:off x="952169" y="1828800"/>
            <a:ext cx="6019800" cy="2554545"/>
          </a:xfrm>
          <a:prstGeom prst="rect">
            <a:avLst/>
          </a:prstGeom>
        </p:spPr>
        <p:txBody>
          <a:bodyPr wrap="square">
            <a:spAutoFit/>
          </a:bodyPr>
          <a:lstStyle/>
          <a:p>
            <a:pPr algn="ctr"/>
            <a:r>
              <a:rPr lang="ru-RU" sz="4000" dirty="0">
                <a:solidFill>
                  <a:schemeClr val="accent1"/>
                </a:solidFill>
                <a:latin typeface="+mj-lt"/>
                <a:ea typeface="+mj-ea"/>
                <a:cs typeface="+mj-cs"/>
              </a:rPr>
              <a:t>Поведенческие паттерны проектирования</a:t>
            </a:r>
          </a:p>
          <a:p>
            <a:pPr algn="ctr" defTabSz="457200" eaLnBrk="1" hangingPunct="1"/>
            <a:r>
              <a:rPr lang="ru-RU" sz="4000" dirty="0" smtClean="0">
                <a:solidFill>
                  <a:schemeClr val="accent1"/>
                </a:solidFill>
                <a:latin typeface="+mj-lt"/>
                <a:ea typeface="+mj-ea"/>
                <a:cs typeface="+mj-cs"/>
              </a:rPr>
              <a:t>Стратегия</a:t>
            </a:r>
            <a:endParaRPr lang="ru-RU" sz="40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0"/>
            <a:ext cx="6347713" cy="1320800"/>
          </a:xfrm>
        </p:spPr>
        <p:txBody>
          <a:bodyPr/>
          <a:lstStyle/>
          <a:p>
            <a:r>
              <a:rPr lang="ru-RU" b="1" dirty="0" smtClean="0"/>
              <a:t>Стратегия</a:t>
            </a:r>
            <a:endParaRPr lang="ru-RU" dirty="0"/>
          </a:p>
        </p:txBody>
      </p:sp>
      <p:sp>
        <p:nvSpPr>
          <p:cNvPr id="3" name="Объект 2"/>
          <p:cNvSpPr>
            <a:spLocks noGrp="1"/>
          </p:cNvSpPr>
          <p:nvPr>
            <p:ph idx="1"/>
          </p:nvPr>
        </p:nvSpPr>
        <p:spPr>
          <a:xfrm>
            <a:off x="304800" y="660401"/>
            <a:ext cx="6934200" cy="1549400"/>
          </a:xfrm>
        </p:spPr>
        <p:txBody>
          <a:bodyPr>
            <a:normAutofit/>
          </a:bodyPr>
          <a:lstStyle/>
          <a:p>
            <a:r>
              <a:rPr lang="ru-RU" b="1" dirty="0" smtClean="0"/>
              <a:t>Стратегия</a:t>
            </a:r>
            <a:r>
              <a:rPr lang="ru-RU" dirty="0"/>
              <a:t> — это поведенческий паттерн проектирования, который определяет семейство схожих алгоритмов и помещает каждый из них в собственный класс. После чего, алгоритмы можно </a:t>
            </a:r>
            <a:r>
              <a:rPr lang="ru-RU" dirty="0" err="1"/>
              <a:t>взаимозаменять</a:t>
            </a:r>
            <a:r>
              <a:rPr lang="ru-RU" dirty="0"/>
              <a:t> прямо во время исполнения программы.</a:t>
            </a: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21" y="2209800"/>
            <a:ext cx="6027879"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85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80545"/>
            <a:ext cx="6705600" cy="3891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561790"/>
            <a:ext cx="4243387" cy="215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0790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7467600" cy="3985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6061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4648200" cy="391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304800" y="685800"/>
            <a:ext cx="3276600" cy="1077218"/>
          </a:xfrm>
          <a:prstGeom prst="rect">
            <a:avLst/>
          </a:prstGeom>
        </p:spPr>
        <p:txBody>
          <a:bodyPr wrap="square">
            <a:spAutoFit/>
          </a:bodyPr>
          <a:lstStyle/>
          <a:p>
            <a:r>
              <a:rPr lang="ru-RU" sz="1600" dirty="0" smtClean="0"/>
              <a:t>1. Контекст </a:t>
            </a:r>
            <a:r>
              <a:rPr lang="ru-RU" sz="1600" dirty="0"/>
              <a:t>хранит ссылку на объект конкретной стратегии, работая с ним объектом через общий интерфейс стратегий.</a:t>
            </a:r>
          </a:p>
        </p:txBody>
      </p:sp>
      <p:sp>
        <p:nvSpPr>
          <p:cNvPr id="5" name="Прямоугольник 4"/>
          <p:cNvSpPr/>
          <p:nvPr/>
        </p:nvSpPr>
        <p:spPr>
          <a:xfrm>
            <a:off x="3886199" y="609600"/>
            <a:ext cx="3694043" cy="1077218"/>
          </a:xfrm>
          <a:prstGeom prst="rect">
            <a:avLst/>
          </a:prstGeom>
        </p:spPr>
        <p:txBody>
          <a:bodyPr wrap="square">
            <a:spAutoFit/>
          </a:bodyPr>
          <a:lstStyle/>
          <a:p>
            <a:r>
              <a:rPr lang="ru-RU" sz="1600" dirty="0" smtClean="0"/>
              <a:t>2. Стратегия </a:t>
            </a:r>
            <a:r>
              <a:rPr lang="ru-RU" sz="1600" dirty="0"/>
              <a:t>определяет интерфейс, общий для всех вариаций алгоритма. Контекст использует этот интерфейс для вызова алгоритма.</a:t>
            </a:r>
          </a:p>
        </p:txBody>
      </p:sp>
      <p:sp>
        <p:nvSpPr>
          <p:cNvPr id="6" name="Прямоугольник 5"/>
          <p:cNvSpPr/>
          <p:nvPr/>
        </p:nvSpPr>
        <p:spPr>
          <a:xfrm>
            <a:off x="6345803" y="3429000"/>
            <a:ext cx="2036197" cy="1569660"/>
          </a:xfrm>
          <a:prstGeom prst="rect">
            <a:avLst/>
          </a:prstGeom>
        </p:spPr>
        <p:txBody>
          <a:bodyPr wrap="square">
            <a:spAutoFit/>
          </a:bodyPr>
          <a:lstStyle/>
          <a:p>
            <a:r>
              <a:rPr lang="ru-RU" sz="1600" dirty="0" smtClean="0"/>
              <a:t>3. Конкретные </a:t>
            </a:r>
            <a:r>
              <a:rPr lang="ru-RU" sz="1600" dirty="0"/>
              <a:t>стратегии реализуют различные вариации алгоритма. </a:t>
            </a:r>
          </a:p>
        </p:txBody>
      </p:sp>
      <p:sp>
        <p:nvSpPr>
          <p:cNvPr id="7" name="Прямоугольник 6"/>
          <p:cNvSpPr/>
          <p:nvPr/>
        </p:nvSpPr>
        <p:spPr>
          <a:xfrm>
            <a:off x="152400" y="1981200"/>
            <a:ext cx="1828800" cy="2554545"/>
          </a:xfrm>
          <a:prstGeom prst="rect">
            <a:avLst/>
          </a:prstGeom>
        </p:spPr>
        <p:txBody>
          <a:bodyPr wrap="square">
            <a:spAutoFit/>
          </a:bodyPr>
          <a:lstStyle/>
          <a:p>
            <a:r>
              <a:rPr lang="ru-RU" sz="1600" dirty="0" smtClean="0"/>
              <a:t>4. Во </a:t>
            </a:r>
            <a:r>
              <a:rPr lang="ru-RU" sz="1600" dirty="0"/>
              <a:t>время выполнения программы, контекст получает вызовы от клиента и делегирует их объекту конкретной стратегии. </a:t>
            </a:r>
          </a:p>
        </p:txBody>
      </p:sp>
      <p:sp>
        <p:nvSpPr>
          <p:cNvPr id="8" name="Прямоугольник 7"/>
          <p:cNvSpPr/>
          <p:nvPr/>
        </p:nvSpPr>
        <p:spPr>
          <a:xfrm>
            <a:off x="457200" y="5511425"/>
            <a:ext cx="6400800" cy="1323439"/>
          </a:xfrm>
          <a:prstGeom prst="rect">
            <a:avLst/>
          </a:prstGeom>
        </p:spPr>
        <p:txBody>
          <a:bodyPr wrap="square">
            <a:spAutoFit/>
          </a:bodyPr>
          <a:lstStyle/>
          <a:p>
            <a:r>
              <a:rPr lang="ru-RU" sz="1600" dirty="0" smtClean="0"/>
              <a:t>5. Обычно</a:t>
            </a:r>
            <a:r>
              <a:rPr lang="ru-RU" sz="1600" dirty="0"/>
              <a:t>, клиент должен создать объект конкретной стратегии и передать его в контекст: либо через конструктор, либо в какой-то другой решающий момент, используя сеттер. Благодаря этому, контекст не знает о том, какая именно стратегия сейчас выбрана. </a:t>
            </a:r>
          </a:p>
        </p:txBody>
      </p:sp>
    </p:spTree>
    <p:extLst>
      <p:ext uri="{BB962C8B-B14F-4D97-AF65-F5344CB8AC3E}">
        <p14:creationId xmlns:p14="http://schemas.microsoft.com/office/powerpoint/2010/main" val="2297936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Применимость</a:t>
            </a:r>
            <a:br>
              <a:rPr lang="ru-RU" b="1" dirty="0"/>
            </a:br>
            <a:endParaRPr lang="ru-RU" dirty="0"/>
          </a:p>
        </p:txBody>
      </p:sp>
      <p:sp>
        <p:nvSpPr>
          <p:cNvPr id="3" name="Объект 2"/>
          <p:cNvSpPr>
            <a:spLocks noGrp="1"/>
          </p:cNvSpPr>
          <p:nvPr>
            <p:ph idx="1"/>
          </p:nvPr>
        </p:nvSpPr>
        <p:spPr>
          <a:xfrm>
            <a:off x="607324" y="609600"/>
            <a:ext cx="7088876" cy="6172200"/>
          </a:xfrm>
        </p:spPr>
        <p:txBody>
          <a:bodyPr>
            <a:normAutofit/>
          </a:bodyPr>
          <a:lstStyle/>
          <a:p>
            <a:r>
              <a:rPr lang="ru-RU" dirty="0"/>
              <a:t>Когда вам нужно использовать разные вариации какого-то алгоритма внутри одного объекта</a:t>
            </a:r>
            <a:r>
              <a:rPr lang="ru-RU" dirty="0" smtClean="0"/>
              <a:t>.</a:t>
            </a:r>
          </a:p>
          <a:p>
            <a:pPr lvl="1"/>
            <a:r>
              <a:rPr lang="ru-RU" sz="1400" dirty="0" smtClean="0"/>
              <a:t>Позволяет </a:t>
            </a:r>
            <a:r>
              <a:rPr lang="ru-RU" sz="1400" dirty="0"/>
              <a:t>варьировать поведение объекта во время выполнения программы, подставляя в него различные объекты-поведения</a:t>
            </a:r>
            <a:r>
              <a:rPr lang="ru-RU" dirty="0"/>
              <a:t> </a:t>
            </a:r>
            <a:endParaRPr lang="ru-RU" dirty="0" smtClean="0"/>
          </a:p>
          <a:p>
            <a:r>
              <a:rPr lang="ru-RU" dirty="0"/>
              <a:t>Когда у вас есть множество похожих классов, отличающихся только некоторым поведением. </a:t>
            </a:r>
            <a:endParaRPr lang="ru-RU" dirty="0" smtClean="0"/>
          </a:p>
          <a:p>
            <a:pPr lvl="1"/>
            <a:r>
              <a:rPr lang="ru-RU" sz="1400" dirty="0" smtClean="0"/>
              <a:t>Позволяет </a:t>
            </a:r>
            <a:r>
              <a:rPr lang="ru-RU" sz="1400" dirty="0"/>
              <a:t>вынести отличающееся поведение в отдельную иерархию классов и свести первоначальные классы к одному, сделав его поведение настраиваемым.</a:t>
            </a:r>
          </a:p>
          <a:p>
            <a:r>
              <a:rPr lang="ru-RU" dirty="0"/>
              <a:t>Когда вы не хотите обнажать детали реализации алгоритмов для других классов</a:t>
            </a:r>
            <a:r>
              <a:rPr lang="ru-RU" dirty="0" smtClean="0"/>
              <a:t>.</a:t>
            </a:r>
          </a:p>
          <a:p>
            <a:pPr lvl="1"/>
            <a:r>
              <a:rPr lang="ru-RU" sz="1400" dirty="0" smtClean="0"/>
              <a:t>Позволяет </a:t>
            </a:r>
            <a:r>
              <a:rPr lang="ru-RU" sz="1400" dirty="0"/>
              <a:t>изолировать код, данные и зависимости алгоритмов от других объектов, скрыв из внутри собственных классов.</a:t>
            </a:r>
            <a:endParaRPr lang="ru-RU" sz="1400" dirty="0" smtClean="0"/>
          </a:p>
          <a:p>
            <a:r>
              <a:rPr lang="ru-RU" dirty="0"/>
              <a:t>Когда различные вариации алгоритмов реализованы в виде развесистого условного оператора. Каждая ветка такого оператора представляет вариацию алгоритма. </a:t>
            </a:r>
            <a:endParaRPr lang="ru-RU" dirty="0" smtClean="0"/>
          </a:p>
          <a:p>
            <a:pPr lvl="1"/>
            <a:r>
              <a:rPr lang="ru-RU" sz="1400" dirty="0"/>
              <a:t>Стратегия помещает каждую лапу такого оператора в отдельный класс-стратегию. Затем контекст получает определённый объект-стратегию от клиента и делегирует ему работу. Если вдруг понадобится сменить алгоритм, в контекст можно подать другую стратегию. </a:t>
            </a:r>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552953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Шаги реализации</a:t>
            </a:r>
            <a:br>
              <a:rPr lang="ru-RU" b="1"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710594015"/>
              </p:ext>
            </p:extLst>
          </p:nvPr>
        </p:nvGraphicFramePr>
        <p:xfrm>
          <a:off x="0" y="7620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258543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1347060587"/>
              </p:ext>
            </p:extLst>
          </p:nvPr>
        </p:nvGraphicFramePr>
        <p:xfrm>
          <a:off x="228600" y="304800"/>
          <a:ext cx="88392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290340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481</Words>
  <Application>Microsoft Office PowerPoint</Application>
  <PresentationFormat>Экран (4:3)</PresentationFormat>
  <Paragraphs>72</Paragraphs>
  <Slides>9</Slides>
  <Notes>7</Notes>
  <HiddenSlides>0</HiddenSlides>
  <MMClips>0</MMClips>
  <ScaleCrop>false</ScaleCrop>
  <HeadingPairs>
    <vt:vector size="4" baseType="variant">
      <vt:variant>
        <vt:lpstr>Тема</vt:lpstr>
      </vt:variant>
      <vt:variant>
        <vt:i4>4</vt:i4>
      </vt:variant>
      <vt:variant>
        <vt:lpstr>Заголовки слайдов</vt:lpstr>
      </vt:variant>
      <vt:variant>
        <vt:i4>9</vt:i4>
      </vt:variant>
    </vt:vector>
  </HeadingPairs>
  <TitlesOfParts>
    <vt:vector size="13" baseType="lpstr">
      <vt:lpstr>1_Dark Blue Satin Segoe Template</vt:lpstr>
      <vt:lpstr>White with Courier font for code slides</vt:lpstr>
      <vt:lpstr>1_Orange_Swirls_Template_Segoe</vt:lpstr>
      <vt:lpstr>Грань</vt:lpstr>
      <vt:lpstr>Презентация PowerPoint</vt:lpstr>
      <vt:lpstr>Стратегия</vt:lpstr>
      <vt:lpstr>Проблема</vt:lpstr>
      <vt:lpstr>Решение</vt:lpstr>
      <vt:lpstr>Структура </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2023-05-04T10:11:28Z</dcterms:modified>
</cp:coreProperties>
</file>