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5"/>
  </p:notesMasterIdLst>
  <p:handoutMasterIdLst>
    <p:handoutMasterId r:id="rId16"/>
  </p:handoutMasterIdLst>
  <p:sldIdLst>
    <p:sldId id="338" r:id="rId5"/>
    <p:sldId id="340" r:id="rId6"/>
    <p:sldId id="364" r:id="rId7"/>
    <p:sldId id="365" r:id="rId8"/>
    <p:sldId id="366" r:id="rId9"/>
    <p:sldId id="344" r:id="rId10"/>
    <p:sldId id="347" r:id="rId11"/>
    <p:sldId id="348" r:id="rId12"/>
    <p:sldId id="349" r:id="rId13"/>
    <p:sldId id="339" r:id="rId14"/>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7" autoAdjust="0"/>
    <p:restoredTop sz="98858" autoAdjust="0"/>
  </p:normalViewPr>
  <p:slideViewPr>
    <p:cSldViewPr>
      <p:cViewPr varScale="1">
        <p:scale>
          <a:sx n="120" d="100"/>
          <a:sy n="120" d="100"/>
        </p:scale>
        <p:origin x="-96" y="-270"/>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38274-8C80-4121-A7CB-538365BAF61D}" type="doc">
      <dgm:prSet loTypeId="urn:microsoft.com/office/officeart/2005/8/layout/process4" loCatId="process" qsTypeId="urn:microsoft.com/office/officeart/2005/8/quickstyle/simple5" qsCatId="simple" csTypeId="urn:microsoft.com/office/officeart/2005/8/colors/colorful1" csCatId="colorful" phldr="1"/>
      <dgm:spPr/>
      <dgm:t>
        <a:bodyPr/>
        <a:lstStyle/>
        <a:p>
          <a:endParaRPr lang="ru-RU"/>
        </a:p>
      </dgm:t>
    </dgm:pt>
    <dgm:pt modelId="{AA4F03D7-2EA8-42EF-97F1-A61387E20DBE}">
      <dgm:prSet/>
      <dgm:spPr/>
      <dgm:t>
        <a:bodyPr/>
        <a:lstStyle/>
        <a:p>
          <a:r>
            <a:rPr lang="ru-RU" b="0" i="0" dirty="0" smtClean="0"/>
            <a:t>Создайте интерфейс посетителя и объявите в нём методы «посещения» для каждого класса компонента, который существует в программе.</a:t>
          </a:r>
          <a:endParaRPr lang="ru-RU" b="0" i="0" dirty="0"/>
        </a:p>
      </dgm:t>
    </dgm:pt>
    <dgm:pt modelId="{D1E71DB4-0B79-43EC-AE4D-F58CB5008FFF}" type="parTrans" cxnId="{F41D08A1-07F4-4F9C-8A61-7F09D7ECDDEB}">
      <dgm:prSet/>
      <dgm:spPr/>
      <dgm:t>
        <a:bodyPr/>
        <a:lstStyle/>
        <a:p>
          <a:endParaRPr lang="ru-RU"/>
        </a:p>
      </dgm:t>
    </dgm:pt>
    <dgm:pt modelId="{87160235-8D43-419F-BA3C-F9614E9ADAFF}" type="sibTrans" cxnId="{F41D08A1-07F4-4F9C-8A61-7F09D7ECDDEB}">
      <dgm:prSet/>
      <dgm:spPr/>
      <dgm:t>
        <a:bodyPr/>
        <a:lstStyle/>
        <a:p>
          <a:endParaRPr lang="ru-RU"/>
        </a:p>
      </dgm:t>
    </dgm:pt>
    <dgm:pt modelId="{BC8B83B3-609A-467B-83F1-D2A2BFCE0BFB}">
      <dgm:prSet/>
      <dgm:spPr/>
      <dgm:t>
        <a:bodyPr/>
        <a:lstStyle/>
        <a:p>
          <a:r>
            <a:rPr lang="ru-RU" b="0" i="0" dirty="0" smtClean="0"/>
            <a:t>Опишите интерфейс компонентов. Если вы работаете с уже существующими классами, то объявите абстрактный метод принятия посетителей в базовом классе иерархии компонентов.</a:t>
          </a:r>
          <a:endParaRPr lang="ru-RU" b="0" i="0" dirty="0"/>
        </a:p>
      </dgm:t>
    </dgm:pt>
    <dgm:pt modelId="{3F1E3E65-964C-4820-8BAA-ACE2828EB8C6}" type="parTrans" cxnId="{B0FDC2F0-F419-47C9-A8D4-FA07A4B707F1}">
      <dgm:prSet/>
      <dgm:spPr/>
      <dgm:t>
        <a:bodyPr/>
        <a:lstStyle/>
        <a:p>
          <a:endParaRPr lang="ru-RU"/>
        </a:p>
      </dgm:t>
    </dgm:pt>
    <dgm:pt modelId="{1CB860CC-4060-427E-AAC9-5D3C0002E71E}" type="sibTrans" cxnId="{B0FDC2F0-F419-47C9-A8D4-FA07A4B707F1}">
      <dgm:prSet/>
      <dgm:spPr/>
      <dgm:t>
        <a:bodyPr/>
        <a:lstStyle/>
        <a:p>
          <a:endParaRPr lang="ru-RU"/>
        </a:p>
      </dgm:t>
    </dgm:pt>
    <dgm:pt modelId="{D2B15207-26E0-4256-8F63-9EFD3781E8C6}">
      <dgm:prSet/>
      <dgm:spPr/>
      <dgm:t>
        <a:bodyPr/>
        <a:lstStyle/>
        <a:p>
          <a:r>
            <a:rPr lang="ru-RU" b="0" i="0" dirty="0" smtClean="0"/>
            <a:t>Реализуйте методы принятия во всех конкретных компонентах. Они должны переадресовывать вызовы тому методу посетителя, в котором класс параметра совпадает с текущим классом компонента.</a:t>
          </a:r>
          <a:endParaRPr lang="ru-RU" b="0" i="0" dirty="0"/>
        </a:p>
      </dgm:t>
    </dgm:pt>
    <dgm:pt modelId="{2F565E67-67DF-46AE-A7FF-C51AB0963FC0}" type="parTrans" cxnId="{961C9448-6E8F-4058-A6F6-7EC971EA9BDD}">
      <dgm:prSet/>
      <dgm:spPr/>
      <dgm:t>
        <a:bodyPr/>
        <a:lstStyle/>
        <a:p>
          <a:endParaRPr lang="ru-RU"/>
        </a:p>
      </dgm:t>
    </dgm:pt>
    <dgm:pt modelId="{CAEF804B-628E-4E3E-BC59-2A1C555C590E}" type="sibTrans" cxnId="{961C9448-6E8F-4058-A6F6-7EC971EA9BDD}">
      <dgm:prSet/>
      <dgm:spPr/>
      <dgm:t>
        <a:bodyPr/>
        <a:lstStyle/>
        <a:p>
          <a:endParaRPr lang="ru-RU"/>
        </a:p>
      </dgm:t>
    </dgm:pt>
    <dgm:pt modelId="{89BEAA38-E06F-4CD0-8731-236D8FB73E66}">
      <dgm:prSet/>
      <dgm:spPr/>
      <dgm:t>
        <a:bodyPr/>
        <a:lstStyle/>
        <a:p>
          <a:r>
            <a:rPr lang="ru-RU" b="0" i="0" dirty="0" smtClean="0"/>
            <a:t>Иерархия компонентов должна знать только о базовом интерфейсе посетителей. С другой стороны, посетители будут знать обо всех классах компонентов.</a:t>
          </a:r>
          <a:endParaRPr lang="ru-RU" b="0" i="0" dirty="0"/>
        </a:p>
      </dgm:t>
    </dgm:pt>
    <dgm:pt modelId="{1C01145A-7DED-4B0D-A5C6-B5A1037F4170}" type="parTrans" cxnId="{7436E081-9DCD-4813-B2A5-1F4DA7212471}">
      <dgm:prSet/>
      <dgm:spPr/>
      <dgm:t>
        <a:bodyPr/>
        <a:lstStyle/>
        <a:p>
          <a:endParaRPr lang="ru-RU"/>
        </a:p>
      </dgm:t>
    </dgm:pt>
    <dgm:pt modelId="{6E945EC4-C93C-4F3F-A953-E584EDA1A21F}" type="sibTrans" cxnId="{7436E081-9DCD-4813-B2A5-1F4DA7212471}">
      <dgm:prSet/>
      <dgm:spPr/>
      <dgm:t>
        <a:bodyPr/>
        <a:lstStyle/>
        <a:p>
          <a:endParaRPr lang="ru-RU"/>
        </a:p>
      </dgm:t>
    </dgm:pt>
    <dgm:pt modelId="{CC7E3D21-C973-43E1-8147-19C15AF0368E}">
      <dgm:prSet/>
      <dgm:spPr/>
      <dgm:t>
        <a:bodyPr/>
        <a:lstStyle/>
        <a:p>
          <a:r>
            <a:rPr lang="ru-RU" b="0" i="0" dirty="0" smtClean="0"/>
            <a:t>Для каждого нового поведения создайте свой конкретный класс. Приспособьте это поведение для всех посещаемых компонентов, реализовав все методы интерфейса посетителей.</a:t>
          </a:r>
          <a:endParaRPr lang="ru-RU" b="0" i="0" dirty="0"/>
        </a:p>
      </dgm:t>
    </dgm:pt>
    <dgm:pt modelId="{0D7AB0BB-B110-42D7-8101-47D399BBD2DA}" type="parTrans" cxnId="{2D845462-F17F-4B05-85ED-ED1AF77770B0}">
      <dgm:prSet/>
      <dgm:spPr/>
      <dgm:t>
        <a:bodyPr/>
        <a:lstStyle/>
        <a:p>
          <a:endParaRPr lang="ru-RU"/>
        </a:p>
      </dgm:t>
    </dgm:pt>
    <dgm:pt modelId="{4F6AE437-BEBD-4CB0-B4A8-93A9EB5435AE}" type="sibTrans" cxnId="{2D845462-F17F-4B05-85ED-ED1AF77770B0}">
      <dgm:prSet/>
      <dgm:spPr/>
      <dgm:t>
        <a:bodyPr/>
        <a:lstStyle/>
        <a:p>
          <a:endParaRPr lang="ru-RU"/>
        </a:p>
      </dgm:t>
    </dgm:pt>
    <dgm:pt modelId="{0BC7B5A0-E9D7-4FD3-87BC-182CFB0200ED}">
      <dgm:prSet/>
      <dgm:spPr/>
      <dgm:t>
        <a:bodyPr/>
        <a:lstStyle/>
        <a:p>
          <a:r>
            <a:rPr lang="ru-RU" b="0" i="0" dirty="0" smtClean="0"/>
            <a:t>Клиент будет создавать объекты посетителей, а затем передавать их компонентам, используя метод принятия.</a:t>
          </a:r>
          <a:endParaRPr lang="ru-RU" b="0" i="0" dirty="0"/>
        </a:p>
      </dgm:t>
    </dgm:pt>
    <dgm:pt modelId="{99CCCA28-8C89-4CAD-9F1C-6199876FC0FF}" type="parTrans" cxnId="{683C7688-3863-4FF7-840A-C6BFD5445949}">
      <dgm:prSet/>
      <dgm:spPr/>
      <dgm:t>
        <a:bodyPr/>
        <a:lstStyle/>
        <a:p>
          <a:endParaRPr lang="ru-RU"/>
        </a:p>
      </dgm:t>
    </dgm:pt>
    <dgm:pt modelId="{3FBB11A4-F64F-45C8-8783-262A492094D6}" type="sibTrans" cxnId="{683C7688-3863-4FF7-840A-C6BFD5445949}">
      <dgm:prSet/>
      <dgm:spPr/>
      <dgm:t>
        <a:bodyPr/>
        <a:lstStyle/>
        <a:p>
          <a:endParaRPr lang="ru-RU"/>
        </a:p>
      </dgm:t>
    </dgm:pt>
    <dgm:pt modelId="{EDC192DA-BBCB-488F-BF4D-2A76018FD009}" type="pres">
      <dgm:prSet presAssocID="{4B338274-8C80-4121-A7CB-538365BAF61D}" presName="Name0" presStyleCnt="0">
        <dgm:presLayoutVars>
          <dgm:dir/>
          <dgm:animLvl val="lvl"/>
          <dgm:resizeHandles val="exact"/>
        </dgm:presLayoutVars>
      </dgm:prSet>
      <dgm:spPr/>
      <dgm:t>
        <a:bodyPr/>
        <a:lstStyle/>
        <a:p>
          <a:endParaRPr lang="ru-RU"/>
        </a:p>
      </dgm:t>
    </dgm:pt>
    <dgm:pt modelId="{F636000F-C798-45BA-8F59-EFBE62E73BFE}" type="pres">
      <dgm:prSet presAssocID="{0BC7B5A0-E9D7-4FD3-87BC-182CFB0200ED}" presName="boxAndChildren" presStyleCnt="0"/>
      <dgm:spPr/>
    </dgm:pt>
    <dgm:pt modelId="{4748C462-5B04-42C5-BB29-D2D1C6644B95}" type="pres">
      <dgm:prSet presAssocID="{0BC7B5A0-E9D7-4FD3-87BC-182CFB0200ED}" presName="parentTextBox" presStyleLbl="node1" presStyleIdx="0" presStyleCnt="6"/>
      <dgm:spPr/>
      <dgm:t>
        <a:bodyPr/>
        <a:lstStyle/>
        <a:p>
          <a:endParaRPr lang="ru-RU"/>
        </a:p>
      </dgm:t>
    </dgm:pt>
    <dgm:pt modelId="{68BA0AA3-1D11-4012-B299-B6ACB4347BF2}" type="pres">
      <dgm:prSet presAssocID="{4F6AE437-BEBD-4CB0-B4A8-93A9EB5435AE}" presName="sp" presStyleCnt="0"/>
      <dgm:spPr/>
    </dgm:pt>
    <dgm:pt modelId="{1CEA9AFA-3B81-4157-91C7-BC0E8CB4F8D0}" type="pres">
      <dgm:prSet presAssocID="{CC7E3D21-C973-43E1-8147-19C15AF0368E}" presName="arrowAndChildren" presStyleCnt="0"/>
      <dgm:spPr/>
    </dgm:pt>
    <dgm:pt modelId="{226A4E33-63BD-4C9D-A6D9-77F8D7CBED27}" type="pres">
      <dgm:prSet presAssocID="{CC7E3D21-C973-43E1-8147-19C15AF0368E}" presName="parentTextArrow" presStyleLbl="node1" presStyleIdx="1" presStyleCnt="6"/>
      <dgm:spPr/>
      <dgm:t>
        <a:bodyPr/>
        <a:lstStyle/>
        <a:p>
          <a:endParaRPr lang="ru-RU"/>
        </a:p>
      </dgm:t>
    </dgm:pt>
    <dgm:pt modelId="{2EB91346-BA69-4384-B1CF-F6A597B292A9}" type="pres">
      <dgm:prSet presAssocID="{6E945EC4-C93C-4F3F-A953-E584EDA1A21F}" presName="sp" presStyleCnt="0"/>
      <dgm:spPr/>
    </dgm:pt>
    <dgm:pt modelId="{EB739339-B6E0-4913-AEDD-01ADECAF6A6D}" type="pres">
      <dgm:prSet presAssocID="{89BEAA38-E06F-4CD0-8731-236D8FB73E66}" presName="arrowAndChildren" presStyleCnt="0"/>
      <dgm:spPr/>
    </dgm:pt>
    <dgm:pt modelId="{88416A37-0756-470A-B3BF-CFCE6D223969}" type="pres">
      <dgm:prSet presAssocID="{89BEAA38-E06F-4CD0-8731-236D8FB73E66}" presName="parentTextArrow" presStyleLbl="node1" presStyleIdx="2" presStyleCnt="6"/>
      <dgm:spPr/>
      <dgm:t>
        <a:bodyPr/>
        <a:lstStyle/>
        <a:p>
          <a:endParaRPr lang="ru-RU"/>
        </a:p>
      </dgm:t>
    </dgm:pt>
    <dgm:pt modelId="{FF310EB9-C5AA-4A04-9B95-6A038BA03367}" type="pres">
      <dgm:prSet presAssocID="{CAEF804B-628E-4E3E-BC59-2A1C555C590E}" presName="sp" presStyleCnt="0"/>
      <dgm:spPr/>
    </dgm:pt>
    <dgm:pt modelId="{6E788307-82ED-449F-B5B5-5D86CD98ABA7}" type="pres">
      <dgm:prSet presAssocID="{D2B15207-26E0-4256-8F63-9EFD3781E8C6}" presName="arrowAndChildren" presStyleCnt="0"/>
      <dgm:spPr/>
    </dgm:pt>
    <dgm:pt modelId="{8559B1E5-FEBA-415D-8418-4926AEE197C7}" type="pres">
      <dgm:prSet presAssocID="{D2B15207-26E0-4256-8F63-9EFD3781E8C6}" presName="parentTextArrow" presStyleLbl="node1" presStyleIdx="3" presStyleCnt="6"/>
      <dgm:spPr/>
      <dgm:t>
        <a:bodyPr/>
        <a:lstStyle/>
        <a:p>
          <a:endParaRPr lang="ru-RU"/>
        </a:p>
      </dgm:t>
    </dgm:pt>
    <dgm:pt modelId="{CCD654AF-64D3-4BAF-9B63-8EB01C7482A2}" type="pres">
      <dgm:prSet presAssocID="{1CB860CC-4060-427E-AAC9-5D3C0002E71E}" presName="sp" presStyleCnt="0"/>
      <dgm:spPr/>
    </dgm:pt>
    <dgm:pt modelId="{FAC026B2-EBE7-4CFF-8D84-9321BF6E83A8}" type="pres">
      <dgm:prSet presAssocID="{BC8B83B3-609A-467B-83F1-D2A2BFCE0BFB}" presName="arrowAndChildren" presStyleCnt="0"/>
      <dgm:spPr/>
    </dgm:pt>
    <dgm:pt modelId="{4C166E0B-B5D7-4742-AEC5-B11F24C45B0B}" type="pres">
      <dgm:prSet presAssocID="{BC8B83B3-609A-467B-83F1-D2A2BFCE0BFB}" presName="parentTextArrow" presStyleLbl="node1" presStyleIdx="4" presStyleCnt="6"/>
      <dgm:spPr/>
      <dgm:t>
        <a:bodyPr/>
        <a:lstStyle/>
        <a:p>
          <a:endParaRPr lang="ru-RU"/>
        </a:p>
      </dgm:t>
    </dgm:pt>
    <dgm:pt modelId="{AC869559-675B-4A71-8CDD-4F19AE2D786C}" type="pres">
      <dgm:prSet presAssocID="{87160235-8D43-419F-BA3C-F9614E9ADAFF}" presName="sp" presStyleCnt="0"/>
      <dgm:spPr/>
    </dgm:pt>
    <dgm:pt modelId="{E31207A3-E880-4C55-A0AE-8A5235C2A9B5}" type="pres">
      <dgm:prSet presAssocID="{AA4F03D7-2EA8-42EF-97F1-A61387E20DBE}" presName="arrowAndChildren" presStyleCnt="0"/>
      <dgm:spPr/>
    </dgm:pt>
    <dgm:pt modelId="{8118D511-5907-4543-BDAE-F003D043C5C5}" type="pres">
      <dgm:prSet presAssocID="{AA4F03D7-2EA8-42EF-97F1-A61387E20DBE}" presName="parentTextArrow" presStyleLbl="node1" presStyleIdx="5" presStyleCnt="6"/>
      <dgm:spPr/>
      <dgm:t>
        <a:bodyPr/>
        <a:lstStyle/>
        <a:p>
          <a:endParaRPr lang="ru-RU"/>
        </a:p>
      </dgm:t>
    </dgm:pt>
  </dgm:ptLst>
  <dgm:cxnLst>
    <dgm:cxn modelId="{7436E081-9DCD-4813-B2A5-1F4DA7212471}" srcId="{4B338274-8C80-4121-A7CB-538365BAF61D}" destId="{89BEAA38-E06F-4CD0-8731-236D8FB73E66}" srcOrd="3" destOrd="0" parTransId="{1C01145A-7DED-4B0D-A5C6-B5A1037F4170}" sibTransId="{6E945EC4-C93C-4F3F-A953-E584EDA1A21F}"/>
    <dgm:cxn modelId="{6B759F6E-7EAE-46F5-BE20-E1739C1F7A1A}" type="presOf" srcId="{BC8B83B3-609A-467B-83F1-D2A2BFCE0BFB}" destId="{4C166E0B-B5D7-4742-AEC5-B11F24C45B0B}" srcOrd="0" destOrd="0" presId="urn:microsoft.com/office/officeart/2005/8/layout/process4"/>
    <dgm:cxn modelId="{2D845462-F17F-4B05-85ED-ED1AF77770B0}" srcId="{4B338274-8C80-4121-A7CB-538365BAF61D}" destId="{CC7E3D21-C973-43E1-8147-19C15AF0368E}" srcOrd="4" destOrd="0" parTransId="{0D7AB0BB-B110-42D7-8101-47D399BBD2DA}" sibTransId="{4F6AE437-BEBD-4CB0-B4A8-93A9EB5435AE}"/>
    <dgm:cxn modelId="{B0FDC2F0-F419-47C9-A8D4-FA07A4B707F1}" srcId="{4B338274-8C80-4121-A7CB-538365BAF61D}" destId="{BC8B83B3-609A-467B-83F1-D2A2BFCE0BFB}" srcOrd="1" destOrd="0" parTransId="{3F1E3E65-964C-4820-8BAA-ACE2828EB8C6}" sibTransId="{1CB860CC-4060-427E-AAC9-5D3C0002E71E}"/>
    <dgm:cxn modelId="{889D3A22-7921-4183-84B1-6B276314D590}" type="presOf" srcId="{AA4F03D7-2EA8-42EF-97F1-A61387E20DBE}" destId="{8118D511-5907-4543-BDAE-F003D043C5C5}" srcOrd="0" destOrd="0" presId="urn:microsoft.com/office/officeart/2005/8/layout/process4"/>
    <dgm:cxn modelId="{6FB99145-FD51-4B80-B25F-14ECAE5F9034}" type="presOf" srcId="{CC7E3D21-C973-43E1-8147-19C15AF0368E}" destId="{226A4E33-63BD-4C9D-A6D9-77F8D7CBED27}" srcOrd="0" destOrd="0" presId="urn:microsoft.com/office/officeart/2005/8/layout/process4"/>
    <dgm:cxn modelId="{961C9448-6E8F-4058-A6F6-7EC971EA9BDD}" srcId="{4B338274-8C80-4121-A7CB-538365BAF61D}" destId="{D2B15207-26E0-4256-8F63-9EFD3781E8C6}" srcOrd="2" destOrd="0" parTransId="{2F565E67-67DF-46AE-A7FF-C51AB0963FC0}" sibTransId="{CAEF804B-628E-4E3E-BC59-2A1C555C590E}"/>
    <dgm:cxn modelId="{81F3BD74-9D6F-4736-A3A0-2CA887B0D887}" type="presOf" srcId="{4B338274-8C80-4121-A7CB-538365BAF61D}" destId="{EDC192DA-BBCB-488F-BF4D-2A76018FD009}" srcOrd="0" destOrd="0" presId="urn:microsoft.com/office/officeart/2005/8/layout/process4"/>
    <dgm:cxn modelId="{AE8CB795-1D8C-4F82-9651-F360EB31280E}" type="presOf" srcId="{0BC7B5A0-E9D7-4FD3-87BC-182CFB0200ED}" destId="{4748C462-5B04-42C5-BB29-D2D1C6644B95}" srcOrd="0" destOrd="0" presId="urn:microsoft.com/office/officeart/2005/8/layout/process4"/>
    <dgm:cxn modelId="{F41D08A1-07F4-4F9C-8A61-7F09D7ECDDEB}" srcId="{4B338274-8C80-4121-A7CB-538365BAF61D}" destId="{AA4F03D7-2EA8-42EF-97F1-A61387E20DBE}" srcOrd="0" destOrd="0" parTransId="{D1E71DB4-0B79-43EC-AE4D-F58CB5008FFF}" sibTransId="{87160235-8D43-419F-BA3C-F9614E9ADAFF}"/>
    <dgm:cxn modelId="{085F9EFB-AA6F-439A-8461-9B4F51D14733}" type="presOf" srcId="{89BEAA38-E06F-4CD0-8731-236D8FB73E66}" destId="{88416A37-0756-470A-B3BF-CFCE6D223969}" srcOrd="0" destOrd="0" presId="urn:microsoft.com/office/officeart/2005/8/layout/process4"/>
    <dgm:cxn modelId="{D7D52B04-DB4E-48B8-8A14-8001C3EF2C53}" type="presOf" srcId="{D2B15207-26E0-4256-8F63-9EFD3781E8C6}" destId="{8559B1E5-FEBA-415D-8418-4926AEE197C7}" srcOrd="0" destOrd="0" presId="urn:microsoft.com/office/officeart/2005/8/layout/process4"/>
    <dgm:cxn modelId="{683C7688-3863-4FF7-840A-C6BFD5445949}" srcId="{4B338274-8C80-4121-A7CB-538365BAF61D}" destId="{0BC7B5A0-E9D7-4FD3-87BC-182CFB0200ED}" srcOrd="5" destOrd="0" parTransId="{99CCCA28-8C89-4CAD-9F1C-6199876FC0FF}" sibTransId="{3FBB11A4-F64F-45C8-8783-262A492094D6}"/>
    <dgm:cxn modelId="{3AB24C27-0C5B-4E10-8AAC-3BF259CFAB0B}" type="presParOf" srcId="{EDC192DA-BBCB-488F-BF4D-2A76018FD009}" destId="{F636000F-C798-45BA-8F59-EFBE62E73BFE}" srcOrd="0" destOrd="0" presId="urn:microsoft.com/office/officeart/2005/8/layout/process4"/>
    <dgm:cxn modelId="{361FCD3B-C78A-4F52-94BC-F6BC84297637}" type="presParOf" srcId="{F636000F-C798-45BA-8F59-EFBE62E73BFE}" destId="{4748C462-5B04-42C5-BB29-D2D1C6644B95}" srcOrd="0" destOrd="0" presId="urn:microsoft.com/office/officeart/2005/8/layout/process4"/>
    <dgm:cxn modelId="{DECB3CF9-36EA-4853-9851-3B88E98222F7}" type="presParOf" srcId="{EDC192DA-BBCB-488F-BF4D-2A76018FD009}" destId="{68BA0AA3-1D11-4012-B299-B6ACB4347BF2}" srcOrd="1" destOrd="0" presId="urn:microsoft.com/office/officeart/2005/8/layout/process4"/>
    <dgm:cxn modelId="{D338DEF7-AA40-4BAE-BC43-D82B40221D4E}" type="presParOf" srcId="{EDC192DA-BBCB-488F-BF4D-2A76018FD009}" destId="{1CEA9AFA-3B81-4157-91C7-BC0E8CB4F8D0}" srcOrd="2" destOrd="0" presId="urn:microsoft.com/office/officeart/2005/8/layout/process4"/>
    <dgm:cxn modelId="{36541CE1-6C68-4A19-ADC9-5511AF28F6F0}" type="presParOf" srcId="{1CEA9AFA-3B81-4157-91C7-BC0E8CB4F8D0}" destId="{226A4E33-63BD-4C9D-A6D9-77F8D7CBED27}" srcOrd="0" destOrd="0" presId="urn:microsoft.com/office/officeart/2005/8/layout/process4"/>
    <dgm:cxn modelId="{A30AA291-D4FD-4D1C-913F-1D78BAA379AB}" type="presParOf" srcId="{EDC192DA-BBCB-488F-BF4D-2A76018FD009}" destId="{2EB91346-BA69-4384-B1CF-F6A597B292A9}" srcOrd="3" destOrd="0" presId="urn:microsoft.com/office/officeart/2005/8/layout/process4"/>
    <dgm:cxn modelId="{71DD093B-4979-4BB2-A137-0D7C389EE1A8}" type="presParOf" srcId="{EDC192DA-BBCB-488F-BF4D-2A76018FD009}" destId="{EB739339-B6E0-4913-AEDD-01ADECAF6A6D}" srcOrd="4" destOrd="0" presId="urn:microsoft.com/office/officeart/2005/8/layout/process4"/>
    <dgm:cxn modelId="{2EB7F8DD-BD03-43B9-87CC-9107BB83935F}" type="presParOf" srcId="{EB739339-B6E0-4913-AEDD-01ADECAF6A6D}" destId="{88416A37-0756-470A-B3BF-CFCE6D223969}" srcOrd="0" destOrd="0" presId="urn:microsoft.com/office/officeart/2005/8/layout/process4"/>
    <dgm:cxn modelId="{4B047D70-B18C-4323-955E-CFD0A260D1BE}" type="presParOf" srcId="{EDC192DA-BBCB-488F-BF4D-2A76018FD009}" destId="{FF310EB9-C5AA-4A04-9B95-6A038BA03367}" srcOrd="5" destOrd="0" presId="urn:microsoft.com/office/officeart/2005/8/layout/process4"/>
    <dgm:cxn modelId="{BB410480-EC16-4C95-867D-4DA974A7A4B0}" type="presParOf" srcId="{EDC192DA-BBCB-488F-BF4D-2A76018FD009}" destId="{6E788307-82ED-449F-B5B5-5D86CD98ABA7}" srcOrd="6" destOrd="0" presId="urn:microsoft.com/office/officeart/2005/8/layout/process4"/>
    <dgm:cxn modelId="{79B55F35-B794-454A-9C87-D0B711D379AC}" type="presParOf" srcId="{6E788307-82ED-449F-B5B5-5D86CD98ABA7}" destId="{8559B1E5-FEBA-415D-8418-4926AEE197C7}" srcOrd="0" destOrd="0" presId="urn:microsoft.com/office/officeart/2005/8/layout/process4"/>
    <dgm:cxn modelId="{47421F70-F1D0-4562-9061-A1E9FC9E2A35}" type="presParOf" srcId="{EDC192DA-BBCB-488F-BF4D-2A76018FD009}" destId="{CCD654AF-64D3-4BAF-9B63-8EB01C7482A2}" srcOrd="7" destOrd="0" presId="urn:microsoft.com/office/officeart/2005/8/layout/process4"/>
    <dgm:cxn modelId="{09F0F194-6108-4725-8349-C35895F4B27C}" type="presParOf" srcId="{EDC192DA-BBCB-488F-BF4D-2A76018FD009}" destId="{FAC026B2-EBE7-4CFF-8D84-9321BF6E83A8}" srcOrd="8" destOrd="0" presId="urn:microsoft.com/office/officeart/2005/8/layout/process4"/>
    <dgm:cxn modelId="{7550E46B-CF16-4E00-B16C-78D056405573}" type="presParOf" srcId="{FAC026B2-EBE7-4CFF-8D84-9321BF6E83A8}" destId="{4C166E0B-B5D7-4742-AEC5-B11F24C45B0B}" srcOrd="0" destOrd="0" presId="urn:microsoft.com/office/officeart/2005/8/layout/process4"/>
    <dgm:cxn modelId="{D06A8121-B102-43F8-A14A-242B336443C1}" type="presParOf" srcId="{EDC192DA-BBCB-488F-BF4D-2A76018FD009}" destId="{AC869559-675B-4A71-8CDD-4F19AE2D786C}" srcOrd="9" destOrd="0" presId="urn:microsoft.com/office/officeart/2005/8/layout/process4"/>
    <dgm:cxn modelId="{C06CD557-4659-4A35-B36F-D6D1B6745197}" type="presParOf" srcId="{EDC192DA-BBCB-488F-BF4D-2A76018FD009}" destId="{E31207A3-E880-4C55-A0AE-8A5235C2A9B5}" srcOrd="10" destOrd="0" presId="urn:microsoft.com/office/officeart/2005/8/layout/process4"/>
    <dgm:cxn modelId="{BE19781A-2F61-4E62-BFBA-11BF8659EBE3}" type="presParOf" srcId="{E31207A3-E880-4C55-A0AE-8A5235C2A9B5}" destId="{8118D511-5907-4543-BDAE-F003D043C5C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FC6A535-2E24-4096-BEB3-2F3903F6440C}">
      <dgm:prSet phldrT="[Текст]"/>
      <dgm:spPr/>
      <dgm:t>
        <a:bodyPr/>
        <a:lstStyle/>
        <a:p>
          <a:r>
            <a:rPr lang="ru-RU" b="0" i="0" dirty="0" smtClean="0"/>
            <a:t>Паттерн </a:t>
          </a:r>
          <a:r>
            <a:rPr lang="ru-RU" b="0" i="0" dirty="0" err="1" smtClean="0"/>
            <a:t>неоправдан</a:t>
          </a:r>
          <a:r>
            <a:rPr lang="ru-RU" b="0" i="0" dirty="0" smtClean="0"/>
            <a:t>, если иерархия компонентов часто</a:t>
          </a:r>
        </a:p>
        <a:p>
          <a:r>
            <a:rPr lang="ru-RU" b="0" i="0" dirty="0" smtClean="0"/>
            <a:t>меняется.</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2674E485-F092-4C23-9596-D09A47D1C450}">
      <dgm:prSet/>
      <dgm:spPr/>
      <dgm:t>
        <a:bodyPr/>
        <a:lstStyle/>
        <a:p>
          <a:r>
            <a:rPr lang="ru-RU" b="0" i="0" dirty="0" smtClean="0"/>
            <a:t>Объединяет родственные операции в одном классе.</a:t>
          </a:r>
          <a:endParaRPr lang="ru-RU" b="0" i="0" dirty="0"/>
        </a:p>
      </dgm:t>
    </dgm:pt>
    <dgm:pt modelId="{5FCE2453-19DD-4CCA-9DC2-BC8831139A0F}" type="parTrans" cxnId="{3435D541-4531-4218-A3F0-6B0B1DD9F75E}">
      <dgm:prSet/>
      <dgm:spPr/>
      <dgm:t>
        <a:bodyPr/>
        <a:lstStyle/>
        <a:p>
          <a:endParaRPr lang="ru-RU"/>
        </a:p>
      </dgm:t>
    </dgm:pt>
    <dgm:pt modelId="{64C98812-5119-47AB-8212-118A2DE66B51}" type="sibTrans" cxnId="{3435D541-4531-4218-A3F0-6B0B1DD9F75E}">
      <dgm:prSet/>
      <dgm:spPr/>
      <dgm:t>
        <a:bodyPr/>
        <a:lstStyle/>
        <a:p>
          <a:endParaRPr lang="ru-RU"/>
        </a:p>
      </dgm:t>
    </dgm:pt>
    <dgm:pt modelId="{E4CD6BB2-10D5-4274-9310-9AF894039CF1}">
      <dgm:prSet/>
      <dgm:spPr/>
      <dgm:t>
        <a:bodyPr/>
        <a:lstStyle/>
        <a:p>
          <a:r>
            <a:rPr lang="ru-RU" b="0" i="0" dirty="0" smtClean="0"/>
            <a:t>Упрощает добавление новых операций над всей связанной структурой объектов.</a:t>
          </a:r>
          <a:endParaRPr lang="ru-RU" b="0" i="0" dirty="0"/>
        </a:p>
      </dgm:t>
    </dgm:pt>
    <dgm:pt modelId="{411181F4-5A49-470E-9029-7A65A819B2A1}" type="parTrans" cxnId="{123C39B8-6E56-49CD-91DD-02EBBF270070}">
      <dgm:prSet/>
      <dgm:spPr/>
      <dgm:t>
        <a:bodyPr/>
        <a:lstStyle/>
        <a:p>
          <a:endParaRPr lang="ru-RU"/>
        </a:p>
      </dgm:t>
    </dgm:pt>
    <dgm:pt modelId="{8D2FF572-67F4-4853-BD89-74F6D4877F3C}" type="sibTrans" cxnId="{123C39B8-6E56-49CD-91DD-02EBBF270070}">
      <dgm:prSet/>
      <dgm:spPr/>
      <dgm:t>
        <a:bodyPr/>
        <a:lstStyle/>
        <a:p>
          <a:endParaRPr lang="ru-RU"/>
        </a:p>
      </dgm:t>
    </dgm:pt>
    <dgm:pt modelId="{0AD6181B-E04B-41FB-9E07-3CE9ABDD8591}">
      <dgm:prSet/>
      <dgm:spPr/>
      <dgm:t>
        <a:bodyPr/>
        <a:lstStyle/>
        <a:p>
          <a:r>
            <a:rPr lang="ru-RU" b="0" i="0" dirty="0" smtClean="0"/>
            <a:t>Посетитель может накоплять состояние при обходе структуры компонентов.</a:t>
          </a:r>
        </a:p>
      </dgm:t>
    </dgm:pt>
    <dgm:pt modelId="{84001B4E-59D0-4AFD-B234-0042EA7DB228}" type="parTrans" cxnId="{F60B4E68-0EEA-4524-B19E-92F9B7D0F321}">
      <dgm:prSet/>
      <dgm:spPr/>
      <dgm:t>
        <a:bodyPr/>
        <a:lstStyle/>
        <a:p>
          <a:endParaRPr lang="ru-RU"/>
        </a:p>
      </dgm:t>
    </dgm:pt>
    <dgm:pt modelId="{D367C91C-5328-47C9-B6B2-C1C964B87292}" type="sibTrans" cxnId="{F60B4E68-0EEA-4524-B19E-92F9B7D0F321}">
      <dgm:prSet/>
      <dgm:spPr/>
      <dgm:t>
        <a:bodyPr/>
        <a:lstStyle/>
        <a:p>
          <a:endParaRPr lang="ru-RU"/>
        </a:p>
      </dgm:t>
    </dgm:pt>
    <dgm:pt modelId="{BC489EA3-9896-4F2E-8D80-9FFD110378E6}">
      <dgm:prSet/>
      <dgm:spPr/>
      <dgm:t>
        <a:bodyPr/>
        <a:lstStyle/>
        <a:p>
          <a:r>
            <a:rPr lang="ru-RU" smtClean="0"/>
            <a:t>Может привести к нарушению инкапсуляции компонентов.</a:t>
          </a:r>
          <a:endParaRPr lang="ru-RU"/>
        </a:p>
      </dgm:t>
    </dgm:pt>
    <dgm:pt modelId="{A98A22B8-14A1-49EB-85D9-A4D568CA53F5}" type="parTrans" cxnId="{C2C54CA5-723E-4707-8132-85AA3B180768}">
      <dgm:prSet/>
      <dgm:spPr/>
      <dgm:t>
        <a:bodyPr/>
        <a:lstStyle/>
        <a:p>
          <a:endParaRPr lang="ru-RU"/>
        </a:p>
      </dgm:t>
    </dgm:pt>
    <dgm:pt modelId="{D53AEA98-3BE7-46BD-84DB-868B286EBC8D}" type="sibTrans" cxnId="{C2C54CA5-723E-4707-8132-85AA3B180768}">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9084B9A5-772E-457A-A483-2803013A99DC}" type="pres">
      <dgm:prSet presAssocID="{C0B251E0-68D3-479A-8A26-FD11807781CB}" presName="balance_32" presStyleLbl="alignAccFollowNode1" presStyleIdx="3" presStyleCnt="4">
        <dgm:presLayoutVars>
          <dgm:bulletEnabled val="1"/>
        </dgm:presLayoutVars>
      </dgm:prSet>
      <dgm:spPr/>
    </dgm:pt>
    <dgm:pt modelId="{89B73BAD-464F-4A78-9614-A5E88E623398}" type="pres">
      <dgm:prSet presAssocID="{C0B251E0-68D3-479A-8A26-FD11807781CB}" presName="left_32_1" presStyleLbl="node1" presStyleIdx="0" presStyleCnt="5">
        <dgm:presLayoutVars>
          <dgm:bulletEnabled val="1"/>
        </dgm:presLayoutVars>
      </dgm:prSet>
      <dgm:spPr/>
    </dgm:pt>
    <dgm:pt modelId="{1D69CFAA-6861-4135-9533-2CAF66FB3812}" type="pres">
      <dgm:prSet presAssocID="{C0B251E0-68D3-479A-8A26-FD11807781CB}" presName="left_32_2" presStyleLbl="node1" presStyleIdx="1" presStyleCnt="5">
        <dgm:presLayoutVars>
          <dgm:bulletEnabled val="1"/>
        </dgm:presLayoutVars>
      </dgm:prSet>
      <dgm:spPr/>
      <dgm:t>
        <a:bodyPr/>
        <a:lstStyle/>
        <a:p>
          <a:endParaRPr lang="ru-RU"/>
        </a:p>
      </dgm:t>
    </dgm:pt>
    <dgm:pt modelId="{CDB4142F-0882-4BE1-9E25-A6D08D112ADD}" type="pres">
      <dgm:prSet presAssocID="{C0B251E0-68D3-479A-8A26-FD11807781CB}" presName="left_32_3" presStyleLbl="node1" presStyleIdx="2" presStyleCnt="5">
        <dgm:presLayoutVars>
          <dgm:bulletEnabled val="1"/>
        </dgm:presLayoutVars>
      </dgm:prSet>
      <dgm:spPr/>
      <dgm:t>
        <a:bodyPr/>
        <a:lstStyle/>
        <a:p>
          <a:endParaRPr lang="ru-RU"/>
        </a:p>
      </dgm:t>
    </dgm:pt>
    <dgm:pt modelId="{21BAC424-4E62-4CC3-BE27-D163727A830B}" type="pres">
      <dgm:prSet presAssocID="{C0B251E0-68D3-479A-8A26-FD11807781CB}" presName="right_32_1" presStyleLbl="node1" presStyleIdx="3" presStyleCnt="5">
        <dgm:presLayoutVars>
          <dgm:bulletEnabled val="1"/>
        </dgm:presLayoutVars>
      </dgm:prSet>
      <dgm:spPr/>
      <dgm:t>
        <a:bodyPr/>
        <a:lstStyle/>
        <a:p>
          <a:endParaRPr lang="ru-RU"/>
        </a:p>
      </dgm:t>
    </dgm:pt>
    <dgm:pt modelId="{EA726034-7EEC-41BC-A471-5A1CE3B9F3B9}" type="pres">
      <dgm:prSet presAssocID="{C0B251E0-68D3-479A-8A26-FD11807781CB}" presName="right_32_2" presStyleLbl="node1" presStyleIdx="4" presStyleCnt="5">
        <dgm:presLayoutVars>
          <dgm:bulletEnabled val="1"/>
        </dgm:presLayoutVars>
      </dgm:prSet>
      <dgm:spPr/>
      <dgm:t>
        <a:bodyPr/>
        <a:lstStyle/>
        <a:p>
          <a:endParaRPr lang="ru-RU"/>
        </a:p>
      </dgm:t>
    </dgm:pt>
  </dgm:ptLst>
  <dgm:cxnLst>
    <dgm:cxn modelId="{F60B4E68-0EEA-4524-B19E-92F9B7D0F321}" srcId="{15168566-0912-46E9-916A-A0144D63189C}" destId="{0AD6181B-E04B-41FB-9E07-3CE9ABDD8591}" srcOrd="0" destOrd="0" parTransId="{84001B4E-59D0-4AFD-B234-0042EA7DB228}" sibTransId="{D367C91C-5328-47C9-B6B2-C1C964B87292}"/>
    <dgm:cxn modelId="{83F1B3EB-B1B3-4FEC-B357-ECE0DCBFBA1C}" type="presOf" srcId="{3FC6A535-2E24-4096-BEB3-2F3903F6440C}" destId="{21BAC424-4E62-4CC3-BE27-D163727A830B}" srcOrd="0" destOrd="0" presId="urn:microsoft.com/office/officeart/2005/8/layout/balance1"/>
    <dgm:cxn modelId="{778F3094-F4C6-42F8-885D-D58226AB67D2}" type="presOf" srcId="{E4CD6BB2-10D5-4274-9310-9AF894039CF1}" destId="{CDB4142F-0882-4BE1-9E25-A6D08D112ADD}" srcOrd="0" destOrd="0" presId="urn:microsoft.com/office/officeart/2005/8/layout/balance1"/>
    <dgm:cxn modelId="{93400EEB-B481-43C3-8A5C-92E53AEDF39E}" srcId="{C0B251E0-68D3-479A-8A26-FD11807781CB}" destId="{7ABEF36D-5171-4643-A019-8373CB82C7BD}" srcOrd="1" destOrd="0" parTransId="{016214D4-1A8E-4403-B6ED-524DBC3A25F2}" sibTransId="{9818227B-C09E-4C82-A40E-1D64A9306A40}"/>
    <dgm:cxn modelId="{297809E6-81F4-4983-9C0F-E75A999FDC10}" type="presOf" srcId="{15168566-0912-46E9-916A-A0144D63189C}" destId="{7BBA18B2-48D3-40F3-9F2C-08715E38129E}" srcOrd="0" destOrd="0" presId="urn:microsoft.com/office/officeart/2005/8/layout/balance1"/>
    <dgm:cxn modelId="{C2C54CA5-723E-4707-8132-85AA3B180768}" srcId="{7ABEF36D-5171-4643-A019-8373CB82C7BD}" destId="{BC489EA3-9896-4F2E-8D80-9FFD110378E6}" srcOrd="1" destOrd="0" parTransId="{A98A22B8-14A1-49EB-85D9-A4D568CA53F5}" sibTransId="{D53AEA98-3BE7-46BD-84DB-868B286EBC8D}"/>
    <dgm:cxn modelId="{CFB7F91C-1191-4518-AF02-B47EC7F51323}" type="presOf" srcId="{0AD6181B-E04B-41FB-9E07-3CE9ABDD8591}" destId="{89B73BAD-464F-4A78-9614-A5E88E623398}" srcOrd="0" destOrd="0" presId="urn:microsoft.com/office/officeart/2005/8/layout/balance1"/>
    <dgm:cxn modelId="{96469C0E-B6C1-4196-8A9E-659B8B63AA66}" type="presOf" srcId="{C0B251E0-68D3-479A-8A26-FD11807781CB}" destId="{F4ADAC18-83D5-4639-8A58-17F2124E3E15}" srcOrd="0" destOrd="0" presId="urn:microsoft.com/office/officeart/2005/8/layout/balance1"/>
    <dgm:cxn modelId="{020E7AC0-C04A-41F0-808E-D4F80D082F99}" srcId="{7ABEF36D-5171-4643-A019-8373CB82C7BD}" destId="{3FC6A535-2E24-4096-BEB3-2F3903F6440C}" srcOrd="0" destOrd="0" parTransId="{0C8F8768-B099-4421-8430-9E1BE76B0FA0}" sibTransId="{970CB2B6-1A75-42B1-8B9C-0218CC2FF010}"/>
    <dgm:cxn modelId="{16AE44A4-4C7A-4A04-A9ED-F17EB2A642E8}" type="presOf" srcId="{7ABEF36D-5171-4643-A019-8373CB82C7BD}" destId="{8D1A4AAA-9148-439D-8727-28EDDB5A7AA0}" srcOrd="0" destOrd="0" presId="urn:microsoft.com/office/officeart/2005/8/layout/balance1"/>
    <dgm:cxn modelId="{3435D541-4531-4218-A3F0-6B0B1DD9F75E}" srcId="{15168566-0912-46E9-916A-A0144D63189C}" destId="{2674E485-F092-4C23-9596-D09A47D1C450}" srcOrd="1" destOrd="0" parTransId="{5FCE2453-19DD-4CCA-9DC2-BC8831139A0F}" sibTransId="{64C98812-5119-47AB-8212-118A2DE66B51}"/>
    <dgm:cxn modelId="{46BBA2AD-3078-4E7D-8BFB-7F7406F71401}" type="presOf" srcId="{2674E485-F092-4C23-9596-D09A47D1C450}" destId="{1D69CFAA-6861-4135-9533-2CAF66FB3812}" srcOrd="0" destOrd="0" presId="urn:microsoft.com/office/officeart/2005/8/layout/balance1"/>
    <dgm:cxn modelId="{123C39B8-6E56-49CD-91DD-02EBBF270070}" srcId="{15168566-0912-46E9-916A-A0144D63189C}" destId="{E4CD6BB2-10D5-4274-9310-9AF894039CF1}" srcOrd="2" destOrd="0" parTransId="{411181F4-5A49-470E-9029-7A65A819B2A1}" sibTransId="{8D2FF572-67F4-4853-BD89-74F6D4877F3C}"/>
    <dgm:cxn modelId="{8146B4F8-06DE-40CE-A73F-370F01EE362C}" srcId="{C0B251E0-68D3-479A-8A26-FD11807781CB}" destId="{15168566-0912-46E9-916A-A0144D63189C}" srcOrd="0" destOrd="0" parTransId="{57762015-9807-4D0C-8F02-BBF8BF6AA244}" sibTransId="{30066A32-57B1-4ED5-8A99-09EF7EE80DD4}"/>
    <dgm:cxn modelId="{D6D5ECD3-3A12-4E23-A1B7-A670BFA096C0}" type="presOf" srcId="{BC489EA3-9896-4F2E-8D80-9FFD110378E6}" destId="{EA726034-7EEC-41BC-A471-5A1CE3B9F3B9}" srcOrd="0" destOrd="0" presId="urn:microsoft.com/office/officeart/2005/8/layout/balance1"/>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2465B513-9B9F-4E2C-8742-0CF811BA1E5A}" type="presParOf" srcId="{20506824-ECD4-478C-B7E7-5548772EA701}" destId="{9084B9A5-772E-457A-A483-2803013A99DC}" srcOrd="2" destOrd="0" presId="urn:microsoft.com/office/officeart/2005/8/layout/balance1"/>
    <dgm:cxn modelId="{E42852FB-8D7D-4FFD-86BE-6AFD1390AD28}" type="presParOf" srcId="{20506824-ECD4-478C-B7E7-5548772EA701}" destId="{89B73BAD-464F-4A78-9614-A5E88E623398}" srcOrd="3" destOrd="0" presId="urn:microsoft.com/office/officeart/2005/8/layout/balance1"/>
    <dgm:cxn modelId="{53BAD2CE-6C00-45C4-8ECA-E6DC87A86EC0}" type="presParOf" srcId="{20506824-ECD4-478C-B7E7-5548772EA701}" destId="{1D69CFAA-6861-4135-9533-2CAF66FB3812}" srcOrd="4" destOrd="0" presId="urn:microsoft.com/office/officeart/2005/8/layout/balance1"/>
    <dgm:cxn modelId="{8FFAEACB-EC27-4F50-9EB7-2A3FF538CCD3}" type="presParOf" srcId="{20506824-ECD4-478C-B7E7-5548772EA701}" destId="{CDB4142F-0882-4BE1-9E25-A6D08D112ADD}" srcOrd="5" destOrd="0" presId="urn:microsoft.com/office/officeart/2005/8/layout/balance1"/>
    <dgm:cxn modelId="{BDC9AFB5-B2B4-4C0F-AF09-311B9DBF4C05}" type="presParOf" srcId="{20506824-ECD4-478C-B7E7-5548772EA701}" destId="{21BAC424-4E62-4CC3-BE27-D163727A830B}" srcOrd="6" destOrd="0" presId="urn:microsoft.com/office/officeart/2005/8/layout/balance1"/>
    <dgm:cxn modelId="{6D622F08-FA41-4961-A019-2247C272EC7A}" type="presParOf" srcId="{20506824-ECD4-478C-B7E7-5548772EA701}" destId="{EA726034-7EEC-41BC-A471-5A1CE3B9F3B9}"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8C462-5B04-42C5-BB29-D2D1C6644B95}">
      <dsp:nvSpPr>
        <dsp:cNvPr id="0" name=""/>
        <dsp:cNvSpPr/>
      </dsp:nvSpPr>
      <dsp:spPr>
        <a:xfrm>
          <a:off x="0" y="5418968"/>
          <a:ext cx="9144000" cy="71123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ru-RU" sz="1400" b="0" i="0" kern="1200" dirty="0" smtClean="0"/>
            <a:t>Клиент будет создавать объекты посетителей, а затем передавать их компонентам, используя метод принятия.</a:t>
          </a:r>
          <a:endParaRPr lang="ru-RU" sz="1400" b="0" i="0" kern="1200" dirty="0"/>
        </a:p>
      </dsp:txBody>
      <dsp:txXfrm>
        <a:off x="0" y="5418968"/>
        <a:ext cx="9144000" cy="711236"/>
      </dsp:txXfrm>
    </dsp:sp>
    <dsp:sp modelId="{226A4E33-63BD-4C9D-A6D9-77F8D7CBED27}">
      <dsp:nvSpPr>
        <dsp:cNvPr id="0" name=""/>
        <dsp:cNvSpPr/>
      </dsp:nvSpPr>
      <dsp:spPr>
        <a:xfrm rot="10800000">
          <a:off x="0" y="4335754"/>
          <a:ext cx="9144000" cy="1093881"/>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ru-RU" sz="1400" b="0" i="0" kern="1200" dirty="0" smtClean="0"/>
            <a:t>Для каждого нового поведения создайте свой конкретный класс. Приспособьте это поведение для всех посещаемых компонентов, реализовав все методы интерфейса посетителей.</a:t>
          </a:r>
          <a:endParaRPr lang="ru-RU" sz="1400" b="0" i="0" kern="1200" dirty="0"/>
        </a:p>
      </dsp:txBody>
      <dsp:txXfrm rot="10800000">
        <a:off x="0" y="4335754"/>
        <a:ext cx="9144000" cy="710771"/>
      </dsp:txXfrm>
    </dsp:sp>
    <dsp:sp modelId="{88416A37-0756-470A-B3BF-CFCE6D223969}">
      <dsp:nvSpPr>
        <dsp:cNvPr id="0" name=""/>
        <dsp:cNvSpPr/>
      </dsp:nvSpPr>
      <dsp:spPr>
        <a:xfrm rot="10800000">
          <a:off x="0" y="3252541"/>
          <a:ext cx="9144000" cy="1093881"/>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ru-RU" sz="1400" b="0" i="0" kern="1200" dirty="0" smtClean="0"/>
            <a:t>Иерархия компонентов должна знать только о базовом интерфейсе посетителей. С другой стороны, посетители будут знать обо всех классах компонентов.</a:t>
          </a:r>
          <a:endParaRPr lang="ru-RU" sz="1400" b="0" i="0" kern="1200" dirty="0"/>
        </a:p>
      </dsp:txBody>
      <dsp:txXfrm rot="10800000">
        <a:off x="0" y="3252541"/>
        <a:ext cx="9144000" cy="710771"/>
      </dsp:txXfrm>
    </dsp:sp>
    <dsp:sp modelId="{8559B1E5-FEBA-415D-8418-4926AEE197C7}">
      <dsp:nvSpPr>
        <dsp:cNvPr id="0" name=""/>
        <dsp:cNvSpPr/>
      </dsp:nvSpPr>
      <dsp:spPr>
        <a:xfrm rot="10800000">
          <a:off x="0" y="2169327"/>
          <a:ext cx="9144000" cy="1093881"/>
        </a:xfrm>
        <a:prstGeom prst="upArrowCallou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ru-RU" sz="1400" b="0" i="0" kern="1200" dirty="0" smtClean="0"/>
            <a:t>Реализуйте методы принятия во всех конкретных компонентах. Они должны переадресовывать вызовы тому методу посетителя, в котором класс параметра совпадает с текущим классом компонента.</a:t>
          </a:r>
          <a:endParaRPr lang="ru-RU" sz="1400" b="0" i="0" kern="1200" dirty="0"/>
        </a:p>
      </dsp:txBody>
      <dsp:txXfrm rot="10800000">
        <a:off x="0" y="2169327"/>
        <a:ext cx="9144000" cy="710771"/>
      </dsp:txXfrm>
    </dsp:sp>
    <dsp:sp modelId="{4C166E0B-B5D7-4742-AEC5-B11F24C45B0B}">
      <dsp:nvSpPr>
        <dsp:cNvPr id="0" name=""/>
        <dsp:cNvSpPr/>
      </dsp:nvSpPr>
      <dsp:spPr>
        <a:xfrm rot="10800000">
          <a:off x="0" y="1086114"/>
          <a:ext cx="9144000" cy="1093881"/>
        </a:xfrm>
        <a:prstGeom prst="upArrowCallou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ru-RU" sz="1400" b="0" i="0" kern="1200" dirty="0" smtClean="0"/>
            <a:t>Опишите интерфейс компонентов. Если вы работаете с уже существующими классами, то объявите абстрактный метод принятия посетителей в базовом классе иерархии компонентов.</a:t>
          </a:r>
          <a:endParaRPr lang="ru-RU" sz="1400" b="0" i="0" kern="1200" dirty="0"/>
        </a:p>
      </dsp:txBody>
      <dsp:txXfrm rot="10800000">
        <a:off x="0" y="1086114"/>
        <a:ext cx="9144000" cy="710771"/>
      </dsp:txXfrm>
    </dsp:sp>
    <dsp:sp modelId="{8118D511-5907-4543-BDAE-F003D043C5C5}">
      <dsp:nvSpPr>
        <dsp:cNvPr id="0" name=""/>
        <dsp:cNvSpPr/>
      </dsp:nvSpPr>
      <dsp:spPr>
        <a:xfrm rot="10800000">
          <a:off x="0" y="2901"/>
          <a:ext cx="9144000" cy="1093881"/>
        </a:xfrm>
        <a:prstGeom prst="upArrowCallou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ru-RU" sz="1400" b="0" i="0" kern="1200" dirty="0" smtClean="0"/>
            <a:t>Создайте интерфейс посетителя и объявите в нём методы «посещения» для каждого класса компонента, который существует в программе.</a:t>
          </a:r>
          <a:endParaRPr lang="ru-RU" sz="1400" b="0" i="0" kern="1200" dirty="0"/>
        </a:p>
      </dsp:txBody>
      <dsp:txXfrm rot="10800000">
        <a:off x="0" y="2901"/>
        <a:ext cx="9144000" cy="710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084B9A5-772E-457A-A483-2803013A99DC}">
      <dsp:nvSpPr>
        <dsp:cNvPr id="0" name=""/>
        <dsp:cNvSpPr/>
      </dsp:nvSpPr>
      <dsp:spPr>
        <a:xfrm rot="2136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9B73BAD-464F-4A78-9614-A5E88E623398}">
      <dsp:nvSpPr>
        <dsp:cNvPr id="0" name=""/>
        <dsp:cNvSpPr/>
      </dsp:nvSpPr>
      <dsp:spPr>
        <a:xfrm rot="21360000">
          <a:off x="1507536" y="4069657"/>
          <a:ext cx="2326546" cy="108393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Посетитель может накоплять состояние при обходе структуры компонентов.</a:t>
          </a:r>
        </a:p>
      </dsp:txBody>
      <dsp:txXfrm>
        <a:off x="1560449" y="4122570"/>
        <a:ext cx="2220720" cy="978106"/>
      </dsp:txXfrm>
    </dsp:sp>
    <dsp:sp modelId="{1D69CFAA-6861-4135-9533-2CAF66FB3812}">
      <dsp:nvSpPr>
        <dsp:cNvPr id="0" name=""/>
        <dsp:cNvSpPr/>
      </dsp:nvSpPr>
      <dsp:spPr>
        <a:xfrm rot="21360000">
          <a:off x="1423335" y="2903797"/>
          <a:ext cx="2326546" cy="1083932"/>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Объединяет родственные операции в одном классе.</a:t>
          </a:r>
          <a:endParaRPr lang="ru-RU" sz="1400" b="0" i="0" kern="1200" dirty="0"/>
        </a:p>
      </dsp:txBody>
      <dsp:txXfrm>
        <a:off x="1476248" y="2956710"/>
        <a:ext cx="2220720" cy="978106"/>
      </dsp:txXfrm>
    </dsp:sp>
    <dsp:sp modelId="{CDB4142F-0882-4BE1-9E25-A6D08D112ADD}">
      <dsp:nvSpPr>
        <dsp:cNvPr id="0" name=""/>
        <dsp:cNvSpPr/>
      </dsp:nvSpPr>
      <dsp:spPr>
        <a:xfrm rot="21360000">
          <a:off x="1339134" y="1763845"/>
          <a:ext cx="2326546" cy="1083932"/>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Упрощает добавление новых операций над всей связанной структурой объектов.</a:t>
          </a:r>
          <a:endParaRPr lang="ru-RU" sz="1400" b="0" i="0" kern="1200" dirty="0"/>
        </a:p>
      </dsp:txBody>
      <dsp:txXfrm>
        <a:off x="1392047" y="1816758"/>
        <a:ext cx="2220720" cy="978106"/>
      </dsp:txXfrm>
    </dsp:sp>
    <dsp:sp modelId="{21BAC424-4E62-4CC3-BE27-D163727A830B}">
      <dsp:nvSpPr>
        <dsp:cNvPr id="0" name=""/>
        <dsp:cNvSpPr/>
      </dsp:nvSpPr>
      <dsp:spPr>
        <a:xfrm rot="21360000">
          <a:off x="4843191" y="3836485"/>
          <a:ext cx="2326546" cy="108393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Паттерн </a:t>
          </a:r>
          <a:r>
            <a:rPr lang="ru-RU" sz="1400" b="0" i="0" kern="1200" dirty="0" err="1" smtClean="0"/>
            <a:t>неоправдан</a:t>
          </a:r>
          <a:r>
            <a:rPr lang="ru-RU" sz="1400" b="0" i="0" kern="1200" dirty="0" smtClean="0"/>
            <a:t>, если иерархия компонентов часто</a:t>
          </a:r>
        </a:p>
        <a:p>
          <a:pPr lvl="0" algn="ctr" defTabSz="622300">
            <a:lnSpc>
              <a:spcPct val="90000"/>
            </a:lnSpc>
            <a:spcBef>
              <a:spcPct val="0"/>
            </a:spcBef>
            <a:spcAft>
              <a:spcPct val="35000"/>
            </a:spcAft>
          </a:pPr>
          <a:r>
            <a:rPr lang="ru-RU" sz="1400" b="0" i="0" kern="1200" dirty="0" smtClean="0"/>
            <a:t>меняется.</a:t>
          </a:r>
          <a:endParaRPr lang="ru-RU" sz="1400" kern="1200" dirty="0"/>
        </a:p>
      </dsp:txBody>
      <dsp:txXfrm>
        <a:off x="4896104" y="3889398"/>
        <a:ext cx="2220720" cy="978106"/>
      </dsp:txXfrm>
    </dsp:sp>
    <dsp:sp modelId="{EA726034-7EEC-41BC-A471-5A1CE3B9F3B9}">
      <dsp:nvSpPr>
        <dsp:cNvPr id="0" name=""/>
        <dsp:cNvSpPr/>
      </dsp:nvSpPr>
      <dsp:spPr>
        <a:xfrm rot="21360000">
          <a:off x="4758990" y="2670625"/>
          <a:ext cx="2326546" cy="1083932"/>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smtClean="0"/>
            <a:t>Может привести к нарушению инкапсуляции компонентов.</a:t>
          </a:r>
          <a:endParaRPr lang="ru-RU" sz="1400" kern="1200"/>
        </a:p>
      </dsp:txBody>
      <dsp:txXfrm>
        <a:off x="4811903" y="2723538"/>
        <a:ext cx="2220720" cy="9781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5/4/2023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132747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8</a:t>
            </a:fld>
            <a:endParaRPr lang="en-US"/>
          </a:p>
        </p:txBody>
      </p:sp>
    </p:spTree>
    <p:extLst>
      <p:ext uri="{BB962C8B-B14F-4D97-AF65-F5344CB8AC3E}">
        <p14:creationId xmlns:p14="http://schemas.microsoft.com/office/powerpoint/2010/main" val="30617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5/4/2023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4"/>
          <p:cNvSpPr>
            <a:spLocks noGrp="1"/>
          </p:cNvSpPr>
          <p:nvPr>
            <p:ph type="subTitle" idx="1"/>
          </p:nvPr>
        </p:nvSpPr>
        <p:spPr>
          <a:xfrm>
            <a:off x="1130595" y="5410200"/>
            <a:ext cx="5826719" cy="1096899"/>
          </a:xfrm>
        </p:spPr>
        <p:txBody>
          <a:bodyPr/>
          <a:lstStyle/>
          <a:p>
            <a:r>
              <a:rPr lang="ru-RU" dirty="0" smtClean="0"/>
              <a:t>Гордеев А.С.</a:t>
            </a:r>
            <a:endParaRPr lang="ru-RU" dirty="0"/>
          </a:p>
        </p:txBody>
      </p:sp>
      <p:sp>
        <p:nvSpPr>
          <p:cNvPr id="2" name="Прямоугольник 1"/>
          <p:cNvSpPr/>
          <p:nvPr/>
        </p:nvSpPr>
        <p:spPr>
          <a:xfrm>
            <a:off x="685800" y="2209800"/>
            <a:ext cx="6781800" cy="1938992"/>
          </a:xfrm>
          <a:prstGeom prst="rect">
            <a:avLst/>
          </a:prstGeom>
        </p:spPr>
        <p:txBody>
          <a:bodyPr wrap="square">
            <a:spAutoFit/>
          </a:bodyPr>
          <a:lstStyle/>
          <a:p>
            <a:pPr algn="ctr"/>
            <a:r>
              <a:rPr lang="ru-RU" sz="4000" dirty="0">
                <a:solidFill>
                  <a:schemeClr val="accent1"/>
                </a:solidFill>
                <a:latin typeface="+mj-lt"/>
                <a:ea typeface="+mj-ea"/>
                <a:cs typeface="+mj-cs"/>
              </a:rPr>
              <a:t>Поведенческие паттерны проектирования</a:t>
            </a:r>
          </a:p>
          <a:p>
            <a:pPr algn="ctr" defTabSz="457200" eaLnBrk="1" hangingPunct="1"/>
            <a:r>
              <a:rPr lang="ru-RU" sz="4000" dirty="0" smtClean="0">
                <a:solidFill>
                  <a:schemeClr val="accent1"/>
                </a:solidFill>
                <a:latin typeface="+mj-lt"/>
                <a:ea typeface="+mj-ea"/>
                <a:cs typeface="+mj-cs"/>
              </a:rPr>
              <a:t>Посетитель</a:t>
            </a:r>
            <a:endParaRPr lang="ru-RU" sz="40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b="1" dirty="0" smtClean="0"/>
              <a:t>Посетитель</a:t>
            </a:r>
            <a:endParaRPr lang="ru-RU" dirty="0"/>
          </a:p>
        </p:txBody>
      </p:sp>
      <p:sp>
        <p:nvSpPr>
          <p:cNvPr id="3" name="Объект 2"/>
          <p:cNvSpPr>
            <a:spLocks noGrp="1"/>
          </p:cNvSpPr>
          <p:nvPr>
            <p:ph idx="1"/>
          </p:nvPr>
        </p:nvSpPr>
        <p:spPr>
          <a:xfrm>
            <a:off x="609598" y="660401"/>
            <a:ext cx="6347714" cy="1320800"/>
          </a:xfrm>
        </p:spPr>
        <p:txBody>
          <a:bodyPr>
            <a:normAutofit/>
          </a:bodyPr>
          <a:lstStyle/>
          <a:p>
            <a:r>
              <a:rPr lang="ru-RU" b="1" dirty="0" smtClean="0"/>
              <a:t>Посетитель</a:t>
            </a:r>
            <a:r>
              <a:rPr lang="ru-RU" dirty="0"/>
              <a:t> </a:t>
            </a:r>
            <a:r>
              <a:rPr lang="ru-RU" dirty="0" smtClean="0"/>
              <a:t>—</a:t>
            </a:r>
            <a:r>
              <a:rPr lang="ru-RU" dirty="0"/>
              <a:t>это поведенческий паттерн проектирования, который позволяет создавать новые операции, не меняя классы объектов, над которыми эти операции могут выполняться</a:t>
            </a:r>
            <a:r>
              <a:rPr lang="ru-RU" dirty="0" smtClean="0"/>
              <a:t>.</a:t>
            </a: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62579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38" y="3316863"/>
            <a:ext cx="6067425" cy="350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599"/>
            <a:ext cx="5334000" cy="2482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00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6073047" cy="58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968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85800"/>
            <a:ext cx="4724400" cy="5028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114300" y="838200"/>
            <a:ext cx="1905000" cy="2462213"/>
          </a:xfrm>
          <a:prstGeom prst="rect">
            <a:avLst/>
          </a:prstGeom>
        </p:spPr>
        <p:txBody>
          <a:bodyPr wrap="square">
            <a:spAutoFit/>
          </a:bodyPr>
          <a:lstStyle/>
          <a:p>
            <a:r>
              <a:rPr lang="ru-RU" sz="1400" dirty="0" smtClean="0"/>
              <a:t>1. Посетитель </a:t>
            </a:r>
            <a:r>
              <a:rPr lang="ru-RU" sz="1400" dirty="0"/>
              <a:t>описывает общий интерфейс для всех типов посетителей. Он объявляет набор методов, которые принимают различные классы компонентов в качестве параметров</a:t>
            </a:r>
            <a:r>
              <a:rPr lang="ru-RU" sz="1400" dirty="0" smtClean="0"/>
              <a:t>.</a:t>
            </a:r>
            <a:endParaRPr lang="ru-RU" sz="1400" dirty="0"/>
          </a:p>
        </p:txBody>
      </p:sp>
      <p:sp>
        <p:nvSpPr>
          <p:cNvPr id="5" name="Прямоугольник 4"/>
          <p:cNvSpPr/>
          <p:nvPr/>
        </p:nvSpPr>
        <p:spPr>
          <a:xfrm>
            <a:off x="76200" y="3468231"/>
            <a:ext cx="1981200" cy="2246769"/>
          </a:xfrm>
          <a:prstGeom prst="rect">
            <a:avLst/>
          </a:prstGeom>
        </p:spPr>
        <p:txBody>
          <a:bodyPr wrap="square">
            <a:spAutoFit/>
          </a:bodyPr>
          <a:lstStyle/>
          <a:p>
            <a:r>
              <a:rPr lang="ru-RU" sz="1400" dirty="0" smtClean="0"/>
              <a:t>2. Конкретные </a:t>
            </a:r>
            <a:r>
              <a:rPr lang="ru-RU" sz="1400" dirty="0"/>
              <a:t>посетители реализуют какое-то особенное поведение для всех типов компонентов, которые можно подать через методы интерфейс посетителя. </a:t>
            </a:r>
          </a:p>
        </p:txBody>
      </p:sp>
      <p:sp>
        <p:nvSpPr>
          <p:cNvPr id="6" name="Прямоугольник 5"/>
          <p:cNvSpPr/>
          <p:nvPr/>
        </p:nvSpPr>
        <p:spPr>
          <a:xfrm>
            <a:off x="6705600" y="914400"/>
            <a:ext cx="2438400" cy="1600438"/>
          </a:xfrm>
          <a:prstGeom prst="rect">
            <a:avLst/>
          </a:prstGeom>
        </p:spPr>
        <p:txBody>
          <a:bodyPr wrap="square">
            <a:spAutoFit/>
          </a:bodyPr>
          <a:lstStyle/>
          <a:p>
            <a:r>
              <a:rPr lang="ru-RU" sz="1400" dirty="0" smtClean="0"/>
              <a:t>3. Компонент </a:t>
            </a:r>
            <a:r>
              <a:rPr lang="ru-RU" sz="1400" dirty="0"/>
              <a:t>описывает метод принятия посетителя. Этот метод должен иметь единственный параметр, объявленный с типом интерфейса посетителя. </a:t>
            </a:r>
          </a:p>
        </p:txBody>
      </p:sp>
      <p:sp>
        <p:nvSpPr>
          <p:cNvPr id="7" name="Прямоугольник 6"/>
          <p:cNvSpPr/>
          <p:nvPr/>
        </p:nvSpPr>
        <p:spPr>
          <a:xfrm>
            <a:off x="6781800" y="2567710"/>
            <a:ext cx="2286000" cy="2677656"/>
          </a:xfrm>
          <a:prstGeom prst="rect">
            <a:avLst/>
          </a:prstGeom>
        </p:spPr>
        <p:txBody>
          <a:bodyPr wrap="square">
            <a:spAutoFit/>
          </a:bodyPr>
          <a:lstStyle/>
          <a:p>
            <a:r>
              <a:rPr lang="ru-RU" sz="1400" dirty="0" smtClean="0"/>
              <a:t>4. Конкретные </a:t>
            </a:r>
            <a:r>
              <a:rPr lang="ru-RU" sz="1400" dirty="0"/>
              <a:t>компоненты реализуют методы принятия посетителя. Цель этого метода — вызвать тот метод посещения, который соответствует типу этого компонента. Так посетитель узнает, с каким именно компонентом он работает.</a:t>
            </a:r>
          </a:p>
        </p:txBody>
      </p:sp>
      <p:sp>
        <p:nvSpPr>
          <p:cNvPr id="8" name="Прямоугольник 7"/>
          <p:cNvSpPr/>
          <p:nvPr/>
        </p:nvSpPr>
        <p:spPr>
          <a:xfrm>
            <a:off x="2036197" y="5715000"/>
            <a:ext cx="4572000" cy="954107"/>
          </a:xfrm>
          <a:prstGeom prst="rect">
            <a:avLst/>
          </a:prstGeom>
        </p:spPr>
        <p:txBody>
          <a:bodyPr>
            <a:spAutoFit/>
          </a:bodyPr>
          <a:lstStyle/>
          <a:p>
            <a:r>
              <a:rPr lang="ru-RU" sz="1400" dirty="0" smtClean="0"/>
              <a:t>5. Клиентом </a:t>
            </a:r>
            <a:r>
              <a:rPr lang="ru-RU" sz="1400" dirty="0"/>
              <a:t>зачастую выступает коллекция или сложный составной объект (например, дерево Компоновщика). Клиент не знает конкретные классы своих компонентов.</a:t>
            </a:r>
          </a:p>
        </p:txBody>
      </p:sp>
    </p:spTree>
    <p:extLst>
      <p:ext uri="{BB962C8B-B14F-4D97-AF65-F5344CB8AC3E}">
        <p14:creationId xmlns:p14="http://schemas.microsoft.com/office/powerpoint/2010/main" val="526720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685800"/>
          </a:xfrm>
        </p:spPr>
        <p:txBody>
          <a:bodyPr/>
          <a:lstStyle/>
          <a:p>
            <a:r>
              <a:rPr lang="ru-RU" b="1" dirty="0"/>
              <a:t>Аналогия из </a:t>
            </a:r>
            <a:r>
              <a:rPr lang="ru-RU" b="1" dirty="0" smtClean="0"/>
              <a:t>жизни</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23" y="1219200"/>
            <a:ext cx="778709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122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457200" y="990600"/>
            <a:ext cx="6931924" cy="5562600"/>
          </a:xfrm>
        </p:spPr>
        <p:txBody>
          <a:bodyPr>
            <a:normAutofit/>
          </a:bodyPr>
          <a:lstStyle/>
          <a:p>
            <a:r>
              <a:rPr lang="ru-RU" dirty="0"/>
              <a:t>Когда вам нужно выполнить операцию над всеми элементами сложной структуры объектов (например, деревом</a:t>
            </a:r>
            <a:r>
              <a:rPr lang="ru-RU" dirty="0" smtClean="0"/>
              <a:t>).</a:t>
            </a:r>
          </a:p>
          <a:p>
            <a:pPr lvl="1"/>
            <a:r>
              <a:rPr lang="ru-RU" dirty="0"/>
              <a:t>Посетитель позволяет применять одну и ту же операцию к объектам различных классов.</a:t>
            </a:r>
            <a:endParaRPr lang="ru-RU" dirty="0"/>
          </a:p>
          <a:p>
            <a:r>
              <a:rPr lang="ru-RU" dirty="0"/>
              <a:t>Когда над объектами сложной структуры объектов надо выполнять некоторые, не связанные между собой операций, но вы не хотите «засорять» классы такими операциями</a:t>
            </a:r>
            <a:r>
              <a:rPr lang="ru-RU" dirty="0" smtClean="0"/>
              <a:t>.</a:t>
            </a:r>
          </a:p>
          <a:p>
            <a:pPr lvl="1"/>
            <a:r>
              <a:rPr lang="ru-RU" dirty="0"/>
              <a:t>Посетитель позволяет извлечь родственные операции из классов, составляющих структуру объектов, поместив их в один класс-посетитель. Если структура объектов является общей для нескольких приложений, то паттерн позволит в каждое приложение включить только нужные операции.</a:t>
            </a:r>
            <a:endParaRPr lang="ru-RU" dirty="0"/>
          </a:p>
          <a:p>
            <a:r>
              <a:rPr lang="ru-RU" dirty="0"/>
              <a:t>Когда новое поведение имеет смысл только для </a:t>
            </a:r>
            <a:r>
              <a:rPr lang="ru-RU" dirty="0" smtClean="0"/>
              <a:t>некоторых </a:t>
            </a:r>
            <a:r>
              <a:rPr lang="ru-RU" dirty="0"/>
              <a:t>классов из существующей иерархии</a:t>
            </a:r>
            <a:r>
              <a:rPr lang="ru-RU" dirty="0" smtClean="0"/>
              <a:t>.</a:t>
            </a:r>
          </a:p>
          <a:p>
            <a:pPr lvl="1"/>
            <a:r>
              <a:rPr lang="ru-RU" dirty="0"/>
              <a:t>Посетитель позволяет определить поведение только для этих классов и оставить его пустым для всех остальных.</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450769493"/>
              </p:ext>
            </p:extLst>
          </p:nvPr>
        </p:nvGraphicFramePr>
        <p:xfrm>
          <a:off x="0" y="762000"/>
          <a:ext cx="9144000" cy="6133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743131419"/>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462</Words>
  <Application>Microsoft Office PowerPoint</Application>
  <PresentationFormat>Экран (4:3)</PresentationFormat>
  <Paragraphs>54</Paragraphs>
  <Slides>10</Slides>
  <Notes>8</Notes>
  <HiddenSlides>0</HiddenSlides>
  <MMClips>0</MMClips>
  <ScaleCrop>false</ScaleCrop>
  <HeadingPairs>
    <vt:vector size="4" baseType="variant">
      <vt:variant>
        <vt:lpstr>Тема</vt:lpstr>
      </vt:variant>
      <vt:variant>
        <vt:i4>4</vt:i4>
      </vt:variant>
      <vt:variant>
        <vt:lpstr>Заголовки слайдов</vt:lpstr>
      </vt:variant>
      <vt:variant>
        <vt:i4>10</vt:i4>
      </vt:variant>
    </vt:vector>
  </HeadingPairs>
  <TitlesOfParts>
    <vt:vector size="14" baseType="lpstr">
      <vt:lpstr>1_Dark Blue Satin Segoe Template</vt:lpstr>
      <vt:lpstr>White with Courier font for code slides</vt:lpstr>
      <vt:lpstr>1_Orange_Swirls_Template_Segoe</vt:lpstr>
      <vt:lpstr>Грань</vt:lpstr>
      <vt:lpstr>Презентация PowerPoint</vt:lpstr>
      <vt:lpstr>Посетитель</vt:lpstr>
      <vt:lpstr>Проблема</vt:lpstr>
      <vt:lpstr>Решение</vt:lpstr>
      <vt:lpstr>Структура </vt:lpstr>
      <vt:lpstr>Аналогия из жизни</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2023-05-04T10:09:54Z</dcterms:modified>
</cp:coreProperties>
</file>