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9" r:id="rId4"/>
    <p:sldId id="258" r:id="rId5"/>
    <p:sldId id="274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5" r:id="rId17"/>
    <p:sldId id="268" r:id="rId18"/>
    <p:sldId id="273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0"/>
    <p:restoredTop sz="84722"/>
  </p:normalViewPr>
  <p:slideViewPr>
    <p:cSldViewPr snapToGrid="0" showGuides="1">
      <p:cViewPr varScale="1">
        <p:scale>
          <a:sx n="105" d="100"/>
          <a:sy n="105" d="100"/>
        </p:scale>
        <p:origin x="14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CEA7E-D73A-5C4F-B83E-D444CAD90BC0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038BF-EC2F-4E4C-9637-D6CE85917A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might you imagine? What have you done before?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08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2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1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1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9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74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13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Son of Grid Engine</a:t>
            </a:r>
          </a:p>
          <a:p>
            <a:endParaRPr lang="en-US" i="1" dirty="0"/>
          </a:p>
          <a:p>
            <a:r>
              <a:rPr lang="en-US" dirty="0"/>
              <a:t>File Editing</a:t>
            </a:r>
          </a:p>
          <a:p>
            <a:r>
              <a:rPr lang="en-US" dirty="0"/>
              <a:t>emacs, nano, vim </a:t>
            </a:r>
          </a:p>
          <a:p>
            <a:r>
              <a:rPr lang="en-US" dirty="0"/>
              <a:t>File Transferring</a:t>
            </a:r>
          </a:p>
          <a:p>
            <a:r>
              <a:rPr lang="en-US" dirty="0"/>
              <a:t>ftp, </a:t>
            </a:r>
            <a:r>
              <a:rPr lang="en-US" dirty="0" err="1"/>
              <a:t>lftp</a:t>
            </a:r>
            <a:r>
              <a:rPr lang="en-US" dirty="0"/>
              <a:t>, </a:t>
            </a:r>
            <a:r>
              <a:rPr lang="en-US" dirty="0" err="1"/>
              <a:t>scp</a:t>
            </a:r>
            <a:r>
              <a:rPr lang="en-US" dirty="0"/>
              <a:t>, sftp, </a:t>
            </a:r>
            <a:r>
              <a:rPr lang="en-US" dirty="0" err="1"/>
              <a:t>rsync</a:t>
            </a:r>
            <a:br>
              <a:rPr lang="en-US" dirty="0"/>
            </a:br>
            <a:r>
              <a:rPr lang="en-US" dirty="0"/>
              <a:t>curl, </a:t>
            </a:r>
            <a:r>
              <a:rPr lang="en-US" dirty="0" err="1"/>
              <a:t>wget</a:t>
            </a:r>
            <a:br>
              <a:rPr lang="en-US" dirty="0"/>
            </a:br>
            <a:r>
              <a:rPr lang="en-US" dirty="0" err="1"/>
              <a:t>rclone</a:t>
            </a:r>
            <a:br>
              <a:rPr lang="en-US" dirty="0"/>
            </a:br>
            <a:r>
              <a:rPr lang="en-US" dirty="0"/>
              <a:t>dos2unix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File Compression and Archiving</a:t>
            </a:r>
          </a:p>
          <a:p>
            <a:r>
              <a:rPr lang="en-US" dirty="0"/>
              <a:t>7z, bzip2, </a:t>
            </a:r>
            <a:r>
              <a:rPr lang="en-US" dirty="0" err="1"/>
              <a:t>gzip</a:t>
            </a:r>
            <a:r>
              <a:rPr lang="en-US" dirty="0"/>
              <a:t>, lz4, zip, </a:t>
            </a:r>
            <a:r>
              <a:rPr lang="en-US" dirty="0" err="1"/>
              <a:t>xz</a:t>
            </a:r>
            <a:br>
              <a:rPr lang="en-US" dirty="0"/>
            </a:br>
            <a:r>
              <a:rPr lang="en-US" dirty="0" err="1"/>
              <a:t>ar</a:t>
            </a:r>
            <a:r>
              <a:rPr lang="en-US" dirty="0"/>
              <a:t>, </a:t>
            </a:r>
            <a:r>
              <a:rPr lang="en-US" dirty="0" err="1"/>
              <a:t>cpio</a:t>
            </a:r>
            <a:r>
              <a:rPr lang="en-US" dirty="0"/>
              <a:t>, tar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Communication</a:t>
            </a:r>
          </a:p>
          <a:p>
            <a:r>
              <a:rPr lang="en-US" dirty="0"/>
              <a:t>ssh, telnet </a:t>
            </a:r>
          </a:p>
          <a:p>
            <a:r>
              <a:rPr lang="en-US" dirty="0"/>
              <a:t>Version Control</a:t>
            </a:r>
          </a:p>
          <a:p>
            <a:r>
              <a:rPr lang="en-US" dirty="0"/>
              <a:t>git, </a:t>
            </a:r>
            <a:r>
              <a:rPr lang="en-US" dirty="0" err="1"/>
              <a:t>svn</a:t>
            </a:r>
            <a:r>
              <a:rPr lang="en-US" dirty="0"/>
              <a:t> </a:t>
            </a:r>
          </a:p>
          <a:p>
            <a:r>
              <a:rPr lang="en-US" dirty="0"/>
              <a:t>Text, Documents, and Reports</a:t>
            </a:r>
          </a:p>
          <a:p>
            <a:r>
              <a:rPr lang="en-US" dirty="0" err="1"/>
              <a:t>hunspell</a:t>
            </a:r>
            <a:br>
              <a:rPr lang="en-US" dirty="0"/>
            </a:br>
            <a:r>
              <a:rPr lang="en-US" dirty="0" err="1"/>
              <a:t>pandoc</a:t>
            </a:r>
            <a:br>
              <a:rPr lang="en-US" dirty="0"/>
            </a:br>
            <a:r>
              <a:rPr lang="en-US" dirty="0"/>
              <a:t>LaTeX, PDF and Postscript tools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Programming Languages, Compilers, and Tools</a:t>
            </a:r>
          </a:p>
          <a:p>
            <a:r>
              <a:rPr lang="en-US" dirty="0"/>
              <a:t>make, </a:t>
            </a:r>
            <a:r>
              <a:rPr lang="en-US" dirty="0" err="1"/>
              <a:t>cmake</a:t>
            </a:r>
            <a:br>
              <a:rPr lang="en-US" dirty="0"/>
            </a:br>
            <a:r>
              <a:rPr lang="en-US" dirty="0" err="1"/>
              <a:t>gcc</a:t>
            </a:r>
            <a:r>
              <a:rPr lang="en-US" dirty="0"/>
              <a:t> / g++ (C, C++, and Fortran)</a:t>
            </a:r>
            <a:br>
              <a:rPr lang="en-US" dirty="0"/>
            </a:br>
            <a:r>
              <a:rPr lang="en-US" dirty="0"/>
              <a:t>java, </a:t>
            </a:r>
            <a:r>
              <a:rPr lang="en-US" dirty="0" err="1"/>
              <a:t>javac</a:t>
            </a:r>
            <a:br>
              <a:rPr lang="en-US" dirty="0"/>
            </a:br>
            <a:r>
              <a:rPr lang="en-US" dirty="0" err="1"/>
              <a:t>lua</a:t>
            </a:r>
            <a:br>
              <a:rPr lang="en-US" dirty="0"/>
            </a:br>
            <a:r>
              <a:rPr lang="en-US" dirty="0"/>
              <a:t>node, </a:t>
            </a:r>
            <a:r>
              <a:rPr lang="en-US" dirty="0" err="1"/>
              <a:t>npm</a:t>
            </a:r>
            <a:br>
              <a:rPr lang="en-US" dirty="0"/>
            </a:br>
            <a:r>
              <a:rPr lang="en-US" dirty="0" err="1"/>
              <a:t>perl</a:t>
            </a:r>
            <a:br>
              <a:rPr lang="en-US" dirty="0"/>
            </a:br>
            <a:r>
              <a:rPr lang="en-US" dirty="0"/>
              <a:t>python</a:t>
            </a:r>
            <a:br>
              <a:rPr lang="en-US" dirty="0"/>
            </a:br>
            <a:r>
              <a:rPr lang="en-US" dirty="0" err="1"/>
              <a:t>rustc</a:t>
            </a:r>
            <a:r>
              <a:rPr lang="en-US" dirty="0"/>
              <a:t> (Rust)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 Utilities</a:t>
            </a:r>
          </a:p>
          <a:p>
            <a:r>
              <a:rPr lang="en-US" dirty="0"/>
              <a:t>top</a:t>
            </a:r>
            <a:br>
              <a:rPr lang="en-US" dirty="0"/>
            </a:br>
            <a:r>
              <a:rPr lang="en-US" dirty="0"/>
              <a:t>screen, </a:t>
            </a:r>
            <a:r>
              <a:rPr lang="en-US" dirty="0" err="1"/>
              <a:t>tmux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Linux Containers</a:t>
            </a:r>
          </a:p>
          <a:p>
            <a:r>
              <a:rPr lang="en-US" dirty="0" err="1"/>
              <a:t>apptainer</a:t>
            </a:r>
            <a:r>
              <a:rPr lang="en-US" dirty="0"/>
              <a:t> (formerly singularity)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5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26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8726A-1EF9-0B1D-F2CB-94EF30488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982E3-144E-B730-692A-3BEA17ED4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2DAB7-295B-5691-0780-21DF19A66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8F3FD-2E80-9307-1A01-73A294224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038BF-EC2F-4E4C-9637-D6CE85917A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1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5AC2-49DD-2B85-CF40-70EB6F753D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F78B-049C-BEE9-C3EC-BFC46203E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5D6B6-DA68-7433-058B-4905EC76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A029-373F-917B-F891-2D297226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0174-E4E6-0EC7-D158-FA644E78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0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6178-E51D-DA1C-D079-0CB1F9CF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B5E02-D636-99F9-1965-91016BCE5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F20D6-0E21-475F-B040-0018D187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805BE-D2D3-DC80-CCAA-A925D10C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4AF0-94FD-1271-42A9-E0214468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7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1C913-9530-4BA7-9CE7-739DDE41D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74547-7F81-5533-3288-63E9E3657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6816B-E025-31D3-F624-35BBBB7B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160D1-FFF4-6112-EC97-EB42E2C7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9828D-2526-18C7-0D83-697ADD9A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248A-64D4-A6B6-76FA-C4018948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CFE6-3C4B-33A1-666C-6E68C95F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BE33A-4369-40C3-0295-97FCEF7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354E-C340-1F4B-2A9C-DDC372C5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6B43A-90A5-CCBC-D4F2-B5986C7D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47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576B-BEAE-BB1F-98DB-D517C4EF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F851A-2061-5021-5A1E-12B9B1026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F30AE-E6E5-B4E3-E318-1479E827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283B3-1159-6EE4-521C-D101532E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7373-12EC-A2A7-7A64-993CB20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B2ED-6AEB-F17F-FD26-45A36E10A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3D96-2EB1-0436-51FB-A4DD4A394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3C037-4CAE-C78C-5651-6B61FA72E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D6D9B-BD6F-BAF5-04FB-CA1E0F75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24D1-12E5-35D8-C177-EC7BF989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AB3AF-CED4-68EB-0C4E-9F25A811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068AA-08AC-C64D-15C5-49E18066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D4497-FBFB-1932-637F-939464486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AC04A-8E2C-C501-CBC7-EE89C5C2E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669A5-7D54-C035-2A1A-D57EA0063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DAFDD-11CD-59F1-DBF5-31F6B3898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8DA7F-78DC-2F54-D859-DE8D793C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88B4-0DD4-B3E6-D7A4-0CAE68D6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C2159-5A90-5C01-4F57-B0726A7CF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1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567C-5018-3AB3-2244-D472CD16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2FF09E-2B26-3E8C-FFB7-83015958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A49E8-2D4C-7429-403B-BB697EBB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47E54-4E3B-F0A2-0575-074E01C6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68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F9E615-27E8-AA2F-DBC5-7DC31EA7F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145A0-1A3A-B9FC-6144-6F44FD84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47E37-2C75-558C-9A80-8EA9A092C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3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732B-499F-DB36-12B3-AE961F85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24AB-A850-2CB4-048F-43CB907AF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C0EA20-5F9A-452F-4632-B1B02868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4E93B-194A-F463-61D8-53ED337E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9A70F-9DAB-DAE5-DAD7-CFBD9BE9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B8F13-29F1-A3F7-0D02-23F039C97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2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9A85-CB06-0630-177A-3CDB6C66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D36D8-B388-C257-FB06-D176DE7E4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42CD9-26EF-7262-7130-EFC114818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44A68-C587-190E-3CB0-643CA1F19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37871-36BF-03B4-8F25-76A7EA66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40589-186B-1001-52B4-393C0D0D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6B5F4-877E-77B6-7F7B-FE8C2F41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9EE7B-9A2F-B37B-CF62-868D14E4B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BB392-67BE-D3E5-39CC-237F6E494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3D5D2F-9012-8E4C-9CF3-F8777AE66A9B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357B-C348-A754-8186-5A21D55AA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598F0-F7D9-E7E8-F725-A65AAE14A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411773-CFFD-C945-A54D-66EA5EA72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ynton.ucsf.edu/hpc/get-started/good-practices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inyurl.com/wynton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.ucsf.edu/standard-guideline/ucsf-policy-650-16-addendum-f-ucsf-data-classification-stand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93DF-F0E8-ACCF-3953-D586FA0B4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Wynton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20F02-7258-C690-E8FD-18CFF7AC0E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Yulia Gutierrez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5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3D6B-76E5-B4EC-E57B-A645C4AC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nodes are for transferring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10869-480B-AF48-E22F-E73AB3899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transferring files to and from Wynton</a:t>
            </a:r>
          </a:p>
          <a:p>
            <a:pPr lvl="1"/>
            <a:r>
              <a:rPr lang="en-US" dirty="0"/>
              <a:t>To and from your local device</a:t>
            </a:r>
          </a:p>
          <a:p>
            <a:pPr lvl="1"/>
            <a:r>
              <a:rPr lang="en-US" dirty="0"/>
              <a:t>Backup to cloud storage </a:t>
            </a:r>
          </a:p>
          <a:p>
            <a:r>
              <a:rPr lang="en-US" dirty="0"/>
              <a:t>Be careful storing data on Wynton! (don’t!) </a:t>
            </a:r>
          </a:p>
          <a:p>
            <a:r>
              <a:rPr lang="en-US" dirty="0"/>
              <a:t>Globus for moving/syncing/sharing large amounts of data in the background </a:t>
            </a:r>
          </a:p>
          <a:p>
            <a:r>
              <a:rPr lang="en-US" dirty="0"/>
              <a:t>Transfer between Wynton and UCSF Box using UCSF Wynton HPC Box Globus Connector</a:t>
            </a:r>
          </a:p>
          <a:p>
            <a:pPr lvl="1"/>
            <a:r>
              <a:rPr lang="en-US" dirty="0"/>
              <a:t>Would recommend backing data up to Box often!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02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5696-860D-0DF2-EE4F-5158D8EE0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is UCSF’s cloud storage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C8BC-E2FA-3E8F-DC74-B0B3195F4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Unlimited cloud storage!! </a:t>
            </a:r>
          </a:p>
          <a:p>
            <a:r>
              <a:rPr lang="en-US" dirty="0"/>
              <a:t>Install Box Drive to your local machine to access cloud data from your computer </a:t>
            </a:r>
          </a:p>
          <a:p>
            <a:r>
              <a:rPr lang="en-US" dirty="0"/>
              <a:t>Also access at </a:t>
            </a:r>
            <a:r>
              <a:rPr lang="en-US" b="1" dirty="0" err="1"/>
              <a:t>ucsf.box.com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FC50A-70F5-2D64-7660-1B14D77CB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64" y="4104556"/>
            <a:ext cx="9974471" cy="1367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4184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4912-945F-1623-C602-40CF1C0E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nodes are for ‘prototyping’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5C14-B44A-4BE5-FA6E-85BC2FA42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that you can’t submit through the job scheduler (basically interactive node) </a:t>
            </a:r>
          </a:p>
          <a:p>
            <a:r>
              <a:rPr lang="en-US" dirty="0"/>
              <a:t>Install and compile new software, prototype </a:t>
            </a:r>
          </a:p>
          <a:p>
            <a:r>
              <a:rPr lang="en-US" dirty="0"/>
              <a:t>Same configuration and software as compute nodes, but more limitations on resource usage </a:t>
            </a:r>
          </a:p>
          <a:p>
            <a:r>
              <a:rPr lang="en-US" dirty="0"/>
              <a:t>Protected nodes, GPU nodes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6B2CB4FD-26BC-B745-E3E7-0FC86CB0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37" y="4782625"/>
            <a:ext cx="11249526" cy="1690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285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2B13-3617-AFF9-9F61-57907C9E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Wynton uses a job scheduler to assign tasks to compute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B771-7816-981F-95CF-17CB2EE05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schedulers control allocation and execution of jobs </a:t>
            </a:r>
          </a:p>
          <a:p>
            <a:r>
              <a:rPr lang="en-US" dirty="0"/>
              <a:t>Prevents overloading</a:t>
            </a:r>
          </a:p>
          <a:p>
            <a:r>
              <a:rPr lang="en-US" dirty="0"/>
              <a:t>‘Fair-share’ score enforce fairness </a:t>
            </a:r>
          </a:p>
          <a:p>
            <a:r>
              <a:rPr lang="en-US" dirty="0"/>
              <a:t>UCSF uses SGE job scheduler </a:t>
            </a:r>
          </a:p>
          <a:p>
            <a:pPr lvl="1"/>
            <a:r>
              <a:rPr lang="en-US" dirty="0"/>
              <a:t>SLURM? </a:t>
            </a:r>
          </a:p>
          <a:p>
            <a:r>
              <a:rPr lang="en-US" dirty="0"/>
              <a:t>Compute nodes are only accessible through job submission </a:t>
            </a:r>
          </a:p>
          <a:p>
            <a:r>
              <a:rPr lang="en-US" dirty="0"/>
              <a:t>Many pre-installed </a:t>
            </a:r>
            <a:r>
              <a:rPr lang="en-US" dirty="0" err="1"/>
              <a:t>softwares</a:t>
            </a:r>
            <a:endParaRPr lang="en-US" dirty="0"/>
          </a:p>
          <a:p>
            <a:r>
              <a:rPr lang="en-US" dirty="0"/>
              <a:t>CPU and GPU resources available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0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C67F-18DB-7902-3C79-7DC6C29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asking for resources look like? 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F1929F3-F6E3-9578-BE44-205D3739F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8"/>
          <a:stretch>
            <a:fillRect/>
          </a:stretch>
        </p:blipFill>
        <p:spPr>
          <a:xfrm>
            <a:off x="888274" y="1690688"/>
            <a:ext cx="5788430" cy="4351338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772BA-383B-0F89-90A2-03958E8BD049}"/>
              </a:ext>
            </a:extLst>
          </p:cNvPr>
          <p:cNvSpPr txBox="1"/>
          <p:nvPr/>
        </p:nvSpPr>
        <p:spPr>
          <a:xfrm>
            <a:off x="7027817" y="1861457"/>
            <a:ext cx="48373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Where should the job run?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memory do you need?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much intermediate storage do you need?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 long will your job need to run? </a:t>
            </a:r>
          </a:p>
          <a:p>
            <a:r>
              <a:rPr lang="en-US" sz="2800" dirty="0"/>
              <a:t>+ other more advanced specifications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9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D5FF-ED62-9E4D-A737-F4B8A1F7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make 10 million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8819-A445-BDB4-153B-3C54298E3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break Wynton</a:t>
            </a:r>
          </a:p>
          <a:p>
            <a:r>
              <a:rPr lang="en-US" dirty="0"/>
              <a:t>Wynton goes down a lot </a:t>
            </a:r>
          </a:p>
          <a:p>
            <a:r>
              <a:rPr lang="en-US" dirty="0"/>
              <a:t>Wynton is laggy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40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2CCA1-8D8A-5A73-104F-B6FCED59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DD8F-5595-A2AF-8E92-A74D8EF3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make 10 million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7A72-2B73-F441-AC04-6922F294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break Wynton</a:t>
            </a:r>
          </a:p>
          <a:p>
            <a:r>
              <a:rPr lang="en-US" dirty="0"/>
              <a:t>Wynton goes down a lot </a:t>
            </a:r>
          </a:p>
          <a:p>
            <a:r>
              <a:rPr lang="en-US" dirty="0"/>
              <a:t>Wynton is laggy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6BCE14E-C690-73C0-14EC-70942F91B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422" y="2143135"/>
            <a:ext cx="4838700" cy="647700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F516629-F5B5-6E3F-7265-5CDBAFD67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047" y="2834611"/>
            <a:ext cx="4368800" cy="647700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3921A62-B738-2CF2-9052-20C4591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906" y="3290094"/>
            <a:ext cx="4584700" cy="711200"/>
          </a:xfrm>
          <a:prstGeom prst="rect">
            <a:avLst/>
          </a:prstGeom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E44E3EF-6749-2388-9D1F-1C173E23FA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044" y="6043403"/>
            <a:ext cx="4826000" cy="622300"/>
          </a:xfrm>
          <a:prstGeom prst="rect">
            <a:avLst/>
          </a:prstGeom>
        </p:spPr>
      </p:pic>
      <p:pic>
        <p:nvPicPr>
          <p:cNvPr id="13" name="Picture 1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40E765E-310C-6401-8757-AC673B4933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679" y="3550463"/>
            <a:ext cx="4635500" cy="647700"/>
          </a:xfrm>
          <a:prstGeom prst="rect">
            <a:avLst/>
          </a:prstGeom>
        </p:spPr>
      </p:pic>
      <p:pic>
        <p:nvPicPr>
          <p:cNvPr id="15" name="Picture 1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7118719-C847-8CD8-985B-08002A2B17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5198" y="4217563"/>
            <a:ext cx="4660900" cy="1041400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DDFAEAB-1BEC-0669-94BA-EFC12DD6A3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1324" y="1317873"/>
            <a:ext cx="5892800" cy="774700"/>
          </a:xfrm>
          <a:prstGeom prst="rect">
            <a:avLst/>
          </a:prstGeom>
        </p:spPr>
      </p:pic>
      <p:pic>
        <p:nvPicPr>
          <p:cNvPr id="19" name="Picture 18" descr="A screenshot of a phone&#10;&#10;AI-generated content may be incorrect.">
            <a:extLst>
              <a:ext uri="{FF2B5EF4-FFF2-40B4-BE49-F238E27FC236}">
                <a16:creationId xmlns:a16="http://schemas.microsoft.com/office/drawing/2014/main" id="{2A28C688-1CF0-D71A-9CEA-680B78F69D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1744" y="132834"/>
            <a:ext cx="3276600" cy="1003300"/>
          </a:xfrm>
          <a:prstGeom prst="rect">
            <a:avLst/>
          </a:prstGeom>
        </p:spPr>
      </p:pic>
      <p:pic>
        <p:nvPicPr>
          <p:cNvPr id="21" name="Picture 2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F17A31E-9792-6422-FDC5-F8E40B4467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7047" y="5180788"/>
            <a:ext cx="4597400" cy="774700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255D9FF7-5E49-5A27-5C53-E583D0F66A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91242" y="4054475"/>
            <a:ext cx="3975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83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6DB1-8F37-CA13-1F1F-569BCA3E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on Wynton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D71EA-CC50-B7B0-3747-CDCE83842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scratch space for temporary storage of many intermediate files</a:t>
            </a:r>
          </a:p>
          <a:p>
            <a:pPr lvl="1"/>
            <a:r>
              <a:rPr lang="en-US" dirty="0"/>
              <a:t>Unlimited? </a:t>
            </a:r>
          </a:p>
          <a:p>
            <a:pPr lvl="1"/>
            <a:r>
              <a:rPr lang="en-US" dirty="0"/>
              <a:t>Cleared by Wynton admins so don’t store anything precious! </a:t>
            </a:r>
          </a:p>
          <a:p>
            <a:r>
              <a:rPr lang="en-US" dirty="0"/>
              <a:t>Use home/group for temporary storage</a:t>
            </a:r>
          </a:p>
          <a:p>
            <a:r>
              <a:rPr lang="en-US" dirty="0"/>
              <a:t>Don’t store anything permanently on Wynton! Back up your data on Box or lab-specific location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178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12C8-DF44-EEBD-6912-75208BD7D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notes +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B0260-F049-15CC-16E4-2DA3EE64B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Conda, python, </a:t>
            </a:r>
            <a:r>
              <a:rPr lang="en-US" dirty="0" err="1"/>
              <a:t>matlab</a:t>
            </a:r>
            <a:r>
              <a:rPr lang="en-US" dirty="0"/>
              <a:t>, R – all ready to go on Wynton </a:t>
            </a:r>
          </a:p>
          <a:p>
            <a:r>
              <a:rPr lang="en-US" dirty="0"/>
              <a:t>Generate private-public key pair to login without a password</a:t>
            </a:r>
          </a:p>
          <a:p>
            <a:pPr lvl="1"/>
            <a:r>
              <a:rPr lang="en-US" dirty="0"/>
              <a:t>Great for heavy usage </a:t>
            </a:r>
          </a:p>
          <a:p>
            <a:r>
              <a:rPr lang="en-US" dirty="0"/>
              <a:t>Don’t store data on Wynton </a:t>
            </a:r>
          </a:p>
          <a:p>
            <a:r>
              <a:rPr lang="en-US" dirty="0"/>
              <a:t>Use what you need + follow good practices (</a:t>
            </a:r>
            <a:r>
              <a:rPr lang="en-US" dirty="0">
                <a:hlinkClick r:id="rId3"/>
              </a:rPr>
              <a:t>https://wynton.ucsf.edu/hpc/get-started/good-practices.html</a:t>
            </a:r>
            <a:r>
              <a:rPr lang="en-US" dirty="0"/>
              <a:t>)</a:t>
            </a:r>
          </a:p>
          <a:p>
            <a:r>
              <a:rPr lang="en-US" dirty="0"/>
              <a:t>Join Wynton slack for support (or email admins) </a:t>
            </a:r>
          </a:p>
          <a:p>
            <a:r>
              <a:rPr lang="en-US" dirty="0"/>
              <a:t>Questions?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8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FF12-CDBA-4535-72C7-74C9960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C296-FB9A-8D83-29DA-6653434E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277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Login into Wynton and submit basic job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https://tinyurl.com/wynton25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Can also generate private-public key pair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96956-6C17-844E-8F37-5E365F3FF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974" y="1825625"/>
            <a:ext cx="4084197" cy="40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5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F57E-0D1E-62F2-F880-93EAE5C7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Wynton is UCSF’s high-performance computer cluster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EBC0-55AE-1E3B-C531-B08C893DB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universities have HPC clusters to run computationally expensive programs or complex tasks</a:t>
            </a:r>
          </a:p>
          <a:p>
            <a:r>
              <a:rPr lang="en-US" dirty="0"/>
              <a:t>Basically a bunch of powerful computers connected by fast network</a:t>
            </a:r>
          </a:p>
          <a:p>
            <a:r>
              <a:rPr lang="en-US" dirty="0"/>
              <a:t>UCSF’s HPC cluster is a co-op program </a:t>
            </a:r>
          </a:p>
          <a:p>
            <a:r>
              <a:rPr lang="en-US" dirty="0"/>
              <a:t>Available to all UCSF researchers </a:t>
            </a:r>
          </a:p>
          <a:p>
            <a:r>
              <a:rPr lang="en-US" dirty="0"/>
              <a:t>Priority given to research groups that contribute to additional compute capacity  </a:t>
            </a:r>
          </a:p>
        </p:txBody>
      </p:sp>
    </p:spTree>
    <p:extLst>
      <p:ext uri="{BB962C8B-B14F-4D97-AF65-F5344CB8AC3E}">
        <p14:creationId xmlns:p14="http://schemas.microsoft.com/office/powerpoint/2010/main" val="1552610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4B3F1-9AE4-886E-899B-AA13807A1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5F52-D29A-DCA9-0252-4A20B34D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need a computing cluster?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93552E-12B8-9433-7AAA-B81407AD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0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A482-C99B-09B3-905B-27FF4628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would you need a computing cluster?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B041-437A-1A21-2163-EBCE70DF9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MD simulations </a:t>
            </a:r>
          </a:p>
          <a:p>
            <a:r>
              <a:rPr lang="en-US" dirty="0"/>
              <a:t>Training ML models </a:t>
            </a:r>
          </a:p>
          <a:p>
            <a:r>
              <a:rPr lang="en-US" dirty="0"/>
              <a:t>Analyzing big datasets</a:t>
            </a:r>
          </a:p>
          <a:p>
            <a:r>
              <a:rPr lang="en-US" dirty="0"/>
              <a:t>Batch jobs </a:t>
            </a:r>
          </a:p>
          <a:p>
            <a:pPr lvl="1"/>
            <a:r>
              <a:rPr lang="en-US" dirty="0"/>
              <a:t>Eg, designing lots of proteins! Backbone generation, sequence design, structure prediction </a:t>
            </a:r>
          </a:p>
        </p:txBody>
      </p:sp>
    </p:spTree>
    <p:extLst>
      <p:ext uri="{BB962C8B-B14F-4D97-AF65-F5344CB8AC3E}">
        <p14:creationId xmlns:p14="http://schemas.microsoft.com/office/powerpoint/2010/main" val="369534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71A86-4CB5-5AEF-6A4F-CC78AB9F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vs GPU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A5DF-D329-7A76-FB4F-C39E38EDC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classes of computational resources: GPU and CPU</a:t>
            </a:r>
          </a:p>
          <a:p>
            <a:r>
              <a:rPr lang="en-US" dirty="0"/>
              <a:t>Graphics Processing Unit (GPU) </a:t>
            </a:r>
          </a:p>
          <a:p>
            <a:pPr lvl="1"/>
            <a:r>
              <a:rPr lang="en-US" dirty="0"/>
              <a:t>Linear algebra operations that are graphics, image processing, matrix multiplication </a:t>
            </a:r>
          </a:p>
          <a:p>
            <a:pPr lvl="1"/>
            <a:r>
              <a:rPr lang="en-US" dirty="0"/>
              <a:t>Good for parallel processing </a:t>
            </a:r>
          </a:p>
          <a:p>
            <a:pPr lvl="1"/>
            <a:r>
              <a:rPr lang="en-US" dirty="0"/>
              <a:t>Often used for training ML models </a:t>
            </a:r>
          </a:p>
          <a:p>
            <a:pPr lvl="1"/>
            <a:r>
              <a:rPr lang="en-US" dirty="0"/>
              <a:t>In high demand so try not to request unless you need it </a:t>
            </a:r>
          </a:p>
          <a:p>
            <a:r>
              <a:rPr lang="en-US" dirty="0"/>
              <a:t>Central Processing Unit (CPU)  </a:t>
            </a:r>
          </a:p>
          <a:p>
            <a:pPr lvl="1"/>
            <a:r>
              <a:rPr lang="en-US" dirty="0"/>
              <a:t>Used for pretty everything else</a:t>
            </a:r>
          </a:p>
          <a:p>
            <a:pPr lvl="1"/>
            <a:r>
              <a:rPr lang="en-US" dirty="0"/>
              <a:t>Good for serial processing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6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AA3F-BF47-57C6-A110-5784BCFA7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specifications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706D6E-D230-0ED0-A398-C0B0DC0240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234041"/>
              </p:ext>
            </p:extLst>
          </p:nvPr>
        </p:nvGraphicFramePr>
        <p:xfrm>
          <a:off x="1524000" y="1486956"/>
          <a:ext cx="9829800" cy="5005921"/>
        </p:xfrm>
        <a:graphic>
          <a:graphicData uri="http://schemas.openxmlformats.org/drawingml/2006/table">
            <a:tbl>
              <a:tblPr/>
              <a:tblGrid>
                <a:gridCol w="1965960">
                  <a:extLst>
                    <a:ext uri="{9D8B030D-6E8A-4147-A177-3AD203B41FA5}">
                      <a16:colId xmlns:a16="http://schemas.microsoft.com/office/drawing/2014/main" val="131251787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74253167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910650692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63122179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1029615503"/>
                    </a:ext>
                  </a:extLst>
                </a:gridCol>
              </a:tblGrid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Login Nodes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Transfer Nodes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Development Nodes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  <a:effectLst/>
                        </a:rPr>
                        <a:t>Compute Nodes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334014"/>
                  </a:ext>
                </a:extLst>
              </a:tr>
              <a:tr h="71513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Hostname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log[1-2].</a:t>
                      </a:r>
                      <a:r>
                        <a:rPr lang="en-US" sz="900" dirty="0" err="1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wynton.ucsf.edu</a:t>
                      </a:r>
                      <a:r>
                        <a:rPr lang="en-US" sz="900" dirty="0">
                          <a:effectLst/>
                        </a:rPr>
                        <a:t>, </a:t>
                      </a:r>
                      <a:r>
                        <a:rPr lang="en-US" sz="900" dirty="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plog1.wynton.ucsf.edu</a:t>
                      </a:r>
                      <a:endParaRPr lang="en-US" sz="900" dirty="0">
                        <a:effectLst/>
                      </a:endParaRP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dt[1-2].</a:t>
                      </a:r>
                      <a:r>
                        <a:rPr lang="en-US" sz="900" dirty="0" err="1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wynton.ucsf.edu</a:t>
                      </a:r>
                      <a:r>
                        <a:rPr lang="en-US" sz="900" dirty="0">
                          <a:effectLst/>
                        </a:rPr>
                        <a:t>, </a:t>
                      </a:r>
                      <a:r>
                        <a:rPr lang="en-US" sz="900" dirty="0" err="1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pdt</a:t>
                      </a:r>
                      <a:r>
                        <a:rPr lang="en-US" sz="900" dirty="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[1-2].</a:t>
                      </a:r>
                      <a:r>
                        <a:rPr lang="en-US" sz="900" dirty="0" err="1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wynton.ucsf.edu</a:t>
                      </a:r>
                      <a:endParaRPr lang="en-US" sz="900" dirty="0">
                        <a:effectLst/>
                      </a:endParaRP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dev[1-3]</a:t>
                      </a:r>
                      <a:r>
                        <a:rPr lang="en-US" sz="900">
                          <a:effectLst/>
                        </a:rPr>
                        <a:t>, </a:t>
                      </a:r>
                      <a:r>
                        <a:rPr lang="en-US" sz="90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gpudev1</a:t>
                      </a:r>
                      <a:r>
                        <a:rPr lang="en-US" sz="900">
                          <a:effectLst/>
                        </a:rPr>
                        <a:t>, </a:t>
                      </a:r>
                      <a:r>
                        <a:rPr lang="en-US" sz="90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pdev1</a:t>
                      </a:r>
                      <a:r>
                        <a:rPr lang="en-US" sz="900">
                          <a:effectLst/>
                        </a:rPr>
                        <a:t>, </a:t>
                      </a:r>
                      <a:r>
                        <a:rPr lang="en-US" sz="900">
                          <a:solidFill>
                            <a:srgbClr val="C7254E"/>
                          </a:solidFill>
                          <a:effectLst/>
                          <a:latin typeface="Menlo" panose="020B0609030804020204" pitchFamily="49" charset="0"/>
                        </a:rPr>
                        <a:t>pgpudev1</a:t>
                      </a:r>
                      <a:endParaRPr lang="en-US" sz="900">
                        <a:effectLst/>
                      </a:endParaRP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…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793241"/>
                  </a:ext>
                </a:extLst>
              </a:tr>
              <a:tr h="385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Accessible via SSH from outside of cluster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 (2FA if outside of UCSF)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 (2FA if outside of UCSF)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617239"/>
                  </a:ext>
                </a:extLst>
              </a:tr>
              <a:tr h="385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Accessible via SSH from within cluster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61591"/>
                  </a:ext>
                </a:extLst>
              </a:tr>
              <a:tr h="38507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Outbound access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Within UCSF only: SSH and SFTP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HTTP/HTTPS, FTP/FTPS, SSH, SFTP, Globus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Via proxy: HTTP/HTTPS, GIT+SSH(*)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97112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Network speed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10 Gbps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10 Gbps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10 Gbps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1,10,40 Gbps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72603"/>
                  </a:ext>
                </a:extLst>
              </a:tr>
              <a:tr h="55010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Core software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Minimal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Minimal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Same as compute nodes + compilers and source-code packages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Rocky 8 packages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93561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modules (software stacks)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682157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Global file system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889839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Job submission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✓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172026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CPU quota per user(**)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100% (“1 core”)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200% (“2 cores”)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not limited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not limited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74560"/>
                  </a:ext>
                </a:extLst>
              </a:tr>
              <a:tr h="2200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Memory limit per user(**)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32 GiB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96 GiB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48 GiB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per job request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1258"/>
                  </a:ext>
                </a:extLst>
              </a:tr>
              <a:tr h="104519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Purpose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Submit and query jobs. SSH to development nodes. File management.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>
                          <a:effectLst/>
                        </a:rPr>
                        <a:t>Fast in- &amp; outbound file transfers. File management.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Compile and install software. Prototype and test job scripts. Submit and query jobs. Version control (clone, pull, push). File management.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900" dirty="0">
                          <a:effectLst/>
                        </a:rPr>
                        <a:t>Running short and long-running job scripts.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2538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710C5A7-BAD6-F9DF-F2A3-9A0274DCB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9DF17-5DC7-B7E3-8D89-2FA52613CF62}"/>
              </a:ext>
            </a:extLst>
          </p:cNvPr>
          <p:cNvSpPr txBox="1"/>
          <p:nvPr/>
        </p:nvSpPr>
        <p:spPr>
          <a:xfrm>
            <a:off x="7433733" y="6492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wynton.ucsf.edu</a:t>
            </a:r>
            <a:r>
              <a:rPr lang="en-US" dirty="0"/>
              <a:t>/</a:t>
            </a:r>
            <a:r>
              <a:rPr lang="en-US" dirty="0" err="1"/>
              <a:t>hpc</a:t>
            </a:r>
            <a:r>
              <a:rPr lang="en-US" dirty="0"/>
              <a:t>/about/</a:t>
            </a:r>
            <a:r>
              <a:rPr lang="en-US" dirty="0" err="1"/>
              <a:t>specs.html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950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E8F27-B676-2ED1-ACE7-576EE0BB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1BF5-ABEE-1633-1A22-45BBA410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nodes are for logging into Wynton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DAE91-4F3D-E9FB-19D0-39CD131C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 light job submission!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A9F2B-C7B7-A843-237A-688607204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593" y="2561426"/>
            <a:ext cx="10515600" cy="86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49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B3B0-29C9-5C00-F1B2-D86976712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EA074BE-6828-85B8-A065-28CE4BB9C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766" y="5167312"/>
            <a:ext cx="7772400" cy="1341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B76F14-F4D3-BD45-F738-0169DD78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nodes are for logging into Wynton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DA086-A949-4FA5-A4A2-152CDB09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&amp; light job submission!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466E7-3731-58FC-8D7A-3BC8912E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593" y="2561426"/>
            <a:ext cx="10515600" cy="867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53F2F5-7F65-56D3-B839-842676FC8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54" y="3563937"/>
            <a:ext cx="11402878" cy="756028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38E6183-7DB9-E3FC-69FF-38CD5AAD4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183" y="4408846"/>
            <a:ext cx="7772400" cy="1413163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32FE713-32B4-0CCE-C671-BA1DA1A5EE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948" y="4276347"/>
            <a:ext cx="7772400" cy="9881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847927-C818-FCEA-DFC7-F8410605B252}"/>
              </a:ext>
            </a:extLst>
          </p:cNvPr>
          <p:cNvSpPr txBox="1"/>
          <p:nvPr/>
        </p:nvSpPr>
        <p:spPr>
          <a:xfrm>
            <a:off x="9462674" y="5696605"/>
            <a:ext cx="2342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Don’t make Wynton admins mad!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226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DC195-1872-8D27-1590-7255CEE8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plog1 is the login node for protected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9C637-2CDE-38F7-0E35-77F3CE146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working with P3 sensitive data have Wynton Protected Account (had to register) </a:t>
            </a:r>
          </a:p>
          <a:p>
            <a:r>
              <a:rPr lang="en-US" dirty="0"/>
              <a:t>All Protected Health Information (PHI) data is not on Wynton </a:t>
            </a:r>
          </a:p>
          <a:p>
            <a:r>
              <a:rPr lang="en-US" dirty="0"/>
              <a:t>Probably won’t need this during your rotation </a:t>
            </a:r>
            <a:r>
              <a:rPr lang="en-US" dirty="0">
                <a:sym typeface="Wingdings" pitchFamily="2" charset="2"/>
              </a:rPr>
              <a:t> </a:t>
            </a:r>
          </a:p>
          <a:p>
            <a:pPr lvl="1"/>
            <a:r>
              <a:rPr lang="en-US" dirty="0">
                <a:sym typeface="Wingdings" pitchFamily="2" charset="2"/>
              </a:rPr>
              <a:t>If you do, you should receive lab specific onboarding instructions </a:t>
            </a:r>
          </a:p>
          <a:p>
            <a:r>
              <a:rPr lang="en-US" dirty="0">
                <a:sym typeface="Wingdings" pitchFamily="2" charset="2"/>
              </a:rPr>
              <a:t>More information on data classification: </a:t>
            </a:r>
            <a:r>
              <a:rPr lang="en-US" dirty="0">
                <a:sym typeface="Wingdings" pitchFamily="2" charset="2"/>
                <a:hlinkClick r:id="rId3"/>
              </a:rPr>
              <a:t>https://it.ucsf.edu/standard-guideline/ucsf-policy-650-16-addendum-f-ucsf-data-classification-standard</a:t>
            </a:r>
            <a:endParaRPr lang="en-US" dirty="0">
              <a:sym typeface="Wingdings" pitchFamily="2" charset="2"/>
            </a:endParaRPr>
          </a:p>
          <a:p>
            <a:endParaRPr lang="en-US" dirty="0"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612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1131</Words>
  <Application>Microsoft Macintosh PowerPoint</Application>
  <PresentationFormat>Widescreen</PresentationFormat>
  <Paragraphs>208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Menlo</vt:lpstr>
      <vt:lpstr>Wingdings</vt:lpstr>
      <vt:lpstr>Office Theme</vt:lpstr>
      <vt:lpstr>Intro to Wynton</vt:lpstr>
      <vt:lpstr>Wynton is UCSF’s high-performance computer cluster </vt:lpstr>
      <vt:lpstr>Why would you need a computing cluster? </vt:lpstr>
      <vt:lpstr>Why would you need a computing cluster? </vt:lpstr>
      <vt:lpstr>CPU vs GPU  </vt:lpstr>
      <vt:lpstr>Cluster specifications </vt:lpstr>
      <vt:lpstr>Login nodes are for logging into Wynton</vt:lpstr>
      <vt:lpstr>Login nodes are for logging into Wynton</vt:lpstr>
      <vt:lpstr>plog1 is the login node for protected users </vt:lpstr>
      <vt:lpstr>Transfer nodes are for transferring data</vt:lpstr>
      <vt:lpstr>Box is UCSF’s cloud storage system</vt:lpstr>
      <vt:lpstr>Development nodes are for ‘prototyping’ </vt:lpstr>
      <vt:lpstr>Wynton uses a job scheduler to assign tasks to compute nodes</vt:lpstr>
      <vt:lpstr>What does asking for resources look like? </vt:lpstr>
      <vt:lpstr>Don’t make 10 million directories</vt:lpstr>
      <vt:lpstr>Don’t make 10 million directories</vt:lpstr>
      <vt:lpstr>Data storage on Wynton </vt:lpstr>
      <vt:lpstr>Other notes + conclusions</vt:lpstr>
      <vt:lpstr>Exercise!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Gutierrez, Yulia</dc:creator>
  <cp:lastModifiedBy>Gutierrez, Yulia</cp:lastModifiedBy>
  <cp:revision>73</cp:revision>
  <dcterms:created xsi:type="dcterms:W3CDTF">2025-09-08T01:56:30Z</dcterms:created>
  <dcterms:modified xsi:type="dcterms:W3CDTF">2025-09-09T00:50:11Z</dcterms:modified>
</cp:coreProperties>
</file>