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5"/>
  </p:notesMasterIdLst>
  <p:sldIdLst>
    <p:sldId id="262" r:id="rId2"/>
    <p:sldId id="263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80" r:id="rId18"/>
    <p:sldId id="282" r:id="rId19"/>
    <p:sldId id="283" r:id="rId20"/>
    <p:sldId id="284" r:id="rId21"/>
    <p:sldId id="285" r:id="rId22"/>
    <p:sldId id="286" r:id="rId23"/>
    <p:sldId id="287" r:id="rId24"/>
  </p:sldIdLst>
  <p:sldSz cx="9144000" cy="5143500" type="screen16x9"/>
  <p:notesSz cx="6858000" cy="9144000"/>
  <p:embeddedFontLst>
    <p:embeddedFont>
      <p:font typeface="Ubuntu Mono" panose="020B050903060203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473DCC-608B-40E0-A199-FD0ADC2046D1}">
  <a:tblStyle styleId="{EB473DCC-608B-40E0-A199-FD0ADC2046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26 minutes not including  questions or announcements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datastructur.e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Shape 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tlDSV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goo.gl/GzNrrv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cs.cs.princeton.edu/java/stdlib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CS61B: 2018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22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and Defining Classes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Compilation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Defining and Instantiating Classes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Closer Look at Static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public static void main(String[] args)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Libraries (e.g. StdDraw, In)</a:t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5067304" y="4718400"/>
            <a:ext cx="45867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place to watch waves: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http://goo.gl/tlDSVq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5233626" y="76200"/>
            <a:ext cx="36645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forecast &gt; 18 feet, go!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http://goo.gl/GzNrrv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2400" y="561040"/>
            <a:ext cx="3664500" cy="388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Objects (assuming you’ve done HW0!)</a:t>
            </a: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create an array of objects:</a:t>
            </a:r>
            <a:endParaRPr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First use the </a:t>
            </a:r>
            <a:r>
              <a:rPr lang="en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 keyword to create the array.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Then use </a:t>
            </a:r>
            <a:r>
              <a:rPr lang="en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 again for each object that you want to put in the array.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code runs:</a:t>
            </a:r>
            <a:endParaRPr/>
          </a:p>
        </p:txBody>
      </p:sp>
      <p:graphicFrame>
        <p:nvGraphicFramePr>
          <p:cNvPr id="183" name="Shape 183"/>
          <p:cNvGraphicFramePr/>
          <p:nvPr/>
        </p:nvGraphicFramePr>
        <p:xfrm>
          <a:off x="4240825" y="4232025"/>
          <a:ext cx="4169000" cy="396210"/>
        </p:xfrm>
        <a:graphic>
          <a:graphicData uri="http://schemas.openxmlformats.org/drawingml/2006/table">
            <a:tbl>
              <a:tblPr>
                <a:noFill/>
                <a:tableStyleId>{EB473DCC-608B-40E0-A199-FD0ADC2046D1}</a:tableStyleId>
              </a:tblPr>
              <a:tblGrid>
                <a:gridCol w="208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Dog of size 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Dog of size 20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" name="Shape 184"/>
          <p:cNvSpPr txBox="1"/>
          <p:nvPr/>
        </p:nvSpPr>
        <p:spPr>
          <a:xfrm>
            <a:off x="5093550" y="4613025"/>
            <a:ext cx="261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7209575" y="4613025"/>
            <a:ext cx="261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3121156" y="4076696"/>
            <a:ext cx="11226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dogs = 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295850" y="2563225"/>
            <a:ext cx="4119300" cy="1331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Dog[] dogs = </a:t>
            </a: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Dog[2];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dogs[0] = </a:t>
            </a: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Dog(8);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dogs[1] = </a:t>
            </a: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Dog(20);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dogs[0].makeNoise();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188" name="Shape 188"/>
          <p:cNvCxnSpPr/>
          <p:nvPr/>
        </p:nvCxnSpPr>
        <p:spPr>
          <a:xfrm rot="10800000">
            <a:off x="3302746" y="3681425"/>
            <a:ext cx="12903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" name="Shape 189"/>
          <p:cNvSpPr txBox="1"/>
          <p:nvPr/>
        </p:nvSpPr>
        <p:spPr>
          <a:xfrm>
            <a:off x="4639846" y="3509024"/>
            <a:ext cx="43545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E0712"/>
                </a:solidFill>
              </a:rPr>
              <a:t>Yipping occurs.</a:t>
            </a:r>
            <a:endParaRPr b="1">
              <a:solidFill>
                <a:srgbClr val="BE0712"/>
              </a:solidFill>
            </a:endParaRPr>
          </a:p>
        </p:txBody>
      </p:sp>
      <p:cxnSp>
        <p:nvCxnSpPr>
          <p:cNvPr id="190" name="Shape 190"/>
          <p:cNvCxnSpPr/>
          <p:nvPr/>
        </p:nvCxnSpPr>
        <p:spPr>
          <a:xfrm rot="10800000">
            <a:off x="3708575" y="2855825"/>
            <a:ext cx="8916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" name="Shape 191"/>
          <p:cNvSpPr txBox="1"/>
          <p:nvPr/>
        </p:nvSpPr>
        <p:spPr>
          <a:xfrm>
            <a:off x="4648796" y="2680318"/>
            <a:ext cx="43545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E0712"/>
                </a:solidFill>
              </a:rPr>
              <a:t>Creates an array of Dogs of size 2.</a:t>
            </a:r>
            <a:endParaRPr b="1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928950" y="19906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Static vs. Instance Members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/>
        </p:nvSpPr>
        <p:spPr>
          <a:xfrm>
            <a:off x="166800" y="2740243"/>
            <a:ext cx="3911400" cy="1001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highlight>
                <a:srgbClr val="EFEFEF"/>
              </a:highlight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8695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Key differences between static and non-static (a.k.a. instance) methods:</a:t>
            </a:r>
            <a:endParaRPr dirty="0"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Static methods are invoked using the class name, e.g. </a:t>
            </a:r>
            <a:r>
              <a:rPr lang="en" dirty="0" err="1"/>
              <a:t>Dog.makeNoise</a:t>
            </a:r>
            <a:r>
              <a:rPr lang="en" dirty="0"/>
              <a:t>();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Instance methods are invoked using an instance name, e.g. </a:t>
            </a:r>
            <a:r>
              <a:rPr lang="en" dirty="0" err="1"/>
              <a:t>maya.makeNoise</a:t>
            </a:r>
            <a:r>
              <a:rPr lang="en" dirty="0"/>
              <a:t>();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Static methods can’t access “my” instance variables, because there is no “me”.</a:t>
            </a:r>
            <a:endParaRPr dirty="0"/>
          </a:p>
        </p:txBody>
      </p: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vs. Non-static</a:t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1829100" y="2301438"/>
            <a:ext cx="757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Static</a:t>
            </a:r>
            <a:endParaRPr b="1"/>
          </a:p>
        </p:txBody>
      </p:sp>
      <p:sp>
        <p:nvSpPr>
          <p:cNvPr id="205" name="Shape 205"/>
          <p:cNvSpPr txBox="1"/>
          <p:nvPr/>
        </p:nvSpPr>
        <p:spPr>
          <a:xfrm>
            <a:off x="5912375" y="2015775"/>
            <a:ext cx="12693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Non-static</a:t>
            </a:r>
            <a:endParaRPr b="1"/>
          </a:p>
        </p:txBody>
      </p:sp>
      <p:sp>
        <p:nvSpPr>
          <p:cNvPr id="206" name="Shape 206"/>
          <p:cNvSpPr txBox="1"/>
          <p:nvPr/>
        </p:nvSpPr>
        <p:spPr>
          <a:xfrm>
            <a:off x="1580875" y="4322350"/>
            <a:ext cx="1878600" cy="393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Dog.makeNoise();</a:t>
            </a:r>
            <a:endParaRPr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5905275" y="4197675"/>
            <a:ext cx="2242200" cy="604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maya =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Dog(100);</a:t>
            </a:r>
            <a:endParaRPr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maya.makeNoise();</a:t>
            </a:r>
            <a:endParaRPr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347675" y="4337775"/>
            <a:ext cx="18258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Invocation:</a:t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4711675" y="4318500"/>
            <a:ext cx="18258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Invocation:</a:t>
            </a:r>
            <a:endParaRPr/>
          </a:p>
        </p:txBody>
      </p:sp>
      <p:cxnSp>
        <p:nvCxnSpPr>
          <p:cNvPr id="210" name="Shape 210"/>
          <p:cNvCxnSpPr/>
          <p:nvPr/>
        </p:nvCxnSpPr>
        <p:spPr>
          <a:xfrm rot="10800000" flipH="1">
            <a:off x="894700" y="3389725"/>
            <a:ext cx="414300" cy="5274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" name="Shape 211"/>
          <p:cNvSpPr txBox="1"/>
          <p:nvPr/>
        </p:nvSpPr>
        <p:spPr>
          <a:xfrm>
            <a:off x="278000" y="3880900"/>
            <a:ext cx="38430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method cannot access weightInPounds! 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4229700" y="2431017"/>
            <a:ext cx="4779300" cy="168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makeNoise()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(weightInPounds &lt; 10)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5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 b="1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yipyipyip!</a:t>
            </a:r>
            <a:r>
              <a:rPr lang="en" sz="15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}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(weightInPounds &lt; 30)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System.out.println(</a:t>
            </a:r>
            <a:r>
              <a:rPr lang="en" sz="15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 b="1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bark. bark.</a:t>
            </a:r>
            <a:r>
              <a:rPr lang="en" sz="15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 System.out.println(</a:t>
            </a:r>
            <a:r>
              <a:rPr lang="en" sz="15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 b="1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woof!</a:t>
            </a:r>
            <a:r>
              <a:rPr lang="en" sz="15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Static Methods?</a:t>
            </a: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classes are never instantiated. For example, Math.</a:t>
            </a:r>
            <a:endParaRPr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= Math.round(5.6);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Sometimes, classes may have a mix of static and non-static methods, e.g.  </a:t>
            </a:r>
            <a:br>
              <a:rPr lang="en"/>
            </a:br>
            <a:endParaRPr/>
          </a:p>
        </p:txBody>
      </p:sp>
      <p:cxnSp>
        <p:nvCxnSpPr>
          <p:cNvPr id="219" name="Shape 219"/>
          <p:cNvCxnSpPr/>
          <p:nvPr/>
        </p:nvCxnSpPr>
        <p:spPr>
          <a:xfrm rot="10800000">
            <a:off x="3760375" y="1363300"/>
            <a:ext cx="1265100" cy="1473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5232025" y="1363300"/>
            <a:ext cx="29700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Much nicer than: </a:t>
            </a:r>
            <a:endParaRPr>
              <a:solidFill>
                <a:srgbClr val="BE071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E071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Math m = new Math();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x = m.round(x);</a:t>
            </a:r>
            <a:endParaRPr>
              <a:solidFill>
                <a:srgbClr val="BE071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1022400" y="3011100"/>
            <a:ext cx="6641400" cy="1900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maxDog(Dog d1, Dog d2)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(d1.weightInPounds &gt; d2.weightInPounds)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	</a:t>
            </a: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d2;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69" y="2463094"/>
            <a:ext cx="4953325" cy="24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660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class may have a mix of static and non-static </a:t>
            </a:r>
            <a:r>
              <a:rPr lang="en" b="1" i="1"/>
              <a:t>members</a:t>
            </a:r>
            <a:r>
              <a:rPr lang="en"/>
              <a:t>.</a:t>
            </a:r>
            <a:endParaRPr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variable or method defined in a class is also called a member of that class. 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Static members are accessed using class name, e.g. Dog.binomen.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Non-static members </a:t>
            </a:r>
            <a:r>
              <a:rPr lang="en" b="1"/>
              <a:t>cannot</a:t>
            </a:r>
            <a:r>
              <a:rPr lang="en"/>
              <a:t> be invoked using class name: Dog.makeNoise()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Static methods must access instance variables via a specific instance, e.g. d1. </a:t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73025" y="2362200"/>
            <a:ext cx="9012300" cy="2694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vs. Non-static</a:t>
            </a:r>
            <a:endParaRPr/>
          </a:p>
        </p:txBody>
      </p:sp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525" y="3051075"/>
            <a:ext cx="4117600" cy="1680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Shape 231"/>
          <p:cNvCxnSpPr/>
          <p:nvPr/>
        </p:nvCxnSpPr>
        <p:spPr>
          <a:xfrm>
            <a:off x="6755425" y="1708650"/>
            <a:ext cx="1934400" cy="322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Shape 232"/>
          <p:cNvCxnSpPr/>
          <p:nvPr/>
        </p:nvCxnSpPr>
        <p:spPr>
          <a:xfrm rot="10800000" flipH="1">
            <a:off x="6887300" y="1737925"/>
            <a:ext cx="1831800" cy="293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</a:t>
            </a:r>
            <a:r>
              <a:rPr lang="en" sz="2000" b="0">
                <a:solidFill>
                  <a:srgbClr val="000000"/>
                </a:solidFill>
              </a:rPr>
              <a:t>Will this program compile? If so, what will it print?</a:t>
            </a:r>
            <a:endParaRPr sz="2000" b="0">
              <a:solidFill>
                <a:srgbClr val="000000"/>
              </a:solidFill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8324550" y="927425"/>
            <a:ext cx="981300" cy="24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 10: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yip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 30:</a:t>
            </a:r>
            <a:br>
              <a:rPr lang="en" sz="1800"/>
            </a:br>
            <a:r>
              <a:rPr lang="en" sz="1800"/>
              <a:t>bark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&gt;=30: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woof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9" name="Shape 239"/>
          <p:cNvSpPr txBox="1"/>
          <p:nvPr/>
        </p:nvSpPr>
        <p:spPr>
          <a:xfrm>
            <a:off x="273100" y="526906"/>
            <a:ext cx="7914000" cy="4582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DogLoop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	Dog smallDog =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Dog(5);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	Dog mediumDog =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Dog(25);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	Dog hugeDog =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Dog(150);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	Dog[] manyDogs =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Dog[4];  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manyDogs[0] = smallDog;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	manyDogs[1] = hugeDog;    	   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manyDogs[2] =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Dog(130);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	</a:t>
            </a:r>
            <a:r>
              <a:rPr lang="en" sz="16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 &lt; manyDogs.length) {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		Dog.maxDog(manyDogs[i], mediumDog).makeNoise();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		i = i + 1;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92675" y="2066850"/>
            <a:ext cx="905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public static void main(String[] args)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Special Role for Strings: Command Line Arguments</a:t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250325" y="796550"/>
            <a:ext cx="7191900" cy="1957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ArgsDemo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Prints out the 0th command line argument. */</a:t>
            </a:r>
            <a:endParaRPr sz="19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System.out.println(args[0]);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2227200" y="3644700"/>
            <a:ext cx="6169200" cy="103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D96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~/Dropbox/61b/lec/usingDefiningClasses</a:t>
            </a: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93C47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8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 ArgsDemo hello some args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Special Role for Strings: Command Line Arguments</a:t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217325" y="642175"/>
            <a:ext cx="7161600" cy="4201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ArgsSum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7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Prints out the sum of arguments, assuming they are</a:t>
            </a:r>
            <a:endParaRPr sz="17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*  integers.</a:t>
            </a:r>
            <a:endParaRPr sz="17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*/</a:t>
            </a:r>
            <a:endParaRPr sz="17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index = 0;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sum = 0;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(index &lt; args.length)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sum = sum + Integer.parseInt(args[index]);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index = index + 1;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System.out.println(sum);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highlight>
                <a:srgbClr val="EFEFEF"/>
              </a:highlight>
            </a:endParaRPr>
          </a:p>
        </p:txBody>
      </p:sp>
      <p:cxnSp>
        <p:nvCxnSpPr>
          <p:cNvPr id="270" name="Shape 270"/>
          <p:cNvCxnSpPr/>
          <p:nvPr/>
        </p:nvCxnSpPr>
        <p:spPr>
          <a:xfrm flipH="1">
            <a:off x="4670575" y="2610000"/>
            <a:ext cx="938700" cy="4761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Shape 271"/>
          <p:cNvSpPr txBox="1"/>
          <p:nvPr/>
        </p:nvSpPr>
        <p:spPr>
          <a:xfrm>
            <a:off x="5679950" y="2179950"/>
            <a:ext cx="3173400" cy="634800"/>
          </a:xfrm>
          <a:prstGeom prst="rect">
            <a:avLst/>
          </a:prstGeom>
          <a:solidFill>
            <a:srgbClr val="E7EE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How’d we know to do this? We Googled “convert string integer java”.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6000975" y="4328325"/>
            <a:ext cx="2882700" cy="69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7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 ArgsSum 1 2 3 4</a:t>
            </a:r>
            <a:endParaRPr sz="17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7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928950" y="22192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Using Libraries</a:t>
            </a:r>
            <a:endParaRPr sz="4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(e.g. StdDraw, In)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Compilation</a:t>
            </a:r>
            <a:endParaRPr sz="4800"/>
          </a:p>
        </p:txBody>
      </p:sp>
      <p:sp>
        <p:nvSpPr>
          <p:cNvPr id="81" name="Shape 81"/>
          <p:cNvSpPr txBox="1"/>
          <p:nvPr/>
        </p:nvSpPr>
        <p:spPr>
          <a:xfrm>
            <a:off x="213475" y="-80800"/>
            <a:ext cx="8930400" cy="24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00FF"/>
                </a:solidFill>
              </a:rPr>
              <a:t>THERE IS A LIVE PIAZZA THREAD IF YOU HAVE ANY QUESTIONS MID-LECTURE. Someone will answer probably.</a:t>
            </a:r>
            <a:endParaRPr sz="36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Libraries</a:t>
            </a:r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tons of Java libraries out there.</a:t>
            </a:r>
            <a:endParaRPr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61B, we will provide all needed libraries. These include (but are not limited to):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built-in Java libraries (e.g. Math, String, Integer, List, Map)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Princeton standard library (e.g. StdDraw, StdAudio, In)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programmer, you’ll want to leverage existing libraries whenever possible.</a:t>
            </a:r>
            <a:endParaRPr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Saves you the trouble of writing code.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Existing widely used libraries are (probably) will probably be less buggy.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… but you’ll have to spend some time getting acquainted with the library.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Libraries</a:t>
            </a:r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4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programmer, you’ll want to leverage existing libraries whenever       possible.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Best ways to learn how to use an unfamiliar library:</a:t>
            </a:r>
            <a:endParaRPr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a tutorial (on the web, youtube, etc.) for the library.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Read the documentation for the library (Java docs often very good).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Look at example code snippets that use the library.</a:t>
            </a:r>
            <a:br>
              <a:rPr lang="en"/>
            </a:b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61B, please don’t use new libraries downloaded from the web (won’t work with our grader). Use the provided libraries only.</a:t>
            </a:r>
            <a:endParaRPr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Won’t really come up until we get to project 2.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Documentation Example</a:t>
            </a:r>
            <a:endParaRPr/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301" y="662276"/>
            <a:ext cx="6353175" cy="43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Princeton Standard Library</a:t>
            </a:r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be using a great library courtesy of my old colleagues at Princeton,       mostly Kevin Wayne: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http://introcs.cs.princeton.edu/java/stdlib/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Makes various things much easier:</a:t>
            </a:r>
            <a:endParaRPr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Getting user input.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Reading from files.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Making sounds.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Drawing to the screen.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Getting random numbers.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Make sure to see the example code for project 0!</a:t>
            </a:r>
            <a:endParaRPr/>
          </a:p>
        </p:txBody>
      </p:sp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3125" y="1482250"/>
            <a:ext cx="190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standard tools for executing Java programs use a two step process:</a:t>
            </a:r>
            <a:endParaRPr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not the only way to run Java code. 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83406" y="1897250"/>
            <a:ext cx="1650300" cy="3447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Hello.java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3890578" y="1897250"/>
            <a:ext cx="1650300" cy="3447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Hello.class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90" name="Shape 90"/>
          <p:cNvCxnSpPr/>
          <p:nvPr/>
        </p:nvCxnSpPr>
        <p:spPr>
          <a:xfrm>
            <a:off x="1876624" y="2069600"/>
            <a:ext cx="462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Shape 91"/>
          <p:cNvSpPr/>
          <p:nvPr/>
        </p:nvSpPr>
        <p:spPr>
          <a:xfrm>
            <a:off x="2482142" y="1915850"/>
            <a:ext cx="660000" cy="3075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javac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92" name="Shape 92"/>
          <p:cNvCxnSpPr/>
          <p:nvPr/>
        </p:nvCxnSpPr>
        <p:spPr>
          <a:xfrm>
            <a:off x="3285060" y="2069600"/>
            <a:ext cx="462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Shape 93"/>
          <p:cNvCxnSpPr/>
          <p:nvPr/>
        </p:nvCxnSpPr>
        <p:spPr>
          <a:xfrm>
            <a:off x="5683796" y="2069600"/>
            <a:ext cx="462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Shape 94"/>
          <p:cNvSpPr/>
          <p:nvPr/>
        </p:nvSpPr>
        <p:spPr>
          <a:xfrm>
            <a:off x="6289314" y="1915850"/>
            <a:ext cx="660000" cy="3075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java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95" name="Shape 95"/>
          <p:cNvCxnSpPr/>
          <p:nvPr/>
        </p:nvCxnSpPr>
        <p:spPr>
          <a:xfrm>
            <a:off x="7092232" y="2069600"/>
            <a:ext cx="4626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Shape 96"/>
          <p:cNvSpPr/>
          <p:nvPr/>
        </p:nvSpPr>
        <p:spPr>
          <a:xfrm>
            <a:off x="7697750" y="1612388"/>
            <a:ext cx="1362852" cy="914436"/>
          </a:xfrm>
          <a:prstGeom prst="cloud">
            <a:avLst/>
          </a:prstGeom>
          <a:solidFill>
            <a:srgbClr val="EAD1D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stuff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happens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2356946" y="1576914"/>
            <a:ext cx="9114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6118717" y="1576925"/>
            <a:ext cx="11241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248300" y="2612175"/>
            <a:ext cx="8731200" cy="2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make a class file at all?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.class file has been type checked. Distributed code is safer.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.class files are ‘simpler’ for machine to execute. Distributed code is faster.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Minor benefit: Protects your intellectual property. No need to give out source.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learn more about all this in 61C and particularly 164.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848700" y="4738210"/>
            <a:ext cx="54780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Note: .class files are easily reversible into similar looking Java files.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8303575" y="3696007"/>
            <a:ext cx="4626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" name="Shape 102"/>
          <p:cNvCxnSpPr>
            <a:stCxn id="100" idx="3"/>
            <a:endCxn id="101" idx="2"/>
          </p:cNvCxnSpPr>
          <p:nvPr/>
        </p:nvCxnSpPr>
        <p:spPr>
          <a:xfrm rot="10800000" flipH="1">
            <a:off x="8326700" y="4101760"/>
            <a:ext cx="208200" cy="839400"/>
          </a:xfrm>
          <a:prstGeom prst="bentConnector2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928950" y="1588550"/>
            <a:ext cx="7286100" cy="17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Defining and Instantiating Classes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we saw last time:</a:t>
            </a:r>
            <a:endParaRPr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method (a.k.a. function) is associated with some class.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run a class, we must define a main method.</a:t>
            </a:r>
            <a:endParaRPr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Not all classes have a main method!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25" y="2166938"/>
            <a:ext cx="421005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00" y="3622913"/>
            <a:ext cx="514350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6523900" y="2337734"/>
            <a:ext cx="24741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Can’t be run directly, since there is no main method.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6445775" y="3831409"/>
            <a:ext cx="25611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Calls a method from another class. Can think of this as a class that tests out the Dog class.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403625" y="2018602"/>
            <a:ext cx="5567700" cy="1547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makeNoise()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"Bark!"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cxnSp>
        <p:nvCxnSpPr>
          <p:cNvPr id="119" name="Shape 119"/>
          <p:cNvCxnSpPr/>
          <p:nvPr/>
        </p:nvCxnSpPr>
        <p:spPr>
          <a:xfrm rot="10800000">
            <a:off x="5324575" y="2558304"/>
            <a:ext cx="9825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Shape 120"/>
          <p:cNvSpPr txBox="1"/>
          <p:nvPr/>
        </p:nvSpPr>
        <p:spPr>
          <a:xfrm>
            <a:off x="199125" y="3544925"/>
            <a:ext cx="6001800" cy="1547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DogLauncher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Dog.makeNoise();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1" name="Shape 121"/>
          <p:cNvCxnSpPr/>
          <p:nvPr/>
        </p:nvCxnSpPr>
        <p:spPr>
          <a:xfrm rot="10800000">
            <a:off x="5982475" y="4093176"/>
            <a:ext cx="4008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 so good Approach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could create a separate class for every single dog out there, but this is going to get redundant in a hurry.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1250475" y="1517550"/>
            <a:ext cx="6832200" cy="1647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MayaTheDog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makeNoise()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"arooooooooooooooo!"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1250475" y="3338875"/>
            <a:ext cx="6832200" cy="1647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YapsterTheDog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makeNoise()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"awawawwwawwa awawaw"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Instantiation </a:t>
            </a: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Classes can contain not just functions (a.k.a. methods), but also data.</a:t>
            </a:r>
            <a:endParaRPr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example, we might add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 variable to each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.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Classes can be instantiated as objects.</a:t>
            </a:r>
            <a:endParaRPr/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We’ll create a single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class, and then create instances of this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.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class provides a blueprint that 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/>
              <a:t> objects will follow.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Side note: For E7/MATLAB folks, if you’ve ever gotten an axis using gca(), this is similar. Each axis has the same properties, e.g. they all have xTicks, etc. </a:t>
            </a:r>
            <a:endParaRPr sz="1600"/>
          </a:p>
        </p:txBody>
      </p:sp>
      <p:cxnSp>
        <p:nvCxnSpPr>
          <p:cNvPr id="144" name="Shape 144"/>
          <p:cNvCxnSpPr/>
          <p:nvPr/>
        </p:nvCxnSpPr>
        <p:spPr>
          <a:xfrm flipH="1">
            <a:off x="6547375" y="2022225"/>
            <a:ext cx="556800" cy="293100"/>
          </a:xfrm>
          <a:prstGeom prst="straightConnector1">
            <a:avLst/>
          </a:prstGeom>
          <a:noFill/>
          <a:ln w="19050" cap="flat" cmpd="sng">
            <a:solidFill>
              <a:srgbClr val="BB444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Shape 145"/>
          <p:cNvSpPr txBox="1"/>
          <p:nvPr/>
        </p:nvSpPr>
        <p:spPr>
          <a:xfrm>
            <a:off x="7133500" y="1585550"/>
            <a:ext cx="2051400" cy="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</a:rPr>
              <a:t>These instances are also called ‘objects’</a:t>
            </a:r>
            <a:endParaRPr>
              <a:solidFill>
                <a:srgbClr val="BB444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132000" y="628700"/>
            <a:ext cx="5666400" cy="4514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 {</a:t>
            </a:r>
            <a:endParaRPr sz="17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 dirty="0" err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7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</a:t>
            </a:r>
            <a:r>
              <a:rPr lang="en" sz="1700" dirty="0" err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7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startingWeight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7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 dirty="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7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7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&lt; 10) {</a:t>
            </a:r>
            <a:endParaRPr sz="17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 dirty="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700" dirty="0" err="1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yipyipyip</a:t>
            </a:r>
            <a:r>
              <a:rPr lang="en" sz="1700" dirty="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!"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7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	} </a:t>
            </a:r>
            <a:r>
              <a:rPr lang="en" sz="17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7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weightInPounds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&lt; 30) {</a:t>
            </a:r>
            <a:endParaRPr sz="17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7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 dirty="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"bark. bark."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7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} </a:t>
            </a:r>
            <a:r>
              <a:rPr lang="en" sz="17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7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7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 dirty="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7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}</a:t>
            </a:r>
            <a:endParaRPr sz="17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7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 b="1" dirty="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Typical Class (Terminology)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6012202" y="1435190"/>
            <a:ext cx="29838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E0712"/>
                </a:solidFill>
              </a:rPr>
              <a:t>Constructor</a:t>
            </a:r>
            <a:r>
              <a:rPr lang="en">
                <a:solidFill>
                  <a:srgbClr val="BE0712"/>
                </a:solidFill>
              </a:rPr>
              <a:t> (similar to a method, but not a method). Determines how to instantiate the class.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6012200" y="921725"/>
            <a:ext cx="30300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E0712"/>
                </a:solidFill>
              </a:rPr>
              <a:t>Instance variable</a:t>
            </a:r>
            <a:r>
              <a:rPr lang="en">
                <a:solidFill>
                  <a:srgbClr val="BE0712"/>
                </a:solidFill>
              </a:rPr>
              <a:t>. Can have as many of these as you want.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6012200" y="2430025"/>
            <a:ext cx="2968800" cy="24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E0712"/>
                </a:solidFill>
              </a:rPr>
              <a:t>Non-static method, a.k.a. Instance Method</a:t>
            </a:r>
            <a:r>
              <a:rPr lang="en">
                <a:solidFill>
                  <a:srgbClr val="BE0712"/>
                </a:solidFill>
              </a:rPr>
              <a:t>. Idea: If the method is going to be invoked by an instance of the class (as in the next slide), then it should be non-static.</a:t>
            </a:r>
            <a:endParaRPr>
              <a:solidFill>
                <a:srgbClr val="BE071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E0712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Roughly speaking: If the method needs to use “</a:t>
            </a:r>
            <a:r>
              <a:rPr lang="en" b="1" u="sng">
                <a:solidFill>
                  <a:srgbClr val="BE0712"/>
                </a:solidFill>
              </a:rPr>
              <a:t>my</a:t>
            </a:r>
            <a:r>
              <a:rPr lang="en">
                <a:solidFill>
                  <a:srgbClr val="BE0712"/>
                </a:solidFill>
              </a:rPr>
              <a:t> instance variables”, the method must be non-static.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55" name="Shape 155"/>
          <p:cNvCxnSpPr/>
          <p:nvPr/>
        </p:nvCxnSpPr>
        <p:spPr>
          <a:xfrm rot="10800000">
            <a:off x="4991775" y="1632862"/>
            <a:ext cx="10107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Shape 156"/>
          <p:cNvCxnSpPr/>
          <p:nvPr/>
        </p:nvCxnSpPr>
        <p:spPr>
          <a:xfrm rot="10800000">
            <a:off x="3886575" y="1131175"/>
            <a:ext cx="21159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Shape 157"/>
          <p:cNvCxnSpPr/>
          <p:nvPr/>
        </p:nvCxnSpPr>
        <p:spPr>
          <a:xfrm rot="10800000">
            <a:off x="4007475" y="2658659"/>
            <a:ext cx="19743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65850" y="783300"/>
            <a:ext cx="5402400" cy="2801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DogLauncher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Dog smallDog;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Dog(20);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	smallDog = </a:t>
            </a: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Dog(5);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Dog hugeDog = </a:t>
            </a:r>
            <a:r>
              <a:rPr lang="en" sz="17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Dog(150);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	smallDog.makeNoise();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hugeDog.makeNoise();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highlight>
                <a:srgbClr val="EFEFEF"/>
              </a:highlight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4921000" y="1433875"/>
            <a:ext cx="4158900" cy="1516200"/>
          </a:xfrm>
          <a:prstGeom prst="rect">
            <a:avLst/>
          </a:prstGeom>
          <a:solidFill>
            <a:srgbClr val="E7EE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Instantiating a Class and Terminology</a:t>
            </a:r>
            <a:endParaRPr/>
          </a:p>
        </p:txBody>
      </p:sp>
      <p:cxnSp>
        <p:nvCxnSpPr>
          <p:cNvPr id="165" name="Shape 165"/>
          <p:cNvCxnSpPr/>
          <p:nvPr/>
        </p:nvCxnSpPr>
        <p:spPr>
          <a:xfrm rot="10800000">
            <a:off x="2645550" y="1562852"/>
            <a:ext cx="22005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Shape 166"/>
          <p:cNvSpPr txBox="1"/>
          <p:nvPr/>
        </p:nvSpPr>
        <p:spPr>
          <a:xfrm>
            <a:off x="4881750" y="1344262"/>
            <a:ext cx="37197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E0712"/>
                </a:solidFill>
              </a:rPr>
              <a:t>Declaration</a:t>
            </a:r>
            <a:r>
              <a:rPr lang="en">
                <a:solidFill>
                  <a:srgbClr val="BE0712"/>
                </a:solidFill>
              </a:rPr>
              <a:t> of a Dog variable.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881750" y="1605864"/>
            <a:ext cx="42345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E0712"/>
                </a:solidFill>
              </a:rPr>
              <a:t>Instantiation </a:t>
            </a:r>
            <a:r>
              <a:rPr lang="en">
                <a:solidFill>
                  <a:srgbClr val="BE0712"/>
                </a:solidFill>
              </a:rPr>
              <a:t>of the Dog class as a Dog Object.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68" name="Shape 168"/>
          <p:cNvCxnSpPr/>
          <p:nvPr/>
        </p:nvCxnSpPr>
        <p:spPr>
          <a:xfrm rot="10800000">
            <a:off x="2645550" y="1802339"/>
            <a:ext cx="22005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Shape 169"/>
          <p:cNvCxnSpPr/>
          <p:nvPr/>
        </p:nvCxnSpPr>
        <p:spPr>
          <a:xfrm rot="10800000">
            <a:off x="3931300" y="2041825"/>
            <a:ext cx="9069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Shape 170"/>
          <p:cNvSpPr txBox="1"/>
          <p:nvPr/>
        </p:nvSpPr>
        <p:spPr>
          <a:xfrm>
            <a:off x="4881750" y="1872641"/>
            <a:ext cx="42345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E0712"/>
                </a:solidFill>
              </a:rPr>
              <a:t>Instantiation </a:t>
            </a:r>
            <a:r>
              <a:rPr lang="en">
                <a:solidFill>
                  <a:srgbClr val="BE0712"/>
                </a:solidFill>
              </a:rPr>
              <a:t>and </a:t>
            </a:r>
            <a:r>
              <a:rPr lang="en" b="1">
                <a:solidFill>
                  <a:srgbClr val="BE0712"/>
                </a:solidFill>
              </a:rPr>
              <a:t>Assignment</a:t>
            </a:r>
            <a:r>
              <a:rPr lang="en">
                <a:solidFill>
                  <a:srgbClr val="BE0712"/>
                </a:solidFill>
              </a:rPr>
              <a:t>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4876575" y="2134243"/>
            <a:ext cx="42345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E0712"/>
                </a:solidFill>
              </a:rPr>
              <a:t>Declaration, Instantiation </a:t>
            </a:r>
            <a:r>
              <a:rPr lang="en">
                <a:solidFill>
                  <a:srgbClr val="BE0712"/>
                </a:solidFill>
              </a:rPr>
              <a:t>and </a:t>
            </a:r>
            <a:r>
              <a:rPr lang="en" b="1">
                <a:solidFill>
                  <a:srgbClr val="BE0712"/>
                </a:solidFill>
              </a:rPr>
              <a:t>Assignment</a:t>
            </a:r>
            <a:r>
              <a:rPr lang="en">
                <a:solidFill>
                  <a:srgbClr val="BE0712"/>
                </a:solidFill>
              </a:rPr>
              <a:t>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72" name="Shape 172"/>
          <p:cNvCxnSpPr/>
          <p:nvPr/>
        </p:nvCxnSpPr>
        <p:spPr>
          <a:xfrm rot="10800000">
            <a:off x="4268025" y="2307172"/>
            <a:ext cx="5832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Shape 173"/>
          <p:cNvCxnSpPr/>
          <p:nvPr/>
        </p:nvCxnSpPr>
        <p:spPr>
          <a:xfrm rot="10800000">
            <a:off x="3542725" y="2831845"/>
            <a:ext cx="12903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Shape 174"/>
          <p:cNvSpPr txBox="1"/>
          <p:nvPr/>
        </p:nvSpPr>
        <p:spPr>
          <a:xfrm>
            <a:off x="4879825" y="2659444"/>
            <a:ext cx="43545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E0712"/>
                </a:solidFill>
              </a:rPr>
              <a:t>Invocation</a:t>
            </a:r>
            <a:r>
              <a:rPr lang="en">
                <a:solidFill>
                  <a:srgbClr val="BE0712"/>
                </a:solidFill>
              </a:rPr>
              <a:t> of the 150 lb Dog’s makeNoise method.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75" name="Shape 175"/>
          <p:cNvCxnSpPr/>
          <p:nvPr/>
        </p:nvCxnSpPr>
        <p:spPr>
          <a:xfrm rot="10800000">
            <a:off x="1957075" y="3116250"/>
            <a:ext cx="0" cy="6153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Shape 176"/>
          <p:cNvSpPr txBox="1"/>
          <p:nvPr/>
        </p:nvSpPr>
        <p:spPr>
          <a:xfrm>
            <a:off x="1113700" y="3672250"/>
            <a:ext cx="43545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 dot notation means that we want to use a method or variable belonging to hugeDog, or more succinctly, a </a:t>
            </a:r>
            <a:r>
              <a:rPr lang="en" b="1" i="1">
                <a:solidFill>
                  <a:srgbClr val="BE0712"/>
                </a:solidFill>
              </a:rPr>
              <a:t>member</a:t>
            </a:r>
            <a:r>
              <a:rPr lang="en">
                <a:solidFill>
                  <a:srgbClr val="BE0712"/>
                </a:solidFill>
              </a:rPr>
              <a:t> of hugeDog.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Microsoft Macintosh PowerPoint</Application>
  <PresentationFormat>全屏显示(16:9)</PresentationFormat>
  <Paragraphs>273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Ubuntu Mono</vt:lpstr>
      <vt:lpstr>Custom</vt:lpstr>
      <vt:lpstr>CS61B: 2018</vt:lpstr>
      <vt:lpstr>Compilation</vt:lpstr>
      <vt:lpstr>Compilation</vt:lpstr>
      <vt:lpstr>Defining and Instantiating Classes</vt:lpstr>
      <vt:lpstr>Dog </vt:lpstr>
      <vt:lpstr>A not so good Approach</vt:lpstr>
      <vt:lpstr>Object Instantiation </vt:lpstr>
      <vt:lpstr>Defining a Typical Class (Terminology)</vt:lpstr>
      <vt:lpstr>Instantiating a Class and Terminology</vt:lpstr>
      <vt:lpstr>Arrays of Objects (assuming you’ve done HW0!)</vt:lpstr>
      <vt:lpstr>Static vs. Instance Members</vt:lpstr>
      <vt:lpstr>Static vs. Non-static</vt:lpstr>
      <vt:lpstr>Why Static Methods?</vt:lpstr>
      <vt:lpstr>Static vs. Non-static</vt:lpstr>
      <vt:lpstr>Question: Will this program compile? If so, what will it print?</vt:lpstr>
      <vt:lpstr>public static void main(String[] args)</vt:lpstr>
      <vt:lpstr>One Special Role for Strings: Command Line Arguments</vt:lpstr>
      <vt:lpstr>One Special Role for Strings: Command Line Arguments</vt:lpstr>
      <vt:lpstr>Using Libraries (e.g. StdDraw, In)</vt:lpstr>
      <vt:lpstr>Java Libraries</vt:lpstr>
      <vt:lpstr>Java Libraries</vt:lpstr>
      <vt:lpstr>Library Documentation Example</vt:lpstr>
      <vt:lpstr>The Princeton Standard Library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CS61B: 2018</dc:title>
  <cp:lastModifiedBy>Microsoft Office 用户</cp:lastModifiedBy>
  <cp:revision>1</cp:revision>
  <dcterms:modified xsi:type="dcterms:W3CDTF">2018-07-14T07:31:17Z</dcterms:modified>
</cp:coreProperties>
</file>