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4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6858000" cy="5143500"/>
  <p:notesSz cx="6858000" cy="9144000"/>
  <p:embeddedFontLst>
    <p:embeddedFont>
      <p:font typeface="Ubuntu Mono" panose="020B050903060203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87C4B1-219B-4FA0-9BDB-663CCE0EB097}">
  <a:tblStyle styleId="{B687C4B1-219B-4FA0-9BDB-663CCE0EB0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heper.net/evolution/ascentofma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ndiegojewishworld.com/2009-SDJW-Quarter3/2009-08-13-Thursday170/20090912-adam-eve-fresco.jp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http://www.kheper.net/evolution/ascentofman.html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http://sandiegojewishworld.com/2009-SDJW-Quarter3/2009-08-13-Thursday170/20090912-adam-eve-fresco.jpg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Didn’t have this slide when I did the lecture oops.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8569" y="1941275"/>
            <a:ext cx="390465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24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21444" y="2612325"/>
            <a:ext cx="4035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Shape 13"/>
          <p:cNvCxnSpPr/>
          <p:nvPr/>
        </p:nvCxnSpPr>
        <p:spPr>
          <a:xfrm>
            <a:off x="218025" y="26692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696713" y="2143050"/>
            <a:ext cx="54645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5717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1pPr>
            <a:lvl2pPr marL="685800" lvl="1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2pPr>
            <a:lvl3pPr marL="1028700" lvl="2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3pPr>
            <a:lvl4pPr marL="1371600" lvl="3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4pPr>
            <a:lvl5pPr marL="1714500" lvl="4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5pPr>
            <a:lvl6pPr marL="2057400" lvl="5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6pPr>
            <a:lvl7pPr marL="2400300" lvl="6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7pPr>
            <a:lvl8pPr marL="2743200" lvl="7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8pPr>
            <a:lvl9pPr marL="3086100" lvl="8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25100" y="92501"/>
            <a:ext cx="617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182250" y="5878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82250" y="556500"/>
            <a:ext cx="633285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66700" rtl="0">
              <a:spcBef>
                <a:spcPts val="450"/>
              </a:spcBef>
              <a:spcAft>
                <a:spcPts val="0"/>
              </a:spcAft>
              <a:buSzPts val="2000"/>
              <a:buFont typeface="Calibri"/>
              <a:buChar char="●"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1500"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350">
                <a:latin typeface="Calibri"/>
                <a:ea typeface="Calibri"/>
                <a:cs typeface="Calibri"/>
                <a:sym typeface="Calibri"/>
              </a:defRPr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3519206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96713" y="2143050"/>
            <a:ext cx="5464575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42900" y="4406309"/>
            <a:ext cx="61722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5717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1pPr>
            <a:lvl2pPr marL="685800" lvl="1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2pPr>
            <a:lvl3pPr marL="1028700" lvl="2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3pPr>
            <a:lvl4pPr marL="1371600" lvl="3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4pPr>
            <a:lvl5pPr marL="1714500" lvl="4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5pPr>
            <a:lvl6pPr marL="2057400" lvl="5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6pPr>
            <a:lvl7pPr marL="2400300" lvl="6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350">
                <a:solidFill>
                  <a:schemeClr val="dk1"/>
                </a:solidFill>
              </a:defRPr>
            </a:lvl7pPr>
            <a:lvl8pPr marL="2743200" lvl="7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350">
                <a:solidFill>
                  <a:schemeClr val="dk1"/>
                </a:solidFill>
              </a:defRPr>
            </a:lvl8pPr>
            <a:lvl9pPr marL="3086100" lvl="8" indent="-2571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3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158569" y="1941275"/>
            <a:ext cx="390465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24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121444" y="2612325"/>
            <a:ext cx="4035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22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218025" y="26692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25100" y="92501"/>
            <a:ext cx="617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18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6" name="Shape 36"/>
          <p:cNvCxnSpPr/>
          <p:nvPr/>
        </p:nvCxnSpPr>
        <p:spPr>
          <a:xfrm>
            <a:off x="182250" y="587800"/>
            <a:ext cx="633285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82250" y="556500"/>
            <a:ext cx="633285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266700" rtl="0">
              <a:spcBef>
                <a:spcPts val="450"/>
              </a:spcBef>
              <a:spcAft>
                <a:spcPts val="0"/>
              </a:spcAft>
              <a:buSzPts val="2000"/>
              <a:buFont typeface="Calibri"/>
              <a:buChar char="●"/>
              <a:defRPr sz="1500"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2667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1500">
                <a:latin typeface="Calibri"/>
                <a:ea typeface="Calibri"/>
                <a:cs typeface="Calibri"/>
                <a:sym typeface="Calibri"/>
              </a:defRPr>
            </a:lvl2pPr>
            <a:lvl3pPr marL="1028700" lvl="2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350">
                <a:latin typeface="Calibri"/>
                <a:ea typeface="Calibri"/>
                <a:cs typeface="Calibri"/>
                <a:sym typeface="Calibri"/>
              </a:defRPr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350">
                <a:latin typeface="Calibri"/>
                <a:ea typeface="Calibri"/>
                <a:cs typeface="Calibri"/>
                <a:sym typeface="Calibri"/>
              </a:defRPr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35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3519206" y="1200150"/>
            <a:ext cx="2995875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lvl="0" indent="-314325" rtl="0">
              <a:spcBef>
                <a:spcPts val="450"/>
              </a:spcBef>
              <a:spcAft>
                <a:spcPts val="0"/>
              </a:spcAft>
              <a:buSzPts val="3000"/>
              <a:buChar char="●"/>
              <a:defRPr/>
            </a:lvl1pPr>
            <a:lvl2pPr marL="685800" lvl="1" indent="-28575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028700" lvl="2" indent="-28575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714500" lvl="4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5pPr>
            <a:lvl6pPr marL="2057400" lvl="5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6pPr>
            <a:lvl7pPr marL="2400300" lvl="6" indent="-257175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350"/>
            </a:lvl7pPr>
            <a:lvl8pPr marL="2743200" lvl="7" indent="-257175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350"/>
            </a:lvl8pPr>
            <a:lvl9pPr marL="3086100" lvl="8" indent="-257175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Shape 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15100" y="4983478"/>
            <a:ext cx="3429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6433875" y="4793875"/>
            <a:ext cx="491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datastructur.es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42900" y="1200150"/>
            <a:ext cx="61722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nsler.us/ensler.us/images/nolnchsmalla.jpg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158569" y="1882275"/>
            <a:ext cx="3904650" cy="8052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CS61B: 2018</a:t>
            </a:r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121444" y="2602181"/>
            <a:ext cx="6502950" cy="1783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/>
              <a:t>Lecture 4: Node Based Lists</a:t>
            </a:r>
            <a:endParaRPr/>
          </a:p>
          <a:p>
            <a:pPr marL="342900" indent="-285750">
              <a:buChar char="●"/>
            </a:pPr>
            <a:r>
              <a:rPr lang="en"/>
              <a:t>From IntList to SLList</a:t>
            </a:r>
            <a:endParaRPr/>
          </a:p>
          <a:p>
            <a:pPr marL="685800" lvl="1" indent="-266700">
              <a:buSzPts val="20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The private keyword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66700">
              <a:buSzPts val="20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Nested classes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66700">
              <a:buSzPts val="20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Recursive private helper methods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66700">
              <a:buSzPts val="20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Caching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66700">
              <a:buSzPts val="20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Sentinel nodes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54" y="813019"/>
            <a:ext cx="3964781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SLList So Far</a:t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395475" y="1306219"/>
            <a:ext cx="679950" cy="22207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86" name="Shape 186"/>
          <p:cNvCxnSpPr/>
          <p:nvPr/>
        </p:nvCxnSpPr>
        <p:spPr>
          <a:xfrm rot="10800000">
            <a:off x="597431" y="1649944"/>
            <a:ext cx="385875" cy="17838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7" name="Shape 187"/>
          <p:cNvSpPr txBox="1"/>
          <p:nvPr/>
        </p:nvSpPr>
        <p:spPr>
          <a:xfrm>
            <a:off x="3408000" y="3653475"/>
            <a:ext cx="3291750" cy="734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27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7950" y="1174613"/>
            <a:ext cx="3243375" cy="262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9" name="Shape 189"/>
          <p:cNvGrpSpPr/>
          <p:nvPr/>
        </p:nvGrpSpPr>
        <p:grpSpPr>
          <a:xfrm>
            <a:off x="3608850" y="1843783"/>
            <a:ext cx="1320339" cy="406457"/>
            <a:chOff x="56205" y="2119800"/>
            <a:chExt cx="2110095" cy="654520"/>
          </a:xfrm>
        </p:grpSpPr>
        <p:sp>
          <p:nvSpPr>
            <p:cNvPr id="190" name="Shape 190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2" name="Shape 192"/>
            <p:cNvCxnSpPr>
              <a:stCxn id="190" idx="3"/>
              <a:endCxn id="193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3" name="Shape 193"/>
          <p:cNvSpPr/>
          <p:nvPr/>
        </p:nvSpPr>
        <p:spPr>
          <a:xfrm>
            <a:off x="3967004" y="2250303"/>
            <a:ext cx="1924200" cy="5094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4" name="Shape 194"/>
          <p:cNvSpPr/>
          <p:nvPr/>
        </p:nvSpPr>
        <p:spPr>
          <a:xfrm>
            <a:off x="4927524" y="2370443"/>
            <a:ext cx="604575" cy="29137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195" name="Shape 195"/>
          <p:cNvCxnSpPr>
            <a:stCxn id="194" idx="3"/>
            <a:endCxn id="196" idx="0"/>
          </p:cNvCxnSpPr>
          <p:nvPr/>
        </p:nvCxnSpPr>
        <p:spPr>
          <a:xfrm flipH="1">
            <a:off x="5182224" y="2516130"/>
            <a:ext cx="349875" cy="444825"/>
          </a:xfrm>
          <a:prstGeom prst="curvedConnector4">
            <a:avLst>
              <a:gd name="adj1" fmla="val -51045"/>
              <a:gd name="adj2" fmla="val 6636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Shape 197"/>
          <p:cNvCxnSpPr/>
          <p:nvPr/>
        </p:nvCxnSpPr>
        <p:spPr>
          <a:xfrm rot="10800000">
            <a:off x="5299421" y="2513389"/>
            <a:ext cx="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Shape 198"/>
          <p:cNvSpPr txBox="1"/>
          <p:nvPr/>
        </p:nvSpPr>
        <p:spPr>
          <a:xfrm>
            <a:off x="3937415" y="2299214"/>
            <a:ext cx="985275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9" name="Shape 199"/>
          <p:cNvCxnSpPr/>
          <p:nvPr/>
        </p:nvCxnSpPr>
        <p:spPr>
          <a:xfrm rot="10800000">
            <a:off x="3686761" y="2410064"/>
            <a:ext cx="2704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Shape 200"/>
          <p:cNvCxnSpPr/>
          <p:nvPr/>
        </p:nvCxnSpPr>
        <p:spPr>
          <a:xfrm rot="10800000">
            <a:off x="3686761" y="2581559"/>
            <a:ext cx="2704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Shape 201"/>
          <p:cNvSpPr txBox="1"/>
          <p:nvPr/>
        </p:nvSpPr>
        <p:spPr>
          <a:xfrm>
            <a:off x="4984934" y="2167989"/>
            <a:ext cx="520650" cy="1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3942404" y="2447647"/>
            <a:ext cx="985275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4663631" y="3173519"/>
            <a:ext cx="41332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5039618" y="3173513"/>
            <a:ext cx="413325" cy="32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5" name="Shape 205"/>
          <p:cNvGrpSpPr/>
          <p:nvPr/>
        </p:nvGrpSpPr>
        <p:grpSpPr>
          <a:xfrm>
            <a:off x="4697896" y="2960846"/>
            <a:ext cx="645652" cy="266570"/>
            <a:chOff x="809625" y="3638550"/>
            <a:chExt cx="1190525" cy="495300"/>
          </a:xfrm>
        </p:grpSpPr>
        <p:sp>
          <p:nvSpPr>
            <p:cNvPr id="206" name="Shape 20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7" name="Shape 207"/>
          <p:cNvGrpSpPr/>
          <p:nvPr/>
        </p:nvGrpSpPr>
        <p:grpSpPr>
          <a:xfrm>
            <a:off x="5785116" y="2960846"/>
            <a:ext cx="645652" cy="266570"/>
            <a:chOff x="809625" y="3638550"/>
            <a:chExt cx="1190525" cy="495300"/>
          </a:xfrm>
        </p:grpSpPr>
        <p:sp>
          <p:nvSpPr>
            <p:cNvPr id="208" name="Shape 20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10" name="Shape 210"/>
          <p:cNvCxnSpPr>
            <a:endCxn id="208" idx="1"/>
          </p:cNvCxnSpPr>
          <p:nvPr/>
        </p:nvCxnSpPr>
        <p:spPr>
          <a:xfrm>
            <a:off x="5124065" y="3094131"/>
            <a:ext cx="6610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Shape 211"/>
          <p:cNvCxnSpPr/>
          <p:nvPr/>
        </p:nvCxnSpPr>
        <p:spPr>
          <a:xfrm>
            <a:off x="6102621" y="2960845"/>
            <a:ext cx="326700" cy="2585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 Potential SLList Danger</a:t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95475" y="1306219"/>
            <a:ext cx="679950" cy="22207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18" name="Shape 218"/>
          <p:cNvCxnSpPr/>
          <p:nvPr/>
        </p:nvCxnSpPr>
        <p:spPr>
          <a:xfrm rot="10800000">
            <a:off x="597431" y="1649944"/>
            <a:ext cx="385875" cy="17838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Shape 219"/>
          <p:cNvSpPr txBox="1"/>
          <p:nvPr/>
        </p:nvSpPr>
        <p:spPr>
          <a:xfrm>
            <a:off x="3408000" y="3653475"/>
            <a:ext cx="3291750" cy="734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27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7950" y="1174613"/>
            <a:ext cx="3243375" cy="262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3608850" y="1843783"/>
            <a:ext cx="1320339" cy="406457"/>
            <a:chOff x="56205" y="2119800"/>
            <a:chExt cx="2110095" cy="654520"/>
          </a:xfrm>
        </p:grpSpPr>
        <p:sp>
          <p:nvSpPr>
            <p:cNvPr id="222" name="Shape 222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24" name="Shape 224"/>
            <p:cNvCxnSpPr>
              <a:stCxn id="222" idx="3"/>
              <a:endCxn id="225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25" name="Shape 225"/>
          <p:cNvSpPr/>
          <p:nvPr/>
        </p:nvSpPr>
        <p:spPr>
          <a:xfrm>
            <a:off x="3967004" y="2250303"/>
            <a:ext cx="1924200" cy="5094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26" name="Shape 226"/>
          <p:cNvSpPr/>
          <p:nvPr/>
        </p:nvSpPr>
        <p:spPr>
          <a:xfrm>
            <a:off x="4927524" y="2370443"/>
            <a:ext cx="604575" cy="29137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227" name="Shape 227"/>
          <p:cNvCxnSpPr>
            <a:stCxn id="226" idx="3"/>
            <a:endCxn id="228" idx="0"/>
          </p:cNvCxnSpPr>
          <p:nvPr/>
        </p:nvCxnSpPr>
        <p:spPr>
          <a:xfrm flipH="1">
            <a:off x="5182224" y="2516130"/>
            <a:ext cx="349875" cy="444825"/>
          </a:xfrm>
          <a:prstGeom prst="curvedConnector4">
            <a:avLst>
              <a:gd name="adj1" fmla="val -51045"/>
              <a:gd name="adj2" fmla="val 6636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Shape 229"/>
          <p:cNvCxnSpPr/>
          <p:nvPr/>
        </p:nvCxnSpPr>
        <p:spPr>
          <a:xfrm rot="10800000">
            <a:off x="5299421" y="2513389"/>
            <a:ext cx="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Shape 230"/>
          <p:cNvSpPr txBox="1"/>
          <p:nvPr/>
        </p:nvSpPr>
        <p:spPr>
          <a:xfrm>
            <a:off x="3937415" y="2299214"/>
            <a:ext cx="985275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" name="Shape 231"/>
          <p:cNvCxnSpPr/>
          <p:nvPr/>
        </p:nvCxnSpPr>
        <p:spPr>
          <a:xfrm rot="10800000">
            <a:off x="3686761" y="2410064"/>
            <a:ext cx="2704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Shape 232"/>
          <p:cNvCxnSpPr/>
          <p:nvPr/>
        </p:nvCxnSpPr>
        <p:spPr>
          <a:xfrm rot="10800000">
            <a:off x="3686761" y="2581559"/>
            <a:ext cx="2704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Shape 233"/>
          <p:cNvSpPr txBox="1"/>
          <p:nvPr/>
        </p:nvSpPr>
        <p:spPr>
          <a:xfrm>
            <a:off x="4984934" y="2167989"/>
            <a:ext cx="520650" cy="1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942404" y="2447647"/>
            <a:ext cx="985275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Shape 235"/>
          <p:cNvSpPr txBox="1"/>
          <p:nvPr/>
        </p:nvSpPr>
        <p:spPr>
          <a:xfrm>
            <a:off x="4663631" y="3173521"/>
            <a:ext cx="413325" cy="32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5039618" y="3173513"/>
            <a:ext cx="413325" cy="32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7" name="Shape 237"/>
          <p:cNvGrpSpPr/>
          <p:nvPr/>
        </p:nvGrpSpPr>
        <p:grpSpPr>
          <a:xfrm>
            <a:off x="4697896" y="2960846"/>
            <a:ext cx="645652" cy="266570"/>
            <a:chOff x="809625" y="3638550"/>
            <a:chExt cx="1190525" cy="495300"/>
          </a:xfrm>
        </p:grpSpPr>
        <p:sp>
          <p:nvSpPr>
            <p:cNvPr id="238" name="Shape 2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39" name="Shape 239"/>
          <p:cNvGrpSpPr/>
          <p:nvPr/>
        </p:nvGrpSpPr>
        <p:grpSpPr>
          <a:xfrm>
            <a:off x="5785116" y="2960846"/>
            <a:ext cx="645652" cy="266570"/>
            <a:chOff x="809625" y="3638550"/>
            <a:chExt cx="1190525" cy="495300"/>
          </a:xfrm>
        </p:grpSpPr>
        <p:sp>
          <p:nvSpPr>
            <p:cNvPr id="240" name="Shape 24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1" name="Shape 24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42" name="Shape 242"/>
          <p:cNvCxnSpPr>
            <a:endCxn id="240" idx="1"/>
          </p:cNvCxnSpPr>
          <p:nvPr/>
        </p:nvCxnSpPr>
        <p:spPr>
          <a:xfrm>
            <a:off x="5124065" y="3094131"/>
            <a:ext cx="6610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Shape 243"/>
          <p:cNvSpPr txBox="1"/>
          <p:nvPr/>
        </p:nvSpPr>
        <p:spPr>
          <a:xfrm>
            <a:off x="404644" y="3832631"/>
            <a:ext cx="2789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1592831" y="4231744"/>
            <a:ext cx="1717200" cy="747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Shape 245"/>
          <p:cNvCxnSpPr/>
          <p:nvPr/>
        </p:nvCxnSpPr>
        <p:spPr>
          <a:xfrm>
            <a:off x="6102621" y="2960845"/>
            <a:ext cx="326700" cy="2585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A Potential SLList Danger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395475" y="1306219"/>
            <a:ext cx="679950" cy="22207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52" name="Shape 252"/>
          <p:cNvCxnSpPr/>
          <p:nvPr/>
        </p:nvCxnSpPr>
        <p:spPr>
          <a:xfrm rot="10800000">
            <a:off x="597431" y="1649944"/>
            <a:ext cx="385875" cy="17838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404644" y="3832631"/>
            <a:ext cx="2789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Users of our class might be tempted to try to manipulate our secret IntNode directly in uncouth ways!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254" name="Shape 254"/>
          <p:cNvSpPr txBox="1"/>
          <p:nvPr/>
        </p:nvSpPr>
        <p:spPr>
          <a:xfrm>
            <a:off x="3408000" y="3653475"/>
            <a:ext cx="3166425" cy="734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27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275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7950" y="1174613"/>
            <a:ext cx="3243375" cy="262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6" name="Shape 256"/>
          <p:cNvGrpSpPr/>
          <p:nvPr/>
        </p:nvGrpSpPr>
        <p:grpSpPr>
          <a:xfrm>
            <a:off x="3608850" y="1843783"/>
            <a:ext cx="1320339" cy="406457"/>
            <a:chOff x="56205" y="2119800"/>
            <a:chExt cx="2110095" cy="654520"/>
          </a:xfrm>
        </p:grpSpPr>
        <p:sp>
          <p:nvSpPr>
            <p:cNvPr id="257" name="Shape 257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9" name="Shape 259"/>
            <p:cNvCxnSpPr>
              <a:stCxn id="257" idx="3"/>
              <a:endCxn id="260" idx="0"/>
            </p:cNvCxnSpPr>
            <p:nvPr/>
          </p:nvCxnSpPr>
          <p:spPr>
            <a:xfrm>
              <a:off x="955800" y="2312020"/>
              <a:ext cx="1210500" cy="462300"/>
            </a:xfrm>
            <a:prstGeom prst="curvedConnector2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60" name="Shape 260"/>
          <p:cNvSpPr/>
          <p:nvPr/>
        </p:nvSpPr>
        <p:spPr>
          <a:xfrm>
            <a:off x="3967004" y="2250303"/>
            <a:ext cx="1924200" cy="5094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61" name="Shape 261"/>
          <p:cNvSpPr/>
          <p:nvPr/>
        </p:nvSpPr>
        <p:spPr>
          <a:xfrm>
            <a:off x="4927524" y="2370443"/>
            <a:ext cx="604575" cy="29137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262" name="Shape 262"/>
          <p:cNvCxnSpPr>
            <a:stCxn id="261" idx="3"/>
            <a:endCxn id="263" idx="0"/>
          </p:cNvCxnSpPr>
          <p:nvPr/>
        </p:nvCxnSpPr>
        <p:spPr>
          <a:xfrm flipH="1">
            <a:off x="5182224" y="2516130"/>
            <a:ext cx="349875" cy="444825"/>
          </a:xfrm>
          <a:prstGeom prst="curvedConnector4">
            <a:avLst>
              <a:gd name="adj1" fmla="val -51045"/>
              <a:gd name="adj2" fmla="val 6636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Shape 264"/>
          <p:cNvCxnSpPr/>
          <p:nvPr/>
        </p:nvCxnSpPr>
        <p:spPr>
          <a:xfrm rot="10800000">
            <a:off x="5299421" y="2513389"/>
            <a:ext cx="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3937415" y="2299214"/>
            <a:ext cx="985275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6" name="Shape 266"/>
          <p:cNvCxnSpPr/>
          <p:nvPr/>
        </p:nvCxnSpPr>
        <p:spPr>
          <a:xfrm rot="10800000">
            <a:off x="3686761" y="2410064"/>
            <a:ext cx="2704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Shape 267"/>
          <p:cNvCxnSpPr/>
          <p:nvPr/>
        </p:nvCxnSpPr>
        <p:spPr>
          <a:xfrm rot="10800000">
            <a:off x="3686761" y="2581559"/>
            <a:ext cx="2704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4984934" y="2163011"/>
            <a:ext cx="520650" cy="1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Shape 269"/>
          <p:cNvSpPr txBox="1"/>
          <p:nvPr/>
        </p:nvSpPr>
        <p:spPr>
          <a:xfrm>
            <a:off x="3942404" y="2447647"/>
            <a:ext cx="985275" cy="2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Shape 270"/>
          <p:cNvSpPr txBox="1"/>
          <p:nvPr/>
        </p:nvSpPr>
        <p:spPr>
          <a:xfrm>
            <a:off x="4663631" y="3173515"/>
            <a:ext cx="413325" cy="44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5039618" y="3173513"/>
            <a:ext cx="413325" cy="32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2" name="Shape 272"/>
          <p:cNvGrpSpPr/>
          <p:nvPr/>
        </p:nvGrpSpPr>
        <p:grpSpPr>
          <a:xfrm>
            <a:off x="4697896" y="2960846"/>
            <a:ext cx="645652" cy="266570"/>
            <a:chOff x="809625" y="3638550"/>
            <a:chExt cx="1190525" cy="495300"/>
          </a:xfrm>
        </p:grpSpPr>
        <p:sp>
          <p:nvSpPr>
            <p:cNvPr id="273" name="Shape 27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74" name="Shape 274"/>
          <p:cNvGrpSpPr/>
          <p:nvPr/>
        </p:nvGrpSpPr>
        <p:grpSpPr>
          <a:xfrm>
            <a:off x="5785116" y="2960846"/>
            <a:ext cx="645652" cy="266570"/>
            <a:chOff x="809625" y="3638550"/>
            <a:chExt cx="1190525" cy="495300"/>
          </a:xfrm>
        </p:grpSpPr>
        <p:sp>
          <p:nvSpPr>
            <p:cNvPr id="275" name="Shape 27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77" name="Shape 277"/>
          <p:cNvCxnSpPr>
            <a:endCxn id="275" idx="1"/>
          </p:cNvCxnSpPr>
          <p:nvPr/>
        </p:nvCxnSpPr>
        <p:spPr>
          <a:xfrm>
            <a:off x="5124065" y="3094131"/>
            <a:ext cx="6610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Shape 278"/>
          <p:cNvCxnSpPr>
            <a:stCxn id="276" idx="3"/>
            <a:endCxn id="275" idx="2"/>
          </p:cNvCxnSpPr>
          <p:nvPr/>
        </p:nvCxnSpPr>
        <p:spPr>
          <a:xfrm flipH="1">
            <a:off x="5946567" y="3094131"/>
            <a:ext cx="484200" cy="133200"/>
          </a:xfrm>
          <a:prstGeom prst="curvedConnector4">
            <a:avLst>
              <a:gd name="adj1" fmla="val -30766"/>
              <a:gd name="adj2" fmla="val 21107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Shape 279"/>
          <p:cNvCxnSpPr/>
          <p:nvPr/>
        </p:nvCxnSpPr>
        <p:spPr>
          <a:xfrm rot="10800000" flipH="1">
            <a:off x="1592831" y="4231744"/>
            <a:ext cx="1717200" cy="747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8" y="2815088"/>
            <a:ext cx="679950" cy="6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804" y="1536375"/>
            <a:ext cx="1101509" cy="8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Shape 2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831" y="2865097"/>
            <a:ext cx="1019568" cy="812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Shape 2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2879" y="1954095"/>
            <a:ext cx="888752" cy="609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7950" y="1174613"/>
            <a:ext cx="3243375" cy="262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Access Control</a:t>
            </a: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295918" y="1425694"/>
            <a:ext cx="674775" cy="22207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1" name="Shape 291"/>
          <p:cNvSpPr txBox="1"/>
          <p:nvPr/>
        </p:nvSpPr>
        <p:spPr>
          <a:xfrm>
            <a:off x="3530569" y="1528013"/>
            <a:ext cx="27891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We can prevent programmers from making such mistakes with the </a:t>
            </a:r>
            <a:r>
              <a:rPr lang="en" sz="1200" b="1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050">
                <a:solidFill>
                  <a:srgbClr val="BE0712"/>
                </a:solidFill>
              </a:rPr>
              <a:t> keyword.</a:t>
            </a:r>
            <a:endParaRPr sz="10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7950" y="1174613"/>
            <a:ext cx="3243375" cy="26214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u="sng"/>
              <a:t>Improvement #3</a:t>
            </a:r>
            <a:r>
              <a:rPr lang="en"/>
              <a:t>: Access Control</a:t>
            </a: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295912" y="1425694"/>
            <a:ext cx="736875" cy="22207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99" name="Shape 299"/>
          <p:cNvSpPr txBox="1"/>
          <p:nvPr/>
        </p:nvSpPr>
        <p:spPr>
          <a:xfrm>
            <a:off x="3530569" y="1413713"/>
            <a:ext cx="2789100" cy="73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Use the</a:t>
            </a:r>
            <a:r>
              <a:rPr lang="en" sz="135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50" b="1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350">
                <a:solidFill>
                  <a:srgbClr val="BE0712"/>
                </a:solidFill>
              </a:rPr>
              <a:t> </a:t>
            </a:r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keyword to</a:t>
            </a: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prevent code in </a:t>
            </a:r>
            <a:r>
              <a:rPr lang="en" sz="1350" u="sng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other classes </a:t>
            </a:r>
            <a:r>
              <a:rPr lang="en" sz="135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from using members (or constructors) of a class.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3408000" y="2729120"/>
            <a:ext cx="3166425" cy="7341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27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L.first.next.next = L.first.next;</a:t>
            </a:r>
            <a:endParaRPr sz="1275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1297275" y="3600788"/>
            <a:ext cx="5360625" cy="8426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~/Dropbox/61b/lec/lists2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SLListUser.java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SLListUser.java:8: error: first has private access in SLList</a:t>
            </a:r>
            <a:endParaRPr sz="12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		L.first.next.next = L.first.next;</a:t>
            </a:r>
            <a:endParaRPr sz="135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Why Restrict Access?</a:t>
            </a:r>
            <a:endParaRPr/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Hide implementation details from users of your class.</a:t>
            </a:r>
            <a:endParaRPr/>
          </a:p>
          <a:p>
            <a:r>
              <a:rPr lang="en"/>
              <a:t>Less for user of class to understand.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Safe for you to change private methods (implementation).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Car analogy:</a:t>
            </a:r>
            <a:endParaRPr/>
          </a:p>
          <a:p>
            <a:r>
              <a:rPr lang="en" b="1"/>
              <a:t>Public</a:t>
            </a:r>
            <a:r>
              <a:rPr lang="en"/>
              <a:t>: Pedals, Steering Wheel    </a:t>
            </a:r>
            <a:r>
              <a:rPr lang="en" b="1"/>
              <a:t>Private</a:t>
            </a:r>
            <a:r>
              <a:rPr lang="en"/>
              <a:t>: Fuel line, Rotary valve</a:t>
            </a:r>
            <a:endParaRPr/>
          </a:p>
          <a:p>
            <a:pPr marL="0" indent="0">
              <a:buNone/>
            </a:pPr>
            <a:endParaRPr/>
          </a:p>
          <a:p>
            <a:r>
              <a:rPr lang="en"/>
              <a:t>Despite the term ‘access control’:</a:t>
            </a:r>
            <a:endParaRPr/>
          </a:p>
          <a:p>
            <a:pPr lvl="1"/>
            <a:r>
              <a:rPr lang="en"/>
              <a:t>Nothing to do with protection against hackers, spies, and other evil entities.</a:t>
            </a: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u="sng"/>
              <a:t>Improvement #4</a:t>
            </a:r>
            <a:r>
              <a:rPr lang="en"/>
              <a:t>: Nested Classes</a:t>
            </a:r>
            <a:endParaRPr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61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Can combine two classes into one file pretty simply.</a:t>
            </a:r>
            <a:endParaRPr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200"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66980" y="1428115"/>
            <a:ext cx="4463550" cy="30298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 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sz="1350"/>
          </a:p>
        </p:txBody>
      </p:sp>
      <p:sp>
        <p:nvSpPr>
          <p:cNvPr id="315" name="Shape 315"/>
          <p:cNvSpPr txBox="1"/>
          <p:nvPr/>
        </p:nvSpPr>
        <p:spPr>
          <a:xfrm>
            <a:off x="4936329" y="1672919"/>
            <a:ext cx="1899900" cy="77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Nested class definition.</a:t>
            </a:r>
            <a:endParaRPr sz="1050">
              <a:solidFill>
                <a:srgbClr val="BE0712"/>
              </a:solidFill>
            </a:endParaRPr>
          </a:p>
          <a:p>
            <a:endParaRPr sz="1050">
              <a:solidFill>
                <a:srgbClr val="BE0712"/>
              </a:solidFill>
            </a:endParaRPr>
          </a:p>
          <a:p>
            <a:r>
              <a:rPr lang="en" sz="1050">
                <a:solidFill>
                  <a:srgbClr val="BE0712"/>
                </a:solidFill>
              </a:rPr>
              <a:t>Could have made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050">
                <a:solidFill>
                  <a:srgbClr val="BE0712"/>
                </a:solidFill>
              </a:rPr>
              <a:t> a private nested class if we wanted.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316" name="Shape 316"/>
          <p:cNvCxnSpPr/>
          <p:nvPr/>
        </p:nvCxnSpPr>
        <p:spPr>
          <a:xfrm flipH="1">
            <a:off x="2866575" y="1821944"/>
            <a:ext cx="2071800" cy="6525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Shape 317"/>
          <p:cNvSpPr txBox="1"/>
          <p:nvPr/>
        </p:nvSpPr>
        <p:spPr>
          <a:xfrm>
            <a:off x="5007954" y="3529969"/>
            <a:ext cx="1899900" cy="77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Instance variables, constructors, and methods of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050">
                <a:solidFill>
                  <a:srgbClr val="BE0712"/>
                </a:solidFill>
              </a:rPr>
              <a:t> typically go below nested class definition.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318" name="Shape 318"/>
          <p:cNvCxnSpPr/>
          <p:nvPr/>
        </p:nvCxnSpPr>
        <p:spPr>
          <a:xfrm rot="10800000">
            <a:off x="2902050" y="3695325"/>
            <a:ext cx="20700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Why Nested Classes?</a:t>
            </a: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27573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Nested Classes are useful when a class doesn’t stand on its own                         and is obviously subordinate to another class.</a:t>
            </a:r>
            <a:endParaRPr/>
          </a:p>
          <a:p>
            <a:r>
              <a:rPr lang="en"/>
              <a:t>Make the nested class private if other classes should never use the nested class.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In my opinion, probably makes sense to make </a:t>
            </a:r>
            <a:r>
              <a:rPr lang="en" sz="135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/>
              <a:t> a nested private class.</a:t>
            </a:r>
            <a:endParaRPr/>
          </a:p>
          <a:p>
            <a:r>
              <a:rPr lang="en"/>
              <a:t>Hard to imagine other classes having a need to manipulate </a:t>
            </a:r>
            <a:r>
              <a:rPr lang="en" sz="135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IntNodes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Static Nested Classes</a:t>
            </a:r>
            <a:endParaRPr/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11457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If the nested class never uses any instance variables or methods of the outer class, declare it static.</a:t>
            </a:r>
            <a:endParaRPr/>
          </a:p>
          <a:p>
            <a:r>
              <a:rPr lang="en"/>
              <a:t>Static classes cannot access outer class’s instance variables or methods.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Results in a minor savings of memory. See book for more details / exercise.</a:t>
            </a:r>
            <a:endParaRPr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endParaRPr sz="1200"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</p:txBody>
      </p:sp>
      <p:sp>
        <p:nvSpPr>
          <p:cNvPr id="331" name="Shape 331"/>
          <p:cNvSpPr txBox="1"/>
          <p:nvPr/>
        </p:nvSpPr>
        <p:spPr>
          <a:xfrm>
            <a:off x="366975" y="2288625"/>
            <a:ext cx="4463550" cy="21694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 static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IntNode(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item = i;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next = n;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350"/>
          </a:p>
        </p:txBody>
      </p:sp>
      <p:sp>
        <p:nvSpPr>
          <p:cNvPr id="332" name="Shape 332"/>
          <p:cNvSpPr txBox="1"/>
          <p:nvPr/>
        </p:nvSpPr>
        <p:spPr>
          <a:xfrm>
            <a:off x="4936331" y="2068913"/>
            <a:ext cx="1899900" cy="23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We can declare IntNode static, since it never uses any of SLList’s instance variables or methods.</a:t>
            </a:r>
            <a:endParaRPr sz="1050">
              <a:solidFill>
                <a:srgbClr val="BE0712"/>
              </a:solidFill>
            </a:endParaRPr>
          </a:p>
          <a:p>
            <a:endParaRPr sz="1050">
              <a:solidFill>
                <a:srgbClr val="BE0712"/>
              </a:solidFill>
            </a:endParaRPr>
          </a:p>
          <a:p>
            <a:r>
              <a:rPr lang="en" sz="1050">
                <a:solidFill>
                  <a:srgbClr val="BE0712"/>
                </a:solidFill>
              </a:rPr>
              <a:t>Analogy: Static methods had no way to access “my” instance variables. Static classes cannot access “my” outer class’s instance variables. </a:t>
            </a:r>
            <a:endParaRPr sz="1050">
              <a:solidFill>
                <a:srgbClr val="BE0712"/>
              </a:solidFill>
            </a:endParaRPr>
          </a:p>
          <a:p>
            <a:endParaRPr sz="1050">
              <a:solidFill>
                <a:srgbClr val="BE0712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050">
                <a:solidFill>
                  <a:srgbClr val="BE0712"/>
                </a:solidFill>
              </a:rPr>
              <a:t>Unimportant note: For private nested classes, access modifiers are irrelevant.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333" name="Shape 333"/>
          <p:cNvCxnSpPr/>
          <p:nvPr/>
        </p:nvCxnSpPr>
        <p:spPr>
          <a:xfrm rot="10800000">
            <a:off x="3547781" y="2692763"/>
            <a:ext cx="1402200" cy="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696713" y="1772850"/>
            <a:ext cx="5464575" cy="12348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addLast() and size()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From IntList to SLList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Adding More SLList Functionality</a:t>
            </a:r>
            <a:endParaRPr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To motivate our remaining improvements, and to give more                  functionality to our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class, let’s add:</a:t>
            </a:r>
            <a:endParaRPr/>
          </a:p>
          <a:p>
            <a:pPr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.addLast(int 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.size()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SzPts val="1100"/>
              <a:buNone/>
            </a:pPr>
            <a:r>
              <a:rPr lang="en"/>
              <a:t>Recommendation: Try writing them yourself before watching how I do it.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45" name="Shape 345"/>
          <p:cNvGraphicFramePr/>
          <p:nvPr/>
        </p:nvGraphicFramePr>
        <p:xfrm>
          <a:off x="1385906" y="2846925"/>
          <a:ext cx="2250000" cy="2250000"/>
        </p:xfrm>
        <a:graphic>
          <a:graphicData uri="http://schemas.openxmlformats.org/drawingml/2006/table">
            <a:tbl>
              <a:tblPr>
                <a:noFill/>
                <a:tableStyleId>{B687C4B1-219B-4FA0-9BDB-663CCE0EB097}</a:tableStyleId>
              </a:tblPr>
              <a:tblGrid>
                <a:gridCol w="13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Methods</a:t>
                      </a:r>
                      <a:endParaRPr sz="800"/>
                    </a:p>
                  </a:txBody>
                  <a:tcPr marL="68569" marR="68569" marT="68569" marB="68569"/>
                </a:tc>
                <a:tc gridSpan="2"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Non-Obvious Improvements</a:t>
                      </a:r>
                      <a:endParaRPr sz="800"/>
                    </a:p>
                  </a:txBody>
                  <a:tcPr marL="68569" marR="68569" marT="68569" marB="68569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Rebranding: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 sz="800"/>
                        <a:t> →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 sz="800"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Bureaucracy: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Access Control: </a:t>
                      </a:r>
                      <a:r>
                        <a:rPr lang="en" sz="800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800"/>
                        <a:t> → </a:t>
                      </a:r>
                      <a:r>
                        <a:rPr lang="en" sz="800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 sz="800"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#4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Nested Class: Bringing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 sz="800"/>
                        <a:t> into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 sz="800"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46" name="Shape 346"/>
          <p:cNvCxnSpPr/>
          <p:nvPr/>
        </p:nvCxnSpPr>
        <p:spPr>
          <a:xfrm flipH="1">
            <a:off x="2780550" y="2239444"/>
            <a:ext cx="465975" cy="221625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Shape 347"/>
          <p:cNvSpPr txBox="1"/>
          <p:nvPr/>
        </p:nvSpPr>
        <p:spPr>
          <a:xfrm>
            <a:off x="3215963" y="1987369"/>
            <a:ext cx="24367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See study guide for starter code!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348" name="Shape 348"/>
          <p:cNvSpPr txBox="1"/>
          <p:nvPr/>
        </p:nvSpPr>
        <p:spPr>
          <a:xfrm>
            <a:off x="178706" y="4274886"/>
            <a:ext cx="4131225" cy="2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solidFill>
                  <a:srgbClr val="BE0712"/>
                </a:solidFill>
              </a:rPr>
              <a:t>Answers not shown in slides. See sp18-lectureCode for answers.</a:t>
            </a:r>
            <a:endParaRPr sz="900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Efficiency of Size: http://shoutkey.com</a:t>
            </a:r>
            <a:r>
              <a:rPr lang="en">
                <a:solidFill>
                  <a:srgbClr val="208920"/>
                </a:solidFill>
              </a:rPr>
              <a:t>/gleam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14347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How efficient is size?</a:t>
            </a:r>
            <a:endParaRPr/>
          </a:p>
          <a:p>
            <a:r>
              <a:rPr lang="en"/>
              <a:t>Suppose size takes 2 seconds on a list of size 1,000.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How long will it take on a list of size 1,000,000?</a:t>
            </a:r>
            <a:endParaRPr/>
          </a:p>
          <a:p>
            <a:pPr marL="0" indent="0">
              <a:buNone/>
            </a:pPr>
            <a:endParaRPr/>
          </a:p>
          <a:p>
            <a:pPr>
              <a:buAutoNum type="alphaLcPeriod"/>
            </a:pPr>
            <a:r>
              <a:rPr lang="en"/>
              <a:t>0.002 seconds.</a:t>
            </a:r>
            <a:endParaRPr/>
          </a:p>
          <a:p>
            <a:pPr>
              <a:spcBef>
                <a:spcPts val="0"/>
              </a:spcBef>
              <a:buAutoNum type="alphaLcPeriod"/>
            </a:pPr>
            <a:r>
              <a:rPr lang="en"/>
              <a:t>2 seconds.</a:t>
            </a:r>
            <a:endParaRPr/>
          </a:p>
          <a:p>
            <a:pPr>
              <a:spcBef>
                <a:spcPts val="0"/>
              </a:spcBef>
              <a:buAutoNum type="alphaLcPeriod"/>
            </a:pPr>
            <a:r>
              <a:rPr lang="en"/>
              <a:t>2,000 seconds.</a:t>
            </a:r>
            <a:endParaRPr/>
          </a:p>
          <a:p>
            <a:pPr>
              <a:spcBef>
                <a:spcPts val="0"/>
              </a:spcBef>
              <a:buAutoNum type="alphaLcPeriod"/>
            </a:pPr>
            <a:r>
              <a:rPr lang="en"/>
              <a:t>2,000,000 seconds.</a:t>
            </a:r>
            <a:endParaRPr/>
          </a:p>
        </p:txBody>
      </p:sp>
      <p:sp>
        <p:nvSpPr>
          <p:cNvPr id="355" name="Shape 355"/>
          <p:cNvSpPr txBox="1"/>
          <p:nvPr/>
        </p:nvSpPr>
        <p:spPr>
          <a:xfrm>
            <a:off x="3255975" y="1151888"/>
            <a:ext cx="3480075" cy="3254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42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257827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Your goal: </a:t>
            </a:r>
            <a:endParaRPr/>
          </a:p>
          <a:p>
            <a:r>
              <a:rPr lang="en"/>
              <a:t>Modify SLList so that the execution time of size() is always fast (i.e. independent of the size of the list).</a:t>
            </a: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3020044" y="671393"/>
            <a:ext cx="3775275" cy="38056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front);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size(IntNode p)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== null) 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1 + size(p.next);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size() {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27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size(first);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</a:rPr>
              <a:t> </a:t>
            </a:r>
            <a:endParaRPr sz="1275">
              <a:solidFill>
                <a:schemeClr val="dk1"/>
              </a:solidFill>
              <a:highlight>
                <a:srgbClr val="EFEFEF"/>
              </a:highlight>
            </a:endParaRPr>
          </a:p>
          <a:p>
            <a:endParaRPr sz="1275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u="sng"/>
              <a:t>Improvement #5</a:t>
            </a:r>
            <a:r>
              <a:rPr lang="en"/>
              <a:t>: Fast size()</a:t>
            </a:r>
            <a:endParaRPr/>
          </a:p>
        </p:txBody>
      </p:sp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0607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Solution: Maintain a special size variable that </a:t>
            </a:r>
            <a:r>
              <a:rPr lang="en" b="1"/>
              <a:t>caches</a:t>
            </a:r>
            <a:r>
              <a:rPr lang="en"/>
              <a:t> the size of the list. </a:t>
            </a:r>
            <a:endParaRPr/>
          </a:p>
          <a:p>
            <a:r>
              <a:rPr lang="en"/>
              <a:t>Caching: putting aside data to speed up retrieval.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TANSTAAFL: There ain't no such thing as a free lunch.</a:t>
            </a:r>
            <a:endParaRPr/>
          </a:p>
          <a:p>
            <a:r>
              <a:rPr lang="en"/>
              <a:t>But spreading the work over each add call is a net win in almost any circumstance.</a:t>
            </a:r>
            <a:endParaRPr/>
          </a:p>
        </p:txBody>
      </p:sp>
      <p:pic>
        <p:nvPicPr>
          <p:cNvPr id="369" name="Shape 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750" y="2651392"/>
            <a:ext cx="1928813" cy="165020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Shape 370"/>
          <p:cNvSpPr txBox="1"/>
          <p:nvPr/>
        </p:nvSpPr>
        <p:spPr>
          <a:xfrm>
            <a:off x="4373831" y="4250063"/>
            <a:ext cx="2012850" cy="1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600" u="sng">
                <a:solidFill>
                  <a:schemeClr val="hlink"/>
                </a:solidFill>
                <a:hlinkClick r:id="rId4"/>
              </a:rPr>
              <a:t>http://www.ensler.us/ensler.us/images/nolnchsmalla.jpg</a:t>
            </a:r>
            <a:endParaRPr sz="600"/>
          </a:p>
          <a:p>
            <a:endParaRPr sz="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/>
        </p:nvSpPr>
        <p:spPr>
          <a:xfrm>
            <a:off x="1488244" y="318709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376" name="Shape 37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Naked Linked Lists (IntList) vs. SLLists</a:t>
            </a:r>
            <a:endParaRPr/>
          </a:p>
        </p:txBody>
      </p:sp>
      <p:grpSp>
        <p:nvGrpSpPr>
          <p:cNvPr id="377" name="Shape 377"/>
          <p:cNvGrpSpPr/>
          <p:nvPr/>
        </p:nvGrpSpPr>
        <p:grpSpPr>
          <a:xfrm>
            <a:off x="42154" y="2518538"/>
            <a:ext cx="1582346" cy="490890"/>
            <a:chOff x="56205" y="2119800"/>
            <a:chExt cx="2109795" cy="654520"/>
          </a:xfrm>
        </p:grpSpPr>
        <p:sp>
          <p:nvSpPr>
            <p:cNvPr id="378" name="Shape 378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379" name="Shape 379"/>
            <p:cNvSpPr txBox="1"/>
            <p:nvPr/>
          </p:nvSpPr>
          <p:spPr>
            <a:xfrm>
              <a:off x="56205" y="2119800"/>
              <a:ext cx="336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/>
                <a:t>x</a:t>
              </a:r>
              <a:endParaRPr sz="1050"/>
            </a:p>
          </p:txBody>
        </p:sp>
        <p:cxnSp>
          <p:nvCxnSpPr>
            <p:cNvPr id="380" name="Shape 380"/>
            <p:cNvCxnSpPr>
              <a:stCxn id="378" idx="3"/>
              <a:endCxn id="381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81" name="Shape 381"/>
          <p:cNvSpPr/>
          <p:nvPr/>
        </p:nvSpPr>
        <p:spPr>
          <a:xfrm>
            <a:off x="471431" y="3009450"/>
            <a:ext cx="2306250" cy="6806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382" name="Shape 382"/>
          <p:cNvSpPr/>
          <p:nvPr/>
        </p:nvSpPr>
        <p:spPr>
          <a:xfrm>
            <a:off x="1970381" y="319166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383" name="Shape 383"/>
          <p:cNvCxnSpPr>
            <a:stCxn id="382" idx="3"/>
            <a:endCxn id="384" idx="0"/>
          </p:cNvCxnSpPr>
          <p:nvPr/>
        </p:nvCxnSpPr>
        <p:spPr>
          <a:xfrm flipH="1">
            <a:off x="1927856" y="3332175"/>
            <a:ext cx="419400" cy="535500"/>
          </a:xfrm>
          <a:prstGeom prst="curvedConnector4">
            <a:avLst>
              <a:gd name="adj1" fmla="val -42583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Shape 385"/>
          <p:cNvCxnSpPr>
            <a:stCxn id="382" idx="3"/>
          </p:cNvCxnSpPr>
          <p:nvPr/>
        </p:nvCxnSpPr>
        <p:spPr>
          <a:xfrm rot="10800000">
            <a:off x="2130356" y="3328800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Shape 386"/>
          <p:cNvSpPr txBox="1"/>
          <p:nvPr/>
        </p:nvSpPr>
        <p:spPr>
          <a:xfrm>
            <a:off x="435966" y="2984765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7" name="Shape 387"/>
          <p:cNvCxnSpPr/>
          <p:nvPr/>
        </p:nvCxnSpPr>
        <p:spPr>
          <a:xfrm rot="10800000">
            <a:off x="135467" y="3118638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Shape 388"/>
          <p:cNvCxnSpPr/>
          <p:nvPr/>
        </p:nvCxnSpPr>
        <p:spPr>
          <a:xfrm rot="10800000">
            <a:off x="135467" y="329522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Shape 389"/>
          <p:cNvSpPr txBox="1"/>
          <p:nvPr/>
        </p:nvSpPr>
        <p:spPr>
          <a:xfrm>
            <a:off x="3087319" y="2952300"/>
            <a:ext cx="3589875" cy="63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SLList class acts as a middle man between user and the naked recursive data structure. Allows us to store meta information about entire list, e.g. </a:t>
            </a:r>
            <a:r>
              <a:rPr lang="en" sz="1050" b="1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050">
                <a:solidFill>
                  <a:srgbClr val="BE0712"/>
                </a:solidFill>
              </a:rPr>
              <a:t>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390" name="Shape 390"/>
          <p:cNvSpPr txBox="1"/>
          <p:nvPr/>
        </p:nvSpPr>
        <p:spPr>
          <a:xfrm>
            <a:off x="1941228" y="2962598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Shape 391"/>
          <p:cNvSpPr txBox="1"/>
          <p:nvPr/>
        </p:nvSpPr>
        <p:spPr>
          <a:xfrm>
            <a:off x="441945" y="3151198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2" name="Shape 392"/>
          <p:cNvGrpSpPr/>
          <p:nvPr/>
        </p:nvGrpSpPr>
        <p:grpSpPr>
          <a:xfrm>
            <a:off x="1398562" y="1631261"/>
            <a:ext cx="773871" cy="321957"/>
            <a:chOff x="809625" y="3638550"/>
            <a:chExt cx="1190525" cy="495300"/>
          </a:xfrm>
        </p:grpSpPr>
        <p:sp>
          <p:nvSpPr>
            <p:cNvPr id="393" name="Shape 39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701684" y="1631261"/>
            <a:ext cx="773871" cy="321957"/>
            <a:chOff x="809625" y="3638550"/>
            <a:chExt cx="1190525" cy="495300"/>
          </a:xfrm>
        </p:grpSpPr>
        <p:sp>
          <p:nvSpPr>
            <p:cNvPr id="396" name="Shape 39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98" name="Shape 398"/>
          <p:cNvGrpSpPr/>
          <p:nvPr/>
        </p:nvGrpSpPr>
        <p:grpSpPr>
          <a:xfrm>
            <a:off x="4004807" y="1631261"/>
            <a:ext cx="773871" cy="321957"/>
            <a:chOff x="809625" y="3638550"/>
            <a:chExt cx="1190525" cy="495300"/>
          </a:xfrm>
        </p:grpSpPr>
        <p:sp>
          <p:nvSpPr>
            <p:cNvPr id="399" name="Shape 39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01" name="Shape 401"/>
          <p:cNvCxnSpPr>
            <a:endCxn id="396" idx="1"/>
          </p:cNvCxnSpPr>
          <p:nvPr/>
        </p:nvCxnSpPr>
        <p:spPr>
          <a:xfrm>
            <a:off x="1909459" y="1792239"/>
            <a:ext cx="792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Shape 402"/>
          <p:cNvCxnSpPr>
            <a:endCxn id="399" idx="1"/>
          </p:cNvCxnSpPr>
          <p:nvPr/>
        </p:nvCxnSpPr>
        <p:spPr>
          <a:xfrm>
            <a:off x="3193007" y="1792239"/>
            <a:ext cx="81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776197" y="1195427"/>
            <a:ext cx="571275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x</a:t>
            </a:r>
            <a:endParaRPr sz="1050"/>
          </a:p>
        </p:txBody>
      </p:sp>
      <p:sp>
        <p:nvSpPr>
          <p:cNvPr id="404" name="Shape 404"/>
          <p:cNvSpPr/>
          <p:nvPr/>
        </p:nvSpPr>
        <p:spPr>
          <a:xfrm>
            <a:off x="1026611" y="1257504"/>
            <a:ext cx="446400" cy="1856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405" name="Shape 405"/>
          <p:cNvCxnSpPr>
            <a:stCxn id="404" idx="3"/>
            <a:endCxn id="394" idx="0"/>
          </p:cNvCxnSpPr>
          <p:nvPr/>
        </p:nvCxnSpPr>
        <p:spPr>
          <a:xfrm>
            <a:off x="1473011" y="1350317"/>
            <a:ext cx="506025" cy="281025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6" name="Shape 406"/>
          <p:cNvSpPr txBox="1"/>
          <p:nvPr/>
        </p:nvSpPr>
        <p:spPr>
          <a:xfrm>
            <a:off x="1306396" y="412443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Shape 407"/>
          <p:cNvSpPr txBox="1"/>
          <p:nvPr/>
        </p:nvSpPr>
        <p:spPr>
          <a:xfrm>
            <a:off x="1706446" y="412443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8" name="Shape 408"/>
          <p:cNvGrpSpPr/>
          <p:nvPr/>
        </p:nvGrpSpPr>
        <p:grpSpPr>
          <a:xfrm>
            <a:off x="1347468" y="3867723"/>
            <a:ext cx="773871" cy="321957"/>
            <a:chOff x="809625" y="3638550"/>
            <a:chExt cx="1190525" cy="495300"/>
          </a:xfrm>
        </p:grpSpPr>
        <p:sp>
          <p:nvSpPr>
            <p:cNvPr id="409" name="Shape 40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4" name="Shape 384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10" name="Shape 410"/>
          <p:cNvGrpSpPr/>
          <p:nvPr/>
        </p:nvGrpSpPr>
        <p:grpSpPr>
          <a:xfrm>
            <a:off x="2650590" y="3867723"/>
            <a:ext cx="773871" cy="321957"/>
            <a:chOff x="809625" y="3638550"/>
            <a:chExt cx="1190525" cy="495300"/>
          </a:xfrm>
        </p:grpSpPr>
        <p:sp>
          <p:nvSpPr>
            <p:cNvPr id="411" name="Shape 41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3953713" y="3867723"/>
            <a:ext cx="773871" cy="321957"/>
            <a:chOff x="809625" y="3638550"/>
            <a:chExt cx="1190525" cy="495300"/>
          </a:xfrm>
        </p:grpSpPr>
        <p:sp>
          <p:nvSpPr>
            <p:cNvPr id="414" name="Shape 41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16" name="Shape 416"/>
          <p:cNvCxnSpPr>
            <a:endCxn id="411" idx="1"/>
          </p:cNvCxnSpPr>
          <p:nvPr/>
        </p:nvCxnSpPr>
        <p:spPr>
          <a:xfrm>
            <a:off x="1858365" y="4028702"/>
            <a:ext cx="792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Shape 417"/>
          <p:cNvCxnSpPr>
            <a:endCxn id="414" idx="1"/>
          </p:cNvCxnSpPr>
          <p:nvPr/>
        </p:nvCxnSpPr>
        <p:spPr>
          <a:xfrm>
            <a:off x="3141913" y="4028702"/>
            <a:ext cx="81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Shape 418"/>
          <p:cNvSpPr txBox="1"/>
          <p:nvPr/>
        </p:nvSpPr>
        <p:spPr>
          <a:xfrm>
            <a:off x="1377169" y="1892465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1777219" y="1892465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1569748" y="3179368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1484028" y="2962598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05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2" name="Shape 422"/>
          <p:cNvCxnSpPr/>
          <p:nvPr/>
        </p:nvCxnSpPr>
        <p:spPr>
          <a:xfrm rot="10800000">
            <a:off x="135467" y="359376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Shape 423"/>
          <p:cNvSpPr txBox="1"/>
          <p:nvPr/>
        </p:nvSpPr>
        <p:spPr>
          <a:xfrm>
            <a:off x="441945" y="3453719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size()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Shape 424"/>
          <p:cNvSpPr txBox="1"/>
          <p:nvPr/>
        </p:nvSpPr>
        <p:spPr>
          <a:xfrm>
            <a:off x="441945" y="3308873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addLast()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5" name="Shape 425"/>
          <p:cNvCxnSpPr/>
          <p:nvPr/>
        </p:nvCxnSpPr>
        <p:spPr>
          <a:xfrm rot="10800000">
            <a:off x="135467" y="344892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Shape 426"/>
          <p:cNvCxnSpPr/>
          <p:nvPr/>
        </p:nvCxnSpPr>
        <p:spPr>
          <a:xfrm>
            <a:off x="4388496" y="1633880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Shape 427"/>
          <p:cNvCxnSpPr/>
          <p:nvPr/>
        </p:nvCxnSpPr>
        <p:spPr>
          <a:xfrm>
            <a:off x="4338115" y="3868176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u="sng"/>
              <a:t>Improvement #6a</a:t>
            </a:r>
            <a:r>
              <a:rPr lang="en"/>
              <a:t>: Representing the Empty List</a:t>
            </a:r>
            <a:endParaRPr/>
          </a:p>
        </p:txBody>
      </p:sp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84175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Benefits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vs.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so far:</a:t>
            </a:r>
            <a:endParaRPr/>
          </a:p>
          <a:p>
            <a:r>
              <a:rPr lang="en"/>
              <a:t>Faster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size()</a:t>
            </a:r>
            <a:r>
              <a:rPr lang="en"/>
              <a:t> method than would have been convenient for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User of an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never sees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class.</a:t>
            </a:r>
            <a:endParaRPr/>
          </a:p>
          <a:p>
            <a:pPr lvl="1"/>
            <a:r>
              <a:rPr lang="en"/>
              <a:t>Simpler to use.</a:t>
            </a:r>
            <a:endParaRPr/>
          </a:p>
          <a:p>
            <a:pPr lvl="1"/>
            <a:r>
              <a:rPr lang="en"/>
              <a:t>More efficient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(see exercises).</a:t>
            </a:r>
            <a:endParaRPr/>
          </a:p>
          <a:p>
            <a:pPr lvl="1"/>
            <a:r>
              <a:rPr lang="en"/>
              <a:t>Avoids errors (or malfeasance):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Another benefit we can gain:</a:t>
            </a:r>
            <a:endParaRPr/>
          </a:p>
          <a:p>
            <a:r>
              <a:rPr lang="en"/>
              <a:t>Easy to represent the empty list. Represent the empty list by setting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 to null. Let’s try!</a:t>
            </a:r>
            <a:endParaRPr/>
          </a:p>
        </p:txBody>
      </p:sp>
      <p:grpSp>
        <p:nvGrpSpPr>
          <p:cNvPr id="434" name="Shape 434"/>
          <p:cNvGrpSpPr/>
          <p:nvPr/>
        </p:nvGrpSpPr>
        <p:grpSpPr>
          <a:xfrm>
            <a:off x="4607541" y="2425970"/>
            <a:ext cx="773871" cy="321957"/>
            <a:chOff x="809625" y="3638550"/>
            <a:chExt cx="1190525" cy="495300"/>
          </a:xfrm>
        </p:grpSpPr>
        <p:sp>
          <p:nvSpPr>
            <p:cNvPr id="435" name="Shape 43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15</a:t>
              </a:r>
              <a:endParaRPr sz="105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437" name="Shape 437"/>
          <p:cNvCxnSpPr>
            <a:stCxn id="436" idx="3"/>
            <a:endCxn id="435" idx="2"/>
          </p:cNvCxnSpPr>
          <p:nvPr/>
        </p:nvCxnSpPr>
        <p:spPr>
          <a:xfrm flipH="1">
            <a:off x="4800912" y="2586949"/>
            <a:ext cx="580500" cy="160875"/>
          </a:xfrm>
          <a:prstGeom prst="curvedConnector4">
            <a:avLst>
              <a:gd name="adj1" fmla="val -30766"/>
              <a:gd name="adj2" fmla="val 21107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38" name="Shape 438"/>
          <p:cNvGrpSpPr/>
          <p:nvPr/>
        </p:nvGrpSpPr>
        <p:grpSpPr>
          <a:xfrm>
            <a:off x="3384238" y="2425970"/>
            <a:ext cx="773871" cy="321957"/>
            <a:chOff x="809625" y="3638550"/>
            <a:chExt cx="1190525" cy="495300"/>
          </a:xfrm>
        </p:grpSpPr>
        <p:sp>
          <p:nvSpPr>
            <p:cNvPr id="439" name="Shape 4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10</a:t>
              </a:r>
              <a:endParaRPr sz="105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cxnSp>
        <p:nvCxnSpPr>
          <p:cNvPr id="441" name="Shape 441"/>
          <p:cNvCxnSpPr>
            <a:endCxn id="435" idx="1"/>
          </p:cNvCxnSpPr>
          <p:nvPr/>
        </p:nvCxnSpPr>
        <p:spPr>
          <a:xfrm>
            <a:off x="3845466" y="2586949"/>
            <a:ext cx="76207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How Would You Fix addLast?</a:t>
            </a:r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0370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Your goal: </a:t>
            </a:r>
            <a:endParaRPr/>
          </a:p>
          <a:p>
            <a:r>
              <a:rPr lang="en"/>
              <a:t>Fix addLast so that we do not get a null pointer exception when we try to add to the back of an empty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: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3294338" y="642938"/>
            <a:ext cx="3625200" cy="3857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3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size;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SLList() {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null;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= 0;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5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size += 1;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IntNode p = first;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p = p.next;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p.next =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 ...</a:t>
            </a:r>
            <a:endParaRPr sz="1350"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253688" y="2582606"/>
            <a:ext cx="2779875" cy="7987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spcBef>
                <a:spcPts val="450"/>
              </a:spcBef>
              <a:buClr>
                <a:schemeClr val="dk1"/>
              </a:buClr>
              <a:buSzPts val="1100"/>
            </a:pP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s1 = new SLList();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  <a:buClr>
                <a:schemeClr val="dk1"/>
              </a:buClr>
              <a:buSzPts val="1100"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s1.addLast(5);</a:t>
            </a:r>
            <a:endParaRPr sz="1050">
              <a:highlight>
                <a:srgbClr val="EFEFEF"/>
              </a:highlight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81506" y="4057481"/>
            <a:ext cx="24367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See study guide for starter code if you want to try on a computer.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451" name="Shape 451"/>
          <p:cNvCxnSpPr/>
          <p:nvPr/>
        </p:nvCxnSpPr>
        <p:spPr>
          <a:xfrm rot="10800000" flipH="1">
            <a:off x="1077075" y="3797625"/>
            <a:ext cx="2093175" cy="259875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One Solution</a:t>
            </a:r>
            <a:endParaRPr/>
          </a:p>
        </p:txBody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0370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One possible solution:</a:t>
            </a:r>
            <a:endParaRPr/>
          </a:p>
          <a:p>
            <a:r>
              <a:rPr lang="en"/>
              <a:t>Add a special case for the empty list.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But there are other ways...</a:t>
            </a:r>
            <a:endParaRPr/>
          </a:p>
        </p:txBody>
      </p:sp>
      <p:sp>
        <p:nvSpPr>
          <p:cNvPr id="458" name="Shape 458"/>
          <p:cNvSpPr txBox="1"/>
          <p:nvPr/>
        </p:nvSpPr>
        <p:spPr>
          <a:xfrm>
            <a:off x="3367463" y="1107382"/>
            <a:ext cx="3475125" cy="3357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4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4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4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4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4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050" b="1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Sentinel Nodes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Tip For Being a Good Programmer: Keep Code Simple</a:t>
            </a:r>
            <a:endParaRPr/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As a human programmer, you only have so much working memory.</a:t>
            </a:r>
            <a:endParaRPr/>
          </a:p>
          <a:p>
            <a:r>
              <a:rPr lang="en"/>
              <a:t>You want to restrict the amount of complexity in your life!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Simple code is (usually) good code.</a:t>
            </a:r>
            <a:endParaRPr/>
          </a:p>
          <a:p>
            <a:pPr lvl="1"/>
            <a:r>
              <a:rPr lang="en"/>
              <a:t>Special cases are not ‘simple’.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70" name="Shape 470"/>
          <p:cNvSpPr txBox="1"/>
          <p:nvPr/>
        </p:nvSpPr>
        <p:spPr>
          <a:xfrm>
            <a:off x="3893025" y="1743863"/>
            <a:ext cx="2914425" cy="2674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1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125" b="1">
              <a:highlight>
                <a:srgbClr val="EFEFEF"/>
              </a:highlight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3764756" y="2350294"/>
            <a:ext cx="85500" cy="699975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pic>
        <p:nvPicPr>
          <p:cNvPr id="472" name="Shape 4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244" y="2364581"/>
            <a:ext cx="6000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Last Time in 61B: Recursive Implementation of a List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182250" y="3346313"/>
            <a:ext cx="6675750" cy="8565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While functional, “naked” linked lists like the one above are hard to use.</a:t>
            </a:r>
            <a:endParaRPr/>
          </a:p>
          <a:p>
            <a:r>
              <a:rPr lang="en"/>
              <a:t>Users of this class are probably going to need to know references very well, and be able to think recursively. Let’s make our users’ lives easier.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82250" y="1184570"/>
            <a:ext cx="3722625" cy="2161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 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rest;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f,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r) {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f;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rest = r;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350" b="1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200" y="1471964"/>
            <a:ext cx="1583025" cy="15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addLast’s Fundamental Problem</a:t>
            </a:r>
            <a:endParaRPr/>
          </a:p>
        </p:txBody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6835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The fundamental problem:</a:t>
            </a:r>
            <a:endParaRPr/>
          </a:p>
          <a:p>
            <a:r>
              <a:rPr lang="en"/>
              <a:t>The empty list has a null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/>
              <a:t>. Can’t access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first.next</a:t>
            </a:r>
            <a:r>
              <a:rPr lang="en"/>
              <a:t>!</a:t>
            </a:r>
            <a:endParaRPr/>
          </a:p>
        </p:txBody>
      </p:sp>
      <p:sp>
        <p:nvSpPr>
          <p:cNvPr id="479" name="Shape 479"/>
          <p:cNvSpPr txBox="1"/>
          <p:nvPr/>
        </p:nvSpPr>
        <p:spPr>
          <a:xfrm>
            <a:off x="3893025" y="1743863"/>
            <a:ext cx="2914425" cy="2674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(first == null) {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first =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first;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1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125" b="1">
              <a:highlight>
                <a:srgbClr val="EFEFEF"/>
              </a:highlight>
            </a:endParaRPr>
          </a:p>
        </p:txBody>
      </p:sp>
      <p:sp>
        <p:nvSpPr>
          <p:cNvPr id="480" name="Shape 480"/>
          <p:cNvSpPr txBox="1"/>
          <p:nvPr/>
        </p:nvSpPr>
        <p:spPr>
          <a:xfrm>
            <a:off x="155100" y="1866281"/>
            <a:ext cx="3737925" cy="235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fix is a bit ugly: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 special case.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complex data structures will have many more special cases (gross!!)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50"/>
              </a:spcBef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we avoid special cases?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spcBef>
                <a:spcPts val="450"/>
              </a:spcBef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all </a:t>
            </a:r>
            <a:r>
              <a:rPr lang="en" sz="1500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(even empty) the “same”.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/>
        </p:nvSpPr>
        <p:spPr>
          <a:xfrm>
            <a:off x="871481" y="1580700"/>
            <a:ext cx="2306250" cy="6806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86" name="Shape 486"/>
          <p:cNvSpPr txBox="1"/>
          <p:nvPr/>
        </p:nvSpPr>
        <p:spPr>
          <a:xfrm>
            <a:off x="1969798" y="1750618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0</a:t>
            </a:r>
            <a:endParaRPr sz="1050"/>
          </a:p>
        </p:txBody>
      </p:sp>
      <p:sp>
        <p:nvSpPr>
          <p:cNvPr id="487" name="Shape 48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56865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u="sng"/>
              <a:t>Improvement #6b</a:t>
            </a:r>
            <a:r>
              <a:rPr lang="en"/>
              <a:t>: Representing the Empty List Using a Sentinel </a:t>
            </a:r>
            <a:endParaRPr/>
          </a:p>
        </p:txBody>
      </p:sp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164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Create a special node that is always there! Let’s call it a “sentinel node”.</a:t>
            </a:r>
            <a:endParaRPr/>
          </a:p>
        </p:txBody>
      </p:sp>
      <p:sp>
        <p:nvSpPr>
          <p:cNvPr id="489" name="Shape 489"/>
          <p:cNvSpPr/>
          <p:nvPr/>
        </p:nvSpPr>
        <p:spPr>
          <a:xfrm>
            <a:off x="1888294" y="175834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490" name="Shape 490"/>
          <p:cNvSpPr/>
          <p:nvPr/>
        </p:nvSpPr>
        <p:spPr>
          <a:xfrm>
            <a:off x="2370431" y="176291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491" name="Shape 491"/>
          <p:cNvCxnSpPr>
            <a:stCxn id="490" idx="3"/>
          </p:cNvCxnSpPr>
          <p:nvPr/>
        </p:nvCxnSpPr>
        <p:spPr>
          <a:xfrm rot="10800000">
            <a:off x="2530406" y="1900050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Shape 492"/>
          <p:cNvSpPr txBox="1"/>
          <p:nvPr/>
        </p:nvSpPr>
        <p:spPr>
          <a:xfrm>
            <a:off x="836016" y="1556015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93" name="Shape 493"/>
          <p:cNvCxnSpPr/>
          <p:nvPr/>
        </p:nvCxnSpPr>
        <p:spPr>
          <a:xfrm rot="10800000">
            <a:off x="535517" y="1689888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Shape 494"/>
          <p:cNvCxnSpPr/>
          <p:nvPr/>
        </p:nvCxnSpPr>
        <p:spPr>
          <a:xfrm rot="10800000">
            <a:off x="535517" y="185762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Shape 495"/>
          <p:cNvSpPr txBox="1"/>
          <p:nvPr/>
        </p:nvSpPr>
        <p:spPr>
          <a:xfrm>
            <a:off x="2341274" y="1533844"/>
            <a:ext cx="71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first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841995" y="1713600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706446" y="269568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2106496" y="269568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99" name="Shape 499"/>
          <p:cNvGrpSpPr/>
          <p:nvPr/>
        </p:nvGrpSpPr>
        <p:grpSpPr>
          <a:xfrm>
            <a:off x="1747518" y="2438973"/>
            <a:ext cx="773871" cy="321957"/>
            <a:chOff x="809625" y="3638550"/>
            <a:chExt cx="1190525" cy="495300"/>
          </a:xfrm>
        </p:grpSpPr>
        <p:sp>
          <p:nvSpPr>
            <p:cNvPr id="500" name="Shape 50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02" name="Shape 502"/>
          <p:cNvSpPr txBox="1"/>
          <p:nvPr/>
        </p:nvSpPr>
        <p:spPr>
          <a:xfrm>
            <a:off x="1884078" y="1533848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3" name="Shape 503"/>
          <p:cNvCxnSpPr/>
          <p:nvPr/>
        </p:nvCxnSpPr>
        <p:spPr>
          <a:xfrm rot="10800000">
            <a:off x="535517" y="216501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Shape 504"/>
          <p:cNvSpPr txBox="1"/>
          <p:nvPr/>
        </p:nvSpPr>
        <p:spPr>
          <a:xfrm>
            <a:off x="841995" y="2024969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05" name="Shape 505"/>
          <p:cNvSpPr txBox="1"/>
          <p:nvPr/>
        </p:nvSpPr>
        <p:spPr>
          <a:xfrm>
            <a:off x="841995" y="1880123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6" name="Shape 506"/>
          <p:cNvCxnSpPr/>
          <p:nvPr/>
        </p:nvCxnSpPr>
        <p:spPr>
          <a:xfrm rot="10800000">
            <a:off x="535517" y="202017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Shape 507"/>
          <p:cNvCxnSpPr>
            <a:stCxn id="490" idx="3"/>
            <a:endCxn id="501" idx="0"/>
          </p:cNvCxnSpPr>
          <p:nvPr/>
        </p:nvCxnSpPr>
        <p:spPr>
          <a:xfrm flipH="1">
            <a:off x="2327906" y="1903425"/>
            <a:ext cx="419400" cy="535500"/>
          </a:xfrm>
          <a:prstGeom prst="curvedConnector4">
            <a:avLst>
              <a:gd name="adj1" fmla="val -42583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08" name="Shape 508"/>
          <p:cNvGrpSpPr/>
          <p:nvPr/>
        </p:nvGrpSpPr>
        <p:grpSpPr>
          <a:xfrm>
            <a:off x="535527" y="3046351"/>
            <a:ext cx="5895239" cy="1273217"/>
            <a:chOff x="714023" y="3321475"/>
            <a:chExt cx="7860318" cy="1697623"/>
          </a:xfrm>
        </p:grpSpPr>
        <p:sp>
          <p:nvSpPr>
            <p:cNvPr id="509" name="Shape 509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05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050"/>
            </a:p>
          </p:txBody>
        </p:sp>
        <p:cxnSp>
          <p:nvCxnSpPr>
            <p:cNvPr id="512" name="Shape 512"/>
            <p:cNvCxnSpPr>
              <a:stCxn id="511" idx="3"/>
              <a:endCxn id="513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name="adj1" fmla="val -42583"/>
                <a:gd name="adj2" fmla="val 63124"/>
              </a:avLst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4" name="Shape 514"/>
            <p:cNvCxnSpPr>
              <a:stCxn id="511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5" name="Shape 515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16" name="Shape 516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Shape 517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8" name="Shape 518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first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9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9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9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9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22" name="Shape 522"/>
            <p:cNvGrpSpPr/>
            <p:nvPr/>
          </p:nvGrpSpPr>
          <p:grpSpPr>
            <a:xfrm>
              <a:off x="2330024" y="4528314"/>
              <a:ext cx="1031828" cy="429276"/>
              <a:chOff x="809625" y="3638550"/>
              <a:chExt cx="1190525" cy="495300"/>
            </a:xfrm>
          </p:grpSpPr>
          <p:sp>
            <p:nvSpPr>
              <p:cNvPr id="523" name="Shape 523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??</a:t>
                </a:r>
                <a:endParaRPr sz="1050"/>
              </a:p>
            </p:txBody>
          </p:sp>
          <p:sp>
            <p:nvSpPr>
              <p:cNvPr id="513" name="Shape 513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524" name="Shape 524"/>
            <p:cNvGrpSpPr/>
            <p:nvPr/>
          </p:nvGrpSpPr>
          <p:grpSpPr>
            <a:xfrm>
              <a:off x="4067520" y="4528314"/>
              <a:ext cx="1031828" cy="429276"/>
              <a:chOff x="809625" y="3638550"/>
              <a:chExt cx="1190525" cy="495300"/>
            </a:xfrm>
          </p:grpSpPr>
          <p:sp>
            <p:nvSpPr>
              <p:cNvPr id="525" name="Shape 525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5</a:t>
                </a:r>
                <a:endParaRPr sz="1050"/>
              </a:p>
            </p:txBody>
          </p:sp>
          <p:sp>
            <p:nvSpPr>
              <p:cNvPr id="526" name="Shape 5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527" name="Shape 527"/>
            <p:cNvGrpSpPr/>
            <p:nvPr/>
          </p:nvGrpSpPr>
          <p:grpSpPr>
            <a:xfrm>
              <a:off x="7542513" y="4528314"/>
              <a:ext cx="1031828" cy="429276"/>
              <a:chOff x="809625" y="3638550"/>
              <a:chExt cx="1190525" cy="495300"/>
            </a:xfrm>
          </p:grpSpPr>
          <p:sp>
            <p:nvSpPr>
              <p:cNvPr id="528" name="Shape 528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15</a:t>
                </a:r>
                <a:endParaRPr sz="1050"/>
              </a:p>
            </p:txBody>
          </p:sp>
          <p:sp>
            <p:nvSpPr>
              <p:cNvPr id="529" name="Shape 529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530" name="Shape 530"/>
            <p:cNvGrpSpPr/>
            <p:nvPr/>
          </p:nvGrpSpPr>
          <p:grpSpPr>
            <a:xfrm>
              <a:off x="5805017" y="4528314"/>
              <a:ext cx="1031828" cy="429276"/>
              <a:chOff x="809625" y="3638550"/>
              <a:chExt cx="1190525" cy="495300"/>
            </a:xfrm>
          </p:grpSpPr>
          <p:sp>
            <p:nvSpPr>
              <p:cNvPr id="531" name="Shape 531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10</a:t>
                </a:r>
                <a:endParaRPr sz="1050"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cxnSp>
          <p:nvCxnSpPr>
            <p:cNvPr id="533" name="Shape 533"/>
            <p:cNvCxnSpPr>
              <a:endCxn id="525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4" name="Shape 534"/>
            <p:cNvCxnSpPr>
              <a:endCxn id="531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5" name="Shape 535"/>
            <p:cNvCxnSpPr>
              <a:endCxn id="528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6" name="Shape 536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/>
                <a:t>3</a:t>
              </a:r>
              <a:endParaRPr sz="1050"/>
            </a:p>
          </p:txBody>
        </p:sp>
        <p:sp>
          <p:nvSpPr>
            <p:cNvPr id="537" name="Shape 537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38" name="Shape 538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9" name="Shape 539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0" name="Shape 540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41" name="Shape 541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2" name="Shape 542"/>
          <p:cNvSpPr txBox="1"/>
          <p:nvPr/>
        </p:nvSpPr>
        <p:spPr>
          <a:xfrm>
            <a:off x="3824081" y="2123119"/>
            <a:ext cx="2533950" cy="32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The empty list is just the sentinel node.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543" name="Shape 543"/>
          <p:cNvCxnSpPr/>
          <p:nvPr/>
        </p:nvCxnSpPr>
        <p:spPr>
          <a:xfrm>
            <a:off x="2130902" y="2439426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Shape 544"/>
          <p:cNvCxnSpPr/>
          <p:nvPr/>
        </p:nvCxnSpPr>
        <p:spPr>
          <a:xfrm>
            <a:off x="6034146" y="3946757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Shape 545"/>
          <p:cNvCxnSpPr/>
          <p:nvPr/>
        </p:nvCxnSpPr>
        <p:spPr>
          <a:xfrm rot="10800000">
            <a:off x="3314756" y="2076338"/>
            <a:ext cx="450000" cy="1572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Shape 546"/>
          <p:cNvCxnSpPr/>
          <p:nvPr/>
        </p:nvCxnSpPr>
        <p:spPr>
          <a:xfrm flipH="1">
            <a:off x="3307388" y="2719388"/>
            <a:ext cx="478800" cy="4142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7" name="Shape 547"/>
          <p:cNvSpPr txBox="1"/>
          <p:nvPr/>
        </p:nvSpPr>
        <p:spPr>
          <a:xfrm>
            <a:off x="3824081" y="2485988"/>
            <a:ext cx="2533950" cy="41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A list with 3 numbers has a sentinel node and 3 nodes that contain real data.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548" name="Shape 548"/>
          <p:cNvSpPr txBox="1"/>
          <p:nvPr/>
        </p:nvSpPr>
        <p:spPr>
          <a:xfrm>
            <a:off x="3543300" y="3230006"/>
            <a:ext cx="3314700" cy="49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try reimplementing SLList with a sentinel node.</a:t>
            </a:r>
            <a:endParaRPr sz="10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Sentinel Node</a:t>
            </a:r>
            <a:endParaRPr/>
          </a:p>
        </p:txBody>
      </p:sp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4164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The sentinel node is always there for you.</a:t>
            </a:r>
            <a:endParaRPr/>
          </a:p>
        </p:txBody>
      </p:sp>
      <p:sp>
        <p:nvSpPr>
          <p:cNvPr id="555" name="Shape 555"/>
          <p:cNvSpPr txBox="1"/>
          <p:nvPr/>
        </p:nvSpPr>
        <p:spPr>
          <a:xfrm>
            <a:off x="3864619" y="1123500"/>
            <a:ext cx="2879100" cy="26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Notes: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I’ve renamed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342900" indent="-266700">
              <a:buSzPts val="2000"/>
              <a:buFont typeface="Calibri"/>
              <a:buChar char="●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is never null, always points to sentinel node.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Sentinel node’s 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needs to be some integer, but doesn’t matter what value we pick.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342900" indent="-266700">
              <a:buSzPts val="2000"/>
              <a:buFont typeface="Calibri"/>
              <a:buChar char="●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Had to fix constructors and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to be compatible with sentinel nodes.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Shape 556"/>
          <p:cNvSpPr/>
          <p:nvPr/>
        </p:nvSpPr>
        <p:spPr>
          <a:xfrm>
            <a:off x="871481" y="1580700"/>
            <a:ext cx="2306250" cy="6806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57" name="Shape 557"/>
          <p:cNvSpPr txBox="1"/>
          <p:nvPr/>
        </p:nvSpPr>
        <p:spPr>
          <a:xfrm>
            <a:off x="1969798" y="1750618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0</a:t>
            </a:r>
            <a:endParaRPr sz="1050"/>
          </a:p>
        </p:txBody>
      </p:sp>
      <p:sp>
        <p:nvSpPr>
          <p:cNvPr id="558" name="Shape 558"/>
          <p:cNvSpPr/>
          <p:nvPr/>
        </p:nvSpPr>
        <p:spPr>
          <a:xfrm>
            <a:off x="1888294" y="1758347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559" name="Shape 559"/>
          <p:cNvSpPr/>
          <p:nvPr/>
        </p:nvSpPr>
        <p:spPr>
          <a:xfrm>
            <a:off x="2370431" y="1762913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560" name="Shape 560"/>
          <p:cNvCxnSpPr>
            <a:stCxn id="559" idx="3"/>
          </p:cNvCxnSpPr>
          <p:nvPr/>
        </p:nvCxnSpPr>
        <p:spPr>
          <a:xfrm rot="10800000">
            <a:off x="2530406" y="1900050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Shape 561"/>
          <p:cNvSpPr txBox="1"/>
          <p:nvPr/>
        </p:nvSpPr>
        <p:spPr>
          <a:xfrm>
            <a:off x="836016" y="1556015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2" name="Shape 562"/>
          <p:cNvCxnSpPr/>
          <p:nvPr/>
        </p:nvCxnSpPr>
        <p:spPr>
          <a:xfrm rot="10800000">
            <a:off x="535517" y="1689888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Shape 563"/>
          <p:cNvCxnSpPr/>
          <p:nvPr/>
        </p:nvCxnSpPr>
        <p:spPr>
          <a:xfrm rot="10800000">
            <a:off x="535517" y="1857629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4" name="Shape 564"/>
          <p:cNvSpPr txBox="1"/>
          <p:nvPr/>
        </p:nvSpPr>
        <p:spPr>
          <a:xfrm>
            <a:off x="2341274" y="1533844"/>
            <a:ext cx="71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5" name="Shape 565"/>
          <p:cNvSpPr txBox="1"/>
          <p:nvPr/>
        </p:nvSpPr>
        <p:spPr>
          <a:xfrm>
            <a:off x="841995" y="1713600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1706446" y="269568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7" name="Shape 567"/>
          <p:cNvSpPr txBox="1"/>
          <p:nvPr/>
        </p:nvSpPr>
        <p:spPr>
          <a:xfrm>
            <a:off x="2106496" y="269568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68" name="Shape 568"/>
          <p:cNvGrpSpPr/>
          <p:nvPr/>
        </p:nvGrpSpPr>
        <p:grpSpPr>
          <a:xfrm>
            <a:off x="1747518" y="2438973"/>
            <a:ext cx="773871" cy="321958"/>
            <a:chOff x="809625" y="3638550"/>
            <a:chExt cx="1190525" cy="495300"/>
          </a:xfrm>
        </p:grpSpPr>
        <p:sp>
          <p:nvSpPr>
            <p:cNvPr id="569" name="Shape 56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63</a:t>
              </a:r>
              <a:endParaRPr sz="1050"/>
            </a:p>
          </p:txBody>
        </p:sp>
        <p:sp>
          <p:nvSpPr>
            <p:cNvPr id="570" name="Shape 57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571" name="Shape 571"/>
          <p:cNvSpPr txBox="1"/>
          <p:nvPr/>
        </p:nvSpPr>
        <p:spPr>
          <a:xfrm>
            <a:off x="1884078" y="1533848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2" name="Shape 572"/>
          <p:cNvCxnSpPr/>
          <p:nvPr/>
        </p:nvCxnSpPr>
        <p:spPr>
          <a:xfrm rot="10800000">
            <a:off x="535517" y="216501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3" name="Shape 573"/>
          <p:cNvSpPr txBox="1"/>
          <p:nvPr/>
        </p:nvSpPr>
        <p:spPr>
          <a:xfrm>
            <a:off x="841995" y="2024969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4" name="Shape 574"/>
          <p:cNvSpPr txBox="1"/>
          <p:nvPr/>
        </p:nvSpPr>
        <p:spPr>
          <a:xfrm>
            <a:off x="841995" y="1880123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5" name="Shape 575"/>
          <p:cNvCxnSpPr/>
          <p:nvPr/>
        </p:nvCxnSpPr>
        <p:spPr>
          <a:xfrm rot="10800000">
            <a:off x="535517" y="2020170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6" name="Shape 576"/>
          <p:cNvCxnSpPr>
            <a:stCxn id="559" idx="3"/>
            <a:endCxn id="570" idx="0"/>
          </p:cNvCxnSpPr>
          <p:nvPr/>
        </p:nvCxnSpPr>
        <p:spPr>
          <a:xfrm flipH="1">
            <a:off x="2327906" y="1903425"/>
            <a:ext cx="419400" cy="535500"/>
          </a:xfrm>
          <a:prstGeom prst="curvedConnector4">
            <a:avLst>
              <a:gd name="adj1" fmla="val -42583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77" name="Shape 577"/>
          <p:cNvGrpSpPr/>
          <p:nvPr/>
        </p:nvGrpSpPr>
        <p:grpSpPr>
          <a:xfrm>
            <a:off x="535527" y="3046351"/>
            <a:ext cx="5895239" cy="1273217"/>
            <a:chOff x="714023" y="3321475"/>
            <a:chExt cx="7860318" cy="1697623"/>
          </a:xfrm>
        </p:grpSpPr>
        <p:sp>
          <p:nvSpPr>
            <p:cNvPr id="578" name="Shape 578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050"/>
            </a:p>
          </p:txBody>
        </p:sp>
        <p:sp>
          <p:nvSpPr>
            <p:cNvPr id="579" name="Shape 579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580" name="Shape 580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endParaRPr sz="1050"/>
            </a:p>
          </p:txBody>
        </p:sp>
        <p:cxnSp>
          <p:nvCxnSpPr>
            <p:cNvPr id="581" name="Shape 581"/>
            <p:cNvCxnSpPr>
              <a:stCxn id="580" idx="3"/>
              <a:endCxn id="582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name="adj1" fmla="val -42583"/>
                <a:gd name="adj2" fmla="val 63124"/>
              </a:avLst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" name="Shape 583"/>
            <p:cNvCxnSpPr>
              <a:stCxn id="580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4" name="Shape 584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addFirst()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585" name="Shape 585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Shape 586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7" name="Shape 587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sentinel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88" name="Shape 588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89" name="Shape 589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9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9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90" name="Shape 590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9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9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591" name="Shape 591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592" name="Shape 592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63</a:t>
                </a:r>
                <a:endParaRPr sz="1050"/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593" name="Shape 593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5</a:t>
                </a:r>
                <a:endParaRPr sz="1050"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596" name="Shape 596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15</a:t>
                </a:r>
                <a:endParaRPr sz="1050"/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grpSp>
          <p:nvGrpSpPr>
            <p:cNvPr id="599" name="Shape 599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/>
                <a:r>
                  <a:rPr lang="en" sz="1050"/>
                  <a:t>10</a:t>
                </a:r>
                <a:endParaRPr sz="1050"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endParaRPr sz="1050"/>
              </a:p>
            </p:txBody>
          </p:sp>
        </p:grpSp>
        <p:cxnSp>
          <p:nvCxnSpPr>
            <p:cNvPr id="602" name="Shape 602"/>
            <p:cNvCxnSpPr>
              <a:endCxn id="594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3" name="Shape 603"/>
            <p:cNvCxnSpPr>
              <a:endCxn id="600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4" name="Shape 604"/>
            <p:cNvCxnSpPr>
              <a:endCxn id="597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5" name="Shape 605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/>
                <a:t>3</a:t>
              </a:r>
              <a:endParaRPr sz="1050"/>
            </a:p>
          </p:txBody>
        </p:sp>
        <p:sp>
          <p:nvSpPr>
            <p:cNvPr id="606" name="Shape 606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07" name="Shape 607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8" name="Shape 608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09" name="Shape 609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r>
                <a:rPr lang="en" sz="1050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 sz="105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610" name="Shape 610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11" name="Shape 611"/>
          <p:cNvCxnSpPr/>
          <p:nvPr/>
        </p:nvCxnSpPr>
        <p:spPr>
          <a:xfrm>
            <a:off x="2130902" y="2439426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Shape 612"/>
          <p:cNvCxnSpPr/>
          <p:nvPr/>
        </p:nvCxnSpPr>
        <p:spPr>
          <a:xfrm>
            <a:off x="6034146" y="3946757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addLast (with Sentinel Node)</a:t>
            </a:r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3173625" cy="159817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Bottom line: Having a sentinel simplifies 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method. </a:t>
            </a:r>
            <a:endParaRPr/>
          </a:p>
          <a:p>
            <a:r>
              <a:rPr lang="en"/>
              <a:t>No need for a special case to check if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is null (since it is never null).</a:t>
            </a:r>
            <a:endParaRPr/>
          </a:p>
        </p:txBody>
      </p:sp>
      <p:sp>
        <p:nvSpPr>
          <p:cNvPr id="619" name="Shape 619"/>
          <p:cNvSpPr txBox="1"/>
          <p:nvPr/>
        </p:nvSpPr>
        <p:spPr>
          <a:xfrm>
            <a:off x="3664425" y="1286663"/>
            <a:ext cx="3107925" cy="2674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addLast(</a:t>
            </a:r>
            <a:r>
              <a:rPr lang="en" sz="112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size += 1;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(sentinel == null) {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sentinel =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25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25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IntNode p = sentinel;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(p.next != null) {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 = p.next;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p.next = </a:t>
            </a:r>
            <a:r>
              <a:rPr lang="en" sz="112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12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2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endParaRPr sz="1125" b="1">
              <a:highlight>
                <a:srgbClr val="EFEFEF"/>
              </a:highlight>
            </a:endParaRPr>
          </a:p>
        </p:txBody>
      </p:sp>
      <p:cxnSp>
        <p:nvCxnSpPr>
          <p:cNvPr id="620" name="Shape 620"/>
          <p:cNvCxnSpPr/>
          <p:nvPr/>
        </p:nvCxnSpPr>
        <p:spPr>
          <a:xfrm>
            <a:off x="3884756" y="1921575"/>
            <a:ext cx="2359350" cy="6644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 flipH="1">
            <a:off x="3941963" y="1935244"/>
            <a:ext cx="2329200" cy="6023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2" name="Shape 622"/>
          <p:cNvSpPr/>
          <p:nvPr/>
        </p:nvSpPr>
        <p:spPr>
          <a:xfrm>
            <a:off x="728606" y="2752275"/>
            <a:ext cx="2306250" cy="6806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623" name="Shape 623"/>
          <p:cNvSpPr txBox="1"/>
          <p:nvPr/>
        </p:nvSpPr>
        <p:spPr>
          <a:xfrm>
            <a:off x="1826923" y="2922193"/>
            <a:ext cx="267075" cy="1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0</a:t>
            </a:r>
            <a:endParaRPr sz="1050"/>
          </a:p>
        </p:txBody>
      </p:sp>
      <p:sp>
        <p:nvSpPr>
          <p:cNvPr id="624" name="Shape 624"/>
          <p:cNvSpPr/>
          <p:nvPr/>
        </p:nvSpPr>
        <p:spPr>
          <a:xfrm>
            <a:off x="1745419" y="2929922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sp>
        <p:nvSpPr>
          <p:cNvPr id="625" name="Shape 625"/>
          <p:cNvSpPr/>
          <p:nvPr/>
        </p:nvSpPr>
        <p:spPr>
          <a:xfrm>
            <a:off x="2227556" y="2934488"/>
            <a:ext cx="376875" cy="2810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626" name="Shape 626"/>
          <p:cNvCxnSpPr>
            <a:stCxn id="625" idx="3"/>
          </p:cNvCxnSpPr>
          <p:nvPr/>
        </p:nvCxnSpPr>
        <p:spPr>
          <a:xfrm rot="10800000">
            <a:off x="2387531" y="3071625"/>
            <a:ext cx="216900" cy="3375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7" name="Shape 627"/>
          <p:cNvSpPr txBox="1"/>
          <p:nvPr/>
        </p:nvSpPr>
        <p:spPr>
          <a:xfrm>
            <a:off x="693141" y="2727590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addFirst()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28" name="Shape 628"/>
          <p:cNvCxnSpPr/>
          <p:nvPr/>
        </p:nvCxnSpPr>
        <p:spPr>
          <a:xfrm rot="10800000">
            <a:off x="392642" y="2861463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Shape 629"/>
          <p:cNvCxnSpPr/>
          <p:nvPr/>
        </p:nvCxnSpPr>
        <p:spPr>
          <a:xfrm rot="10800000">
            <a:off x="392642" y="3029204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0" name="Shape 630"/>
          <p:cNvSpPr txBox="1"/>
          <p:nvPr/>
        </p:nvSpPr>
        <p:spPr>
          <a:xfrm>
            <a:off x="2198399" y="2705419"/>
            <a:ext cx="71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1" name="Shape 631"/>
          <p:cNvSpPr txBox="1"/>
          <p:nvPr/>
        </p:nvSpPr>
        <p:spPr>
          <a:xfrm>
            <a:off x="699120" y="2885175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getFirst()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1563571" y="3867261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3" name="Shape 633"/>
          <p:cNvSpPr txBox="1"/>
          <p:nvPr/>
        </p:nvSpPr>
        <p:spPr>
          <a:xfrm>
            <a:off x="1963621" y="3867261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9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34" name="Shape 634"/>
          <p:cNvGrpSpPr/>
          <p:nvPr/>
        </p:nvGrpSpPr>
        <p:grpSpPr>
          <a:xfrm>
            <a:off x="1604643" y="3610548"/>
            <a:ext cx="773871" cy="321958"/>
            <a:chOff x="809625" y="3638550"/>
            <a:chExt cx="1190525" cy="495300"/>
          </a:xfrm>
        </p:grpSpPr>
        <p:sp>
          <p:nvSpPr>
            <p:cNvPr id="635" name="Shape 63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/>
                <a:t>??</a:t>
              </a:r>
              <a:endParaRPr sz="1050"/>
            </a:p>
          </p:txBody>
        </p:sp>
        <p:sp>
          <p:nvSpPr>
            <p:cNvPr id="636" name="Shape 6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</p:grpSp>
      <p:sp>
        <p:nvSpPr>
          <p:cNvPr id="637" name="Shape 637"/>
          <p:cNvSpPr txBox="1"/>
          <p:nvPr/>
        </p:nvSpPr>
        <p:spPr>
          <a:xfrm>
            <a:off x="1741203" y="2705423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38" name="Shape 638"/>
          <p:cNvCxnSpPr/>
          <p:nvPr/>
        </p:nvCxnSpPr>
        <p:spPr>
          <a:xfrm rot="10800000">
            <a:off x="392642" y="3336591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9" name="Shape 639"/>
          <p:cNvSpPr txBox="1"/>
          <p:nvPr/>
        </p:nvSpPr>
        <p:spPr>
          <a:xfrm>
            <a:off x="699120" y="3196544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0" name="Shape 640"/>
          <p:cNvSpPr txBox="1"/>
          <p:nvPr/>
        </p:nvSpPr>
        <p:spPr>
          <a:xfrm>
            <a:off x="699120" y="3051698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Ubuntu Mono"/>
                <a:ea typeface="Ubuntu Mono"/>
                <a:cs typeface="Ubuntu Mono"/>
                <a:sym typeface="Ubuntu Mono"/>
              </a:rPr>
              <a:t>addLast()</a:t>
            </a:r>
            <a:endParaRPr sz="105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1" name="Shape 641"/>
          <p:cNvCxnSpPr/>
          <p:nvPr/>
        </p:nvCxnSpPr>
        <p:spPr>
          <a:xfrm rot="10800000">
            <a:off x="392642" y="3191745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Shape 642"/>
          <p:cNvCxnSpPr>
            <a:stCxn id="625" idx="3"/>
            <a:endCxn id="636" idx="0"/>
          </p:cNvCxnSpPr>
          <p:nvPr/>
        </p:nvCxnSpPr>
        <p:spPr>
          <a:xfrm flipH="1">
            <a:off x="2185031" y="3075000"/>
            <a:ext cx="419400" cy="535500"/>
          </a:xfrm>
          <a:prstGeom prst="curvedConnector4">
            <a:avLst>
              <a:gd name="adj1" fmla="val -42583"/>
              <a:gd name="adj2" fmla="val 63124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Shape 643"/>
          <p:cNvCxnSpPr/>
          <p:nvPr/>
        </p:nvCxnSpPr>
        <p:spPr>
          <a:xfrm>
            <a:off x="1988027" y="3611001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Invariants</a:t>
            </a:r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18475" cy="3322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An invariant is a condition that is guaranteed to be true during code execution (assuming there are no bugs in your code).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with a sentinel node has at least the following invariants:</a:t>
            </a:r>
            <a:endParaRPr/>
          </a:p>
          <a:p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/>
              <a:t> reference always points to a sentinel node.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first node (if it exists), is always 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sentinel.next</a:t>
            </a:r>
            <a:r>
              <a:rPr lang="en"/>
              <a:t>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/>
              <a:t> variable is always the total number of items that have been added.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Invariants make it easier to reason about code:</a:t>
            </a:r>
            <a:endParaRPr/>
          </a:p>
          <a:p>
            <a:r>
              <a:rPr lang="en"/>
              <a:t>Can assume they are true to simplify code (e.g.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doesn’t need to worry about nulls).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Must ensure that methods preserve invariants.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Summary</a:t>
            </a:r>
            <a:endParaRPr/>
          </a:p>
        </p:txBody>
      </p:sp>
      <p:graphicFrame>
        <p:nvGraphicFramePr>
          <p:cNvPr id="655" name="Shape 655"/>
          <p:cNvGraphicFramePr/>
          <p:nvPr/>
        </p:nvGraphicFramePr>
        <p:xfrm>
          <a:off x="1385906" y="1361025"/>
          <a:ext cx="4514457" cy="2106878"/>
        </p:xfrm>
        <a:graphic>
          <a:graphicData uri="http://schemas.openxmlformats.org/drawingml/2006/table">
            <a:tbl>
              <a:tblPr>
                <a:noFill/>
                <a:tableStyleId>{B687C4B1-219B-4FA0-9BDB-663CCE0EB097}</a:tableStyleId>
              </a:tblPr>
              <a:tblGrid>
                <a:gridCol w="130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Methods</a:t>
                      </a:r>
                      <a:endParaRPr sz="800"/>
                    </a:p>
                  </a:txBody>
                  <a:tcPr marL="68569" marR="68569" marT="68569" marB="68569"/>
                </a:tc>
                <a:tc gridSpan="2"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Non-Obvious Improvements</a:t>
                      </a:r>
                      <a:endParaRPr sz="800"/>
                    </a:p>
                  </a:txBody>
                  <a:tcPr marL="68569" marR="68569" marT="68569" marB="68569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#1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Rebranding: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 sz="800"/>
                        <a:t> →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 sz="800"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#2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Bureaucracy: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#3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Access Control: </a:t>
                      </a:r>
                      <a:r>
                        <a:rPr lang="en" sz="800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 sz="800"/>
                        <a:t> → </a:t>
                      </a:r>
                      <a:r>
                        <a:rPr lang="en" sz="800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 sz="800"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#4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Nested Class: Bringing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 sz="800"/>
                        <a:t> into </a:t>
                      </a:r>
                      <a:r>
                        <a:rPr lang="en" sz="800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 sz="800"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#5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Caching: Saving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 sz="800"/>
                        <a:t> as an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 sz="800"/>
                        <a:t>.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8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#6</a:t>
                      </a:r>
                      <a:endParaRPr sz="800"/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Generalizing: Adding a </a:t>
                      </a:r>
                      <a:r>
                        <a:rPr lang="en" sz="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 sz="800"/>
                        <a:t> node to allow representation of the empty list.</a:t>
                      </a:r>
                      <a:endParaRPr sz="800"/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For Those Who Were a Bit Bewildered!</a:t>
            </a:r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518475" cy="3322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"/>
              <a:t>Don’t panic if it felt fast!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LinkedListDeque</a:t>
            </a:r>
            <a:r>
              <a:rPr lang="en"/>
              <a:t> class that you’ll build in project 1 (to be released Friday) will give you practice so that you can deeply understand the ideas from today’s lecture.</a:t>
            </a: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>
            <a:spLocks noGrp="1"/>
          </p:cNvSpPr>
          <p:nvPr>
            <p:ph type="title"/>
          </p:nvPr>
        </p:nvSpPr>
        <p:spPr>
          <a:xfrm>
            <a:off x="696713" y="2250225"/>
            <a:ext cx="5464575" cy="64305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Old Deprecated Slides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u="sng"/>
              <a:t>Improvement #7</a:t>
            </a:r>
            <a:r>
              <a:rPr lang="en"/>
              <a:t>: Helper Methods</a:t>
            </a:r>
            <a:endParaRPr/>
          </a:p>
        </p:txBody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182250" y="1060313"/>
            <a:ext cx="6332850" cy="31153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Suppose we wanted to write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getBack()</a:t>
            </a:r>
            <a:r>
              <a:rPr lang="en"/>
              <a:t> method.</a:t>
            </a:r>
            <a:endParaRPr/>
          </a:p>
          <a:p>
            <a:r>
              <a:rPr lang="en"/>
              <a:t>Would be quite similar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0"/>
              </a:spcBef>
            </a:pPr>
            <a:r>
              <a:rPr lang="en"/>
              <a:t>Make sense to create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getBackNode()</a:t>
            </a:r>
            <a:r>
              <a:rPr lang="en"/>
              <a:t> method that can be used by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getBack()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insertBack()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u="sng"/>
              <a:t>Improvement #1</a:t>
            </a:r>
            <a:r>
              <a:rPr lang="en"/>
              <a:t>: Rebranding and Culling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82250" y="1184570"/>
            <a:ext cx="3722625" cy="2161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 b="1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253719" y="3475519"/>
            <a:ext cx="2497050" cy="81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350">
                <a:latin typeface="Calibri"/>
                <a:ea typeface="Calibri"/>
                <a:cs typeface="Calibri"/>
                <a:sym typeface="Calibri"/>
              </a:rPr>
              <a:t>Not much of an improvement obviously, but this next weird trick will be more impressive.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171450" y="3844725"/>
            <a:ext cx="2988450" cy="5487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IntNode is now dumb, has no methods. We will reintroduce functionality in the coming slides.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88" name="Shape 88"/>
          <p:cNvCxnSpPr/>
          <p:nvPr/>
        </p:nvCxnSpPr>
        <p:spPr>
          <a:xfrm rot="10800000" flipH="1">
            <a:off x="688697" y="3412369"/>
            <a:ext cx="304200" cy="51592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u="sng"/>
              <a:t>Improvement #2</a:t>
            </a:r>
            <a:r>
              <a:rPr lang="en"/>
              <a:t>: Bureaucracy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182250" y="1184575"/>
            <a:ext cx="3722625" cy="25022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item = i;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next = n;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35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1896244" y="2476069"/>
            <a:ext cx="3503700" cy="2012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 {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 first;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35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35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  <a:buSzPts val="1100"/>
            </a:pP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lang="en" sz="1350" b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50" b="1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316200" y="1290281"/>
            <a:ext cx="3352275" cy="601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10795"/>
              </a:lnSpc>
              <a:spcBef>
                <a:spcPts val="0"/>
              </a:spcBef>
              <a:buNone/>
            </a:pPr>
            <a:r>
              <a:rPr lang="en" sz="1350" b="1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350" b="1">
                <a:latin typeface="Consolas"/>
                <a:ea typeface="Consolas"/>
                <a:cs typeface="Consolas"/>
                <a:sym typeface="Consolas"/>
              </a:rPr>
              <a:t>X = new IntNode(10, null);</a:t>
            </a:r>
            <a:r>
              <a:rPr lang="en" sz="1350" b="1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50" b="1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795"/>
              </a:lnSpc>
              <a:spcBef>
                <a:spcPts val="0"/>
              </a:spcBef>
              <a:buSzPts val="1100"/>
              <a:buNone/>
            </a:pPr>
            <a:r>
              <a:rPr lang="en" sz="1350" b="1">
                <a:solidFill>
                  <a:srgbClr val="00A000"/>
                </a:solidFill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350" b="1">
                <a:latin typeface="Consolas"/>
                <a:ea typeface="Consolas"/>
                <a:cs typeface="Consolas"/>
                <a:sym typeface="Consolas"/>
              </a:rPr>
              <a:t>Y = new SLList(10);</a:t>
            </a:r>
            <a:endParaRPr sz="1350" b="1">
              <a:solidFill>
                <a:srgbClr val="00A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buNone/>
            </a:pPr>
            <a:endParaRPr sz="1350" b="1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4527731" y="1848449"/>
            <a:ext cx="2288025" cy="54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SLList is easier to instantiate (no need to specify </a:t>
            </a:r>
            <a:r>
              <a:rPr lang="en" sz="1050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050">
                <a:solidFill>
                  <a:srgbClr val="BE0712"/>
                </a:solidFill>
              </a:rPr>
              <a:t>), but we will see more advantages to come.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98" name="Shape 98"/>
          <p:cNvCxnSpPr/>
          <p:nvPr/>
        </p:nvCxnSpPr>
        <p:spPr>
          <a:xfrm rot="10800000">
            <a:off x="4019588" y="1934063"/>
            <a:ext cx="463500" cy="1210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Shape 99"/>
          <p:cNvCxnSpPr/>
          <p:nvPr/>
        </p:nvCxnSpPr>
        <p:spPr>
          <a:xfrm flipH="1">
            <a:off x="4041534" y="2226563"/>
            <a:ext cx="458775" cy="19575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Shape 100"/>
          <p:cNvSpPr txBox="1"/>
          <p:nvPr/>
        </p:nvSpPr>
        <p:spPr>
          <a:xfrm>
            <a:off x="5503050" y="3208950"/>
            <a:ext cx="1119375" cy="96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Next: Let’s add addFirst and getFirst methods to SLList.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71450" y="3844725"/>
            <a:ext cx="1228275" cy="54877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IntNode is now dumb, has no methods.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102" name="Shape 102"/>
          <p:cNvCxnSpPr/>
          <p:nvPr/>
        </p:nvCxnSpPr>
        <p:spPr>
          <a:xfrm rot="10800000" flipH="1">
            <a:off x="688697" y="3766519"/>
            <a:ext cx="207450" cy="161775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The Basic SLList and Helper IntNode Class</a:t>
            </a: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7950" y="1174613"/>
            <a:ext cx="3314475" cy="311535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null);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addFirst(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x)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first =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IntNode(x, first);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getFirst()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first.item;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491888" y="1174613"/>
            <a:ext cx="3314475" cy="20085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item;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next;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IntNode(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i, </a:t>
            </a:r>
            <a:r>
              <a:rPr lang="en" sz="1200" b="1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item = i;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next = n;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SzPts val="1100"/>
              <a:buNone/>
            </a:pPr>
            <a:r>
              <a:rPr lang="en" sz="12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0795"/>
              </a:lnSpc>
              <a:spcBef>
                <a:spcPts val="0"/>
              </a:spcBef>
              <a:buNone/>
            </a:pPr>
            <a:endParaRPr sz="1200" b="1">
              <a:solidFill>
                <a:srgbClr val="AA22FF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4012763" y="3240038"/>
            <a:ext cx="2614275" cy="11189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27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2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2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275"/>
          </a:p>
        </p:txBody>
      </p:sp>
      <p:sp>
        <p:nvSpPr>
          <p:cNvPr id="111" name="Shape 111"/>
          <p:cNvSpPr txBox="1"/>
          <p:nvPr/>
        </p:nvSpPr>
        <p:spPr>
          <a:xfrm>
            <a:off x="3400397" y="3463442"/>
            <a:ext cx="7560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/>
              <a:t>Example</a:t>
            </a:r>
            <a:endParaRPr sz="1050"/>
          </a:p>
          <a:p>
            <a:r>
              <a:rPr lang="en" sz="1050"/>
              <a:t>usage:</a:t>
            </a:r>
            <a:endParaRPr sz="1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SLLists vs. IntLists</a:t>
            </a:r>
            <a:endParaRPr/>
          </a:p>
        </p:txBody>
      </p:sp>
      <p:sp>
        <p:nvSpPr>
          <p:cNvPr id="117" name="Shape 117"/>
          <p:cNvSpPr txBox="1"/>
          <p:nvPr/>
        </p:nvSpPr>
        <p:spPr>
          <a:xfrm>
            <a:off x="295472" y="1390950"/>
            <a:ext cx="2691000" cy="936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27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SLList(15);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L.addFirst(10);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L.addFirst(5);</a:t>
            </a:r>
            <a:r>
              <a:rPr lang="en" sz="12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endParaRPr sz="12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L.getFirst();</a:t>
            </a:r>
            <a:endParaRPr sz="1275"/>
          </a:p>
        </p:txBody>
      </p:sp>
      <p:sp>
        <p:nvSpPr>
          <p:cNvPr id="118" name="Shape 118"/>
          <p:cNvSpPr txBox="1"/>
          <p:nvPr/>
        </p:nvSpPr>
        <p:spPr>
          <a:xfrm>
            <a:off x="3396104" y="1390950"/>
            <a:ext cx="3166425" cy="9366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L = </a:t>
            </a:r>
            <a:r>
              <a:rPr lang="en" sz="1275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IntList(15, null);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IntList(10, L);</a:t>
            </a:r>
            <a:endParaRPr sz="1275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 = new IntList(5, L);</a:t>
            </a:r>
            <a:endParaRPr sz="1275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275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75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75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L.first;</a:t>
            </a:r>
            <a:endParaRPr sz="1275"/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182250" y="2603363"/>
            <a:ext cx="6675750" cy="16240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/>
              <a:t>While functional, “naked” linked lists like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class are hard to use.</a:t>
            </a:r>
            <a:endParaRPr/>
          </a:p>
          <a:p>
            <a:r>
              <a:rPr lang="en"/>
              <a:t>Users of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are need to know Java references well, and be able to think recursively. </a:t>
            </a:r>
            <a:endParaRPr/>
          </a:p>
          <a:p>
            <a:pPr>
              <a:spcBef>
                <a:spcPts val="0"/>
              </a:spcBef>
            </a:pP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much simpler to use. Simply use the provided methods.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Why not just add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 method to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 class? Turns out there is no efficient way to do this. See exercises in lectureCode repository.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25100" y="712313"/>
            <a:ext cx="6172200" cy="371475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/>
              <a:t>Naked Linked Lists (IntList) vs. SLLists</a:t>
            </a: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13573" y="2518538"/>
            <a:ext cx="1610927" cy="490890"/>
            <a:chOff x="18098" y="2119800"/>
            <a:chExt cx="2147902" cy="654520"/>
          </a:xfrm>
        </p:grpSpPr>
        <p:sp>
          <p:nvSpPr>
            <p:cNvPr id="126" name="Shape 126"/>
            <p:cNvSpPr/>
            <p:nvPr/>
          </p:nvSpPr>
          <p:spPr>
            <a:xfrm>
              <a:off x="360600" y="2188270"/>
              <a:ext cx="595200" cy="2475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7" name="Shape 127"/>
            <p:cNvSpPr txBox="1"/>
            <p:nvPr/>
          </p:nvSpPr>
          <p:spPr>
            <a:xfrm>
              <a:off x="18098" y="2119800"/>
              <a:ext cx="4323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n" sz="1050"/>
                <a:t>L1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28" name="Shape 128"/>
            <p:cNvCxnSpPr>
              <a:stCxn id="126" idx="3"/>
              <a:endCxn id="129" idx="0"/>
            </p:cNvCxnSpPr>
            <p:nvPr/>
          </p:nvCxnSpPr>
          <p:spPr>
            <a:xfrm>
              <a:off x="955800" y="2312020"/>
              <a:ext cx="1210200" cy="462300"/>
            </a:xfrm>
            <a:prstGeom prst="curvedConnector2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9" name="Shape 129"/>
          <p:cNvSpPr/>
          <p:nvPr/>
        </p:nvSpPr>
        <p:spPr>
          <a:xfrm>
            <a:off x="471431" y="3009450"/>
            <a:ext cx="2306250" cy="61515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30" name="Shape 130"/>
          <p:cNvSpPr/>
          <p:nvPr/>
        </p:nvSpPr>
        <p:spPr>
          <a:xfrm>
            <a:off x="1622694" y="3154542"/>
            <a:ext cx="724500" cy="351900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endParaRPr sz="1050"/>
          </a:p>
        </p:txBody>
      </p:sp>
      <p:cxnSp>
        <p:nvCxnSpPr>
          <p:cNvPr id="131" name="Shape 131"/>
          <p:cNvCxnSpPr>
            <a:stCxn id="130" idx="3"/>
            <a:endCxn id="132" idx="0"/>
          </p:cNvCxnSpPr>
          <p:nvPr/>
        </p:nvCxnSpPr>
        <p:spPr>
          <a:xfrm flipH="1">
            <a:off x="1927794" y="3330492"/>
            <a:ext cx="419400" cy="537300"/>
          </a:xfrm>
          <a:prstGeom prst="curvedConnector4">
            <a:avLst>
              <a:gd name="adj1" fmla="val -42583"/>
              <a:gd name="adj2" fmla="val 66367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Shape 133"/>
          <p:cNvCxnSpPr/>
          <p:nvPr/>
        </p:nvCxnSpPr>
        <p:spPr>
          <a:xfrm rot="10800000">
            <a:off x="2068370" y="3327178"/>
            <a:ext cx="29025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Shape 134"/>
          <p:cNvSpPr txBox="1"/>
          <p:nvPr/>
        </p:nvSpPr>
        <p:spPr>
          <a:xfrm>
            <a:off x="435966" y="3068520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addFirst()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5" name="Shape 135"/>
          <p:cNvCxnSpPr/>
          <p:nvPr/>
        </p:nvCxnSpPr>
        <p:spPr>
          <a:xfrm rot="10800000">
            <a:off x="135467" y="3202392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Shape 136"/>
          <p:cNvCxnSpPr/>
          <p:nvPr/>
        </p:nvCxnSpPr>
        <p:spPr>
          <a:xfrm rot="10800000">
            <a:off x="135467" y="3409506"/>
            <a:ext cx="324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Shape 137"/>
          <p:cNvSpPr txBox="1"/>
          <p:nvPr/>
        </p:nvSpPr>
        <p:spPr>
          <a:xfrm>
            <a:off x="3087310" y="3009450"/>
            <a:ext cx="2608875" cy="45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SLList class acts as a middle man between user and raw data structure.</a:t>
            </a:r>
            <a:endParaRPr sz="1050">
              <a:solidFill>
                <a:srgbClr val="BE0712"/>
              </a:solidFill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739232" y="2936979"/>
            <a:ext cx="624150" cy="2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Shape 139"/>
          <p:cNvSpPr txBox="1"/>
          <p:nvPr/>
        </p:nvSpPr>
        <p:spPr>
          <a:xfrm>
            <a:off x="441945" y="3247781"/>
            <a:ext cx="1180800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getFirst()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0" name="Shape 140"/>
          <p:cNvGrpSpPr/>
          <p:nvPr/>
        </p:nvGrpSpPr>
        <p:grpSpPr>
          <a:xfrm>
            <a:off x="1398562" y="1631261"/>
            <a:ext cx="773871" cy="321957"/>
            <a:chOff x="809625" y="3638550"/>
            <a:chExt cx="1190525" cy="495300"/>
          </a:xfrm>
        </p:grpSpPr>
        <p:sp>
          <p:nvSpPr>
            <p:cNvPr id="141" name="Shape 14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3" name="Shape 143"/>
          <p:cNvGrpSpPr/>
          <p:nvPr/>
        </p:nvGrpSpPr>
        <p:grpSpPr>
          <a:xfrm>
            <a:off x="2701684" y="1631261"/>
            <a:ext cx="773871" cy="321957"/>
            <a:chOff x="809625" y="3638550"/>
            <a:chExt cx="1190525" cy="495300"/>
          </a:xfrm>
        </p:grpSpPr>
        <p:sp>
          <p:nvSpPr>
            <p:cNvPr id="144" name="Shape 144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6" name="Shape 146"/>
          <p:cNvGrpSpPr/>
          <p:nvPr/>
        </p:nvGrpSpPr>
        <p:grpSpPr>
          <a:xfrm>
            <a:off x="4004807" y="1631261"/>
            <a:ext cx="773871" cy="321957"/>
            <a:chOff x="809625" y="3638550"/>
            <a:chExt cx="1190525" cy="495300"/>
          </a:xfrm>
        </p:grpSpPr>
        <p:sp>
          <p:nvSpPr>
            <p:cNvPr id="147" name="Shape 14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49" name="Shape 149"/>
          <p:cNvCxnSpPr>
            <a:endCxn id="144" idx="1"/>
          </p:cNvCxnSpPr>
          <p:nvPr/>
        </p:nvCxnSpPr>
        <p:spPr>
          <a:xfrm>
            <a:off x="1909459" y="1792239"/>
            <a:ext cx="792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Shape 150"/>
          <p:cNvCxnSpPr>
            <a:endCxn id="147" idx="1"/>
          </p:cNvCxnSpPr>
          <p:nvPr/>
        </p:nvCxnSpPr>
        <p:spPr>
          <a:xfrm>
            <a:off x="3193007" y="1792239"/>
            <a:ext cx="81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Shape 151"/>
          <p:cNvCxnSpPr>
            <a:stCxn id="152" idx="3"/>
            <a:endCxn id="145" idx="0"/>
          </p:cNvCxnSpPr>
          <p:nvPr/>
        </p:nvCxnSpPr>
        <p:spPr>
          <a:xfrm flipH="1">
            <a:off x="3282085" y="1309358"/>
            <a:ext cx="198225" cy="321975"/>
          </a:xfrm>
          <a:prstGeom prst="curvedConnector4">
            <a:avLst>
              <a:gd name="adj1" fmla="val -90096"/>
              <a:gd name="adj2" fmla="val 64402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" name="Shape 153"/>
          <p:cNvSpPr txBox="1"/>
          <p:nvPr/>
        </p:nvSpPr>
        <p:spPr>
          <a:xfrm>
            <a:off x="2745844" y="1171725"/>
            <a:ext cx="2902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L2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033910" y="1216545"/>
            <a:ext cx="446400" cy="1856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54" name="Shape 154"/>
          <p:cNvSpPr txBox="1"/>
          <p:nvPr/>
        </p:nvSpPr>
        <p:spPr>
          <a:xfrm>
            <a:off x="726191" y="1195427"/>
            <a:ext cx="571275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nsolas"/>
                <a:ea typeface="Consolas"/>
                <a:cs typeface="Consolas"/>
                <a:sym typeface="Consolas"/>
              </a:rPr>
              <a:t>L1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1026611" y="1257504"/>
            <a:ext cx="446400" cy="185625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56" name="Shape 156"/>
          <p:cNvCxnSpPr>
            <a:stCxn id="155" idx="3"/>
            <a:endCxn id="142" idx="0"/>
          </p:cNvCxnSpPr>
          <p:nvPr/>
        </p:nvCxnSpPr>
        <p:spPr>
          <a:xfrm>
            <a:off x="1473011" y="1350317"/>
            <a:ext cx="506025" cy="281025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Shape 157"/>
          <p:cNvSpPr txBox="1"/>
          <p:nvPr/>
        </p:nvSpPr>
        <p:spPr>
          <a:xfrm>
            <a:off x="1306396" y="412443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item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Shape 158"/>
          <p:cNvSpPr txBox="1"/>
          <p:nvPr/>
        </p:nvSpPr>
        <p:spPr>
          <a:xfrm>
            <a:off x="1706446" y="4124436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next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9" name="Shape 159"/>
          <p:cNvGrpSpPr/>
          <p:nvPr/>
        </p:nvGrpSpPr>
        <p:grpSpPr>
          <a:xfrm>
            <a:off x="1347468" y="3867723"/>
            <a:ext cx="773871" cy="321957"/>
            <a:chOff x="809625" y="3638550"/>
            <a:chExt cx="1190525" cy="495300"/>
          </a:xfrm>
        </p:grpSpPr>
        <p:sp>
          <p:nvSpPr>
            <p:cNvPr id="160" name="Shape 16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1" name="Shape 161"/>
          <p:cNvGrpSpPr/>
          <p:nvPr/>
        </p:nvGrpSpPr>
        <p:grpSpPr>
          <a:xfrm>
            <a:off x="2650590" y="3867723"/>
            <a:ext cx="773871" cy="321957"/>
            <a:chOff x="809625" y="3638550"/>
            <a:chExt cx="1190525" cy="495300"/>
          </a:xfrm>
        </p:grpSpPr>
        <p:sp>
          <p:nvSpPr>
            <p:cNvPr id="162" name="Shape 16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4" name="Shape 164"/>
          <p:cNvGrpSpPr/>
          <p:nvPr/>
        </p:nvGrpSpPr>
        <p:grpSpPr>
          <a:xfrm>
            <a:off x="3953713" y="3867723"/>
            <a:ext cx="773871" cy="321957"/>
            <a:chOff x="809625" y="3638550"/>
            <a:chExt cx="1190525" cy="495300"/>
          </a:xfrm>
        </p:grpSpPr>
        <p:sp>
          <p:nvSpPr>
            <p:cNvPr id="165" name="Shape 16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67" name="Shape 167"/>
          <p:cNvCxnSpPr>
            <a:endCxn id="162" idx="1"/>
          </p:cNvCxnSpPr>
          <p:nvPr/>
        </p:nvCxnSpPr>
        <p:spPr>
          <a:xfrm>
            <a:off x="1858365" y="4028702"/>
            <a:ext cx="792225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Shape 168"/>
          <p:cNvCxnSpPr>
            <a:endCxn id="165" idx="1"/>
          </p:cNvCxnSpPr>
          <p:nvPr/>
        </p:nvCxnSpPr>
        <p:spPr>
          <a:xfrm>
            <a:off x="3141913" y="4028702"/>
            <a:ext cx="8118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Shape 169"/>
          <p:cNvSpPr txBox="1"/>
          <p:nvPr/>
        </p:nvSpPr>
        <p:spPr>
          <a:xfrm>
            <a:off x="1377169" y="1892465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first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1777219" y="1892465"/>
            <a:ext cx="495450" cy="11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rest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4388496" y="1633880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Shape 172"/>
          <p:cNvCxnSpPr/>
          <p:nvPr/>
        </p:nvCxnSpPr>
        <p:spPr>
          <a:xfrm>
            <a:off x="4338115" y="3868176"/>
            <a:ext cx="389475" cy="3210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Shape 173"/>
          <p:cNvSpPr txBox="1"/>
          <p:nvPr/>
        </p:nvSpPr>
        <p:spPr>
          <a:xfrm>
            <a:off x="5129213" y="1388269"/>
            <a:ext cx="1611000" cy="92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rgbClr val="BE0712"/>
                </a:solidFill>
              </a:rPr>
              <a:t>Naked recursion: Natural for IntList user to have variables that point to the middle of the IntList.</a:t>
            </a:r>
            <a:endParaRPr sz="1050">
              <a:solidFill>
                <a:srgbClr val="BE0712"/>
              </a:solidFill>
            </a:endParaRPr>
          </a:p>
        </p:txBody>
      </p:sp>
      <p:cxnSp>
        <p:nvCxnSpPr>
          <p:cNvPr id="174" name="Shape 174"/>
          <p:cNvCxnSpPr/>
          <p:nvPr/>
        </p:nvCxnSpPr>
        <p:spPr>
          <a:xfrm rot="10800000">
            <a:off x="3621881" y="1276463"/>
            <a:ext cx="1428750" cy="185625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696713" y="1772850"/>
            <a:ext cx="5464575" cy="1234800"/>
          </a:xfrm>
          <a:prstGeom prst="rect">
            <a:avLst/>
          </a:prstGeom>
        </p:spPr>
        <p:txBody>
          <a:bodyPr spcFirstLastPara="1" wrap="square" lIns="68569" tIns="68569" rIns="68569" bIns="68569" anchor="b" anchorCtr="0">
            <a:noAutofit/>
          </a:bodyPr>
          <a:lstStyle/>
          <a:p>
            <a:r>
              <a:rPr lang="en" sz="3600"/>
              <a:t>Public vs. Private</a:t>
            </a:r>
            <a:endParaRPr sz="3600"/>
          </a:p>
          <a:p>
            <a:r>
              <a:rPr lang="en" sz="3600"/>
              <a:t>Nested Classes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3221</Words>
  <Application>Microsoft Macintosh PowerPoint</Application>
  <PresentationFormat>自定义</PresentationFormat>
  <Paragraphs>614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1" baseType="lpstr">
      <vt:lpstr>Ubuntu Mono</vt:lpstr>
      <vt:lpstr>Custom</vt:lpstr>
      <vt:lpstr>Custom</vt:lpstr>
      <vt:lpstr>CS61B: 2018</vt:lpstr>
      <vt:lpstr>From IntList to SLList</vt:lpstr>
      <vt:lpstr>Last Time in 61B: Recursive Implementation of a List</vt:lpstr>
      <vt:lpstr>Improvement #1: Rebranding and Culling</vt:lpstr>
      <vt:lpstr>Improvement #2: Bureaucracy</vt:lpstr>
      <vt:lpstr>The Basic SLList and Helper IntNode Class</vt:lpstr>
      <vt:lpstr>SLLists vs. IntLists</vt:lpstr>
      <vt:lpstr>Naked Linked Lists (IntList) vs. SLLists</vt:lpstr>
      <vt:lpstr>Public vs. Private Nested Classes</vt:lpstr>
      <vt:lpstr>The SLList So Far</vt:lpstr>
      <vt:lpstr>A Potential SLList Danger</vt:lpstr>
      <vt:lpstr>A Potential SLList Danger</vt:lpstr>
      <vt:lpstr>Access Control</vt:lpstr>
      <vt:lpstr>Improvement #3: Access Control</vt:lpstr>
      <vt:lpstr>Why Restrict Access?</vt:lpstr>
      <vt:lpstr>Improvement #4: Nested Classes</vt:lpstr>
      <vt:lpstr>Why Nested Classes?</vt:lpstr>
      <vt:lpstr>Static Nested Classes</vt:lpstr>
      <vt:lpstr>addLast() and size()</vt:lpstr>
      <vt:lpstr>Adding More SLList Functionality</vt:lpstr>
      <vt:lpstr>Efficiency of Size: http://shoutkey.com/gleam</vt:lpstr>
      <vt:lpstr>Improvement #5: Fast size()</vt:lpstr>
      <vt:lpstr>Improvement #5: Fast size()</vt:lpstr>
      <vt:lpstr>Naked Linked Lists (IntList) vs. SLLists</vt:lpstr>
      <vt:lpstr>Improvement #6a: Representing the Empty List</vt:lpstr>
      <vt:lpstr>How Would You Fix addLast?</vt:lpstr>
      <vt:lpstr>One Solution</vt:lpstr>
      <vt:lpstr>Sentinel Nodes</vt:lpstr>
      <vt:lpstr>Tip For Being a Good Programmer: Keep Code Simple</vt:lpstr>
      <vt:lpstr>addLast’s Fundamental Problem</vt:lpstr>
      <vt:lpstr>Improvement #6b: Representing the Empty List Using a Sentinel </vt:lpstr>
      <vt:lpstr>Sentinel Node</vt:lpstr>
      <vt:lpstr>addLast (with Sentinel Node)</vt:lpstr>
      <vt:lpstr>Invariants</vt:lpstr>
      <vt:lpstr>Summary</vt:lpstr>
      <vt:lpstr>For Those Who Were a Bit Bewildered!</vt:lpstr>
      <vt:lpstr>Old Deprecated Slides</vt:lpstr>
      <vt:lpstr>Improvement #7: Helper Methods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CS61B: 2018</dc:title>
  <cp:lastModifiedBy>Microsoft Office 用户</cp:lastModifiedBy>
  <cp:revision>1</cp:revision>
  <dcterms:modified xsi:type="dcterms:W3CDTF">2018-07-14T07:53:25Z</dcterms:modified>
</cp:coreProperties>
</file>