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9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</p:sldIdLst>
  <p:sldSz cx="6858000" cy="5143500"/>
  <p:notesSz cx="6858000" cy="9144000"/>
  <p:embeddedFontLst>
    <p:embeddedFont>
      <p:font typeface="Ubuntu Mono" panose="020B0509030602030204" pitchFamily="49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7082F9-5E20-4A05-9FB7-D8C469846E9E}">
  <a:tblStyle styleId="{687082F9-5E20-4A05-9FB7-D8C469846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1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 minutes left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Shape 7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Shape 7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Shape 7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Mention of things getting garbage collected weakens the narrative a bit, but I think it’s a good reinforcement of a tricky idea.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Shape 7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in Java visualizer, better arrow notation except for with String.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in Java visualizer, better arrow notation except for with String.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Shape 8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Shape 8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question is a little boring.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Shape 8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Shape 8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Shape 8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Shape 8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class+Planet+%7B%0A++++++public+double+mass%3B%0A++++++public+String+name%3B%0A+++++++++%0A++++++public+Planet(double+m,+String+n)+%7B%0A+++++++++mass+%3D+m%3B%0A+++++++++name+%3D+n%3B%0A++++++%7D%0A+++%7D%0A++++++%0A+++public+static+void+main(String%5B%5D+args)+%7B%0A++++++Planet+p+%3D+new+Planet(6e24,+%22earth%22)%3B%0A++++++int%5B%5D+x+%3D+new+int%5B%5D%7B100,+101,+102,+103%7D%3B%0A%0A++++++int+indexOfInterest+%3D+2%3B%0A++++++String+fieldOfInterest+%3D+%22mass%22%3B%0A%0A++++++/*+get+contents+of+container+%232+*/%0A++++++int+k+%3D+x%5BindexOfInterest%5D%3B%0A+++%7D%0A%7D&amp;mode=edit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Shape 8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class+Planet+%7B%0A++++++public+double+mass%3B%0A++++++public+String+name%3B%0A+++++++++%0A++++++public+Planet(double+m,+String+n)+%7B%0A+++++++++mass+%3D+m%3B%0A+++++++++name+%3D+n%3B%0A++++++%7D%0A+++%7D%0A++++++%0A+++public+static+void+main(String%5B%5D+args)+%7B%0A++++++Planet+p+%3D+new+Planet(6e24,+%22earth%22)%3B%0A++++++int%5B%5D+x+%3D+new+int%5B%5D%7B100,+101,+102,+103%7D%3B%0A%0A++++++int+indexOfInterest+%3D+2%3B%0A++++++String+fieldOfInterest+%3D+%22mass%22%3B%0A%0A++++++/*+get+contents+of+container+%232+*/%0A++++++int+k+%3D+x%5BindexOfInterest%5D%3B%0A+++%7D%0A%7D&amp;mode=edit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Shape 8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answered by 3:24 during Spring 2017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8569" y="1941275"/>
            <a:ext cx="390465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24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21444" y="2612325"/>
            <a:ext cx="4035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218025" y="2669200"/>
            <a:ext cx="633285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25100" y="92501"/>
            <a:ext cx="6172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18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182250" y="587800"/>
            <a:ext cx="633285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82250" y="556500"/>
            <a:ext cx="633285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266700" rtl="0">
              <a:spcBef>
                <a:spcPts val="450"/>
              </a:spcBef>
              <a:spcAft>
                <a:spcPts val="0"/>
              </a:spcAft>
              <a:buSzPts val="2000"/>
              <a:buFont typeface="Calibri"/>
              <a:buChar char="●"/>
              <a:defRPr sz="1500"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2667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1500">
                <a:latin typeface="Calibri"/>
                <a:ea typeface="Calibri"/>
                <a:cs typeface="Calibri"/>
                <a:sym typeface="Calibri"/>
              </a:defRPr>
            </a:lvl2pPr>
            <a:lvl3pPr marL="1028700" lvl="2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350">
                <a:latin typeface="Calibri"/>
                <a:ea typeface="Calibri"/>
                <a:cs typeface="Calibri"/>
                <a:sym typeface="Calibri"/>
              </a:defRPr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350">
                <a:latin typeface="Calibri"/>
                <a:ea typeface="Calibri"/>
                <a:cs typeface="Calibri"/>
                <a:sym typeface="Calibri"/>
              </a:defRPr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350">
                <a:latin typeface="Calibri"/>
                <a:ea typeface="Calibri"/>
                <a:cs typeface="Calibri"/>
                <a:sym typeface="Calibri"/>
              </a:defRPr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299587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314325" rtl="0">
              <a:spcBef>
                <a:spcPts val="450"/>
              </a:spcBef>
              <a:spcAft>
                <a:spcPts val="0"/>
              </a:spcAft>
              <a:buSzPts val="3000"/>
              <a:buChar char="●"/>
              <a:defRPr/>
            </a:lvl1pPr>
            <a:lvl2pPr marL="685800" lvl="1" indent="-28575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028700" lvl="2" indent="-28575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50"/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3519206" y="1200150"/>
            <a:ext cx="299587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314325" rtl="0">
              <a:spcBef>
                <a:spcPts val="450"/>
              </a:spcBef>
              <a:spcAft>
                <a:spcPts val="0"/>
              </a:spcAft>
              <a:buSzPts val="3000"/>
              <a:buChar char="●"/>
              <a:defRPr/>
            </a:lvl1pPr>
            <a:lvl2pPr marL="685800" lvl="1" indent="-28575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028700" lvl="2" indent="-28575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50"/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96713" y="2143050"/>
            <a:ext cx="546457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18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42900" y="4406309"/>
            <a:ext cx="61722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257175" algn="ctr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1pPr>
            <a:lvl2pPr marL="685800" lvl="1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2pPr>
            <a:lvl3pPr marL="1028700" lvl="2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3pPr>
            <a:lvl4pPr marL="1371600" lvl="3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4pPr>
            <a:lvl5pPr marL="1714500" lvl="4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5pPr>
            <a:lvl6pPr marL="2057400" lvl="5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6pPr>
            <a:lvl7pPr marL="2400300" lvl="6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7pPr>
            <a:lvl8pPr marL="2743200" lvl="7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8pPr>
            <a:lvl9pPr marL="3086100" lvl="8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datastructur.e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61722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Shape 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5100" y="4983478"/>
            <a:ext cx="3429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>
            <a:off x="6433875" y="4793875"/>
            <a:ext cx="4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datastructur.es</a:t>
            </a:r>
            <a:endParaRPr sz="4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tFyME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zAuBa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VS4cOK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CqrZ7Y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JxpyLq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JxpyLq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158569" y="2098894"/>
            <a:ext cx="3904650" cy="5886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CS61B, 2018</a:t>
            </a:r>
            <a:endParaRPr b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121444" y="2602181"/>
            <a:ext cx="6502950" cy="1783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/>
              <a:t>Lecture 5: DLLs and Arrays</a:t>
            </a:r>
            <a:endParaRPr/>
          </a:p>
          <a:p>
            <a:pPr marL="342900" indent="-285750">
              <a:buChar char="●"/>
            </a:pPr>
            <a:r>
              <a:rPr lang="en"/>
              <a:t>Doubly Linked Lists</a:t>
            </a:r>
            <a:endParaRPr/>
          </a:p>
          <a:p>
            <a:pPr marL="342900" indent="-285750">
              <a:buChar char="●"/>
            </a:pPr>
            <a:r>
              <a:rPr lang="en"/>
              <a:t>Generic SLLists</a:t>
            </a:r>
            <a:endParaRPr/>
          </a:p>
          <a:p>
            <a:pPr marL="342900" indent="-285750">
              <a:buChar char="●"/>
            </a:pPr>
            <a:r>
              <a:rPr lang="en"/>
              <a:t>Arrays</a:t>
            </a:r>
            <a:endParaRPr/>
          </a:p>
          <a:p>
            <a:pPr marL="342900" indent="-285750">
              <a:buChar char="●"/>
            </a:pPr>
            <a:r>
              <a:rPr lang="en"/>
              <a:t>Arrays vs. Classes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557" y="770886"/>
            <a:ext cx="3476812" cy="2298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Doubly Linked Lists (Naive)</a:t>
            </a:r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1796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Reverse pointers allow all operations (add, get, remove) to be fast.</a:t>
            </a:r>
            <a:endParaRPr/>
          </a:p>
          <a:p>
            <a:r>
              <a:rPr lang="en"/>
              <a:t>We call such a list a “doubly linked list” or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/>
              <a:t>.</a:t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1888304" y="332800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379" name="Shape 379"/>
          <p:cNvSpPr/>
          <p:nvPr/>
        </p:nvSpPr>
        <p:spPr>
          <a:xfrm>
            <a:off x="871504" y="3150356"/>
            <a:ext cx="3181275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80" name="Shape 380"/>
          <p:cNvSpPr/>
          <p:nvPr/>
        </p:nvSpPr>
        <p:spPr>
          <a:xfrm>
            <a:off x="2370441" y="3332569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381" name="Shape 381"/>
          <p:cNvCxnSpPr>
            <a:stCxn id="380" idx="3"/>
            <a:endCxn id="382" idx="0"/>
          </p:cNvCxnSpPr>
          <p:nvPr/>
        </p:nvCxnSpPr>
        <p:spPr>
          <a:xfrm flipH="1">
            <a:off x="1584966" y="3473081"/>
            <a:ext cx="1162350" cy="535500"/>
          </a:xfrm>
          <a:prstGeom prst="curvedConnector4">
            <a:avLst>
              <a:gd name="adj1" fmla="val -15365"/>
              <a:gd name="adj2" fmla="val 63124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Shape 383"/>
          <p:cNvCxnSpPr>
            <a:stCxn id="380" idx="3"/>
          </p:cNvCxnSpPr>
          <p:nvPr/>
        </p:nvCxnSpPr>
        <p:spPr>
          <a:xfrm rot="10800000">
            <a:off x="2530416" y="3469706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Shape 384"/>
          <p:cNvCxnSpPr/>
          <p:nvPr/>
        </p:nvCxnSpPr>
        <p:spPr>
          <a:xfrm rot="10800000">
            <a:off x="535527" y="3259544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535527" y="3419166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" name="Shape 386"/>
          <p:cNvSpPr txBox="1"/>
          <p:nvPr/>
        </p:nvSpPr>
        <p:spPr>
          <a:xfrm>
            <a:off x="2341295" y="3103500"/>
            <a:ext cx="7663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963505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363555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89" name="Shape 389"/>
          <p:cNvGrpSpPr/>
          <p:nvPr/>
        </p:nvGrpSpPr>
        <p:grpSpPr>
          <a:xfrm>
            <a:off x="1004578" y="4008629"/>
            <a:ext cx="773871" cy="321957"/>
            <a:chOff x="809625" y="3638550"/>
            <a:chExt cx="1190525" cy="495300"/>
          </a:xfrm>
        </p:grpSpPr>
        <p:sp>
          <p:nvSpPr>
            <p:cNvPr id="390" name="Shape 39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??</a:t>
              </a:r>
              <a:endParaRPr sz="105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2593450" y="4008629"/>
            <a:ext cx="773871" cy="321957"/>
            <a:chOff x="809625" y="3638550"/>
            <a:chExt cx="1190525" cy="495300"/>
          </a:xfrm>
        </p:grpSpPr>
        <p:sp>
          <p:nvSpPr>
            <p:cNvPr id="392" name="Shape 39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3</a:t>
              </a:r>
              <a:endParaRPr sz="105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394" name="Shape 394"/>
          <p:cNvCxnSpPr/>
          <p:nvPr/>
        </p:nvCxnSpPr>
        <p:spPr>
          <a:xfrm>
            <a:off x="1569000" y="4240556"/>
            <a:ext cx="678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5" name="Shape 395"/>
          <p:cNvSpPr txBox="1"/>
          <p:nvPr/>
        </p:nvSpPr>
        <p:spPr>
          <a:xfrm>
            <a:off x="1969808" y="3320274"/>
            <a:ext cx="267075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2</a:t>
            </a:r>
            <a:endParaRPr sz="1050"/>
          </a:p>
        </p:txBody>
      </p:sp>
      <p:sp>
        <p:nvSpPr>
          <p:cNvPr id="396" name="Shape 396"/>
          <p:cNvSpPr txBox="1"/>
          <p:nvPr/>
        </p:nvSpPr>
        <p:spPr>
          <a:xfrm>
            <a:off x="1884087" y="3103505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97" name="Shape 397"/>
          <p:cNvCxnSpPr/>
          <p:nvPr/>
        </p:nvCxnSpPr>
        <p:spPr>
          <a:xfrm rot="10800000">
            <a:off x="535527" y="3734672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 rot="10800000">
            <a:off x="535527" y="3572617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Shape 399"/>
          <p:cNvSpPr/>
          <p:nvPr/>
        </p:nvSpPr>
        <p:spPr>
          <a:xfrm>
            <a:off x="3232660" y="3332420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400" name="Shape 400"/>
          <p:cNvSpPr txBox="1"/>
          <p:nvPr/>
        </p:nvSpPr>
        <p:spPr>
          <a:xfrm>
            <a:off x="3187361" y="3099214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01" name="Shape 401"/>
          <p:cNvCxnSpPr/>
          <p:nvPr/>
        </p:nvCxnSpPr>
        <p:spPr>
          <a:xfrm rot="10800000">
            <a:off x="3484331" y="3471245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Shape 402"/>
          <p:cNvCxnSpPr>
            <a:stCxn id="399" idx="3"/>
            <a:endCxn id="403" idx="0"/>
          </p:cNvCxnSpPr>
          <p:nvPr/>
        </p:nvCxnSpPr>
        <p:spPr>
          <a:xfrm>
            <a:off x="3609535" y="3472933"/>
            <a:ext cx="766350" cy="535725"/>
          </a:xfrm>
          <a:prstGeom prst="curvedConnector2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4" name="Shape 404"/>
          <p:cNvSpPr/>
          <p:nvPr/>
        </p:nvSpPr>
        <p:spPr>
          <a:xfrm>
            <a:off x="1884373" y="3332411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405" name="Shape 405"/>
          <p:cNvSpPr/>
          <p:nvPr/>
        </p:nvSpPr>
        <p:spPr>
          <a:xfrm>
            <a:off x="2238113" y="4008611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06" name="Shape 406"/>
          <p:cNvSpPr/>
          <p:nvPr/>
        </p:nvSpPr>
        <p:spPr>
          <a:xfrm>
            <a:off x="617570" y="4008611"/>
            <a:ext cx="387000" cy="321975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407" name="Shape 407"/>
          <p:cNvCxnSpPr/>
          <p:nvPr/>
        </p:nvCxnSpPr>
        <p:spPr>
          <a:xfrm rot="10800000">
            <a:off x="1778550" y="4072050"/>
            <a:ext cx="67522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553458" y="4268514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09" name="Shape 409"/>
          <p:cNvGrpSpPr/>
          <p:nvPr/>
        </p:nvGrpSpPr>
        <p:grpSpPr>
          <a:xfrm>
            <a:off x="836026" y="3103995"/>
            <a:ext cx="1186779" cy="721178"/>
            <a:chOff x="1114701" y="3234112"/>
            <a:chExt cx="1582372" cy="961571"/>
          </a:xfrm>
        </p:grpSpPr>
        <p:sp>
          <p:nvSpPr>
            <p:cNvPr id="410" name="Shape 410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11" name="Shape 411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12" name="Shape 412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13" name="Shape 413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3826988" y="4008621"/>
            <a:ext cx="1129208" cy="321976"/>
            <a:chOff x="5102651" y="4487577"/>
            <a:chExt cx="1505610" cy="429301"/>
          </a:xfrm>
        </p:grpSpPr>
        <p:grpSp>
          <p:nvGrpSpPr>
            <p:cNvPr id="415" name="Shape 415"/>
            <p:cNvGrpSpPr/>
            <p:nvPr/>
          </p:nvGrpSpPr>
          <p:grpSpPr>
            <a:xfrm>
              <a:off x="5576433" y="4487601"/>
              <a:ext cx="1031828" cy="429276"/>
              <a:chOff x="809625" y="3638550"/>
              <a:chExt cx="1190525" cy="495300"/>
            </a:xfrm>
          </p:grpSpPr>
          <p:sp>
            <p:nvSpPr>
              <p:cNvPr id="403" name="Shape 403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050"/>
                  <a:t>9</a:t>
                </a:r>
                <a:endParaRPr sz="1050"/>
              </a:p>
            </p:txBody>
          </p:sp>
          <p:sp>
            <p:nvSpPr>
              <p:cNvPr id="416" name="Shape 41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sp>
          <p:nvSpPr>
            <p:cNvPr id="417" name="Shape 417"/>
            <p:cNvSpPr/>
            <p:nvPr/>
          </p:nvSpPr>
          <p:spPr>
            <a:xfrm>
              <a:off x="5102651" y="4487577"/>
              <a:ext cx="516000" cy="429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418" name="Shape 418"/>
          <p:cNvCxnSpPr/>
          <p:nvPr/>
        </p:nvCxnSpPr>
        <p:spPr>
          <a:xfrm rot="10800000">
            <a:off x="3367256" y="4072050"/>
            <a:ext cx="64372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" name="Shape 419"/>
          <p:cNvCxnSpPr/>
          <p:nvPr/>
        </p:nvCxnSpPr>
        <p:spPr>
          <a:xfrm>
            <a:off x="3173400" y="4240556"/>
            <a:ext cx="66307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0" name="Shape 420"/>
          <p:cNvSpPr/>
          <p:nvPr/>
        </p:nvSpPr>
        <p:spPr>
          <a:xfrm>
            <a:off x="1094760" y="1774969"/>
            <a:ext cx="3181275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21" name="Shape 421"/>
          <p:cNvSpPr txBox="1"/>
          <p:nvPr/>
        </p:nvSpPr>
        <p:spPr>
          <a:xfrm>
            <a:off x="2193064" y="1944887"/>
            <a:ext cx="267075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0</a:t>
            </a:r>
            <a:endParaRPr sz="1050"/>
          </a:p>
        </p:txBody>
      </p:sp>
      <p:sp>
        <p:nvSpPr>
          <p:cNvPr id="422" name="Shape 422"/>
          <p:cNvSpPr/>
          <p:nvPr/>
        </p:nvSpPr>
        <p:spPr>
          <a:xfrm>
            <a:off x="2107629" y="1957023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423" name="Shape 423"/>
          <p:cNvSpPr/>
          <p:nvPr/>
        </p:nvSpPr>
        <p:spPr>
          <a:xfrm>
            <a:off x="2111560" y="1952616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424" name="Shape 424"/>
          <p:cNvSpPr/>
          <p:nvPr/>
        </p:nvSpPr>
        <p:spPr>
          <a:xfrm>
            <a:off x="2593697" y="1957181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425" name="Shape 425"/>
          <p:cNvCxnSpPr>
            <a:stCxn id="424" idx="3"/>
            <a:endCxn id="426" idx="0"/>
          </p:cNvCxnSpPr>
          <p:nvPr/>
        </p:nvCxnSpPr>
        <p:spPr>
          <a:xfrm flipH="1">
            <a:off x="1808222" y="2097694"/>
            <a:ext cx="1162350" cy="535500"/>
          </a:xfrm>
          <a:prstGeom prst="curvedConnector4">
            <a:avLst>
              <a:gd name="adj1" fmla="val -15365"/>
              <a:gd name="adj2" fmla="val 63124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" name="Shape 427"/>
          <p:cNvCxnSpPr>
            <a:stCxn id="424" idx="3"/>
          </p:cNvCxnSpPr>
          <p:nvPr/>
        </p:nvCxnSpPr>
        <p:spPr>
          <a:xfrm rot="10800000">
            <a:off x="2753672" y="2094319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758783" y="1884157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 rot="10800000">
            <a:off x="758783" y="2043779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2564550" y="1728113"/>
            <a:ext cx="773775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31" name="Shape 431"/>
          <p:cNvGrpSpPr/>
          <p:nvPr/>
        </p:nvGrpSpPr>
        <p:grpSpPr>
          <a:xfrm>
            <a:off x="1227834" y="2633242"/>
            <a:ext cx="773871" cy="321957"/>
            <a:chOff x="809625" y="3638550"/>
            <a:chExt cx="1190525" cy="495300"/>
          </a:xfrm>
        </p:grpSpPr>
        <p:sp>
          <p:nvSpPr>
            <p:cNvPr id="432" name="Shape 43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??</a:t>
              </a:r>
              <a:endParaRPr sz="105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433" name="Shape 433"/>
          <p:cNvSpPr txBox="1"/>
          <p:nvPr/>
        </p:nvSpPr>
        <p:spPr>
          <a:xfrm>
            <a:off x="2107343" y="1728117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34" name="Shape 434"/>
          <p:cNvCxnSpPr/>
          <p:nvPr/>
        </p:nvCxnSpPr>
        <p:spPr>
          <a:xfrm rot="10800000">
            <a:off x="758783" y="2359285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Shape 435"/>
          <p:cNvCxnSpPr/>
          <p:nvPr/>
        </p:nvCxnSpPr>
        <p:spPr>
          <a:xfrm rot="10800000">
            <a:off x="758783" y="2205834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6" name="Shape 436"/>
          <p:cNvSpPr/>
          <p:nvPr/>
        </p:nvSpPr>
        <p:spPr>
          <a:xfrm>
            <a:off x="3455916" y="1957033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437" name="Shape 437"/>
          <p:cNvSpPr txBox="1"/>
          <p:nvPr/>
        </p:nvSpPr>
        <p:spPr>
          <a:xfrm>
            <a:off x="3410617" y="1723826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38" name="Shape 438"/>
          <p:cNvCxnSpPr>
            <a:stCxn id="436" idx="3"/>
          </p:cNvCxnSpPr>
          <p:nvPr/>
        </p:nvCxnSpPr>
        <p:spPr>
          <a:xfrm rot="10800000">
            <a:off x="3707691" y="2095745"/>
            <a:ext cx="125100" cy="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Shape 439"/>
          <p:cNvCxnSpPr>
            <a:stCxn id="436" idx="3"/>
            <a:endCxn id="426" idx="3"/>
          </p:cNvCxnSpPr>
          <p:nvPr/>
        </p:nvCxnSpPr>
        <p:spPr>
          <a:xfrm flipH="1">
            <a:off x="2001741" y="2097545"/>
            <a:ext cx="1831050" cy="696600"/>
          </a:xfrm>
          <a:prstGeom prst="curvedConnector3">
            <a:avLst>
              <a:gd name="adj1" fmla="val -9754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0" name="Shape 440"/>
          <p:cNvSpPr/>
          <p:nvPr/>
        </p:nvSpPr>
        <p:spPr>
          <a:xfrm>
            <a:off x="840826" y="2633223"/>
            <a:ext cx="387000" cy="321975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441" name="Shape 441"/>
          <p:cNvGrpSpPr/>
          <p:nvPr/>
        </p:nvGrpSpPr>
        <p:grpSpPr>
          <a:xfrm>
            <a:off x="1078529" y="1727869"/>
            <a:ext cx="1186779" cy="721178"/>
            <a:chOff x="1114701" y="3234112"/>
            <a:chExt cx="1582372" cy="961571"/>
          </a:xfrm>
        </p:grpSpPr>
        <p:sp>
          <p:nvSpPr>
            <p:cNvPr id="442" name="Shape 442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43" name="Shape 443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44" name="Shape 444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45" name="Shape 445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446" name="Shape 446"/>
          <p:cNvSpPr txBox="1"/>
          <p:nvPr/>
        </p:nvSpPr>
        <p:spPr>
          <a:xfrm>
            <a:off x="2584342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2984392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2174295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4159529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4559579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3749483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52" name="Shape 452"/>
          <p:cNvCxnSpPr/>
          <p:nvPr/>
        </p:nvCxnSpPr>
        <p:spPr>
          <a:xfrm>
            <a:off x="4559590" y="3999768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610948" y="4009064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Shape 454"/>
          <p:cNvCxnSpPr/>
          <p:nvPr/>
        </p:nvCxnSpPr>
        <p:spPr>
          <a:xfrm>
            <a:off x="839585" y="2639087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Shape 455"/>
          <p:cNvCxnSpPr/>
          <p:nvPr/>
        </p:nvCxnSpPr>
        <p:spPr>
          <a:xfrm>
            <a:off x="1612273" y="2639098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Doubly Linked Lists (Naive)</a:t>
            </a:r>
            <a:endParaRPr/>
          </a:p>
        </p:txBody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6806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Non-obvious fact: This approach has an annoying special case: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/>
              <a:t> sometimes points at the sentinel, and sometimes points at a ‘real’ node. </a:t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1888304" y="332800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463" name="Shape 463"/>
          <p:cNvSpPr/>
          <p:nvPr/>
        </p:nvSpPr>
        <p:spPr>
          <a:xfrm>
            <a:off x="871504" y="3150356"/>
            <a:ext cx="3181275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64" name="Shape 464"/>
          <p:cNvSpPr/>
          <p:nvPr/>
        </p:nvSpPr>
        <p:spPr>
          <a:xfrm>
            <a:off x="2370441" y="3332569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465" name="Shape 465"/>
          <p:cNvCxnSpPr>
            <a:stCxn id="464" idx="3"/>
            <a:endCxn id="466" idx="0"/>
          </p:cNvCxnSpPr>
          <p:nvPr/>
        </p:nvCxnSpPr>
        <p:spPr>
          <a:xfrm flipH="1">
            <a:off x="1584966" y="3473081"/>
            <a:ext cx="1162350" cy="535500"/>
          </a:xfrm>
          <a:prstGeom prst="curvedConnector4">
            <a:avLst>
              <a:gd name="adj1" fmla="val -15365"/>
              <a:gd name="adj2" fmla="val 63124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Shape 467"/>
          <p:cNvCxnSpPr>
            <a:stCxn id="464" idx="3"/>
          </p:cNvCxnSpPr>
          <p:nvPr/>
        </p:nvCxnSpPr>
        <p:spPr>
          <a:xfrm rot="10800000">
            <a:off x="2530416" y="3469706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Shape 468"/>
          <p:cNvCxnSpPr/>
          <p:nvPr/>
        </p:nvCxnSpPr>
        <p:spPr>
          <a:xfrm rot="10800000">
            <a:off x="535527" y="3259544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Shape 469"/>
          <p:cNvCxnSpPr/>
          <p:nvPr/>
        </p:nvCxnSpPr>
        <p:spPr>
          <a:xfrm rot="10800000">
            <a:off x="535527" y="3419166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0" name="Shape 470"/>
          <p:cNvSpPr txBox="1"/>
          <p:nvPr/>
        </p:nvSpPr>
        <p:spPr>
          <a:xfrm>
            <a:off x="2341295" y="3103500"/>
            <a:ext cx="7663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963505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1363555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73" name="Shape 473"/>
          <p:cNvGrpSpPr/>
          <p:nvPr/>
        </p:nvGrpSpPr>
        <p:grpSpPr>
          <a:xfrm>
            <a:off x="1004578" y="4008630"/>
            <a:ext cx="773871" cy="321958"/>
            <a:chOff x="809625" y="3638550"/>
            <a:chExt cx="1190525" cy="495300"/>
          </a:xfrm>
        </p:grpSpPr>
        <p:sp>
          <p:nvSpPr>
            <p:cNvPr id="474" name="Shape 47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??</a:t>
              </a:r>
              <a:endParaRPr sz="105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2593450" y="4008630"/>
            <a:ext cx="773871" cy="321958"/>
            <a:chOff x="809625" y="3638550"/>
            <a:chExt cx="1190525" cy="495300"/>
          </a:xfrm>
        </p:grpSpPr>
        <p:sp>
          <p:nvSpPr>
            <p:cNvPr id="476" name="Shape 47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3</a:t>
              </a:r>
              <a:endParaRPr sz="105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478" name="Shape 478"/>
          <p:cNvCxnSpPr/>
          <p:nvPr/>
        </p:nvCxnSpPr>
        <p:spPr>
          <a:xfrm>
            <a:off x="1569000" y="4240556"/>
            <a:ext cx="678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1969808" y="3320274"/>
            <a:ext cx="267075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2</a:t>
            </a:r>
            <a:endParaRPr sz="1050"/>
          </a:p>
        </p:txBody>
      </p:sp>
      <p:sp>
        <p:nvSpPr>
          <p:cNvPr id="480" name="Shape 480"/>
          <p:cNvSpPr txBox="1"/>
          <p:nvPr/>
        </p:nvSpPr>
        <p:spPr>
          <a:xfrm>
            <a:off x="1884087" y="3103505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535527" y="3734672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535527" y="3572617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3" name="Shape 483"/>
          <p:cNvSpPr/>
          <p:nvPr/>
        </p:nvSpPr>
        <p:spPr>
          <a:xfrm>
            <a:off x="3232660" y="3332420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484" name="Shape 484"/>
          <p:cNvSpPr txBox="1"/>
          <p:nvPr/>
        </p:nvSpPr>
        <p:spPr>
          <a:xfrm>
            <a:off x="3187361" y="3099214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>
            <a:off x="3484331" y="3471245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Shape 486"/>
          <p:cNvCxnSpPr>
            <a:stCxn id="483" idx="3"/>
            <a:endCxn id="487" idx="0"/>
          </p:cNvCxnSpPr>
          <p:nvPr/>
        </p:nvCxnSpPr>
        <p:spPr>
          <a:xfrm>
            <a:off x="3609535" y="3472933"/>
            <a:ext cx="766350" cy="535725"/>
          </a:xfrm>
          <a:prstGeom prst="curved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" name="Shape 488"/>
          <p:cNvSpPr/>
          <p:nvPr/>
        </p:nvSpPr>
        <p:spPr>
          <a:xfrm>
            <a:off x="1884373" y="3332411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489" name="Shape 489"/>
          <p:cNvSpPr/>
          <p:nvPr/>
        </p:nvSpPr>
        <p:spPr>
          <a:xfrm>
            <a:off x="2238113" y="4008611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90" name="Shape 490"/>
          <p:cNvSpPr/>
          <p:nvPr/>
        </p:nvSpPr>
        <p:spPr>
          <a:xfrm>
            <a:off x="617570" y="4008611"/>
            <a:ext cx="387000" cy="321975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491" name="Shape 491"/>
          <p:cNvCxnSpPr/>
          <p:nvPr/>
        </p:nvCxnSpPr>
        <p:spPr>
          <a:xfrm rot="10800000">
            <a:off x="1778550" y="4072050"/>
            <a:ext cx="67522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2" name="Shape 492"/>
          <p:cNvSpPr txBox="1"/>
          <p:nvPr/>
        </p:nvSpPr>
        <p:spPr>
          <a:xfrm>
            <a:off x="553458" y="4268514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93" name="Shape 493"/>
          <p:cNvGrpSpPr/>
          <p:nvPr/>
        </p:nvGrpSpPr>
        <p:grpSpPr>
          <a:xfrm>
            <a:off x="836026" y="3103995"/>
            <a:ext cx="1186779" cy="721178"/>
            <a:chOff x="1114701" y="3234112"/>
            <a:chExt cx="1582372" cy="961571"/>
          </a:xfrm>
        </p:grpSpPr>
        <p:sp>
          <p:nvSpPr>
            <p:cNvPr id="494" name="Shape 494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95" name="Shape 495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97" name="Shape 497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3826988" y="4008621"/>
            <a:ext cx="1129208" cy="321976"/>
            <a:chOff x="5102651" y="4487577"/>
            <a:chExt cx="1505610" cy="429301"/>
          </a:xfrm>
        </p:grpSpPr>
        <p:grpSp>
          <p:nvGrpSpPr>
            <p:cNvPr id="499" name="Shape 499"/>
            <p:cNvGrpSpPr/>
            <p:nvPr/>
          </p:nvGrpSpPr>
          <p:grpSpPr>
            <a:xfrm>
              <a:off x="5576433" y="4487602"/>
              <a:ext cx="1031828" cy="429277"/>
              <a:chOff x="809625" y="3638550"/>
              <a:chExt cx="1190525" cy="495300"/>
            </a:xfrm>
          </p:grpSpPr>
          <p:sp>
            <p:nvSpPr>
              <p:cNvPr id="487" name="Shape 48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050"/>
                  <a:t>9</a:t>
                </a:r>
                <a:endParaRPr sz="1050"/>
              </a:p>
            </p:txBody>
          </p:sp>
          <p:sp>
            <p:nvSpPr>
              <p:cNvPr id="500" name="Shape 500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sp>
          <p:nvSpPr>
            <p:cNvPr id="501" name="Shape 501"/>
            <p:cNvSpPr/>
            <p:nvPr/>
          </p:nvSpPr>
          <p:spPr>
            <a:xfrm>
              <a:off x="5102651" y="4487577"/>
              <a:ext cx="516000" cy="429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502" name="Shape 502"/>
          <p:cNvCxnSpPr/>
          <p:nvPr/>
        </p:nvCxnSpPr>
        <p:spPr>
          <a:xfrm rot="10800000">
            <a:off x="3367256" y="4072050"/>
            <a:ext cx="64372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" name="Shape 503"/>
          <p:cNvCxnSpPr/>
          <p:nvPr/>
        </p:nvCxnSpPr>
        <p:spPr>
          <a:xfrm>
            <a:off x="3173400" y="4240556"/>
            <a:ext cx="66307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4" name="Shape 504"/>
          <p:cNvSpPr txBox="1"/>
          <p:nvPr/>
        </p:nvSpPr>
        <p:spPr>
          <a:xfrm>
            <a:off x="2584342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05" name="Shape 505"/>
          <p:cNvSpPr txBox="1"/>
          <p:nvPr/>
        </p:nvSpPr>
        <p:spPr>
          <a:xfrm>
            <a:off x="2984392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2174295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07" name="Shape 507"/>
          <p:cNvSpPr txBox="1"/>
          <p:nvPr/>
        </p:nvSpPr>
        <p:spPr>
          <a:xfrm>
            <a:off x="4159529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4559579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3749483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10" name="Shape 510"/>
          <p:cNvCxnSpPr/>
          <p:nvPr/>
        </p:nvCxnSpPr>
        <p:spPr>
          <a:xfrm>
            <a:off x="4559590" y="3999768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Shape 511"/>
          <p:cNvCxnSpPr/>
          <p:nvPr/>
        </p:nvCxnSpPr>
        <p:spPr>
          <a:xfrm>
            <a:off x="610948" y="4009064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2" name="Shape 512"/>
          <p:cNvSpPr/>
          <p:nvPr/>
        </p:nvSpPr>
        <p:spPr>
          <a:xfrm>
            <a:off x="1094760" y="1774969"/>
            <a:ext cx="3181275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13" name="Shape 513"/>
          <p:cNvSpPr txBox="1"/>
          <p:nvPr/>
        </p:nvSpPr>
        <p:spPr>
          <a:xfrm>
            <a:off x="2193064" y="1944887"/>
            <a:ext cx="267075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0</a:t>
            </a:r>
            <a:endParaRPr sz="1050"/>
          </a:p>
        </p:txBody>
      </p:sp>
      <p:sp>
        <p:nvSpPr>
          <p:cNvPr id="514" name="Shape 514"/>
          <p:cNvSpPr/>
          <p:nvPr/>
        </p:nvSpPr>
        <p:spPr>
          <a:xfrm>
            <a:off x="2107629" y="1957023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515" name="Shape 515"/>
          <p:cNvSpPr/>
          <p:nvPr/>
        </p:nvSpPr>
        <p:spPr>
          <a:xfrm>
            <a:off x="2111560" y="1952616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516" name="Shape 516"/>
          <p:cNvSpPr/>
          <p:nvPr/>
        </p:nvSpPr>
        <p:spPr>
          <a:xfrm>
            <a:off x="2593697" y="1957181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517" name="Shape 517"/>
          <p:cNvCxnSpPr>
            <a:stCxn id="516" idx="3"/>
            <a:endCxn id="518" idx="0"/>
          </p:cNvCxnSpPr>
          <p:nvPr/>
        </p:nvCxnSpPr>
        <p:spPr>
          <a:xfrm flipH="1">
            <a:off x="1808222" y="2097694"/>
            <a:ext cx="1162350" cy="535500"/>
          </a:xfrm>
          <a:prstGeom prst="curvedConnector4">
            <a:avLst>
              <a:gd name="adj1" fmla="val -15365"/>
              <a:gd name="adj2" fmla="val 63124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" name="Shape 519"/>
          <p:cNvCxnSpPr>
            <a:stCxn id="516" idx="3"/>
          </p:cNvCxnSpPr>
          <p:nvPr/>
        </p:nvCxnSpPr>
        <p:spPr>
          <a:xfrm rot="10800000">
            <a:off x="2753672" y="2094319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rot="10800000">
            <a:off x="758783" y="1884157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Shape 521"/>
          <p:cNvCxnSpPr/>
          <p:nvPr/>
        </p:nvCxnSpPr>
        <p:spPr>
          <a:xfrm rot="10800000">
            <a:off x="758783" y="2043779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2" name="Shape 522"/>
          <p:cNvSpPr txBox="1"/>
          <p:nvPr/>
        </p:nvSpPr>
        <p:spPr>
          <a:xfrm>
            <a:off x="2564550" y="1728113"/>
            <a:ext cx="773775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523" name="Shape 523"/>
          <p:cNvGrpSpPr/>
          <p:nvPr/>
        </p:nvGrpSpPr>
        <p:grpSpPr>
          <a:xfrm>
            <a:off x="1227834" y="2633242"/>
            <a:ext cx="773871" cy="321958"/>
            <a:chOff x="809625" y="3638550"/>
            <a:chExt cx="1190525" cy="495300"/>
          </a:xfrm>
        </p:grpSpPr>
        <p:sp>
          <p:nvSpPr>
            <p:cNvPr id="524" name="Shape 52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??</a:t>
              </a:r>
              <a:endParaRPr sz="105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525" name="Shape 525"/>
          <p:cNvSpPr txBox="1"/>
          <p:nvPr/>
        </p:nvSpPr>
        <p:spPr>
          <a:xfrm>
            <a:off x="2107343" y="1728117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758783" y="2359285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758783" y="2205834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8" name="Shape 528"/>
          <p:cNvSpPr/>
          <p:nvPr/>
        </p:nvSpPr>
        <p:spPr>
          <a:xfrm>
            <a:off x="3455916" y="1957033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529" name="Shape 529"/>
          <p:cNvSpPr txBox="1"/>
          <p:nvPr/>
        </p:nvSpPr>
        <p:spPr>
          <a:xfrm>
            <a:off x="3410617" y="1723826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30" name="Shape 530"/>
          <p:cNvCxnSpPr>
            <a:stCxn id="528" idx="3"/>
          </p:cNvCxnSpPr>
          <p:nvPr/>
        </p:nvCxnSpPr>
        <p:spPr>
          <a:xfrm rot="10800000">
            <a:off x="3707691" y="2095745"/>
            <a:ext cx="125100" cy="1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Shape 531"/>
          <p:cNvCxnSpPr>
            <a:stCxn id="528" idx="3"/>
            <a:endCxn id="518" idx="3"/>
          </p:cNvCxnSpPr>
          <p:nvPr/>
        </p:nvCxnSpPr>
        <p:spPr>
          <a:xfrm flipH="1">
            <a:off x="2001741" y="2097545"/>
            <a:ext cx="1831050" cy="696600"/>
          </a:xfrm>
          <a:prstGeom prst="curvedConnector3">
            <a:avLst>
              <a:gd name="adj1" fmla="val -9754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2" name="Shape 532"/>
          <p:cNvSpPr/>
          <p:nvPr/>
        </p:nvSpPr>
        <p:spPr>
          <a:xfrm>
            <a:off x="840826" y="2633223"/>
            <a:ext cx="387000" cy="321975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533" name="Shape 533"/>
          <p:cNvGrpSpPr/>
          <p:nvPr/>
        </p:nvGrpSpPr>
        <p:grpSpPr>
          <a:xfrm>
            <a:off x="1078529" y="1727869"/>
            <a:ext cx="1186779" cy="721178"/>
            <a:chOff x="1114701" y="3234112"/>
            <a:chExt cx="1582372" cy="961571"/>
          </a:xfrm>
        </p:grpSpPr>
        <p:sp>
          <p:nvSpPr>
            <p:cNvPr id="534" name="Shape 534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35" name="Shape 535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36" name="Shape 536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37" name="Shape 537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cxnSp>
        <p:nvCxnSpPr>
          <p:cNvPr id="538" name="Shape 538"/>
          <p:cNvCxnSpPr/>
          <p:nvPr/>
        </p:nvCxnSpPr>
        <p:spPr>
          <a:xfrm>
            <a:off x="839585" y="2639087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Shape 539"/>
          <p:cNvCxnSpPr/>
          <p:nvPr/>
        </p:nvCxnSpPr>
        <p:spPr>
          <a:xfrm>
            <a:off x="1612273" y="2639098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Doubly Linked Lists (Double Sentinel)</a:t>
            </a: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4340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One solution: Have two sentinels.</a:t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1888304" y="327085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547" name="Shape 547"/>
          <p:cNvSpPr/>
          <p:nvPr/>
        </p:nvSpPr>
        <p:spPr>
          <a:xfrm>
            <a:off x="871504" y="3093206"/>
            <a:ext cx="3181275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48" name="Shape 548"/>
          <p:cNvSpPr/>
          <p:nvPr/>
        </p:nvSpPr>
        <p:spPr>
          <a:xfrm>
            <a:off x="2370441" y="3275419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549" name="Shape 549"/>
          <p:cNvCxnSpPr>
            <a:stCxn id="548" idx="3"/>
            <a:endCxn id="550" idx="0"/>
          </p:cNvCxnSpPr>
          <p:nvPr/>
        </p:nvCxnSpPr>
        <p:spPr>
          <a:xfrm flipH="1">
            <a:off x="1584966" y="3415931"/>
            <a:ext cx="1162350" cy="535500"/>
          </a:xfrm>
          <a:prstGeom prst="curvedConnector4">
            <a:avLst>
              <a:gd name="adj1" fmla="val -15365"/>
              <a:gd name="adj2" fmla="val 63124"/>
            </a:avLst>
          </a:prstGeom>
          <a:noFill/>
          <a:ln w="19050" cap="flat" cmpd="sng">
            <a:solidFill>
              <a:srgbClr val="20892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1" name="Shape 551"/>
          <p:cNvCxnSpPr>
            <a:stCxn id="548" idx="3"/>
          </p:cNvCxnSpPr>
          <p:nvPr/>
        </p:nvCxnSpPr>
        <p:spPr>
          <a:xfrm rot="10800000">
            <a:off x="2530416" y="3412556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20892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Shape 552"/>
          <p:cNvCxnSpPr/>
          <p:nvPr/>
        </p:nvCxnSpPr>
        <p:spPr>
          <a:xfrm rot="10800000">
            <a:off x="535527" y="3202394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Shape 553"/>
          <p:cNvCxnSpPr/>
          <p:nvPr/>
        </p:nvCxnSpPr>
        <p:spPr>
          <a:xfrm rot="10800000">
            <a:off x="535527" y="3362016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4" name="Shape 554"/>
          <p:cNvSpPr txBox="1"/>
          <p:nvPr/>
        </p:nvSpPr>
        <p:spPr>
          <a:xfrm>
            <a:off x="2341294" y="3046350"/>
            <a:ext cx="77400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sentFront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55" name="Shape 555"/>
          <p:cNvSpPr txBox="1"/>
          <p:nvPr/>
        </p:nvSpPr>
        <p:spPr>
          <a:xfrm>
            <a:off x="963505" y="420819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56" name="Shape 556"/>
          <p:cNvSpPr txBox="1"/>
          <p:nvPr/>
        </p:nvSpPr>
        <p:spPr>
          <a:xfrm>
            <a:off x="1363555" y="420819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557" name="Shape 557"/>
          <p:cNvGrpSpPr/>
          <p:nvPr/>
        </p:nvGrpSpPr>
        <p:grpSpPr>
          <a:xfrm>
            <a:off x="1004578" y="3951479"/>
            <a:ext cx="773871" cy="321957"/>
            <a:chOff x="809625" y="3638550"/>
            <a:chExt cx="1190525" cy="495300"/>
          </a:xfrm>
        </p:grpSpPr>
        <p:sp>
          <p:nvSpPr>
            <p:cNvPr id="558" name="Shape 55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??</a:t>
              </a:r>
              <a:endParaRPr sz="1050"/>
            </a:p>
          </p:txBody>
        </p:sp>
        <p:sp>
          <p:nvSpPr>
            <p:cNvPr id="550" name="Shape 55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2593450" y="3951479"/>
            <a:ext cx="773871" cy="321957"/>
            <a:chOff x="809625" y="3638550"/>
            <a:chExt cx="1190525" cy="495300"/>
          </a:xfrm>
        </p:grpSpPr>
        <p:sp>
          <p:nvSpPr>
            <p:cNvPr id="560" name="Shape 56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3</a:t>
              </a:r>
              <a:endParaRPr sz="1050"/>
            </a:p>
          </p:txBody>
        </p:sp>
        <p:sp>
          <p:nvSpPr>
            <p:cNvPr id="561" name="Shape 56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562" name="Shape 562"/>
          <p:cNvCxnSpPr/>
          <p:nvPr/>
        </p:nvCxnSpPr>
        <p:spPr>
          <a:xfrm>
            <a:off x="1599338" y="4183406"/>
            <a:ext cx="648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3" name="Shape 563"/>
          <p:cNvSpPr txBox="1"/>
          <p:nvPr/>
        </p:nvSpPr>
        <p:spPr>
          <a:xfrm>
            <a:off x="1969808" y="3263124"/>
            <a:ext cx="267075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2</a:t>
            </a:r>
            <a:endParaRPr sz="1050"/>
          </a:p>
        </p:txBody>
      </p:sp>
      <p:sp>
        <p:nvSpPr>
          <p:cNvPr id="564" name="Shape 564"/>
          <p:cNvSpPr txBox="1"/>
          <p:nvPr/>
        </p:nvSpPr>
        <p:spPr>
          <a:xfrm>
            <a:off x="1884087" y="3046355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65" name="Shape 565"/>
          <p:cNvCxnSpPr/>
          <p:nvPr/>
        </p:nvCxnSpPr>
        <p:spPr>
          <a:xfrm rot="10800000">
            <a:off x="535527" y="3677522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Shape 566"/>
          <p:cNvCxnSpPr/>
          <p:nvPr/>
        </p:nvCxnSpPr>
        <p:spPr>
          <a:xfrm rot="10800000">
            <a:off x="535527" y="3524072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7" name="Shape 567"/>
          <p:cNvSpPr/>
          <p:nvPr/>
        </p:nvSpPr>
        <p:spPr>
          <a:xfrm>
            <a:off x="3232660" y="3275270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568" name="Shape 568"/>
          <p:cNvSpPr txBox="1"/>
          <p:nvPr/>
        </p:nvSpPr>
        <p:spPr>
          <a:xfrm>
            <a:off x="3187370" y="3042056"/>
            <a:ext cx="69480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sentBack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69" name="Shape 569"/>
          <p:cNvCxnSpPr/>
          <p:nvPr/>
        </p:nvCxnSpPr>
        <p:spPr>
          <a:xfrm rot="10800000">
            <a:off x="3484331" y="3414095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20892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Shape 570"/>
          <p:cNvCxnSpPr>
            <a:stCxn id="567" idx="3"/>
            <a:endCxn id="571" idx="0"/>
          </p:cNvCxnSpPr>
          <p:nvPr/>
        </p:nvCxnSpPr>
        <p:spPr>
          <a:xfrm>
            <a:off x="3609535" y="3415783"/>
            <a:ext cx="2355075" cy="535725"/>
          </a:xfrm>
          <a:prstGeom prst="curvedConnector2">
            <a:avLst/>
          </a:prstGeom>
          <a:noFill/>
          <a:ln w="19050" cap="flat" cmpd="sng">
            <a:solidFill>
              <a:srgbClr val="2089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2" name="Shape 572"/>
          <p:cNvSpPr/>
          <p:nvPr/>
        </p:nvSpPr>
        <p:spPr>
          <a:xfrm>
            <a:off x="1884373" y="3275261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573" name="Shape 573"/>
          <p:cNvSpPr/>
          <p:nvPr/>
        </p:nvSpPr>
        <p:spPr>
          <a:xfrm>
            <a:off x="2238113" y="3951461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74" name="Shape 574"/>
          <p:cNvSpPr/>
          <p:nvPr/>
        </p:nvSpPr>
        <p:spPr>
          <a:xfrm>
            <a:off x="617570" y="3951461"/>
            <a:ext cx="387000" cy="321975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575" name="Shape 575"/>
          <p:cNvCxnSpPr/>
          <p:nvPr/>
        </p:nvCxnSpPr>
        <p:spPr>
          <a:xfrm rot="10800000">
            <a:off x="1778400" y="4014900"/>
            <a:ext cx="60975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6" name="Shape 576"/>
          <p:cNvSpPr txBox="1"/>
          <p:nvPr/>
        </p:nvSpPr>
        <p:spPr>
          <a:xfrm>
            <a:off x="553458" y="4211364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577" name="Shape 577"/>
          <p:cNvGrpSpPr/>
          <p:nvPr/>
        </p:nvGrpSpPr>
        <p:grpSpPr>
          <a:xfrm>
            <a:off x="4182325" y="3951488"/>
            <a:ext cx="773871" cy="321957"/>
            <a:chOff x="809625" y="3638550"/>
            <a:chExt cx="1190525" cy="495300"/>
          </a:xfrm>
        </p:grpSpPr>
        <p:sp>
          <p:nvSpPr>
            <p:cNvPr id="578" name="Shape 57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9</a:t>
              </a:r>
              <a:endParaRPr sz="1050"/>
            </a:p>
          </p:txBody>
        </p:sp>
        <p:sp>
          <p:nvSpPr>
            <p:cNvPr id="579" name="Shape 57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580" name="Shape 580"/>
          <p:cNvCxnSpPr/>
          <p:nvPr/>
        </p:nvCxnSpPr>
        <p:spPr>
          <a:xfrm>
            <a:off x="3220181" y="4183406"/>
            <a:ext cx="61627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1" name="Shape 581"/>
          <p:cNvSpPr/>
          <p:nvPr/>
        </p:nvSpPr>
        <p:spPr>
          <a:xfrm>
            <a:off x="3826988" y="3951470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582" name="Shape 582"/>
          <p:cNvCxnSpPr/>
          <p:nvPr/>
        </p:nvCxnSpPr>
        <p:spPr>
          <a:xfrm rot="10800000">
            <a:off x="3367294" y="4014900"/>
            <a:ext cx="64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83" name="Shape 583"/>
          <p:cNvGrpSpPr/>
          <p:nvPr/>
        </p:nvGrpSpPr>
        <p:grpSpPr>
          <a:xfrm>
            <a:off x="5771219" y="3951479"/>
            <a:ext cx="773871" cy="321957"/>
            <a:chOff x="809625" y="3638550"/>
            <a:chExt cx="1190525" cy="495300"/>
          </a:xfrm>
        </p:grpSpPr>
        <p:sp>
          <p:nvSpPr>
            <p:cNvPr id="571" name="Shape 57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??</a:t>
              </a:r>
              <a:endParaRPr sz="1050"/>
            </a:p>
          </p:txBody>
        </p:sp>
        <p:sp>
          <p:nvSpPr>
            <p:cNvPr id="584" name="Shape 58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585" name="Shape 585"/>
          <p:cNvCxnSpPr/>
          <p:nvPr/>
        </p:nvCxnSpPr>
        <p:spPr>
          <a:xfrm>
            <a:off x="4787006" y="4183406"/>
            <a:ext cx="6383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6" name="Shape 586"/>
          <p:cNvSpPr/>
          <p:nvPr/>
        </p:nvSpPr>
        <p:spPr>
          <a:xfrm>
            <a:off x="5415882" y="3951461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587" name="Shape 587"/>
          <p:cNvCxnSpPr/>
          <p:nvPr/>
        </p:nvCxnSpPr>
        <p:spPr>
          <a:xfrm rot="10800000">
            <a:off x="4956188" y="4014900"/>
            <a:ext cx="64125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8" name="Shape 588"/>
          <p:cNvSpPr/>
          <p:nvPr/>
        </p:nvSpPr>
        <p:spPr>
          <a:xfrm>
            <a:off x="2006357" y="1667785"/>
            <a:ext cx="3181275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89" name="Shape 589"/>
          <p:cNvSpPr txBox="1"/>
          <p:nvPr/>
        </p:nvSpPr>
        <p:spPr>
          <a:xfrm>
            <a:off x="3104660" y="1837702"/>
            <a:ext cx="267075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0</a:t>
            </a:r>
            <a:endParaRPr sz="1050"/>
          </a:p>
        </p:txBody>
      </p:sp>
      <p:sp>
        <p:nvSpPr>
          <p:cNvPr id="590" name="Shape 590"/>
          <p:cNvSpPr/>
          <p:nvPr/>
        </p:nvSpPr>
        <p:spPr>
          <a:xfrm>
            <a:off x="3019226" y="1849839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591" name="Shape 591"/>
          <p:cNvSpPr/>
          <p:nvPr/>
        </p:nvSpPr>
        <p:spPr>
          <a:xfrm>
            <a:off x="3023156" y="1845431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592" name="Shape 592"/>
          <p:cNvSpPr/>
          <p:nvPr/>
        </p:nvSpPr>
        <p:spPr>
          <a:xfrm>
            <a:off x="3505294" y="1849997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593" name="Shape 593"/>
          <p:cNvCxnSpPr>
            <a:stCxn id="592" idx="3"/>
            <a:endCxn id="594" idx="0"/>
          </p:cNvCxnSpPr>
          <p:nvPr/>
        </p:nvCxnSpPr>
        <p:spPr>
          <a:xfrm flipH="1">
            <a:off x="2719819" y="1990509"/>
            <a:ext cx="1162350" cy="535500"/>
          </a:xfrm>
          <a:prstGeom prst="curvedConnector4">
            <a:avLst>
              <a:gd name="adj1" fmla="val -15365"/>
              <a:gd name="adj2" fmla="val 63124"/>
            </a:avLst>
          </a:prstGeom>
          <a:noFill/>
          <a:ln w="19050" cap="flat" cmpd="sng">
            <a:solidFill>
              <a:srgbClr val="20892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Shape 595"/>
          <p:cNvCxnSpPr>
            <a:stCxn id="592" idx="3"/>
          </p:cNvCxnSpPr>
          <p:nvPr/>
        </p:nvCxnSpPr>
        <p:spPr>
          <a:xfrm rot="10800000">
            <a:off x="3665269" y="1987134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20892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6" name="Shape 596"/>
          <p:cNvCxnSpPr/>
          <p:nvPr/>
        </p:nvCxnSpPr>
        <p:spPr>
          <a:xfrm rot="10800000">
            <a:off x="1670380" y="1776972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7" name="Shape 597"/>
          <p:cNvCxnSpPr/>
          <p:nvPr/>
        </p:nvCxnSpPr>
        <p:spPr>
          <a:xfrm rot="10800000">
            <a:off x="1670380" y="1927990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3476147" y="1620929"/>
            <a:ext cx="773775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sentFront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599" name="Shape 599"/>
          <p:cNvGrpSpPr/>
          <p:nvPr/>
        </p:nvGrpSpPr>
        <p:grpSpPr>
          <a:xfrm>
            <a:off x="2139431" y="2526057"/>
            <a:ext cx="773871" cy="321957"/>
            <a:chOff x="809625" y="3638550"/>
            <a:chExt cx="1190525" cy="495300"/>
          </a:xfrm>
        </p:grpSpPr>
        <p:sp>
          <p:nvSpPr>
            <p:cNvPr id="600" name="Shape 60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??</a:t>
              </a:r>
              <a:endParaRPr sz="1050"/>
            </a:p>
          </p:txBody>
        </p:sp>
        <p:sp>
          <p:nvSpPr>
            <p:cNvPr id="594" name="Shape 59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601" name="Shape 601"/>
          <p:cNvSpPr txBox="1"/>
          <p:nvPr/>
        </p:nvSpPr>
        <p:spPr>
          <a:xfrm>
            <a:off x="3018941" y="1620933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02" name="Shape 602"/>
          <p:cNvCxnSpPr/>
          <p:nvPr/>
        </p:nvCxnSpPr>
        <p:spPr>
          <a:xfrm rot="10800000">
            <a:off x="1670380" y="2252100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3" name="Shape 603"/>
          <p:cNvSpPr/>
          <p:nvPr/>
        </p:nvSpPr>
        <p:spPr>
          <a:xfrm>
            <a:off x="4367513" y="1849848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604" name="Shape 604"/>
          <p:cNvCxnSpPr/>
          <p:nvPr/>
        </p:nvCxnSpPr>
        <p:spPr>
          <a:xfrm rot="10800000">
            <a:off x="1670380" y="2090045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5" name="Shape 605"/>
          <p:cNvSpPr txBox="1"/>
          <p:nvPr/>
        </p:nvSpPr>
        <p:spPr>
          <a:xfrm>
            <a:off x="4322213" y="1616644"/>
            <a:ext cx="69480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sentBack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06" name="Shape 606"/>
          <p:cNvCxnSpPr>
            <a:stCxn id="603" idx="3"/>
          </p:cNvCxnSpPr>
          <p:nvPr/>
        </p:nvCxnSpPr>
        <p:spPr>
          <a:xfrm rot="10800000">
            <a:off x="4619288" y="1988561"/>
            <a:ext cx="125100" cy="1800"/>
          </a:xfrm>
          <a:prstGeom prst="straightConnector1">
            <a:avLst/>
          </a:prstGeom>
          <a:noFill/>
          <a:ln w="19050" cap="flat" cmpd="sng">
            <a:solidFill>
              <a:srgbClr val="20892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7" name="Shape 607"/>
          <p:cNvSpPr/>
          <p:nvPr/>
        </p:nvSpPr>
        <p:spPr>
          <a:xfrm>
            <a:off x="1752422" y="2526039"/>
            <a:ext cx="387000" cy="321975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608" name="Shape 608"/>
          <p:cNvCxnSpPr>
            <a:stCxn id="603" idx="3"/>
            <a:endCxn id="609" idx="0"/>
          </p:cNvCxnSpPr>
          <p:nvPr/>
        </p:nvCxnSpPr>
        <p:spPr>
          <a:xfrm flipH="1">
            <a:off x="4411163" y="1990361"/>
            <a:ext cx="333225" cy="547425"/>
          </a:xfrm>
          <a:prstGeom prst="curvedConnector4">
            <a:avLst>
              <a:gd name="adj1" fmla="val -53596"/>
              <a:gd name="adj2" fmla="val 62837"/>
            </a:avLst>
          </a:prstGeom>
          <a:noFill/>
          <a:ln w="19050" cap="flat" cmpd="sng">
            <a:solidFill>
              <a:srgbClr val="20892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10" name="Shape 610"/>
          <p:cNvGrpSpPr/>
          <p:nvPr/>
        </p:nvGrpSpPr>
        <p:grpSpPr>
          <a:xfrm>
            <a:off x="4217606" y="2537813"/>
            <a:ext cx="773871" cy="321957"/>
            <a:chOff x="809625" y="3638550"/>
            <a:chExt cx="1190525" cy="495300"/>
          </a:xfrm>
        </p:grpSpPr>
        <p:sp>
          <p:nvSpPr>
            <p:cNvPr id="609" name="Shape 60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??</a:t>
              </a:r>
              <a:endParaRPr sz="1050"/>
            </a:p>
          </p:txBody>
        </p:sp>
        <p:sp>
          <p:nvSpPr>
            <p:cNvPr id="611" name="Shape 61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612" name="Shape 612"/>
          <p:cNvSpPr/>
          <p:nvPr/>
        </p:nvSpPr>
        <p:spPr>
          <a:xfrm>
            <a:off x="3830598" y="2537795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613" name="Shape 613"/>
          <p:cNvCxnSpPr/>
          <p:nvPr/>
        </p:nvCxnSpPr>
        <p:spPr>
          <a:xfrm rot="10800000">
            <a:off x="2924513" y="2583469"/>
            <a:ext cx="1106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" name="Shape 614"/>
          <p:cNvCxnSpPr/>
          <p:nvPr/>
        </p:nvCxnSpPr>
        <p:spPr>
          <a:xfrm>
            <a:off x="2723119" y="2767050"/>
            <a:ext cx="108405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15" name="Shape 615"/>
          <p:cNvGrpSpPr/>
          <p:nvPr/>
        </p:nvGrpSpPr>
        <p:grpSpPr>
          <a:xfrm>
            <a:off x="1983047" y="1621988"/>
            <a:ext cx="1186779" cy="721178"/>
            <a:chOff x="1114701" y="3234112"/>
            <a:chExt cx="1582372" cy="961571"/>
          </a:xfrm>
        </p:grpSpPr>
        <p:sp>
          <p:nvSpPr>
            <p:cNvPr id="616" name="Shape 616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17" name="Shape 617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18" name="Shape 618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19" name="Shape 619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620" name="Shape 620"/>
          <p:cNvGrpSpPr/>
          <p:nvPr/>
        </p:nvGrpSpPr>
        <p:grpSpPr>
          <a:xfrm>
            <a:off x="827157" y="3050786"/>
            <a:ext cx="1186779" cy="721178"/>
            <a:chOff x="1114701" y="3234112"/>
            <a:chExt cx="1582372" cy="961571"/>
          </a:xfrm>
        </p:grpSpPr>
        <p:sp>
          <p:nvSpPr>
            <p:cNvPr id="621" name="Shape 621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22" name="Shape 622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23" name="Shape 623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24" name="Shape 624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625" name="Shape 625"/>
          <p:cNvSpPr txBox="1"/>
          <p:nvPr/>
        </p:nvSpPr>
        <p:spPr>
          <a:xfrm>
            <a:off x="3591739" y="4257834"/>
            <a:ext cx="30825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This is one reasonable approach for Project 1.</a:t>
            </a:r>
            <a:endParaRPr sz="1050"/>
          </a:p>
        </p:txBody>
      </p:sp>
      <p:cxnSp>
        <p:nvCxnSpPr>
          <p:cNvPr id="626" name="Shape 626"/>
          <p:cNvCxnSpPr/>
          <p:nvPr/>
        </p:nvCxnSpPr>
        <p:spPr>
          <a:xfrm>
            <a:off x="4609994" y="2542547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Shape 627"/>
          <p:cNvCxnSpPr/>
          <p:nvPr/>
        </p:nvCxnSpPr>
        <p:spPr>
          <a:xfrm>
            <a:off x="1751192" y="2524931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8" name="Shape 628"/>
          <p:cNvCxnSpPr/>
          <p:nvPr/>
        </p:nvCxnSpPr>
        <p:spPr>
          <a:xfrm>
            <a:off x="613564" y="3951918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" name="Shape 629"/>
          <p:cNvCxnSpPr/>
          <p:nvPr/>
        </p:nvCxnSpPr>
        <p:spPr>
          <a:xfrm>
            <a:off x="6154090" y="3951928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Doubly Linked Lists (Circular Sentinel)</a:t>
            </a:r>
            <a:endParaRPr/>
          </a:p>
        </p:txBody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1796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Even better topology (IMO):</a:t>
            </a: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2052848" y="1533254"/>
            <a:ext cx="3181275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637" name="Shape 637"/>
          <p:cNvSpPr txBox="1"/>
          <p:nvPr/>
        </p:nvSpPr>
        <p:spPr>
          <a:xfrm>
            <a:off x="3151151" y="1703171"/>
            <a:ext cx="267075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0</a:t>
            </a:r>
            <a:endParaRPr sz="1050"/>
          </a:p>
        </p:txBody>
      </p:sp>
      <p:sp>
        <p:nvSpPr>
          <p:cNvPr id="638" name="Shape 638"/>
          <p:cNvSpPr/>
          <p:nvPr/>
        </p:nvSpPr>
        <p:spPr>
          <a:xfrm>
            <a:off x="3065717" y="1715308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639" name="Shape 639"/>
          <p:cNvSpPr/>
          <p:nvPr/>
        </p:nvSpPr>
        <p:spPr>
          <a:xfrm>
            <a:off x="3069647" y="1710900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640" name="Shape 640"/>
          <p:cNvSpPr/>
          <p:nvPr/>
        </p:nvSpPr>
        <p:spPr>
          <a:xfrm>
            <a:off x="3551785" y="1715466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641" name="Shape 641"/>
          <p:cNvCxnSpPr>
            <a:stCxn id="640" idx="3"/>
            <a:endCxn id="642" idx="0"/>
          </p:cNvCxnSpPr>
          <p:nvPr/>
        </p:nvCxnSpPr>
        <p:spPr>
          <a:xfrm flipH="1">
            <a:off x="2766310" y="1855978"/>
            <a:ext cx="1162350" cy="535500"/>
          </a:xfrm>
          <a:prstGeom prst="curvedConnector4">
            <a:avLst>
              <a:gd name="adj1" fmla="val -15365"/>
              <a:gd name="adj2" fmla="val 63124"/>
            </a:avLst>
          </a:prstGeom>
          <a:noFill/>
          <a:ln w="19050" cap="flat" cmpd="sng">
            <a:solidFill>
              <a:srgbClr val="20892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3" name="Shape 643"/>
          <p:cNvCxnSpPr>
            <a:stCxn id="640" idx="3"/>
          </p:cNvCxnSpPr>
          <p:nvPr/>
        </p:nvCxnSpPr>
        <p:spPr>
          <a:xfrm rot="10800000">
            <a:off x="3711760" y="1852603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20892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Shape 644"/>
          <p:cNvCxnSpPr/>
          <p:nvPr/>
        </p:nvCxnSpPr>
        <p:spPr>
          <a:xfrm rot="10800000">
            <a:off x="1716871" y="1642441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Shape 645"/>
          <p:cNvCxnSpPr/>
          <p:nvPr/>
        </p:nvCxnSpPr>
        <p:spPr>
          <a:xfrm rot="10800000">
            <a:off x="1716871" y="1793459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6" name="Shape 646"/>
          <p:cNvSpPr txBox="1"/>
          <p:nvPr/>
        </p:nvSpPr>
        <p:spPr>
          <a:xfrm>
            <a:off x="3522638" y="1486397"/>
            <a:ext cx="773775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47" name="Shape 647"/>
          <p:cNvGrpSpPr/>
          <p:nvPr/>
        </p:nvGrpSpPr>
        <p:grpSpPr>
          <a:xfrm>
            <a:off x="2185922" y="2391526"/>
            <a:ext cx="773871" cy="321957"/>
            <a:chOff x="809625" y="3638550"/>
            <a:chExt cx="1190525" cy="495300"/>
          </a:xfrm>
        </p:grpSpPr>
        <p:sp>
          <p:nvSpPr>
            <p:cNvPr id="648" name="Shape 64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??</a:t>
              </a:r>
              <a:endParaRPr sz="1050"/>
            </a:p>
          </p:txBody>
        </p:sp>
        <p:sp>
          <p:nvSpPr>
            <p:cNvPr id="642" name="Shape 64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649" name="Shape 649"/>
          <p:cNvSpPr txBox="1"/>
          <p:nvPr/>
        </p:nvSpPr>
        <p:spPr>
          <a:xfrm>
            <a:off x="3065431" y="1486402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50" name="Shape 650"/>
          <p:cNvCxnSpPr/>
          <p:nvPr/>
        </p:nvCxnSpPr>
        <p:spPr>
          <a:xfrm rot="10800000">
            <a:off x="1716871" y="2117569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1" name="Shape 651"/>
          <p:cNvCxnSpPr/>
          <p:nvPr/>
        </p:nvCxnSpPr>
        <p:spPr>
          <a:xfrm rot="10800000">
            <a:off x="1716871" y="1964118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2" name="Shape 652"/>
          <p:cNvSpPr/>
          <p:nvPr/>
        </p:nvSpPr>
        <p:spPr>
          <a:xfrm>
            <a:off x="1798913" y="2391508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653" name="Shape 653"/>
          <p:cNvSpPr/>
          <p:nvPr/>
        </p:nvSpPr>
        <p:spPr>
          <a:xfrm>
            <a:off x="2231204" y="321370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654" name="Shape 654"/>
          <p:cNvSpPr/>
          <p:nvPr/>
        </p:nvSpPr>
        <p:spPr>
          <a:xfrm>
            <a:off x="1214401" y="3036056"/>
            <a:ext cx="2436525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655" name="Shape 655"/>
          <p:cNvSpPr/>
          <p:nvPr/>
        </p:nvSpPr>
        <p:spPr>
          <a:xfrm>
            <a:off x="2713341" y="3218269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656" name="Shape 656"/>
          <p:cNvCxnSpPr>
            <a:stCxn id="655" idx="3"/>
            <a:endCxn id="657" idx="0"/>
          </p:cNvCxnSpPr>
          <p:nvPr/>
        </p:nvCxnSpPr>
        <p:spPr>
          <a:xfrm flipH="1">
            <a:off x="1927866" y="3358781"/>
            <a:ext cx="1162350" cy="535500"/>
          </a:xfrm>
          <a:prstGeom prst="curvedConnector4">
            <a:avLst>
              <a:gd name="adj1" fmla="val -15365"/>
              <a:gd name="adj2" fmla="val 63124"/>
            </a:avLst>
          </a:prstGeom>
          <a:noFill/>
          <a:ln w="19050" cap="flat" cmpd="sng">
            <a:solidFill>
              <a:srgbClr val="20892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8" name="Shape 658"/>
          <p:cNvCxnSpPr>
            <a:stCxn id="655" idx="3"/>
          </p:cNvCxnSpPr>
          <p:nvPr/>
        </p:nvCxnSpPr>
        <p:spPr>
          <a:xfrm rot="10800000">
            <a:off x="2873316" y="3355406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20892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878427" y="3145244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878427" y="3296261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1" name="Shape 661"/>
          <p:cNvSpPr txBox="1"/>
          <p:nvPr/>
        </p:nvSpPr>
        <p:spPr>
          <a:xfrm>
            <a:off x="2684196" y="2989200"/>
            <a:ext cx="77400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62" name="Shape 662"/>
          <p:cNvGrpSpPr/>
          <p:nvPr/>
        </p:nvGrpSpPr>
        <p:grpSpPr>
          <a:xfrm>
            <a:off x="2936350" y="3894329"/>
            <a:ext cx="773871" cy="321957"/>
            <a:chOff x="809625" y="3638550"/>
            <a:chExt cx="1190525" cy="495300"/>
          </a:xfrm>
        </p:grpSpPr>
        <p:sp>
          <p:nvSpPr>
            <p:cNvPr id="663" name="Shape 66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3</a:t>
              </a:r>
              <a:endParaRPr sz="1050"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665" name="Shape 665"/>
          <p:cNvSpPr txBox="1"/>
          <p:nvPr/>
        </p:nvSpPr>
        <p:spPr>
          <a:xfrm>
            <a:off x="2312708" y="3205974"/>
            <a:ext cx="267075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2</a:t>
            </a:r>
            <a:endParaRPr sz="1050"/>
          </a:p>
        </p:txBody>
      </p:sp>
      <p:sp>
        <p:nvSpPr>
          <p:cNvPr id="666" name="Shape 666"/>
          <p:cNvSpPr txBox="1"/>
          <p:nvPr/>
        </p:nvSpPr>
        <p:spPr>
          <a:xfrm>
            <a:off x="2226987" y="2989205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67" name="Shape 667"/>
          <p:cNvCxnSpPr/>
          <p:nvPr/>
        </p:nvCxnSpPr>
        <p:spPr>
          <a:xfrm rot="10800000">
            <a:off x="878427" y="3620372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8" name="Shape 668"/>
          <p:cNvCxnSpPr/>
          <p:nvPr/>
        </p:nvCxnSpPr>
        <p:spPr>
          <a:xfrm rot="10800000">
            <a:off x="878427" y="3458317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9" name="Shape 669"/>
          <p:cNvSpPr/>
          <p:nvPr/>
        </p:nvSpPr>
        <p:spPr>
          <a:xfrm>
            <a:off x="2227273" y="3218111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670" name="Shape 670"/>
          <p:cNvSpPr/>
          <p:nvPr/>
        </p:nvSpPr>
        <p:spPr>
          <a:xfrm>
            <a:off x="2581013" y="3894311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671" name="Shape 671"/>
          <p:cNvSpPr/>
          <p:nvPr/>
        </p:nvSpPr>
        <p:spPr>
          <a:xfrm>
            <a:off x="960470" y="3894311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672" name="Shape 672"/>
          <p:cNvCxnSpPr/>
          <p:nvPr/>
        </p:nvCxnSpPr>
        <p:spPr>
          <a:xfrm rot="10800000">
            <a:off x="2121263" y="3957750"/>
            <a:ext cx="63427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73" name="Shape 673"/>
          <p:cNvGrpSpPr/>
          <p:nvPr/>
        </p:nvGrpSpPr>
        <p:grpSpPr>
          <a:xfrm>
            <a:off x="4525225" y="3894338"/>
            <a:ext cx="773871" cy="321957"/>
            <a:chOff x="809625" y="3638550"/>
            <a:chExt cx="1190525" cy="495300"/>
          </a:xfrm>
        </p:grpSpPr>
        <p:sp>
          <p:nvSpPr>
            <p:cNvPr id="674" name="Shape 67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9</a:t>
              </a:r>
              <a:endParaRPr sz="105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676" name="Shape 676"/>
          <p:cNvCxnSpPr/>
          <p:nvPr/>
        </p:nvCxnSpPr>
        <p:spPr>
          <a:xfrm>
            <a:off x="3533550" y="4126256"/>
            <a:ext cx="64575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7" name="Shape 677"/>
          <p:cNvSpPr/>
          <p:nvPr/>
        </p:nvSpPr>
        <p:spPr>
          <a:xfrm>
            <a:off x="4169888" y="3894320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678" name="Shape 678"/>
          <p:cNvCxnSpPr/>
          <p:nvPr/>
        </p:nvCxnSpPr>
        <p:spPr>
          <a:xfrm rot="10800000">
            <a:off x="3710156" y="3957750"/>
            <a:ext cx="63382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9" name="Shape 679"/>
          <p:cNvCxnSpPr>
            <a:stCxn id="675" idx="2"/>
            <a:endCxn id="657" idx="2"/>
          </p:cNvCxnSpPr>
          <p:nvPr/>
        </p:nvCxnSpPr>
        <p:spPr>
          <a:xfrm rot="5400000">
            <a:off x="3516586" y="2627684"/>
            <a:ext cx="450" cy="3177675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0" name="Shape 680"/>
          <p:cNvCxnSpPr>
            <a:stCxn id="675" idx="3"/>
            <a:endCxn id="671" idx="1"/>
          </p:cNvCxnSpPr>
          <p:nvPr/>
        </p:nvCxnSpPr>
        <p:spPr>
          <a:xfrm flipH="1">
            <a:off x="960421" y="4055318"/>
            <a:ext cx="4338675" cy="450"/>
          </a:xfrm>
          <a:prstGeom prst="curvedConnector5">
            <a:avLst>
              <a:gd name="adj1" fmla="val -4116"/>
              <a:gd name="adj2" fmla="val 91093374"/>
              <a:gd name="adj3" fmla="val 10411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681" name="Shape 681"/>
          <p:cNvGrpSpPr/>
          <p:nvPr/>
        </p:nvGrpSpPr>
        <p:grpSpPr>
          <a:xfrm>
            <a:off x="1347478" y="3894329"/>
            <a:ext cx="773871" cy="321957"/>
            <a:chOff x="809625" y="3638550"/>
            <a:chExt cx="1190525" cy="495300"/>
          </a:xfrm>
        </p:grpSpPr>
        <p:sp>
          <p:nvSpPr>
            <p:cNvPr id="682" name="Shape 68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??</a:t>
              </a:r>
              <a:endParaRPr sz="1050"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683" name="Shape 683"/>
          <p:cNvSpPr txBox="1"/>
          <p:nvPr/>
        </p:nvSpPr>
        <p:spPr>
          <a:xfrm>
            <a:off x="3298761" y="4144469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84" name="Shape 684"/>
          <p:cNvSpPr txBox="1"/>
          <p:nvPr/>
        </p:nvSpPr>
        <p:spPr>
          <a:xfrm>
            <a:off x="2938171" y="414282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85" name="Shape 685"/>
          <p:cNvSpPr txBox="1"/>
          <p:nvPr/>
        </p:nvSpPr>
        <p:spPr>
          <a:xfrm>
            <a:off x="2526783" y="4141466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86" name="Shape 686"/>
          <p:cNvCxnSpPr>
            <a:stCxn id="642" idx="3"/>
            <a:endCxn id="652" idx="2"/>
          </p:cNvCxnSpPr>
          <p:nvPr/>
        </p:nvCxnSpPr>
        <p:spPr>
          <a:xfrm flipH="1">
            <a:off x="1992518" y="2552505"/>
            <a:ext cx="967275" cy="160875"/>
          </a:xfrm>
          <a:prstGeom prst="curvedConnector4">
            <a:avLst>
              <a:gd name="adj1" fmla="val -18464"/>
              <a:gd name="adj2" fmla="val 21107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7" name="Shape 687"/>
          <p:cNvCxnSpPr>
            <a:stCxn id="652" idx="0"/>
            <a:endCxn id="648" idx="0"/>
          </p:cNvCxnSpPr>
          <p:nvPr/>
        </p:nvCxnSpPr>
        <p:spPr>
          <a:xfrm rot="-5400000" flipH="1">
            <a:off x="2185688" y="2198233"/>
            <a:ext cx="450" cy="387000"/>
          </a:xfrm>
          <a:prstGeom prst="curvedConnector3">
            <a:avLst>
              <a:gd name="adj1" fmla="val -2286692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88" name="Shape 688"/>
          <p:cNvGrpSpPr/>
          <p:nvPr/>
        </p:nvGrpSpPr>
        <p:grpSpPr>
          <a:xfrm>
            <a:off x="2012823" y="1497330"/>
            <a:ext cx="1186779" cy="721178"/>
            <a:chOff x="1114701" y="3234112"/>
            <a:chExt cx="1582372" cy="961571"/>
          </a:xfrm>
        </p:grpSpPr>
        <p:sp>
          <p:nvSpPr>
            <p:cNvPr id="689" name="Shape 689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90" name="Shape 690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91" name="Shape 691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92" name="Shape 692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1170057" y="2993636"/>
            <a:ext cx="1186779" cy="721178"/>
            <a:chOff x="1114701" y="3234112"/>
            <a:chExt cx="1582372" cy="961571"/>
          </a:xfrm>
        </p:grpSpPr>
        <p:sp>
          <p:nvSpPr>
            <p:cNvPr id="694" name="Shape 694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95" name="Shape 695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96" name="Shape 696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97" name="Shape 697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698" name="Shape 698"/>
          <p:cNvSpPr txBox="1"/>
          <p:nvPr/>
        </p:nvSpPr>
        <p:spPr>
          <a:xfrm>
            <a:off x="5827238" y="3723394"/>
            <a:ext cx="921375" cy="72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This is my preferred approach for Project 1.</a:t>
            </a:r>
            <a:endParaRPr sz="1050"/>
          </a:p>
        </p:txBody>
      </p:sp>
      <p:cxnSp>
        <p:nvCxnSpPr>
          <p:cNvPr id="699" name="Shape 699"/>
          <p:cNvCxnSpPr>
            <a:stCxn id="671" idx="1"/>
          </p:cNvCxnSpPr>
          <p:nvPr/>
        </p:nvCxnSpPr>
        <p:spPr>
          <a:xfrm>
            <a:off x="960470" y="4055298"/>
            <a:ext cx="12015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Shape 700"/>
          <p:cNvCxnSpPr>
            <a:stCxn id="675" idx="2"/>
          </p:cNvCxnSpPr>
          <p:nvPr/>
        </p:nvCxnSpPr>
        <p:spPr>
          <a:xfrm rot="10800000">
            <a:off x="5105648" y="4077246"/>
            <a:ext cx="0" cy="13905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Shape 701"/>
          <p:cNvCxnSpPr>
            <a:stCxn id="642" idx="3"/>
          </p:cNvCxnSpPr>
          <p:nvPr/>
        </p:nvCxnSpPr>
        <p:spPr>
          <a:xfrm rot="10800000">
            <a:off x="2787893" y="2552505"/>
            <a:ext cx="17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Shape 702"/>
          <p:cNvCxnSpPr>
            <a:stCxn id="652" idx="0"/>
          </p:cNvCxnSpPr>
          <p:nvPr/>
        </p:nvCxnSpPr>
        <p:spPr>
          <a:xfrm>
            <a:off x="1992413" y="2391508"/>
            <a:ext cx="0" cy="1622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3" name="Shape 703"/>
          <p:cNvCxnSpPr/>
          <p:nvPr/>
        </p:nvCxnSpPr>
        <p:spPr>
          <a:xfrm>
            <a:off x="1901888" y="4126256"/>
            <a:ext cx="6885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4" name="Shape 704"/>
          <p:cNvSpPr txBox="1"/>
          <p:nvPr/>
        </p:nvSpPr>
        <p:spPr>
          <a:xfrm>
            <a:off x="4452038" y="2440819"/>
            <a:ext cx="2182275" cy="127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Examples: </a:t>
            </a:r>
            <a:endParaRPr sz="1050"/>
          </a:p>
          <a:p>
            <a:pPr marL="342900" indent="-238125">
              <a:buSzPts val="1400"/>
              <a:buChar char="●"/>
            </a:pPr>
            <a:r>
              <a:rPr lang="en" sz="1050"/>
              <a:t>sentinel.next.next is the node with item=9.</a:t>
            </a:r>
            <a:endParaRPr sz="1050"/>
          </a:p>
          <a:p>
            <a:pPr marL="342900" indent="-238125">
              <a:buSzPts val="1400"/>
              <a:buChar char="●"/>
            </a:pPr>
            <a:r>
              <a:rPr lang="en" sz="1050">
                <a:solidFill>
                  <a:srgbClr val="FF00FF"/>
                </a:solidFill>
              </a:rPr>
              <a:t>sentinel.next.next.next </a:t>
            </a:r>
            <a:r>
              <a:rPr lang="en" sz="1050"/>
              <a:t>points at the sentinel node.</a:t>
            </a:r>
            <a:endParaRPr sz="1050"/>
          </a:p>
          <a:p>
            <a:pPr marL="342900" indent="-238125">
              <a:buSzPts val="1400"/>
              <a:buChar char="●"/>
            </a:pPr>
            <a:r>
              <a:rPr lang="en" sz="1050"/>
              <a:t>The arrow in </a:t>
            </a:r>
            <a:r>
              <a:rPr lang="en" sz="1050">
                <a:solidFill>
                  <a:srgbClr val="FF00FF"/>
                </a:solidFill>
              </a:rPr>
              <a:t>magenta </a:t>
            </a:r>
            <a:r>
              <a:rPr lang="en" sz="1050"/>
              <a:t>is </a:t>
            </a:r>
            <a:r>
              <a:rPr lang="en" sz="1050">
                <a:solidFill>
                  <a:srgbClr val="FF00FF"/>
                </a:solidFill>
              </a:rPr>
              <a:t>sentinel.next.next.next</a:t>
            </a:r>
            <a:endParaRPr sz="105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Improvement #8: Fancier Sentinel Node(s)</a:t>
            </a:r>
            <a:endParaRPr/>
          </a:p>
        </p:txBody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While fast, adding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.last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.prev</a:t>
            </a:r>
            <a:r>
              <a:rPr lang="en"/>
              <a:t> introduces lots of special cases.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To avoid these, either:</a:t>
            </a:r>
            <a:endParaRPr/>
          </a:p>
          <a:p>
            <a:r>
              <a:rPr lang="en"/>
              <a:t>Add an additional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sentBack</a:t>
            </a:r>
            <a:r>
              <a:rPr lang="en"/>
              <a:t> sentinel at the end of the list.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Make your linked list circular (highly recommened for project 1), with a single sentinel in the middle.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DLList Summary</a:t>
            </a:r>
            <a:endParaRPr/>
          </a:p>
        </p:txBody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182250" y="3851878"/>
            <a:ext cx="6332850" cy="6977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Still many steps before we have an industrial strength data structure. Will discuss over coming weeks.</a:t>
            </a:r>
            <a:br>
              <a:rPr lang="en"/>
            </a:br>
            <a:endParaRPr/>
          </a:p>
        </p:txBody>
      </p:sp>
      <p:graphicFrame>
        <p:nvGraphicFramePr>
          <p:cNvPr id="717" name="Shape 717"/>
          <p:cNvGraphicFramePr/>
          <p:nvPr/>
        </p:nvGraphicFramePr>
        <p:xfrm>
          <a:off x="390900" y="1141030"/>
          <a:ext cx="6251176" cy="2610975"/>
        </p:xfrm>
        <a:graphic>
          <a:graphicData uri="http://schemas.openxmlformats.org/drawingml/2006/table">
            <a:tbl>
              <a:tblPr>
                <a:noFill/>
                <a:tableStyleId>{687082F9-5E20-4A05-9FB7-D8C469846E9E}</a:tableStyleId>
              </a:tblPr>
              <a:tblGrid>
                <a:gridCol w="1388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5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Methods</a:t>
                      </a:r>
                      <a:endParaRPr sz="800"/>
                    </a:p>
                  </a:txBody>
                  <a:tcPr marL="68569" marR="68569" marT="68569" marB="68569"/>
                </a:tc>
                <a:tc gridSpan="2"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Non-Obvious Improvements</a:t>
                      </a:r>
                      <a:endParaRPr sz="800"/>
                    </a:p>
                  </a:txBody>
                  <a:tcPr marL="68569" marR="68569" marT="68569" marB="68569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addFirst(int x)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#1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Rebranding: </a:t>
                      </a:r>
                      <a:r>
                        <a:rPr lang="en" sz="800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IntList</a:t>
                      </a:r>
                      <a:r>
                        <a:rPr lang="en" sz="800"/>
                        <a:t> → </a:t>
                      </a:r>
                      <a:r>
                        <a:rPr lang="en" sz="800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endParaRPr sz="800"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getFirst()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#2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Bureaucracy: </a:t>
                      </a:r>
                      <a:r>
                        <a:rPr lang="en" sz="800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r>
                        <a:rPr lang="en" sz="800"/>
                        <a:t> </a:t>
                      </a: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size()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#3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Access Control: </a:t>
                      </a:r>
                      <a:r>
                        <a:rPr lang="en" sz="800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 sz="800"/>
                        <a:t> → </a:t>
                      </a:r>
                      <a:r>
                        <a:rPr lang="en" sz="800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endParaRPr sz="800">
                        <a:solidFill>
                          <a:srgbClr val="9C20E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addLast(int x)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#4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Nested Class: Bringing </a:t>
                      </a:r>
                      <a:r>
                        <a:rPr lang="en" sz="800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r>
                        <a:rPr lang="en" sz="800"/>
                        <a:t> into </a:t>
                      </a:r>
                      <a:r>
                        <a:rPr lang="en" sz="800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endParaRPr sz="800"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removeLast()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#5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Caching: Saving 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r>
                        <a:rPr lang="en" sz="800"/>
                        <a:t> as an 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800"/>
                        <a:t>.</a:t>
                      </a: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3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#6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Generalizing: Adding a 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sentinel</a:t>
                      </a:r>
                      <a:r>
                        <a:rPr lang="en" sz="800"/>
                        <a:t> node to allow representation of the empty list.</a:t>
                      </a: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#7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Looking back: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.last</a:t>
                      </a:r>
                      <a:r>
                        <a:rPr lang="en" sz="800"/>
                        <a:t> and 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.prev</a:t>
                      </a:r>
                      <a:r>
                        <a:rPr lang="en" sz="800"/>
                        <a:t> allow fast 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removeLast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#8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Sentinel upgrade: Avoiding special cases with 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sentBack</a:t>
                      </a:r>
                      <a:r>
                        <a:rPr lang="en" sz="800"/>
                        <a:t> or circular list.</a:t>
                      </a: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title"/>
          </p:nvPr>
        </p:nvSpPr>
        <p:spPr>
          <a:xfrm>
            <a:off x="696713" y="2183963"/>
            <a:ext cx="5464575" cy="76657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3600"/>
              <a:t>Generic Lists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Integer Only Lists</a:t>
            </a:r>
            <a:endParaRPr/>
          </a:p>
        </p:txBody>
      </p:sp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4329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One issue with our list classes: They only supports integers.</a:t>
            </a:r>
            <a:endParaRPr/>
          </a:p>
        </p:txBody>
      </p:sp>
      <p:sp>
        <p:nvSpPr>
          <p:cNvPr id="729" name="Shape 729"/>
          <p:cNvSpPr txBox="1"/>
          <p:nvPr/>
        </p:nvSpPr>
        <p:spPr>
          <a:xfrm>
            <a:off x="67950" y="1493250"/>
            <a:ext cx="3729825" cy="28649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0795"/>
              </a:lnSpc>
            </a:pPr>
            <a:r>
              <a:rPr lang="en" sz="1200" b="1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2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200" b="1">
                <a:latin typeface="Consolas"/>
                <a:ea typeface="Consolas"/>
                <a:cs typeface="Consolas"/>
                <a:sym typeface="Consolas"/>
              </a:rPr>
              <a:t>IntNode sentinel</a:t>
            </a:r>
            <a:r>
              <a:rPr lang="en" sz="1200" b="1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b="1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795"/>
              </a:lnSpc>
            </a:pPr>
            <a:r>
              <a:rPr lang="en" sz="120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private </a:t>
            </a:r>
            <a:r>
              <a:rPr lang="en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size;</a:t>
            </a:r>
            <a:br>
              <a:rPr lang="en" sz="1200" b="1">
                <a:latin typeface="Consolas"/>
                <a:ea typeface="Consolas"/>
                <a:cs typeface="Consolas"/>
                <a:sym typeface="Consolas"/>
              </a:rPr>
            </a:br>
            <a:endParaRPr sz="1200" b="1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795"/>
              </a:lnSpc>
            </a:pPr>
            <a:r>
              <a:rPr lang="en" sz="120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public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795"/>
              </a:lnSpc>
            </a:pP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BB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</a:t>
            </a:r>
            <a:r>
              <a:rPr lang="en" sz="12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 next</a:t>
            </a:r>
            <a:r>
              <a:rPr lang="en" sz="12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b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795"/>
              </a:lnSpc>
            </a:pPr>
            <a:r>
              <a:rPr lang="en" sz="1200" b="1">
                <a:latin typeface="Consolas"/>
                <a:ea typeface="Consolas"/>
                <a:cs typeface="Consolas"/>
                <a:sym typeface="Consolas"/>
              </a:rPr>
              <a:t>   ...</a:t>
            </a:r>
            <a:br>
              <a:rPr lang="en" sz="12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1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50"/>
              </a:spcBef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3996806" y="1494319"/>
            <a:ext cx="2768175" cy="5937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 s1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SLList(5);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s1.addFirst(10);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50"/>
              </a:spcBef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Shape 731"/>
          <p:cNvSpPr txBox="1"/>
          <p:nvPr/>
        </p:nvSpPr>
        <p:spPr>
          <a:xfrm>
            <a:off x="3368156" y="3381961"/>
            <a:ext cx="3419100" cy="1052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100"/>
            </a:pP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SLListLauncher.java:6: error: incompatible types: String cannot be converted to int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SLList d2 = new SLList("hi");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2" name="Shape 732"/>
          <p:cNvSpPr txBox="1"/>
          <p:nvPr/>
        </p:nvSpPr>
        <p:spPr>
          <a:xfrm>
            <a:off x="3988202" y="2850638"/>
            <a:ext cx="2768175" cy="5937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 s2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lang="en" sz="127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s2.addFirst(</a:t>
            </a:r>
            <a:r>
              <a:rPr lang="en" sz="127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50"/>
              </a:spcBef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Shape 733"/>
          <p:cNvSpPr txBox="1"/>
          <p:nvPr/>
        </p:nvSpPr>
        <p:spPr>
          <a:xfrm>
            <a:off x="5867025" y="2068238"/>
            <a:ext cx="823725" cy="2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Works fine!</a:t>
            </a:r>
            <a:endParaRPr sz="10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SLists</a:t>
            </a:r>
            <a:endParaRPr/>
          </a:p>
        </p:txBody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4329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Java allows us to defer type selection until declaration.</a:t>
            </a:r>
            <a:endParaRPr/>
          </a:p>
        </p:txBody>
      </p:sp>
      <p:sp>
        <p:nvSpPr>
          <p:cNvPr id="740" name="Shape 740"/>
          <p:cNvSpPr txBox="1"/>
          <p:nvPr/>
        </p:nvSpPr>
        <p:spPr>
          <a:xfrm>
            <a:off x="67950" y="1493250"/>
            <a:ext cx="3729825" cy="28649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0795"/>
              </a:lnSpc>
            </a:pPr>
            <a:r>
              <a:rPr lang="en" sz="1200" b="1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SLList&lt;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BleepBlorp</a:t>
            </a:r>
            <a:r>
              <a:rPr lang="en" sz="12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IntNode sentinel</a:t>
            </a:r>
            <a:r>
              <a:rPr lang="en" sz="12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795"/>
              </a:lnSpc>
            </a:pPr>
            <a:r>
              <a:rPr lang="en" sz="120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private </a:t>
            </a:r>
            <a:r>
              <a:rPr lang="en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size;</a:t>
            </a:r>
            <a:br>
              <a:rPr lang="en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795"/>
              </a:lnSpc>
            </a:pPr>
            <a:r>
              <a:rPr lang="en" sz="120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public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795"/>
              </a:lnSpc>
            </a:pP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BleepBlorp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</a:t>
            </a:r>
            <a:r>
              <a:rPr lang="en" sz="12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 b="1">
                <a:solidFill>
                  <a:srgbClr val="AA22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 next</a:t>
            </a:r>
            <a:r>
              <a:rPr lang="en" sz="1200" b="1">
                <a:solidFill>
                  <a:schemeClr val="dk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b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795"/>
              </a:lnSpc>
            </a:pPr>
            <a:r>
              <a:rPr lang="en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br>
              <a:rPr lang="en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50"/>
              </a:spcBef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0795"/>
              </a:lnSpc>
            </a:pPr>
            <a:endParaRPr sz="1200"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1" name="Shape 741"/>
          <p:cNvSpPr txBox="1"/>
          <p:nvPr/>
        </p:nvSpPr>
        <p:spPr>
          <a:xfrm>
            <a:off x="2998688" y="1867931"/>
            <a:ext cx="3648375" cy="1126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SLList&lt;Integer&gt; s1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SLList&lt;&gt;(5);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s1.insertFront(10);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SLList&lt;String&gt; s2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SLList&lt;&gt;(</a:t>
            </a:r>
            <a:r>
              <a:rPr lang="en" sz="127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s2.insertFront(</a:t>
            </a:r>
            <a:r>
              <a:rPr lang="en" sz="127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50"/>
              </a:spcBef>
            </a:pP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Generics</a:t>
            </a:r>
            <a:endParaRPr/>
          </a:p>
        </p:txBody>
      </p:sp>
      <p:sp>
        <p:nvSpPr>
          <p:cNvPr id="747" name="Shape 74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637725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We’ll spend a lot more time with generics later, but here are the rules of thumb you’ll need for project 1:</a:t>
            </a:r>
            <a:endParaRPr/>
          </a:p>
          <a:p>
            <a:r>
              <a:rPr lang="en"/>
              <a:t>In the .java file </a:t>
            </a:r>
            <a:r>
              <a:rPr lang="en" b="1"/>
              <a:t>implementing </a:t>
            </a:r>
            <a:r>
              <a:rPr lang="en"/>
              <a:t>your data structure, specify your “generic type” </a:t>
            </a:r>
            <a:r>
              <a:rPr lang="en" b="1"/>
              <a:t>only once</a:t>
            </a:r>
            <a:r>
              <a:rPr lang="en"/>
              <a:t> at the very top of the file.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In .java files that </a:t>
            </a:r>
            <a:r>
              <a:rPr lang="en" b="1"/>
              <a:t>use </a:t>
            </a:r>
            <a:r>
              <a:rPr lang="en"/>
              <a:t>your data structure, specify desired type </a:t>
            </a:r>
            <a:r>
              <a:rPr lang="en" b="1"/>
              <a:t>once</a:t>
            </a:r>
            <a:r>
              <a:rPr lang="en"/>
              <a:t>:</a:t>
            </a:r>
            <a:endParaRPr/>
          </a:p>
          <a:p>
            <a:pPr lvl="1"/>
            <a:r>
              <a:rPr lang="en"/>
              <a:t>Write out desired type during </a:t>
            </a:r>
            <a:r>
              <a:rPr lang="en" b="1"/>
              <a:t>declaration</a:t>
            </a:r>
            <a:r>
              <a:rPr lang="en"/>
              <a:t>.</a:t>
            </a:r>
            <a:endParaRPr/>
          </a:p>
          <a:p>
            <a:pPr lvl="1"/>
            <a:r>
              <a:rPr lang="en"/>
              <a:t>Use the empty diamond operator &lt;&gt; during </a:t>
            </a:r>
            <a:r>
              <a:rPr lang="en" b="1"/>
              <a:t>instantiation</a:t>
            </a:r>
            <a:r>
              <a:rPr lang="en"/>
              <a:t>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When declaring or instantiating your data structure, use the reference type.</a:t>
            </a:r>
            <a:endParaRPr/>
          </a:p>
          <a:p>
            <a:pPr lvl="1"/>
            <a:r>
              <a:rPr lang="en"/>
              <a:t>int: Integer</a:t>
            </a:r>
            <a:endParaRPr/>
          </a:p>
          <a:p>
            <a:pPr lvl="1"/>
            <a:r>
              <a:rPr lang="en"/>
              <a:t>double: Double</a:t>
            </a:r>
            <a:endParaRPr/>
          </a:p>
          <a:p>
            <a:pPr lvl="1"/>
            <a:r>
              <a:rPr lang="en"/>
              <a:t>char: Character</a:t>
            </a:r>
            <a:endParaRPr/>
          </a:p>
          <a:p>
            <a:pPr lvl="1"/>
            <a:r>
              <a:rPr lang="en"/>
              <a:t>boolean: Boolean</a:t>
            </a:r>
            <a:endParaRPr/>
          </a:p>
          <a:p>
            <a:pPr lvl="1"/>
            <a:r>
              <a:rPr lang="en"/>
              <a:t>long: Long</a:t>
            </a:r>
            <a:endParaRPr/>
          </a:p>
          <a:p>
            <a:pPr lvl="1"/>
            <a:r>
              <a:rPr lang="en"/>
              <a:t>etc.</a:t>
            </a:r>
            <a:br>
              <a:rPr lang="en"/>
            </a:br>
            <a:endParaRPr/>
          </a:p>
        </p:txBody>
      </p:sp>
      <p:sp>
        <p:nvSpPr>
          <p:cNvPr id="748" name="Shape 748"/>
          <p:cNvSpPr txBox="1"/>
          <p:nvPr/>
        </p:nvSpPr>
        <p:spPr>
          <a:xfrm>
            <a:off x="2600569" y="3211463"/>
            <a:ext cx="4056975" cy="1126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DLList&lt;</a:t>
            </a:r>
            <a:r>
              <a:rPr lang="en" sz="127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 s1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DLList&lt;&gt;(5.3);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 x = 9.3 + 15.2;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s1.insertFront(x);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96713" y="1839019"/>
            <a:ext cx="5464575" cy="1282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Doubly Linked Lists</a:t>
            </a:r>
            <a:endParaRPr sz="3600"/>
          </a:p>
          <a:p>
            <a:r>
              <a:rPr lang="en" sz="3600"/>
              <a:t>(In Brief)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xfrm>
            <a:off x="696713" y="2183963"/>
            <a:ext cx="5464575" cy="76657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3600"/>
              <a:t>Arrays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Our Long Term Goal (next two lectures): The AList</a:t>
            </a:r>
            <a:endParaRPr/>
          </a:p>
        </p:txBody>
      </p:sp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In the last few lectures, we’ve seen how we can harness a recursive class definition to build an expandable list, ie.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,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, and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/>
              <a:t>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In the next two, we’ll see how we can harness arrays to build such a list.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Getting Memory Boxes</a:t>
            </a:r>
            <a:endParaRPr/>
          </a:p>
        </p:txBody>
      </p:sp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3590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To store information, we need memory boxes, which we can get in Java by declaring variables or instantiating objects. Examples:</a:t>
            </a:r>
            <a:endParaRPr/>
          </a:p>
          <a:p>
            <a:pPr>
              <a:spcBef>
                <a:spcPts val="0"/>
              </a:spcBef>
              <a:buFont typeface="Consolas"/>
              <a:buChar char="●"/>
            </a:pPr>
            <a:r>
              <a:rPr lang="en" sz="1425">
                <a:solidFill>
                  <a:srgbClr val="2089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x;</a:t>
            </a:r>
            <a:endParaRPr sz="1425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Font typeface="Consolas"/>
              <a:buChar char="●"/>
            </a:pPr>
            <a:r>
              <a:rPr lang="en" sz="1425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Walrus w1;</a:t>
            </a:r>
            <a:endParaRPr sz="1425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Font typeface="Consolas"/>
              <a:buChar char="●"/>
            </a:pPr>
            <a:r>
              <a:rPr lang="en" sz="1425">
                <a:latin typeface="Consolas"/>
                <a:ea typeface="Consolas"/>
                <a:cs typeface="Consolas"/>
                <a:sym typeface="Consolas"/>
              </a:rPr>
              <a:t>Walrus w2 = </a:t>
            </a:r>
            <a:r>
              <a:rPr lang="en" sz="1425" b="1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latin typeface="Consolas"/>
                <a:ea typeface="Consolas"/>
                <a:cs typeface="Consolas"/>
                <a:sym typeface="Consolas"/>
              </a:rPr>
              <a:t> Walrus(30, 5.6);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 b="1"/>
              <a:t>Arrays </a:t>
            </a:r>
            <a:r>
              <a:rPr lang="en"/>
              <a:t>are a special kind of object which consists of a </a:t>
            </a:r>
            <a:r>
              <a:rPr lang="en" b="1"/>
              <a:t>numbered</a:t>
            </a:r>
            <a:r>
              <a:rPr lang="en"/>
              <a:t> sequence of memory boxes.</a:t>
            </a:r>
            <a:endParaRPr/>
          </a:p>
          <a:p>
            <a:r>
              <a:rPr lang="en"/>
              <a:t>To get ith item of array A, use A[i].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Unlike </a:t>
            </a:r>
            <a:r>
              <a:rPr lang="en" b="1"/>
              <a:t>class </a:t>
            </a:r>
            <a:r>
              <a:rPr lang="en"/>
              <a:t>instances</a:t>
            </a:r>
            <a:r>
              <a:rPr lang="en" b="1"/>
              <a:t> </a:t>
            </a:r>
            <a:r>
              <a:rPr lang="en"/>
              <a:t>which have have </a:t>
            </a:r>
            <a:r>
              <a:rPr lang="en" b="1"/>
              <a:t>named </a:t>
            </a:r>
            <a:r>
              <a:rPr lang="en"/>
              <a:t>memory boxes.</a:t>
            </a:r>
            <a:endParaRPr/>
          </a:p>
          <a:p>
            <a:pPr marL="0" indent="0">
              <a:buNone/>
            </a:pPr>
            <a:endParaRPr/>
          </a:p>
        </p:txBody>
      </p:sp>
      <p:cxnSp>
        <p:nvCxnSpPr>
          <p:cNvPr id="766" name="Shape 766"/>
          <p:cNvCxnSpPr/>
          <p:nvPr/>
        </p:nvCxnSpPr>
        <p:spPr>
          <a:xfrm rot="10800000">
            <a:off x="1299019" y="1782155"/>
            <a:ext cx="846000" cy="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7" name="Shape 767"/>
          <p:cNvSpPr txBox="1"/>
          <p:nvPr/>
        </p:nvSpPr>
        <p:spPr>
          <a:xfrm>
            <a:off x="2205431" y="1616255"/>
            <a:ext cx="4036275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Gives us a memory box of 32 bits that stores ints.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768" name="Shape 768"/>
          <p:cNvCxnSpPr/>
          <p:nvPr/>
        </p:nvCxnSpPr>
        <p:spPr>
          <a:xfrm rot="10800000">
            <a:off x="1745700" y="2007993"/>
            <a:ext cx="387225" cy="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9" name="Shape 769"/>
          <p:cNvSpPr txBox="1"/>
          <p:nvPr/>
        </p:nvSpPr>
        <p:spPr>
          <a:xfrm>
            <a:off x="2205431" y="1842599"/>
            <a:ext cx="3981825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Gives us a memory box of 64 bits that stores Walrus references.</a:t>
            </a:r>
            <a:endParaRPr sz="1050">
              <a:solidFill>
                <a:srgbClr val="BE0712"/>
              </a:solidFill>
            </a:endParaRPr>
          </a:p>
        </p:txBody>
      </p:sp>
      <p:sp>
        <p:nvSpPr>
          <p:cNvPr id="770" name="Shape 770"/>
          <p:cNvSpPr txBox="1"/>
          <p:nvPr/>
        </p:nvSpPr>
        <p:spPr>
          <a:xfrm>
            <a:off x="2585588" y="2583300"/>
            <a:ext cx="3981825" cy="65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Gives us a memory box of 64 bits that stores Walrus references, and also gives us 96 bits for storing the int size (32 bits) and double tuskSize (64 bits) of our Walrus.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771" name="Shape 771"/>
          <p:cNvCxnSpPr/>
          <p:nvPr/>
        </p:nvCxnSpPr>
        <p:spPr>
          <a:xfrm rot="10800000">
            <a:off x="3933488" y="2232019"/>
            <a:ext cx="465300" cy="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2" name="Shape 772"/>
          <p:cNvCxnSpPr/>
          <p:nvPr/>
        </p:nvCxnSpPr>
        <p:spPr>
          <a:xfrm>
            <a:off x="4392741" y="2238094"/>
            <a:ext cx="0" cy="3141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Arrays</a:t>
            </a:r>
            <a:endParaRPr/>
          </a:p>
        </p:txBody>
      </p:sp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Arrays consist of:</a:t>
            </a:r>
            <a:endParaRPr/>
          </a:p>
          <a:p>
            <a:r>
              <a:rPr lang="en"/>
              <a:t>A fixed integer </a:t>
            </a:r>
            <a:r>
              <a:rPr lang="en" b="1"/>
              <a:t>length </a:t>
            </a:r>
            <a:r>
              <a:rPr lang="en"/>
              <a:t>(cannot change!)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 sequence of N</a:t>
            </a:r>
            <a:r>
              <a:rPr lang="en" b="1"/>
              <a:t> </a:t>
            </a:r>
            <a:r>
              <a:rPr lang="en"/>
              <a:t>memory boxes where </a:t>
            </a:r>
            <a:r>
              <a:rPr lang="en" b="1"/>
              <a:t>N=length</a:t>
            </a:r>
            <a:r>
              <a:rPr lang="en"/>
              <a:t>, such that:</a:t>
            </a:r>
            <a:endParaRPr/>
          </a:p>
          <a:p>
            <a:pPr lvl="1"/>
            <a:r>
              <a:rPr lang="en"/>
              <a:t>All of the boxes hold the same type of value (and have same # of bits).</a:t>
            </a:r>
            <a:endParaRPr/>
          </a:p>
          <a:p>
            <a:pPr lvl="1"/>
            <a:r>
              <a:rPr lang="en"/>
              <a:t>The boxes are numbered 0 through length-1.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Like instances of classes:</a:t>
            </a:r>
            <a:endParaRPr/>
          </a:p>
          <a:p>
            <a:r>
              <a:rPr lang="en"/>
              <a:t>You get one reference when its created.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If you reassign all variables containing that reference, you can never get the array back.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Unlike classes, arrays do not have methods.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Arrays</a:t>
            </a:r>
            <a:endParaRPr/>
          </a:p>
        </p:txBody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Like classes, arrays are (almost always) instantiated with new.</a:t>
            </a:r>
            <a:endParaRPr/>
          </a:p>
          <a:p>
            <a:pPr marL="0" indent="0"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/>
              <a:t>Three valid notations:</a:t>
            </a:r>
            <a:endParaRPr/>
          </a:p>
          <a:p>
            <a:pPr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00BB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[3];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00BB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[]{1,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3,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4,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5};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Font typeface="Consolas"/>
              <a:buChar char="●"/>
            </a:pPr>
            <a:r>
              <a:rPr lang="en" b="1">
                <a:solidFill>
                  <a:srgbClr val="00BB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z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{9,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10,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11,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12,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13};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825">
                <a:latin typeface="Arial"/>
                <a:ea typeface="Arial"/>
                <a:cs typeface="Arial"/>
                <a:sym typeface="Arial"/>
              </a:rPr>
              <a:t>      </a:t>
            </a:r>
            <a:br>
              <a:rPr lang="en" sz="825">
                <a:latin typeface="Arial"/>
                <a:ea typeface="Arial"/>
                <a:cs typeface="Arial"/>
                <a:sym typeface="Arial"/>
              </a:rPr>
            </a:br>
            <a:r>
              <a:rPr lang="en" sz="825"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  <a:p>
            <a:pPr marL="0" indent="0">
              <a:buNone/>
            </a:pPr>
            <a:r>
              <a:rPr lang="en"/>
              <a:t>All three notations create an array, which we saw on the last slide comprises:</a:t>
            </a:r>
            <a:endParaRPr/>
          </a:p>
          <a:p>
            <a:r>
              <a:rPr lang="en"/>
              <a:t>A </a:t>
            </a:r>
            <a:r>
              <a:rPr lang="en" b="1"/>
              <a:t>length</a:t>
            </a:r>
            <a:r>
              <a:rPr lang="en"/>
              <a:t> field.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 sequence of </a:t>
            </a:r>
            <a:r>
              <a:rPr lang="en" b="1"/>
              <a:t>N boxes</a:t>
            </a:r>
            <a:r>
              <a:rPr lang="en"/>
              <a:t>, where </a:t>
            </a:r>
            <a:r>
              <a:rPr lang="en" b="1"/>
              <a:t>N</a:t>
            </a:r>
            <a:r>
              <a:rPr lang="en"/>
              <a:t> = </a:t>
            </a:r>
            <a:r>
              <a:rPr lang="en" b="1"/>
              <a:t>length</a:t>
            </a:r>
            <a:r>
              <a:rPr lang="en"/>
              <a:t>.</a:t>
            </a:r>
            <a:br>
              <a:rPr lang="en"/>
            </a:br>
            <a:endParaRPr/>
          </a:p>
        </p:txBody>
      </p:sp>
      <p:cxnSp>
        <p:nvCxnSpPr>
          <p:cNvPr id="785" name="Shape 785"/>
          <p:cNvCxnSpPr/>
          <p:nvPr/>
        </p:nvCxnSpPr>
        <p:spPr>
          <a:xfrm flipH="1">
            <a:off x="3947175" y="2420981"/>
            <a:ext cx="581400" cy="16785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6" name="Shape 786"/>
          <p:cNvSpPr txBox="1"/>
          <p:nvPr/>
        </p:nvSpPr>
        <p:spPr>
          <a:xfrm>
            <a:off x="4517400" y="2235881"/>
            <a:ext cx="20574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Can omit the </a:t>
            </a:r>
            <a:r>
              <a:rPr lang="en" sz="1050" b="1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rgbClr val="BE0712"/>
                </a:solidFill>
              </a:rPr>
              <a:t> if you are also declaring a variable.</a:t>
            </a:r>
            <a:endParaRPr sz="1050">
              <a:solidFill>
                <a:srgbClr val="BE0712"/>
              </a:solidFill>
            </a:endParaRPr>
          </a:p>
        </p:txBody>
      </p:sp>
      <p:sp>
        <p:nvSpPr>
          <p:cNvPr id="787" name="Shape 787"/>
          <p:cNvSpPr txBox="1"/>
          <p:nvPr/>
        </p:nvSpPr>
        <p:spPr>
          <a:xfrm>
            <a:off x="3014775" y="1738144"/>
            <a:ext cx="3804750" cy="29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Creates array containing 3 int boxes (32 x 3 = 96 bits total). Each container gets a default value.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788" name="Shape 788"/>
          <p:cNvCxnSpPr/>
          <p:nvPr/>
        </p:nvCxnSpPr>
        <p:spPr>
          <a:xfrm flipH="1">
            <a:off x="2281125" y="1940194"/>
            <a:ext cx="693225" cy="178875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9" name="Shape 789"/>
          <p:cNvSpPr txBox="1"/>
          <p:nvPr/>
        </p:nvSpPr>
        <p:spPr>
          <a:xfrm>
            <a:off x="3533194" y="4014788"/>
            <a:ext cx="30861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750"/>
              <a:t>As an aside: In Oracle’s implementation of Java, all Java objects also have some overhead. Total size of an array=192 + KN bits, where K is the number of bits per item (Sedgewick/Wayne pg. 201 for more)</a:t>
            </a:r>
            <a:endParaRPr sz="75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Array Basics: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http://goo.gl/tFyMEJ</a:t>
            </a:r>
            <a:endParaRPr/>
          </a:p>
        </p:txBody>
      </p:sp>
      <p:sp>
        <p:nvSpPr>
          <p:cNvPr id="795" name="Shape 795"/>
          <p:cNvSpPr txBox="1"/>
          <p:nvPr/>
        </p:nvSpPr>
        <p:spPr>
          <a:xfrm>
            <a:off x="340444" y="1165725"/>
            <a:ext cx="3330900" cy="32856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z = null;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x, y;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[]{1, 2, 3, 4, 5};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y = x;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[]{-1, 2, 5, 4, 99};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[3];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z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[0];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xL = x.length;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String[] s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String[6];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s[4] = </a:t>
            </a:r>
            <a:r>
              <a:rPr lang="en" sz="127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"ketchup"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s[x[3] - x[1]] = </a:t>
            </a:r>
            <a:r>
              <a:rPr lang="en" sz="127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"muffins"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b = {9, 10, 11};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System.arraycopy(b, 0, x, 3, 2);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75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Array Basics: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https://goo.gl/gzAuBa</a:t>
            </a:r>
            <a:endParaRPr/>
          </a:p>
        </p:txBody>
      </p:sp>
      <p:sp>
        <p:nvSpPr>
          <p:cNvPr id="801" name="Shape 801"/>
          <p:cNvSpPr txBox="1"/>
          <p:nvPr/>
        </p:nvSpPr>
        <p:spPr>
          <a:xfrm>
            <a:off x="340444" y="1165725"/>
            <a:ext cx="3330900" cy="32856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z = null;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x, y;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[]{1, 2, 3, 4, 5};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y = x;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[]{-1, 2, 5, 4, 99};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[3];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z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[0];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xL = x.length;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String[] s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String[6];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s[4] = </a:t>
            </a:r>
            <a:r>
              <a:rPr lang="en" sz="127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"ketchup"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s[x[3] - x[1]] = </a:t>
            </a:r>
            <a:r>
              <a:rPr lang="en" sz="127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"muffins"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b = {9, 10, 11};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System.arraycopy(b, 0, x, 3, 2);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75">
              <a:highlight>
                <a:srgbClr val="EFEFEF"/>
              </a:highlight>
            </a:endParaRPr>
          </a:p>
        </p:txBody>
      </p:sp>
      <p:pic>
        <p:nvPicPr>
          <p:cNvPr id="802" name="Shape 8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1282" y="1151025"/>
            <a:ext cx="2934469" cy="31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Arraycopy</a:t>
            </a:r>
            <a:endParaRPr/>
          </a:p>
        </p:txBody>
      </p:sp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57625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Two ways to copy arrays:</a:t>
            </a:r>
            <a:endParaRPr/>
          </a:p>
          <a:p>
            <a:r>
              <a:rPr lang="en"/>
              <a:t>Item by item using a loop.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Using arraycopy. Takes 5 parameters:</a:t>
            </a:r>
            <a:endParaRPr/>
          </a:p>
          <a:p>
            <a:pPr lvl="1"/>
            <a:r>
              <a:rPr lang="en"/>
              <a:t>Source array</a:t>
            </a:r>
            <a:endParaRPr/>
          </a:p>
          <a:p>
            <a:pPr lvl="1"/>
            <a:r>
              <a:rPr lang="en"/>
              <a:t>Start position in source</a:t>
            </a:r>
            <a:endParaRPr/>
          </a:p>
          <a:p>
            <a:pPr lvl="1"/>
            <a:r>
              <a:rPr lang="en"/>
              <a:t>Target array</a:t>
            </a:r>
            <a:endParaRPr/>
          </a:p>
          <a:p>
            <a:pPr lvl="1"/>
            <a:r>
              <a:rPr lang="en"/>
              <a:t>Start position in target</a:t>
            </a:r>
            <a:endParaRPr/>
          </a:p>
          <a:p>
            <a:pPr lvl="1"/>
            <a:r>
              <a:rPr lang="en"/>
              <a:t>Number to copy 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arraycopy is (likely to be) faster, particularly for large arrays. More compact code.</a:t>
            </a:r>
            <a:endParaRPr/>
          </a:p>
          <a:p>
            <a:r>
              <a:rPr lang="en"/>
              <a:t>Code is (arguably) harder to read.</a:t>
            </a:r>
            <a:br>
              <a:rPr lang="en"/>
            </a:br>
            <a:endParaRPr/>
          </a:p>
        </p:txBody>
      </p:sp>
      <p:sp>
        <p:nvSpPr>
          <p:cNvPr id="809" name="Shape 809"/>
          <p:cNvSpPr txBox="1"/>
          <p:nvPr/>
        </p:nvSpPr>
        <p:spPr>
          <a:xfrm>
            <a:off x="3231938" y="2256394"/>
            <a:ext cx="36369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lnSpc>
                <a:spcPct val="110795"/>
              </a:lnSpc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arraycopy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0,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3,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2);</a:t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795"/>
              </a:lnSpc>
            </a:pP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795"/>
              </a:lnSpc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(In Python): x[3:5] = b[0:2]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title"/>
          </p:nvPr>
        </p:nvSpPr>
        <p:spPr>
          <a:xfrm>
            <a:off x="696713" y="2183963"/>
            <a:ext cx="5464575" cy="76657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3600"/>
              <a:t>2D Arrays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/>
        </p:nvSpPr>
        <p:spPr>
          <a:xfrm>
            <a:off x="276919" y="1138688"/>
            <a:ext cx="4450050" cy="27861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[][] pascalsTriangle;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pascalsTriangle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[4][];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rowZero = pascalsTriangle[0];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pascalsTriangle[0]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[]{1};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pascalsTriangle[1]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[]{1, 1};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pascalsTriangle[2]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[]{1, 2, 1};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pascalsTriangle[3]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[]{1, 3, 3, 1};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rowTwo = pascalsTriangle[2];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rowTwo[1] = -5;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[][] matrix;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matrix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[4][];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matrix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[4][4];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[][] pascalAgain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[][]{{1}, {1, 1},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	{1, 2, 1}, {1, 3, 3, 1}};</a:t>
            </a:r>
            <a:endParaRPr sz="105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0" name="Shape 82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Arrays of Array Addresses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http://goo.gl/VS4cOK</a:t>
            </a:r>
            <a:r>
              <a:rPr lang="en"/>
              <a:t>)</a:t>
            </a:r>
            <a:endParaRPr/>
          </a:p>
        </p:txBody>
      </p:sp>
      <p:sp>
        <p:nvSpPr>
          <p:cNvPr id="821" name="Shape 821"/>
          <p:cNvSpPr txBox="1"/>
          <p:nvPr/>
        </p:nvSpPr>
        <p:spPr>
          <a:xfrm>
            <a:off x="132056" y="3876994"/>
            <a:ext cx="576517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66700">
              <a:buSzPts val="20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Syntax for arrays of arrays can be a bit confounding. You’ll learn through practice.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2" name="Shape 8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5400" y="1205475"/>
            <a:ext cx="1635450" cy="2154638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Shape 823"/>
          <p:cNvSpPr txBox="1"/>
          <p:nvPr/>
        </p:nvSpPr>
        <p:spPr>
          <a:xfrm>
            <a:off x="2719575" y="3362569"/>
            <a:ext cx="186300" cy="7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  <p:sp>
        <p:nvSpPr>
          <p:cNvPr id="824" name="Shape 824"/>
          <p:cNvSpPr txBox="1"/>
          <p:nvPr/>
        </p:nvSpPr>
        <p:spPr>
          <a:xfrm>
            <a:off x="5132231" y="1294631"/>
            <a:ext cx="186300" cy="7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/>
          </a:p>
        </p:txBody>
      </p:sp>
      <p:cxnSp>
        <p:nvCxnSpPr>
          <p:cNvPr id="825" name="Shape 825"/>
          <p:cNvCxnSpPr>
            <a:endCxn id="824" idx="1"/>
          </p:cNvCxnSpPr>
          <p:nvPr/>
        </p:nvCxnSpPr>
        <p:spPr>
          <a:xfrm rot="10800000" flipH="1">
            <a:off x="2118806" y="1334569"/>
            <a:ext cx="3013425" cy="2004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Summary of Last Time (From IntList to SLList)</a:t>
            </a:r>
            <a:endParaRPr/>
          </a:p>
        </p:txBody>
      </p:sp>
      <p:graphicFrame>
        <p:nvGraphicFramePr>
          <p:cNvPr id="89" name="Shape 89"/>
          <p:cNvGraphicFramePr/>
          <p:nvPr/>
        </p:nvGraphicFramePr>
        <p:xfrm>
          <a:off x="2071706" y="1132425"/>
          <a:ext cx="4514457" cy="2106878"/>
        </p:xfrm>
        <a:graphic>
          <a:graphicData uri="http://schemas.openxmlformats.org/drawingml/2006/table">
            <a:tbl>
              <a:tblPr>
                <a:noFill/>
                <a:tableStyleId>{687082F9-5E20-4A05-9FB7-D8C469846E9E}</a:tableStyleId>
              </a:tblPr>
              <a:tblGrid>
                <a:gridCol w="130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Methods</a:t>
                      </a:r>
                      <a:endParaRPr sz="800"/>
                    </a:p>
                  </a:txBody>
                  <a:tcPr marL="68569" marR="68569" marT="68569" marB="68569"/>
                </a:tc>
                <a:tc gridSpan="2"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Non-Obvious Improvements</a:t>
                      </a:r>
                      <a:endParaRPr sz="800"/>
                    </a:p>
                  </a:txBody>
                  <a:tcPr marL="68569" marR="68569" marT="68569" marB="68569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addFirst(int x)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#1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Rebranding: </a:t>
                      </a:r>
                      <a:r>
                        <a:rPr lang="en" sz="800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IntList</a:t>
                      </a:r>
                      <a:r>
                        <a:rPr lang="en" sz="800"/>
                        <a:t> → </a:t>
                      </a:r>
                      <a:r>
                        <a:rPr lang="en" sz="800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endParaRPr sz="800"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getFirst()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#2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Bureaucracy: </a:t>
                      </a:r>
                      <a:r>
                        <a:rPr lang="en" sz="800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r>
                        <a:rPr lang="en" sz="800"/>
                        <a:t> </a:t>
                      </a: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addLast(int x)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#3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Access Control: </a:t>
                      </a:r>
                      <a:r>
                        <a:rPr lang="en" sz="800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 sz="800"/>
                        <a:t> → </a:t>
                      </a:r>
                      <a:r>
                        <a:rPr lang="en" sz="800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endParaRPr sz="800">
                        <a:solidFill>
                          <a:srgbClr val="9C20E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size()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#4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Nested Class: Bringing </a:t>
                      </a:r>
                      <a:r>
                        <a:rPr lang="en" sz="800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r>
                        <a:rPr lang="en" sz="800"/>
                        <a:t> into </a:t>
                      </a:r>
                      <a:r>
                        <a:rPr lang="en" sz="800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endParaRPr sz="800"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#5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Caching: Saving 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r>
                        <a:rPr lang="en" sz="800"/>
                        <a:t> as an 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800"/>
                        <a:t>.</a:t>
                      </a: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8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#6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Generalizing: Adding a 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sentinel</a:t>
                      </a:r>
                      <a:r>
                        <a:rPr lang="en" sz="800"/>
                        <a:t> node to allow representation of the empty list.</a:t>
                      </a: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90" name="Shape 90"/>
          <p:cNvCxnSpPr/>
          <p:nvPr/>
        </p:nvCxnSpPr>
        <p:spPr>
          <a:xfrm>
            <a:off x="5691246" y="4003907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Shape 91"/>
          <p:cNvSpPr/>
          <p:nvPr/>
        </p:nvSpPr>
        <p:spPr>
          <a:xfrm>
            <a:off x="1942748" y="2611177"/>
            <a:ext cx="1431450" cy="116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92" name="Shape 92"/>
          <p:cNvGrpSpPr/>
          <p:nvPr/>
        </p:nvGrpSpPr>
        <p:grpSpPr>
          <a:xfrm>
            <a:off x="192627" y="3103501"/>
            <a:ext cx="5895239" cy="1273217"/>
            <a:chOff x="714023" y="3321475"/>
            <a:chExt cx="7860318" cy="1697623"/>
          </a:xfrm>
        </p:grpSpPr>
        <p:sp>
          <p:nvSpPr>
            <p:cNvPr id="93" name="Shape 93"/>
            <p:cNvSpPr/>
            <p:nvPr/>
          </p:nvSpPr>
          <p:spPr>
            <a:xfrm>
              <a:off x="2517725" y="3620813"/>
              <a:ext cx="502500" cy="3747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endParaRPr sz="1050"/>
            </a:p>
          </p:txBody>
        </p:sp>
        <p:sp>
          <p:nvSpPr>
            <p:cNvPr id="94" name="Shape 94"/>
            <p:cNvSpPr/>
            <p:nvPr/>
          </p:nvSpPr>
          <p:spPr>
            <a:xfrm>
              <a:off x="1161975" y="3383950"/>
              <a:ext cx="3075000" cy="9075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95" name="Shape 95"/>
            <p:cNvSpPr/>
            <p:nvPr/>
          </p:nvSpPr>
          <p:spPr>
            <a:xfrm>
              <a:off x="3160575" y="3626900"/>
              <a:ext cx="502500" cy="3747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endParaRPr sz="1050"/>
            </a:p>
          </p:txBody>
        </p:sp>
        <p:cxnSp>
          <p:nvCxnSpPr>
            <p:cNvPr id="96" name="Shape 96"/>
            <p:cNvCxnSpPr>
              <a:stCxn id="95" idx="3"/>
              <a:endCxn id="97" idx="0"/>
            </p:cNvCxnSpPr>
            <p:nvPr/>
          </p:nvCxnSpPr>
          <p:spPr>
            <a:xfrm flipH="1">
              <a:off x="3103875" y="3814250"/>
              <a:ext cx="559200" cy="714000"/>
            </a:xfrm>
            <a:prstGeom prst="curvedConnector4">
              <a:avLst>
                <a:gd name="adj1" fmla="val -42583"/>
                <a:gd name="adj2" fmla="val 63124"/>
              </a:avLst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8" name="Shape 98"/>
            <p:cNvCxnSpPr>
              <a:stCxn id="95" idx="3"/>
            </p:cNvCxnSpPr>
            <p:nvPr/>
          </p:nvCxnSpPr>
          <p:spPr>
            <a:xfrm rot="10800000">
              <a:off x="3373875" y="3809750"/>
              <a:ext cx="289200" cy="4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" name="Shape 99"/>
            <p:cNvSpPr txBox="1"/>
            <p:nvPr/>
          </p:nvSpPr>
          <p:spPr>
            <a:xfrm>
              <a:off x="1114688" y="3351037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addFirst()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100" name="Shape 100"/>
            <p:cNvCxnSpPr/>
            <p:nvPr/>
          </p:nvCxnSpPr>
          <p:spPr>
            <a:xfrm rot="10800000">
              <a:off x="714023" y="3529534"/>
              <a:ext cx="432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Shape 101"/>
            <p:cNvCxnSpPr/>
            <p:nvPr/>
          </p:nvCxnSpPr>
          <p:spPr>
            <a:xfrm rot="10800000">
              <a:off x="714023" y="3753188"/>
              <a:ext cx="432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" name="Shape 102"/>
            <p:cNvSpPr txBox="1"/>
            <p:nvPr/>
          </p:nvSpPr>
          <p:spPr>
            <a:xfrm>
              <a:off x="3121713" y="3321475"/>
              <a:ext cx="10317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sentinel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1122660" y="356115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getFirst()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22752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900">
                  <a:latin typeface="Ubuntu Mono"/>
                  <a:ea typeface="Ubuntu Mono"/>
                  <a:cs typeface="Ubuntu Mono"/>
                  <a:sym typeface="Ubuntu Mono"/>
                </a:rPr>
                <a:t>item</a:t>
              </a:r>
              <a:endParaRPr sz="9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28086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900">
                  <a:latin typeface="Ubuntu Mono"/>
                  <a:ea typeface="Ubuntu Mono"/>
                  <a:cs typeface="Ubuntu Mono"/>
                  <a:sym typeface="Ubuntu Mono"/>
                </a:rPr>
                <a:t> next</a:t>
              </a:r>
              <a:endParaRPr sz="9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grpSp>
          <p:nvGrpSpPr>
            <p:cNvPr id="106" name="Shape 106"/>
            <p:cNvGrpSpPr/>
            <p:nvPr/>
          </p:nvGrpSpPr>
          <p:grpSpPr>
            <a:xfrm>
              <a:off x="2330024" y="4528314"/>
              <a:ext cx="1031828" cy="429277"/>
              <a:chOff x="809625" y="3638550"/>
              <a:chExt cx="1190525" cy="495300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D9D2E9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050"/>
                  <a:t>63</a:t>
                </a:r>
                <a:endParaRPr sz="1050"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050"/>
                  <a:t>5</a:t>
                </a:r>
                <a:endParaRPr sz="1050"/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grpSp>
          <p:nvGrpSpPr>
            <p:cNvPr id="111" name="Shape 111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112" name="Shape 112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050"/>
                  <a:t>15</a:t>
                </a:r>
                <a:endParaRPr sz="1050"/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grpSp>
          <p:nvGrpSpPr>
            <p:cNvPr id="114" name="Shape 114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050"/>
                  <a:t>10</a:t>
                </a:r>
                <a:endParaRPr sz="1050"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cxnSp>
          <p:nvCxnSpPr>
            <p:cNvPr id="117" name="Shape 117"/>
            <p:cNvCxnSpPr>
              <a:endCxn id="109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Shape 118"/>
            <p:cNvCxnSpPr>
              <a:endCxn id="115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Shape 119"/>
            <p:cNvCxnSpPr>
              <a:endCxn id="112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0" name="Shape 120"/>
            <p:cNvSpPr txBox="1"/>
            <p:nvPr/>
          </p:nvSpPr>
          <p:spPr>
            <a:xfrm>
              <a:off x="2626397" y="3610507"/>
              <a:ext cx="3561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/>
                <a:t>3</a:t>
              </a:r>
              <a:endParaRPr sz="1050"/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2512104" y="3321481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122" name="Shape 122"/>
            <p:cNvCxnSpPr/>
            <p:nvPr/>
          </p:nvCxnSpPr>
          <p:spPr>
            <a:xfrm rot="10800000">
              <a:off x="714023" y="4163038"/>
              <a:ext cx="432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" name="Shape 123"/>
            <p:cNvSpPr txBox="1"/>
            <p:nvPr/>
          </p:nvSpPr>
          <p:spPr>
            <a:xfrm>
              <a:off x="1122660" y="3976308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1122660" y="378318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125" name="Shape 125"/>
            <p:cNvCxnSpPr/>
            <p:nvPr/>
          </p:nvCxnSpPr>
          <p:spPr>
            <a:xfrm rot="10800000">
              <a:off x="714023" y="3969910"/>
              <a:ext cx="432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6" name="Shape 126"/>
          <p:cNvCxnSpPr/>
          <p:nvPr/>
        </p:nvCxnSpPr>
        <p:spPr>
          <a:xfrm>
            <a:off x="5691246" y="4003907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/>
          <p:nvPr/>
        </p:nvSpPr>
        <p:spPr>
          <a:xfrm>
            <a:off x="276919" y="1138688"/>
            <a:ext cx="4450050" cy="27861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[][] pascalsTriangle;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pascalsTriangle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[4][];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rowZero = pascalsTriangle[0];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pascalsTriangle[0]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[]{1};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pascalsTriangle[1]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[]{1, 1};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pascalsTriangle[2]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[]{1, 2, 1};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pascalsTriangle[3]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[]{1, 3, 3, 1};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rowTwo = pascalsTriangle[2];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rowTwo[1] = -5;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[][] matrix;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matrix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[4][];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matrix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[4][4];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[][] pascalAgain = </a:t>
            </a:r>
            <a:r>
              <a:rPr lang="en" sz="10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[][]{{1}, {1, 1},</a:t>
            </a:r>
            <a:endParaRPr sz="10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0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	{1, 2, 1}, {1, 3, 3, 1}};</a:t>
            </a:r>
            <a:endParaRPr sz="105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1" name="Shape 831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Array Boxes Can Contain References to Arrays!</a:t>
            </a:r>
            <a:endParaRPr/>
          </a:p>
        </p:txBody>
      </p:sp>
      <p:sp>
        <p:nvSpPr>
          <p:cNvPr id="832" name="Shape 832"/>
          <p:cNvSpPr txBox="1"/>
          <p:nvPr/>
        </p:nvSpPr>
        <p:spPr>
          <a:xfrm>
            <a:off x="132056" y="3876994"/>
            <a:ext cx="576517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66700">
              <a:buSzPts val="20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Syntax for arrays of arrays can be a bit confounding. You’ll learn through practice.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3" name="Shape 833"/>
          <p:cNvCxnSpPr/>
          <p:nvPr/>
        </p:nvCxnSpPr>
        <p:spPr>
          <a:xfrm rot="10800000">
            <a:off x="2176800" y="1292290"/>
            <a:ext cx="2656350" cy="0"/>
          </a:xfrm>
          <a:prstGeom prst="straightConnector1">
            <a:avLst/>
          </a:prstGeom>
          <a:noFill/>
          <a:ln w="19050" cap="flat" cmpd="sng">
            <a:solidFill>
              <a:srgbClr val="BB444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4" name="Shape 834"/>
          <p:cNvSpPr txBox="1"/>
          <p:nvPr/>
        </p:nvSpPr>
        <p:spPr>
          <a:xfrm>
            <a:off x="4872563" y="1108706"/>
            <a:ext cx="1973475" cy="31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B4444"/>
                </a:solidFill>
              </a:rPr>
              <a:t>Array of int array references.</a:t>
            </a:r>
            <a:endParaRPr sz="1050">
              <a:solidFill>
                <a:srgbClr val="BB4444"/>
              </a:solidFill>
            </a:endParaRPr>
          </a:p>
        </p:txBody>
      </p:sp>
      <p:cxnSp>
        <p:nvCxnSpPr>
          <p:cNvPr id="835" name="Shape 835"/>
          <p:cNvCxnSpPr/>
          <p:nvPr/>
        </p:nvCxnSpPr>
        <p:spPr>
          <a:xfrm rot="10800000">
            <a:off x="2703019" y="1442569"/>
            <a:ext cx="2120625" cy="0"/>
          </a:xfrm>
          <a:prstGeom prst="straightConnector1">
            <a:avLst/>
          </a:prstGeom>
          <a:noFill/>
          <a:ln w="19050" cap="flat" cmpd="sng">
            <a:solidFill>
              <a:srgbClr val="BB444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6" name="Shape 836"/>
          <p:cNvSpPr txBox="1"/>
          <p:nvPr/>
        </p:nvSpPr>
        <p:spPr>
          <a:xfrm>
            <a:off x="4880438" y="1286036"/>
            <a:ext cx="1700775" cy="59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B4444"/>
                </a:solidFill>
              </a:rPr>
              <a:t>Create four boxes, each can store an int array reference</a:t>
            </a:r>
            <a:endParaRPr sz="1050">
              <a:solidFill>
                <a:srgbClr val="BB4444"/>
              </a:solidFill>
            </a:endParaRPr>
          </a:p>
        </p:txBody>
      </p:sp>
      <p:cxnSp>
        <p:nvCxnSpPr>
          <p:cNvPr id="837" name="Shape 837"/>
          <p:cNvCxnSpPr/>
          <p:nvPr/>
        </p:nvCxnSpPr>
        <p:spPr>
          <a:xfrm rot="10800000">
            <a:off x="3444263" y="2239200"/>
            <a:ext cx="1321425" cy="0"/>
          </a:xfrm>
          <a:prstGeom prst="straightConnector1">
            <a:avLst/>
          </a:prstGeom>
          <a:noFill/>
          <a:ln w="19050" cap="flat" cmpd="sng">
            <a:solidFill>
              <a:srgbClr val="BB444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8" name="Shape 838"/>
          <p:cNvSpPr txBox="1"/>
          <p:nvPr/>
        </p:nvSpPr>
        <p:spPr>
          <a:xfrm>
            <a:off x="4823306" y="2070380"/>
            <a:ext cx="1973475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B4444"/>
                </a:solidFill>
              </a:rPr>
              <a:t>Create a new array with three boxes, storing integers 1, 2, 1, respectively. Store a reference to this array in pascalsTriangle box #2.</a:t>
            </a:r>
            <a:endParaRPr sz="1050">
              <a:solidFill>
                <a:srgbClr val="BB4444"/>
              </a:solidFill>
            </a:endParaRPr>
          </a:p>
        </p:txBody>
      </p:sp>
      <p:cxnSp>
        <p:nvCxnSpPr>
          <p:cNvPr id="839" name="Shape 839"/>
          <p:cNvCxnSpPr/>
          <p:nvPr/>
        </p:nvCxnSpPr>
        <p:spPr>
          <a:xfrm rot="10800000">
            <a:off x="2152472" y="3357674"/>
            <a:ext cx="321300" cy="0"/>
          </a:xfrm>
          <a:prstGeom prst="straightConnector1">
            <a:avLst/>
          </a:prstGeom>
          <a:noFill/>
          <a:ln w="19050" cap="flat" cmpd="sng">
            <a:solidFill>
              <a:srgbClr val="BB444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0" name="Shape 840"/>
          <p:cNvSpPr txBox="1"/>
          <p:nvPr/>
        </p:nvSpPr>
        <p:spPr>
          <a:xfrm>
            <a:off x="2545703" y="3209005"/>
            <a:ext cx="3236850" cy="20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B4444"/>
                </a:solidFill>
              </a:rPr>
              <a:t>Creates 5 total arrays.</a:t>
            </a:r>
            <a:endParaRPr sz="1050">
              <a:solidFill>
                <a:srgbClr val="BB4444"/>
              </a:solidFill>
            </a:endParaRPr>
          </a:p>
        </p:txBody>
      </p:sp>
      <p:sp>
        <p:nvSpPr>
          <p:cNvPr id="841" name="Shape 841"/>
          <p:cNvSpPr txBox="1"/>
          <p:nvPr/>
        </p:nvSpPr>
        <p:spPr>
          <a:xfrm>
            <a:off x="2543204" y="3048712"/>
            <a:ext cx="3236850" cy="20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B4444"/>
                </a:solidFill>
              </a:rPr>
              <a:t>Creates 1 total array.</a:t>
            </a:r>
            <a:endParaRPr sz="1050">
              <a:solidFill>
                <a:srgbClr val="BB4444"/>
              </a:solidFill>
            </a:endParaRPr>
          </a:p>
        </p:txBody>
      </p:sp>
      <p:cxnSp>
        <p:nvCxnSpPr>
          <p:cNvPr id="842" name="Shape 842"/>
          <p:cNvCxnSpPr/>
          <p:nvPr/>
        </p:nvCxnSpPr>
        <p:spPr>
          <a:xfrm rot="10800000">
            <a:off x="2154899" y="3195092"/>
            <a:ext cx="321300" cy="0"/>
          </a:xfrm>
          <a:prstGeom prst="straightConnector1">
            <a:avLst/>
          </a:prstGeom>
          <a:noFill/>
          <a:ln w="19050" cap="flat" cmpd="sng">
            <a:solidFill>
              <a:srgbClr val="BB444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What Does This Code Do? http://yellkey.com</a:t>
            </a:r>
            <a:r>
              <a:rPr lang="en">
                <a:solidFill>
                  <a:srgbClr val="208920"/>
                </a:solidFill>
              </a:rPr>
              <a:t>/even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848" name="Shape 848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4183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What will be the value of x[0][0] and w[0][0] when the code shown completes?</a:t>
            </a:r>
            <a:endParaRPr/>
          </a:p>
          <a:p>
            <a:pPr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x:  1, w: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x:  1, w: -1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x: -1, w: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x: -1, w: -1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Other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/>
          </a:p>
        </p:txBody>
      </p:sp>
      <p:sp>
        <p:nvSpPr>
          <p:cNvPr id="849" name="Shape 849"/>
          <p:cNvSpPr txBox="1"/>
          <p:nvPr/>
        </p:nvSpPr>
        <p:spPr>
          <a:xfrm>
            <a:off x="-16875" y="2855025"/>
            <a:ext cx="2388150" cy="111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arraycopy parameters are: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SzPts val="2000"/>
              <a:buFont typeface="Calibri"/>
              <a:buAutoNum type="arabicPeriod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Source array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SzPts val="2000"/>
              <a:buFont typeface="Calibri"/>
              <a:buAutoNum type="arabicPeriod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Start position in source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SzPts val="2000"/>
              <a:buFont typeface="Calibri"/>
              <a:buAutoNum type="arabicPeriod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Target array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SzPts val="2000"/>
              <a:buFont typeface="Calibri"/>
              <a:buAutoNum type="arabicPeriod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Start position in target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SzPts val="2000"/>
              <a:buFont typeface="Calibri"/>
              <a:buAutoNum type="arabicPeriod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Number to copy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Shape 850"/>
          <p:cNvSpPr txBox="1"/>
          <p:nvPr/>
        </p:nvSpPr>
        <p:spPr>
          <a:xfrm>
            <a:off x="2437613" y="1504144"/>
            <a:ext cx="4331025" cy="20632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[][] x = {{1, 2, 3}, {4, 5, 6}, {7, 8, 9}};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[][] z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[3][];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z[0] = x[0];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z[0][0] = -z[0][0];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[][] w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[3][3];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System.arraycopy(x[0], 0, w[0], 0, 3);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w[0][0] = -w[0][0];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75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1" name="Shape 851"/>
          <p:cNvSpPr txBox="1"/>
          <p:nvPr/>
        </p:nvSpPr>
        <p:spPr>
          <a:xfrm>
            <a:off x="2585700" y="4203375"/>
            <a:ext cx="3698550" cy="29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Answer: </a:t>
            </a:r>
            <a:r>
              <a:rPr lang="en" sz="1050" u="sng">
                <a:solidFill>
                  <a:schemeClr val="hlink"/>
                </a:solidFill>
                <a:hlinkClick r:id="rId3"/>
              </a:rPr>
              <a:t>https://goo.gl/CqrZ7Y</a:t>
            </a:r>
            <a:endParaRPr sz="1050"/>
          </a:p>
          <a:p>
            <a:endParaRPr sz="105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>
            <a:spLocks noGrp="1"/>
          </p:cNvSpPr>
          <p:nvPr>
            <p:ph type="title"/>
          </p:nvPr>
        </p:nvSpPr>
        <p:spPr>
          <a:xfrm>
            <a:off x="696713" y="2183963"/>
            <a:ext cx="5464575" cy="76657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3600"/>
              <a:t>Arrays vs. Classes</a:t>
            </a:r>
            <a:endParaRPr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Arrays and Classes can both be used to organize a bunch of memory boxes.</a:t>
            </a:r>
            <a:endParaRPr/>
          </a:p>
          <a:p>
            <a:r>
              <a:rPr lang="en"/>
              <a:t>Array boxes are accessed using [] notation.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Class boxes are accessed using dot notation.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Array boxes must all be of the same type.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Class boxes may be of different types.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Both have a fixed number of boxes.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862" name="Shape 862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Arrays vs. Classes</a:t>
            </a:r>
            <a:endParaRPr/>
          </a:p>
        </p:txBody>
      </p:sp>
      <p:sp>
        <p:nvSpPr>
          <p:cNvPr id="863" name="Shape 863"/>
          <p:cNvSpPr txBox="1"/>
          <p:nvPr/>
        </p:nvSpPr>
        <p:spPr>
          <a:xfrm>
            <a:off x="95119" y="2915756"/>
            <a:ext cx="3724650" cy="5307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x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[]{100, 101, 102, 103};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Planet p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Planet(6e24, </a:t>
            </a:r>
            <a:r>
              <a:rPr lang="en" sz="127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"earth"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64" name="Shape 8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19" y="3475575"/>
            <a:ext cx="3143250" cy="700088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Shape 865"/>
          <p:cNvSpPr txBox="1"/>
          <p:nvPr/>
        </p:nvSpPr>
        <p:spPr>
          <a:xfrm>
            <a:off x="4212225" y="1467431"/>
            <a:ext cx="2188575" cy="13180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Planet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mass;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String name;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7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66" name="Shape 8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582" y="2876400"/>
            <a:ext cx="2521744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Arrays vs. Classes</a:t>
            </a:r>
            <a:endParaRPr/>
          </a:p>
        </p:txBody>
      </p:sp>
      <p:sp>
        <p:nvSpPr>
          <p:cNvPr id="872" name="Shape 872"/>
          <p:cNvSpPr txBox="1"/>
          <p:nvPr/>
        </p:nvSpPr>
        <p:spPr>
          <a:xfrm>
            <a:off x="156806" y="1493456"/>
            <a:ext cx="3731850" cy="8831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x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[]{100, 101, 102, 103};</a:t>
            </a:r>
            <a:endParaRPr sz="1275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indexOfInterest = askUser();</a:t>
            </a:r>
            <a:endParaRPr sz="1275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 = x[indexOfInterest];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System.out.println(k);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3" name="Shape 873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4704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Array indices can be computed at runtime.</a:t>
            </a:r>
            <a:endParaRPr/>
          </a:p>
        </p:txBody>
      </p:sp>
      <p:pic>
        <p:nvPicPr>
          <p:cNvPr id="874" name="Shape 8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19" y="3647025"/>
            <a:ext cx="3143250" cy="700088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Shape 875"/>
          <p:cNvSpPr txBox="1"/>
          <p:nvPr/>
        </p:nvSpPr>
        <p:spPr>
          <a:xfrm>
            <a:off x="762956" y="2343473"/>
            <a:ext cx="5360625" cy="1046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>
                <a:solidFill>
                  <a:srgbClr val="6AA84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D96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~/Dropbox/61b/lec/lists3</a:t>
            </a: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93C47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javac ArrayDemo.java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ArrayDemo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What index do you want? 2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102</a:t>
            </a:r>
            <a:endParaRPr sz="135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Arrays vs. Classes</a:t>
            </a:r>
            <a:endParaRPr/>
          </a:p>
        </p:txBody>
      </p:sp>
      <p:sp>
        <p:nvSpPr>
          <p:cNvPr id="881" name="Shape 881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428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Class member variable names CANNOT be computed and used at runtime.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882" name="Shape 882"/>
          <p:cNvSpPr txBox="1"/>
          <p:nvPr/>
        </p:nvSpPr>
        <p:spPr>
          <a:xfrm>
            <a:off x="56756" y="4213369"/>
            <a:ext cx="3909375" cy="26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/>
              <a:t>… if you reallllly want to do this, you can: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https://goo.gl/JxpyLq</a:t>
            </a:r>
            <a:endParaRPr sz="900"/>
          </a:p>
          <a:p>
            <a:endParaRPr sz="1050"/>
          </a:p>
        </p:txBody>
      </p:sp>
      <p:sp>
        <p:nvSpPr>
          <p:cNvPr id="883" name="Shape 883"/>
          <p:cNvSpPr txBox="1"/>
          <p:nvPr/>
        </p:nvSpPr>
        <p:spPr>
          <a:xfrm>
            <a:off x="145519" y="1722150"/>
            <a:ext cx="4633875" cy="9141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 fieldOfInterest = </a:t>
            </a:r>
            <a:r>
              <a:rPr lang="en" sz="127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"mass"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Planet earth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Planet(6e24, </a:t>
            </a:r>
            <a:r>
              <a:rPr lang="en" sz="127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"earth"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mass = earth[fieldOfInterest];	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System.out.println(mass);</a:t>
            </a:r>
            <a:endParaRPr sz="1275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4" name="Shape 884"/>
          <p:cNvSpPr txBox="1"/>
          <p:nvPr/>
        </p:nvSpPr>
        <p:spPr>
          <a:xfrm>
            <a:off x="273488" y="2592506"/>
            <a:ext cx="3692700" cy="14287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>
                <a:solidFill>
                  <a:srgbClr val="6AA84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D96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~/Dropbox/61b/lec/lists3</a:t>
            </a: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93C47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javac ClassDemo.java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ClassDemo.java:5: error: array required, 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but Planet found.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double mass = earth[fieldOfInterest];		                   ^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>
              <a:solidFill>
                <a:srgbClr val="93C47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>
              <a:solidFill>
                <a:srgbClr val="93C47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85" name="Shape 8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088" y="2817488"/>
            <a:ext cx="2521744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Arrays vs. Classes</a:t>
            </a:r>
            <a:endParaRPr/>
          </a:p>
        </p:txBody>
      </p:sp>
      <p:sp>
        <p:nvSpPr>
          <p:cNvPr id="891" name="Shape 891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428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Class member variable names CANNOT be computed and used at runtime.</a:t>
            </a:r>
            <a:endParaRPr/>
          </a:p>
          <a:p>
            <a:r>
              <a:rPr lang="en"/>
              <a:t>Dot notation doesn’t work either.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892" name="Shape 892"/>
          <p:cNvSpPr txBox="1"/>
          <p:nvPr/>
        </p:nvSpPr>
        <p:spPr>
          <a:xfrm>
            <a:off x="145519" y="1722150"/>
            <a:ext cx="4633875" cy="9141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 fieldOfInterest = </a:t>
            </a:r>
            <a:r>
              <a:rPr lang="en" sz="127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"mass"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Planet earth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Planet(6e24, </a:t>
            </a:r>
            <a:r>
              <a:rPr lang="en" sz="1275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"earth"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mass = earth.fieldOfInterest;	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System.out.println(mass);</a:t>
            </a:r>
            <a:endParaRPr sz="1275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3" name="Shape 893"/>
          <p:cNvSpPr txBox="1"/>
          <p:nvPr/>
        </p:nvSpPr>
        <p:spPr>
          <a:xfrm>
            <a:off x="56756" y="4213369"/>
            <a:ext cx="3909375" cy="26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/>
              <a:t>… if you reallllly want to do this, you can: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https://goo.gl/JxpyLq</a:t>
            </a:r>
            <a:endParaRPr sz="900"/>
          </a:p>
          <a:p>
            <a:endParaRPr sz="1050"/>
          </a:p>
        </p:txBody>
      </p:sp>
      <p:sp>
        <p:nvSpPr>
          <p:cNvPr id="894" name="Shape 894"/>
          <p:cNvSpPr txBox="1"/>
          <p:nvPr/>
        </p:nvSpPr>
        <p:spPr>
          <a:xfrm>
            <a:off x="273488" y="2592506"/>
            <a:ext cx="3793050" cy="14287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>
                <a:solidFill>
                  <a:srgbClr val="6AA84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D96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~/Dropbox/61b/lec/lists3</a:t>
            </a: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93C47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javac ClassDemo.java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ClassDemo.java:5: error: cannot find Symbol 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double mass = earth.fieldOfInterest;		                   ^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symbol:   variable fieldOfInterest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location: variable earth of type Planet</a:t>
            </a:r>
            <a:endParaRPr sz="12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>
              <a:solidFill>
                <a:srgbClr val="93C47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200">
              <a:solidFill>
                <a:srgbClr val="93C47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95" name="Shape 8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088" y="2817488"/>
            <a:ext cx="2521744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Another view</a:t>
            </a:r>
            <a:endParaRPr/>
          </a:p>
        </p:txBody>
      </p:sp>
      <p:sp>
        <p:nvSpPr>
          <p:cNvPr id="901" name="Shape 901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4750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The only (easy) way to access a member of a class is with hard-coded dot notation.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The Java compiler does not treat text on either side of a dot as an expression, and thus it is not evaluated.</a:t>
            </a:r>
            <a:endParaRPr/>
          </a:p>
          <a:p>
            <a:r>
              <a:rPr lang="en"/>
              <a:t>See a compilers or programming languages class for more!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902" name="Shape 902"/>
          <p:cNvSpPr txBox="1"/>
          <p:nvPr/>
        </p:nvSpPr>
        <p:spPr>
          <a:xfrm>
            <a:off x="1002244" y="1458340"/>
            <a:ext cx="4920300" cy="16607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 = x[indexOfInterest];  	</a:t>
            </a:r>
            <a:r>
              <a:rPr lang="en" sz="1425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 no problem */</a:t>
            </a:r>
            <a:endParaRPr sz="1425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p.fieldOfInterest;  </a:t>
            </a:r>
            <a:r>
              <a:rPr lang="en" sz="1425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 won't work */</a:t>
            </a:r>
            <a:endParaRPr sz="1425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 = p[fieldOfInterest]; </a:t>
            </a:r>
            <a:r>
              <a:rPr lang="en" sz="1425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 won't work */</a:t>
            </a:r>
            <a:endParaRPr sz="1425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 No (sane) way to use field of interest */</a:t>
            </a:r>
            <a:endParaRPr sz="1425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= p.mass;             </a:t>
            </a:r>
            <a:r>
              <a:rPr lang="en" sz="1425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 works fine */</a:t>
            </a:r>
            <a:endParaRPr sz="1425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One Downside of SLLists</a:t>
            </a: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Inserting at the back of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much slower than the front.</a:t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3325125" y="1595119"/>
            <a:ext cx="3460500" cy="22124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size += 1;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3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IntNode p = sentinel;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5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p = p.next;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p.next = </a:t>
            </a:r>
            <a:r>
              <a:rPr lang="en" sz="135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5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114300" y="2313281"/>
            <a:ext cx="3392775" cy="988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sentinel.next = 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new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sentinel.next);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35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Improvement #7: (???)      Goal:  Fast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72475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How could we modify our list data structure so that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is also fast?</a:t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888304" y="327085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142" name="Shape 142"/>
          <p:cNvSpPr/>
          <p:nvPr/>
        </p:nvSpPr>
        <p:spPr>
          <a:xfrm>
            <a:off x="871491" y="3093206"/>
            <a:ext cx="2306250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3" name="Shape 143"/>
          <p:cNvSpPr/>
          <p:nvPr/>
        </p:nvSpPr>
        <p:spPr>
          <a:xfrm>
            <a:off x="2370441" y="3275419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144" name="Shape 144"/>
          <p:cNvCxnSpPr>
            <a:stCxn id="143" idx="3"/>
            <a:endCxn id="145" idx="0"/>
          </p:cNvCxnSpPr>
          <p:nvPr/>
        </p:nvCxnSpPr>
        <p:spPr>
          <a:xfrm flipH="1">
            <a:off x="2327916" y="3415931"/>
            <a:ext cx="419400" cy="535500"/>
          </a:xfrm>
          <a:prstGeom prst="curvedConnector4">
            <a:avLst>
              <a:gd name="adj1" fmla="val -42583"/>
              <a:gd name="adj2" fmla="val 63124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Shape 146"/>
          <p:cNvCxnSpPr>
            <a:stCxn id="143" idx="3"/>
          </p:cNvCxnSpPr>
          <p:nvPr/>
        </p:nvCxnSpPr>
        <p:spPr>
          <a:xfrm rot="10800000">
            <a:off x="2530416" y="3412556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 txBox="1"/>
          <p:nvPr/>
        </p:nvSpPr>
        <p:spPr>
          <a:xfrm>
            <a:off x="836026" y="3068522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addFirst()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48" name="Shape 148"/>
          <p:cNvCxnSpPr/>
          <p:nvPr/>
        </p:nvCxnSpPr>
        <p:spPr>
          <a:xfrm rot="10800000">
            <a:off x="535527" y="3202394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Shape 149"/>
          <p:cNvCxnSpPr/>
          <p:nvPr/>
        </p:nvCxnSpPr>
        <p:spPr>
          <a:xfrm rot="10800000">
            <a:off x="535527" y="3387830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Shape 150"/>
          <p:cNvSpPr txBox="1"/>
          <p:nvPr/>
        </p:nvSpPr>
        <p:spPr>
          <a:xfrm>
            <a:off x="2341295" y="3046350"/>
            <a:ext cx="709425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842004" y="3226106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getFirst()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1706455" y="420819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2106505" y="420819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54" name="Shape 154"/>
          <p:cNvGrpSpPr/>
          <p:nvPr/>
        </p:nvGrpSpPr>
        <p:grpSpPr>
          <a:xfrm>
            <a:off x="1747528" y="3951479"/>
            <a:ext cx="773871" cy="321957"/>
            <a:chOff x="809625" y="3638550"/>
            <a:chExt cx="1190525" cy="495300"/>
          </a:xfrm>
        </p:grpSpPr>
        <p:sp>
          <p:nvSpPr>
            <p:cNvPr id="155" name="Shape 15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??</a:t>
              </a:r>
              <a:endParaRPr sz="105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56" name="Shape 156"/>
          <p:cNvGrpSpPr/>
          <p:nvPr/>
        </p:nvGrpSpPr>
        <p:grpSpPr>
          <a:xfrm>
            <a:off x="3050650" y="3951479"/>
            <a:ext cx="773871" cy="321957"/>
            <a:chOff x="809625" y="3638550"/>
            <a:chExt cx="1190525" cy="495300"/>
          </a:xfrm>
        </p:grpSpPr>
        <p:sp>
          <p:nvSpPr>
            <p:cNvPr id="157" name="Shape 15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3</a:t>
              </a:r>
              <a:endParaRPr sz="105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59" name="Shape 159"/>
          <p:cNvGrpSpPr/>
          <p:nvPr/>
        </p:nvGrpSpPr>
        <p:grpSpPr>
          <a:xfrm>
            <a:off x="5656894" y="3951479"/>
            <a:ext cx="773871" cy="321957"/>
            <a:chOff x="809625" y="3638550"/>
            <a:chExt cx="1190525" cy="495300"/>
          </a:xfrm>
        </p:grpSpPr>
        <p:sp>
          <p:nvSpPr>
            <p:cNvPr id="160" name="Shape 16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50</a:t>
              </a:r>
              <a:endParaRPr sz="105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4353772" y="3951479"/>
            <a:ext cx="773871" cy="321957"/>
            <a:chOff x="809625" y="3638550"/>
            <a:chExt cx="1190525" cy="495300"/>
          </a:xfrm>
        </p:grpSpPr>
        <p:sp>
          <p:nvSpPr>
            <p:cNvPr id="163" name="Shape 16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9</a:t>
              </a:r>
              <a:endParaRPr sz="105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165" name="Shape 165"/>
          <p:cNvCxnSpPr>
            <a:endCxn id="157" idx="1"/>
          </p:cNvCxnSpPr>
          <p:nvPr/>
        </p:nvCxnSpPr>
        <p:spPr>
          <a:xfrm>
            <a:off x="2258425" y="4112458"/>
            <a:ext cx="792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Shape 166"/>
          <p:cNvCxnSpPr>
            <a:endCxn id="163" idx="1"/>
          </p:cNvCxnSpPr>
          <p:nvPr/>
        </p:nvCxnSpPr>
        <p:spPr>
          <a:xfrm>
            <a:off x="3541972" y="4112458"/>
            <a:ext cx="811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Shape 167"/>
          <p:cNvCxnSpPr>
            <a:endCxn id="160" idx="1"/>
          </p:cNvCxnSpPr>
          <p:nvPr/>
        </p:nvCxnSpPr>
        <p:spPr>
          <a:xfrm>
            <a:off x="4814944" y="4112458"/>
            <a:ext cx="84195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Shape 168"/>
          <p:cNvSpPr txBox="1"/>
          <p:nvPr/>
        </p:nvSpPr>
        <p:spPr>
          <a:xfrm>
            <a:off x="1969808" y="3263124"/>
            <a:ext cx="267075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3</a:t>
            </a:r>
            <a:endParaRPr sz="1050"/>
          </a:p>
        </p:txBody>
      </p:sp>
      <p:sp>
        <p:nvSpPr>
          <p:cNvPr id="169" name="Shape 169"/>
          <p:cNvSpPr txBox="1"/>
          <p:nvPr/>
        </p:nvSpPr>
        <p:spPr>
          <a:xfrm>
            <a:off x="1884087" y="3046355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70" name="Shape 170"/>
          <p:cNvCxnSpPr/>
          <p:nvPr/>
        </p:nvCxnSpPr>
        <p:spPr>
          <a:xfrm rot="10800000">
            <a:off x="535527" y="3677522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Shape 171"/>
          <p:cNvSpPr txBox="1"/>
          <p:nvPr/>
        </p:nvSpPr>
        <p:spPr>
          <a:xfrm>
            <a:off x="842004" y="3537475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842004" y="3392629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addLast()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73" name="Shape 173"/>
          <p:cNvCxnSpPr/>
          <p:nvPr/>
        </p:nvCxnSpPr>
        <p:spPr>
          <a:xfrm rot="10800000">
            <a:off x="535527" y="3532676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Shape 174"/>
          <p:cNvSpPr/>
          <p:nvPr/>
        </p:nvSpPr>
        <p:spPr>
          <a:xfrm>
            <a:off x="1888313" y="3275261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175" name="Shape 175"/>
          <p:cNvCxnSpPr/>
          <p:nvPr/>
        </p:nvCxnSpPr>
        <p:spPr>
          <a:xfrm>
            <a:off x="6041290" y="3951923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Is .last enough? http://yellkey.com</a:t>
            </a:r>
            <a:r>
              <a:rPr lang="en">
                <a:solidFill>
                  <a:srgbClr val="208920"/>
                </a:solidFill>
              </a:rPr>
              <a:t>/green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Suppose we want to support </a:t>
            </a:r>
            <a:r>
              <a:rPr lang="en" b="1"/>
              <a:t>add</a:t>
            </a:r>
            <a:r>
              <a:rPr lang="en"/>
              <a:t>, </a:t>
            </a:r>
            <a:r>
              <a:rPr lang="en" b="1"/>
              <a:t>get</a:t>
            </a:r>
            <a:r>
              <a:rPr lang="en"/>
              <a:t>, and </a:t>
            </a:r>
            <a:r>
              <a:rPr lang="en" b="1"/>
              <a:t>remove</a:t>
            </a:r>
            <a:r>
              <a:rPr lang="en"/>
              <a:t> operations, will having         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/>
              <a:t> pointer result for fast operations on long lists?</a:t>
            </a:r>
            <a:endParaRPr/>
          </a:p>
          <a:p>
            <a:pPr>
              <a:buAutoNum type="alphaUcPeriod"/>
            </a:pPr>
            <a:r>
              <a:rPr lang="en"/>
              <a:t>Yes</a:t>
            </a:r>
            <a:endParaRPr/>
          </a:p>
          <a:p>
            <a:pPr>
              <a:spcBef>
                <a:spcPts val="0"/>
              </a:spcBef>
              <a:buAutoNum type="alphaUcPeriod"/>
            </a:pPr>
            <a:r>
              <a:rPr lang="en"/>
              <a:t>No</a:t>
            </a:r>
            <a:endParaRPr/>
          </a:p>
          <a:p>
            <a:pPr marL="0" indent="0">
              <a:buNone/>
            </a:pPr>
            <a:br>
              <a:rPr lang="en"/>
            </a:br>
            <a:r>
              <a:rPr lang="en"/>
              <a:t>If not, which operations would be slow?</a:t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888304" y="327085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183" name="Shape 183"/>
          <p:cNvSpPr/>
          <p:nvPr/>
        </p:nvSpPr>
        <p:spPr>
          <a:xfrm>
            <a:off x="871504" y="3093206"/>
            <a:ext cx="3181275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4" name="Shape 184"/>
          <p:cNvSpPr/>
          <p:nvPr/>
        </p:nvSpPr>
        <p:spPr>
          <a:xfrm>
            <a:off x="2370441" y="3275419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185" name="Shape 185"/>
          <p:cNvCxnSpPr>
            <a:stCxn id="184" idx="3"/>
            <a:endCxn id="186" idx="0"/>
          </p:cNvCxnSpPr>
          <p:nvPr/>
        </p:nvCxnSpPr>
        <p:spPr>
          <a:xfrm flipH="1">
            <a:off x="2327916" y="3415931"/>
            <a:ext cx="419400" cy="535500"/>
          </a:xfrm>
          <a:prstGeom prst="curvedConnector4">
            <a:avLst>
              <a:gd name="adj1" fmla="val -42583"/>
              <a:gd name="adj2" fmla="val 63124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Shape 187"/>
          <p:cNvCxnSpPr>
            <a:stCxn id="184" idx="3"/>
          </p:cNvCxnSpPr>
          <p:nvPr/>
        </p:nvCxnSpPr>
        <p:spPr>
          <a:xfrm rot="10800000">
            <a:off x="2530416" y="3412556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Shape 188"/>
          <p:cNvSpPr txBox="1"/>
          <p:nvPr/>
        </p:nvSpPr>
        <p:spPr>
          <a:xfrm>
            <a:off x="836026" y="3068522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addLast()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89" name="Shape 189"/>
          <p:cNvCxnSpPr/>
          <p:nvPr/>
        </p:nvCxnSpPr>
        <p:spPr>
          <a:xfrm rot="10800000">
            <a:off x="535527" y="3202394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Shape 190"/>
          <p:cNvCxnSpPr/>
          <p:nvPr/>
        </p:nvCxnSpPr>
        <p:spPr>
          <a:xfrm rot="10800000">
            <a:off x="535527" y="3387830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Shape 191"/>
          <p:cNvSpPr txBox="1"/>
          <p:nvPr/>
        </p:nvSpPr>
        <p:spPr>
          <a:xfrm>
            <a:off x="2341295" y="3046350"/>
            <a:ext cx="773775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842004" y="3226106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getLast()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1706455" y="420819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2106505" y="420819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95" name="Shape 195"/>
          <p:cNvGrpSpPr/>
          <p:nvPr/>
        </p:nvGrpSpPr>
        <p:grpSpPr>
          <a:xfrm>
            <a:off x="1747528" y="3951479"/>
            <a:ext cx="773871" cy="321957"/>
            <a:chOff x="809625" y="3638550"/>
            <a:chExt cx="1190525" cy="495300"/>
          </a:xfrm>
        </p:grpSpPr>
        <p:sp>
          <p:nvSpPr>
            <p:cNvPr id="196" name="Shape 19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B4A7D6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??</a:t>
              </a:r>
              <a:endParaRPr sz="105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3050650" y="3951479"/>
            <a:ext cx="773871" cy="321957"/>
            <a:chOff x="809625" y="3638550"/>
            <a:chExt cx="1190525" cy="495300"/>
          </a:xfrm>
        </p:grpSpPr>
        <p:sp>
          <p:nvSpPr>
            <p:cNvPr id="198" name="Shape 19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3</a:t>
              </a:r>
              <a:endParaRPr sz="105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4353772" y="3951479"/>
            <a:ext cx="773871" cy="321957"/>
            <a:chOff x="809625" y="3638550"/>
            <a:chExt cx="1190525" cy="495300"/>
          </a:xfrm>
        </p:grpSpPr>
        <p:sp>
          <p:nvSpPr>
            <p:cNvPr id="201" name="Shape 20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9</a:t>
              </a:r>
              <a:endParaRPr sz="105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203" name="Shape 203"/>
          <p:cNvCxnSpPr>
            <a:endCxn id="198" idx="1"/>
          </p:cNvCxnSpPr>
          <p:nvPr/>
        </p:nvCxnSpPr>
        <p:spPr>
          <a:xfrm>
            <a:off x="2258425" y="4112458"/>
            <a:ext cx="792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4" name="Shape 204"/>
          <p:cNvGrpSpPr/>
          <p:nvPr/>
        </p:nvGrpSpPr>
        <p:grpSpPr>
          <a:xfrm>
            <a:off x="5656894" y="3951480"/>
            <a:ext cx="773871" cy="321958"/>
            <a:chOff x="809625" y="3638550"/>
            <a:chExt cx="1190525" cy="495300"/>
          </a:xfrm>
        </p:grpSpPr>
        <p:sp>
          <p:nvSpPr>
            <p:cNvPr id="205" name="Shape 20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50</a:t>
              </a:r>
              <a:endParaRPr sz="105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207" name="Shape 207"/>
          <p:cNvCxnSpPr>
            <a:endCxn id="201" idx="1"/>
          </p:cNvCxnSpPr>
          <p:nvPr/>
        </p:nvCxnSpPr>
        <p:spPr>
          <a:xfrm>
            <a:off x="3541972" y="4112458"/>
            <a:ext cx="811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Shape 208"/>
          <p:cNvCxnSpPr>
            <a:endCxn id="205" idx="1"/>
          </p:cNvCxnSpPr>
          <p:nvPr/>
        </p:nvCxnSpPr>
        <p:spPr>
          <a:xfrm>
            <a:off x="4814944" y="4112458"/>
            <a:ext cx="84195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Shape 209"/>
          <p:cNvSpPr txBox="1"/>
          <p:nvPr/>
        </p:nvSpPr>
        <p:spPr>
          <a:xfrm>
            <a:off x="1969808" y="3263124"/>
            <a:ext cx="267075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3</a:t>
            </a:r>
            <a:endParaRPr sz="1050"/>
          </a:p>
        </p:txBody>
      </p:sp>
      <p:sp>
        <p:nvSpPr>
          <p:cNvPr id="210" name="Shape 210"/>
          <p:cNvSpPr txBox="1"/>
          <p:nvPr/>
        </p:nvSpPr>
        <p:spPr>
          <a:xfrm>
            <a:off x="1884087" y="3046355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11" name="Shape 211"/>
          <p:cNvCxnSpPr/>
          <p:nvPr/>
        </p:nvCxnSpPr>
        <p:spPr>
          <a:xfrm rot="10800000">
            <a:off x="535527" y="3677522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Shape 212"/>
          <p:cNvSpPr txBox="1"/>
          <p:nvPr/>
        </p:nvSpPr>
        <p:spPr>
          <a:xfrm>
            <a:off x="842004" y="3537475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842004" y="3392629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removeLast()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535527" y="3532676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Shape 215"/>
          <p:cNvSpPr/>
          <p:nvPr/>
        </p:nvSpPr>
        <p:spPr>
          <a:xfrm>
            <a:off x="3232660" y="3275270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216" name="Shape 216"/>
          <p:cNvSpPr txBox="1"/>
          <p:nvPr/>
        </p:nvSpPr>
        <p:spPr>
          <a:xfrm>
            <a:off x="3187361" y="3042064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3484331" y="3414095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Shape 218"/>
          <p:cNvCxnSpPr>
            <a:stCxn id="215" idx="3"/>
            <a:endCxn id="205" idx="0"/>
          </p:cNvCxnSpPr>
          <p:nvPr/>
        </p:nvCxnSpPr>
        <p:spPr>
          <a:xfrm>
            <a:off x="3609535" y="3415783"/>
            <a:ext cx="2240775" cy="535725"/>
          </a:xfrm>
          <a:prstGeom prst="curvedConnector2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Shape 219"/>
          <p:cNvSpPr/>
          <p:nvPr/>
        </p:nvSpPr>
        <p:spPr>
          <a:xfrm>
            <a:off x="1888313" y="3275261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220" name="Shape 220"/>
          <p:cNvCxnSpPr/>
          <p:nvPr/>
        </p:nvCxnSpPr>
        <p:spPr>
          <a:xfrm>
            <a:off x="6041290" y="3951914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.last</a:t>
            </a:r>
            <a:r>
              <a:rPr lang="en"/>
              <a:t> Is Not Enough</a:t>
            </a: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/>
              <a:t>Suppose we want to support add, get, and remove operations, will having          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/>
              <a:t> pointer result for fast operations on long lists?</a:t>
            </a:r>
            <a:endParaRPr/>
          </a:p>
          <a:p>
            <a:pPr>
              <a:buAutoNum type="alphaUcPeriod"/>
            </a:pPr>
            <a:r>
              <a:rPr lang="en"/>
              <a:t>Yes</a:t>
            </a:r>
            <a:endParaRPr/>
          </a:p>
          <a:p>
            <a:pPr>
              <a:spcBef>
                <a:spcPts val="0"/>
              </a:spcBef>
              <a:buAutoNum type="alphaUcPeriod"/>
            </a:pPr>
            <a:r>
              <a:rPr lang="en" b="1"/>
              <a:t>No</a:t>
            </a:r>
            <a:endParaRPr b="1"/>
          </a:p>
          <a:p>
            <a:pPr marL="0" indent="0">
              <a:buNone/>
            </a:pPr>
            <a:br>
              <a:rPr lang="en"/>
            </a:br>
            <a:r>
              <a:rPr lang="en"/>
              <a:t>If not, which operations would be slow? </a:t>
            </a:r>
            <a:r>
              <a:rPr lang="en" b="1"/>
              <a:t>Remove!</a:t>
            </a:r>
            <a:endParaRPr b="1"/>
          </a:p>
          <a:p>
            <a:r>
              <a:rPr lang="en"/>
              <a:t>Requires setting 9’s next pointer to null, and point last at the 9 node.</a:t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1888304" y="327085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228" name="Shape 228"/>
          <p:cNvSpPr/>
          <p:nvPr/>
        </p:nvSpPr>
        <p:spPr>
          <a:xfrm>
            <a:off x="871504" y="3093206"/>
            <a:ext cx="3181275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29" name="Shape 229"/>
          <p:cNvSpPr/>
          <p:nvPr/>
        </p:nvSpPr>
        <p:spPr>
          <a:xfrm>
            <a:off x="2370441" y="3275419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230" name="Shape 230"/>
          <p:cNvCxnSpPr>
            <a:stCxn id="229" idx="3"/>
            <a:endCxn id="231" idx="0"/>
          </p:cNvCxnSpPr>
          <p:nvPr/>
        </p:nvCxnSpPr>
        <p:spPr>
          <a:xfrm flipH="1">
            <a:off x="2327916" y="3415931"/>
            <a:ext cx="419400" cy="535500"/>
          </a:xfrm>
          <a:prstGeom prst="curvedConnector4">
            <a:avLst>
              <a:gd name="adj1" fmla="val -42583"/>
              <a:gd name="adj2" fmla="val 63124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Shape 232"/>
          <p:cNvCxnSpPr>
            <a:stCxn id="229" idx="3"/>
          </p:cNvCxnSpPr>
          <p:nvPr/>
        </p:nvCxnSpPr>
        <p:spPr>
          <a:xfrm rot="10800000">
            <a:off x="2530416" y="3412556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Shape 233"/>
          <p:cNvCxnSpPr/>
          <p:nvPr/>
        </p:nvCxnSpPr>
        <p:spPr>
          <a:xfrm rot="10800000">
            <a:off x="535527" y="3202394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Shape 234"/>
          <p:cNvCxnSpPr/>
          <p:nvPr/>
        </p:nvCxnSpPr>
        <p:spPr>
          <a:xfrm rot="10800000">
            <a:off x="535527" y="3387830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Shape 235"/>
          <p:cNvSpPr txBox="1"/>
          <p:nvPr/>
        </p:nvSpPr>
        <p:spPr>
          <a:xfrm>
            <a:off x="2341295" y="3046350"/>
            <a:ext cx="773775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1706455" y="420819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2106505" y="420819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38" name="Shape 238"/>
          <p:cNvGrpSpPr/>
          <p:nvPr/>
        </p:nvGrpSpPr>
        <p:grpSpPr>
          <a:xfrm>
            <a:off x="1747528" y="3951479"/>
            <a:ext cx="773871" cy="321957"/>
            <a:chOff x="809625" y="3638550"/>
            <a:chExt cx="1190525" cy="495300"/>
          </a:xfrm>
        </p:grpSpPr>
        <p:sp>
          <p:nvSpPr>
            <p:cNvPr id="239" name="Shape 23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??</a:t>
              </a:r>
              <a:endParaRPr sz="105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240" name="Shape 240"/>
          <p:cNvGrpSpPr/>
          <p:nvPr/>
        </p:nvGrpSpPr>
        <p:grpSpPr>
          <a:xfrm>
            <a:off x="3050650" y="3951479"/>
            <a:ext cx="773871" cy="321957"/>
            <a:chOff x="809625" y="3638550"/>
            <a:chExt cx="1190525" cy="495300"/>
          </a:xfrm>
        </p:grpSpPr>
        <p:sp>
          <p:nvSpPr>
            <p:cNvPr id="241" name="Shape 24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3</a:t>
              </a:r>
              <a:endParaRPr sz="105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243" name="Shape 243"/>
          <p:cNvGrpSpPr/>
          <p:nvPr/>
        </p:nvGrpSpPr>
        <p:grpSpPr>
          <a:xfrm>
            <a:off x="4353772" y="3951479"/>
            <a:ext cx="773871" cy="321957"/>
            <a:chOff x="809625" y="3638550"/>
            <a:chExt cx="1190525" cy="495300"/>
          </a:xfrm>
        </p:grpSpPr>
        <p:sp>
          <p:nvSpPr>
            <p:cNvPr id="244" name="Shape 24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9</a:t>
              </a:r>
              <a:endParaRPr sz="105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246" name="Shape 246"/>
          <p:cNvCxnSpPr>
            <a:endCxn id="241" idx="1"/>
          </p:cNvCxnSpPr>
          <p:nvPr/>
        </p:nvCxnSpPr>
        <p:spPr>
          <a:xfrm>
            <a:off x="2258425" y="4112458"/>
            <a:ext cx="792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Shape 247"/>
          <p:cNvCxnSpPr>
            <a:endCxn id="244" idx="1"/>
          </p:cNvCxnSpPr>
          <p:nvPr/>
        </p:nvCxnSpPr>
        <p:spPr>
          <a:xfrm>
            <a:off x="3541972" y="4112458"/>
            <a:ext cx="811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" name="Shape 248"/>
          <p:cNvSpPr txBox="1"/>
          <p:nvPr/>
        </p:nvSpPr>
        <p:spPr>
          <a:xfrm>
            <a:off x="1969808" y="3263124"/>
            <a:ext cx="267075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3</a:t>
            </a:r>
            <a:endParaRPr sz="1050"/>
          </a:p>
        </p:txBody>
      </p:sp>
      <p:sp>
        <p:nvSpPr>
          <p:cNvPr id="249" name="Shape 249"/>
          <p:cNvSpPr txBox="1"/>
          <p:nvPr/>
        </p:nvSpPr>
        <p:spPr>
          <a:xfrm>
            <a:off x="1884087" y="3046355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50" name="Shape 250"/>
          <p:cNvCxnSpPr/>
          <p:nvPr/>
        </p:nvCxnSpPr>
        <p:spPr>
          <a:xfrm rot="10800000">
            <a:off x="535527" y="3677522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1" name="Shape 251"/>
          <p:cNvGrpSpPr/>
          <p:nvPr/>
        </p:nvGrpSpPr>
        <p:grpSpPr>
          <a:xfrm>
            <a:off x="836026" y="3068522"/>
            <a:ext cx="1186779" cy="721178"/>
            <a:chOff x="1114701" y="3234112"/>
            <a:chExt cx="1582372" cy="961571"/>
          </a:xfrm>
        </p:grpSpPr>
        <p:sp>
          <p:nvSpPr>
            <p:cNvPr id="252" name="Shape 252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cxnSp>
        <p:nvCxnSpPr>
          <p:cNvPr id="256" name="Shape 256"/>
          <p:cNvCxnSpPr/>
          <p:nvPr/>
        </p:nvCxnSpPr>
        <p:spPr>
          <a:xfrm rot="10800000">
            <a:off x="535527" y="3532676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Shape 257"/>
          <p:cNvSpPr/>
          <p:nvPr/>
        </p:nvSpPr>
        <p:spPr>
          <a:xfrm>
            <a:off x="3232660" y="3275270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258" name="Shape 258"/>
          <p:cNvSpPr txBox="1"/>
          <p:nvPr/>
        </p:nvSpPr>
        <p:spPr>
          <a:xfrm>
            <a:off x="3187361" y="3042064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59" name="Shape 259"/>
          <p:cNvCxnSpPr/>
          <p:nvPr/>
        </p:nvCxnSpPr>
        <p:spPr>
          <a:xfrm rot="10800000">
            <a:off x="3484331" y="3414095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Shape 260"/>
          <p:cNvCxnSpPr>
            <a:stCxn id="257" idx="3"/>
            <a:endCxn id="261" idx="0"/>
          </p:cNvCxnSpPr>
          <p:nvPr/>
        </p:nvCxnSpPr>
        <p:spPr>
          <a:xfrm>
            <a:off x="3609535" y="3415783"/>
            <a:ext cx="2240775" cy="535725"/>
          </a:xfrm>
          <a:prstGeom prst="curved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" name="Shape 262"/>
          <p:cNvSpPr/>
          <p:nvPr/>
        </p:nvSpPr>
        <p:spPr>
          <a:xfrm>
            <a:off x="1888313" y="3275261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grpSp>
        <p:nvGrpSpPr>
          <p:cNvPr id="263" name="Shape 263"/>
          <p:cNvGrpSpPr/>
          <p:nvPr/>
        </p:nvGrpSpPr>
        <p:grpSpPr>
          <a:xfrm>
            <a:off x="5656894" y="3951479"/>
            <a:ext cx="773871" cy="321957"/>
            <a:chOff x="809625" y="3638550"/>
            <a:chExt cx="1190525" cy="495300"/>
          </a:xfrm>
        </p:grpSpPr>
        <p:sp>
          <p:nvSpPr>
            <p:cNvPr id="261" name="Shape 26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50</a:t>
              </a:r>
              <a:endParaRPr sz="105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265" name="Shape 265"/>
          <p:cNvCxnSpPr>
            <a:endCxn id="261" idx="1"/>
          </p:cNvCxnSpPr>
          <p:nvPr/>
        </p:nvCxnSpPr>
        <p:spPr>
          <a:xfrm>
            <a:off x="4814944" y="4112458"/>
            <a:ext cx="84195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Shape 266"/>
          <p:cNvCxnSpPr/>
          <p:nvPr/>
        </p:nvCxnSpPr>
        <p:spPr>
          <a:xfrm>
            <a:off x="6041290" y="3951914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Shape 267"/>
          <p:cNvSpPr txBox="1"/>
          <p:nvPr/>
        </p:nvSpPr>
        <p:spPr>
          <a:xfrm>
            <a:off x="2809669" y="4247419"/>
            <a:ext cx="3154050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AC2020"/>
                </a:solidFill>
              </a:rPr>
              <a:t>i.e. slow because we have to find the “9” node.</a:t>
            </a:r>
            <a:endParaRPr sz="1050">
              <a:solidFill>
                <a:srgbClr val="AC202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Improvement #7: .last and ???      Goal:  Fast operations on last.</a:t>
            </a:r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/>
              <a:t>We added .last. What other changes might we make so that remove                    is also fast?</a:t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1888304" y="327085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275" name="Shape 275"/>
          <p:cNvSpPr/>
          <p:nvPr/>
        </p:nvSpPr>
        <p:spPr>
          <a:xfrm>
            <a:off x="871504" y="3093206"/>
            <a:ext cx="3181275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76" name="Shape 276"/>
          <p:cNvSpPr/>
          <p:nvPr/>
        </p:nvSpPr>
        <p:spPr>
          <a:xfrm>
            <a:off x="2370441" y="3275419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277" name="Shape 277"/>
          <p:cNvCxnSpPr>
            <a:stCxn id="276" idx="3"/>
            <a:endCxn id="278" idx="0"/>
          </p:cNvCxnSpPr>
          <p:nvPr/>
        </p:nvCxnSpPr>
        <p:spPr>
          <a:xfrm flipH="1">
            <a:off x="2327916" y="3415931"/>
            <a:ext cx="419400" cy="535500"/>
          </a:xfrm>
          <a:prstGeom prst="curvedConnector4">
            <a:avLst>
              <a:gd name="adj1" fmla="val -42583"/>
              <a:gd name="adj2" fmla="val 63124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" name="Shape 279"/>
          <p:cNvCxnSpPr>
            <a:stCxn id="276" idx="3"/>
          </p:cNvCxnSpPr>
          <p:nvPr/>
        </p:nvCxnSpPr>
        <p:spPr>
          <a:xfrm rot="10800000">
            <a:off x="2530416" y="3412556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>
            <a:off x="535527" y="3202394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>
            <a:off x="535527" y="3387830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Shape 282"/>
          <p:cNvSpPr txBox="1"/>
          <p:nvPr/>
        </p:nvSpPr>
        <p:spPr>
          <a:xfrm>
            <a:off x="2341295" y="3046350"/>
            <a:ext cx="773775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1706455" y="420819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2106505" y="420819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85" name="Shape 285"/>
          <p:cNvGrpSpPr/>
          <p:nvPr/>
        </p:nvGrpSpPr>
        <p:grpSpPr>
          <a:xfrm>
            <a:off x="1747528" y="3951479"/>
            <a:ext cx="773871" cy="321957"/>
            <a:chOff x="809625" y="3638550"/>
            <a:chExt cx="1190525" cy="495300"/>
          </a:xfrm>
        </p:grpSpPr>
        <p:sp>
          <p:nvSpPr>
            <p:cNvPr id="286" name="Shape 28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??</a:t>
              </a:r>
              <a:endParaRPr sz="105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3050650" y="3951479"/>
            <a:ext cx="773871" cy="321957"/>
            <a:chOff x="809625" y="3638550"/>
            <a:chExt cx="1190525" cy="495300"/>
          </a:xfrm>
        </p:grpSpPr>
        <p:sp>
          <p:nvSpPr>
            <p:cNvPr id="288" name="Shape 28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3</a:t>
              </a:r>
              <a:endParaRPr sz="105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290" name="Shape 290"/>
          <p:cNvGrpSpPr/>
          <p:nvPr/>
        </p:nvGrpSpPr>
        <p:grpSpPr>
          <a:xfrm>
            <a:off x="4353772" y="3951479"/>
            <a:ext cx="773871" cy="321957"/>
            <a:chOff x="809625" y="3638550"/>
            <a:chExt cx="1190525" cy="495300"/>
          </a:xfrm>
        </p:grpSpPr>
        <p:sp>
          <p:nvSpPr>
            <p:cNvPr id="291" name="Shape 29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9</a:t>
              </a:r>
              <a:endParaRPr sz="105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293" name="Shape 293"/>
          <p:cNvCxnSpPr>
            <a:endCxn id="288" idx="1"/>
          </p:cNvCxnSpPr>
          <p:nvPr/>
        </p:nvCxnSpPr>
        <p:spPr>
          <a:xfrm>
            <a:off x="2258425" y="4112458"/>
            <a:ext cx="792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" name="Shape 294"/>
          <p:cNvCxnSpPr>
            <a:endCxn id="291" idx="1"/>
          </p:cNvCxnSpPr>
          <p:nvPr/>
        </p:nvCxnSpPr>
        <p:spPr>
          <a:xfrm>
            <a:off x="3541972" y="4112458"/>
            <a:ext cx="811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5" name="Shape 295"/>
          <p:cNvSpPr txBox="1"/>
          <p:nvPr/>
        </p:nvSpPr>
        <p:spPr>
          <a:xfrm>
            <a:off x="1969808" y="3263124"/>
            <a:ext cx="267075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3</a:t>
            </a:r>
            <a:endParaRPr sz="1050"/>
          </a:p>
        </p:txBody>
      </p:sp>
      <p:sp>
        <p:nvSpPr>
          <p:cNvPr id="296" name="Shape 296"/>
          <p:cNvSpPr txBox="1"/>
          <p:nvPr/>
        </p:nvSpPr>
        <p:spPr>
          <a:xfrm>
            <a:off x="1884087" y="3046355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97" name="Shape 297"/>
          <p:cNvCxnSpPr/>
          <p:nvPr/>
        </p:nvCxnSpPr>
        <p:spPr>
          <a:xfrm rot="10800000">
            <a:off x="535527" y="3677522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8" name="Shape 298"/>
          <p:cNvGrpSpPr/>
          <p:nvPr/>
        </p:nvGrpSpPr>
        <p:grpSpPr>
          <a:xfrm>
            <a:off x="836026" y="3068522"/>
            <a:ext cx="1186779" cy="721178"/>
            <a:chOff x="1114701" y="3234112"/>
            <a:chExt cx="1582372" cy="961571"/>
          </a:xfrm>
        </p:grpSpPr>
        <p:sp>
          <p:nvSpPr>
            <p:cNvPr id="299" name="Shape 299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cxnSp>
        <p:nvCxnSpPr>
          <p:cNvPr id="303" name="Shape 303"/>
          <p:cNvCxnSpPr/>
          <p:nvPr/>
        </p:nvCxnSpPr>
        <p:spPr>
          <a:xfrm rot="10800000">
            <a:off x="535527" y="3532676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3232660" y="3275270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305" name="Shape 305"/>
          <p:cNvSpPr txBox="1"/>
          <p:nvPr/>
        </p:nvSpPr>
        <p:spPr>
          <a:xfrm>
            <a:off x="3187361" y="3042064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06" name="Shape 306"/>
          <p:cNvCxnSpPr/>
          <p:nvPr/>
        </p:nvCxnSpPr>
        <p:spPr>
          <a:xfrm rot="10800000">
            <a:off x="3484331" y="3414095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Shape 307"/>
          <p:cNvCxnSpPr>
            <a:stCxn id="304" idx="3"/>
            <a:endCxn id="308" idx="0"/>
          </p:cNvCxnSpPr>
          <p:nvPr/>
        </p:nvCxnSpPr>
        <p:spPr>
          <a:xfrm>
            <a:off x="3609535" y="3415783"/>
            <a:ext cx="2240775" cy="535725"/>
          </a:xfrm>
          <a:prstGeom prst="curved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" name="Shape 309"/>
          <p:cNvSpPr/>
          <p:nvPr/>
        </p:nvSpPr>
        <p:spPr>
          <a:xfrm>
            <a:off x="1888313" y="3275261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grpSp>
        <p:nvGrpSpPr>
          <p:cNvPr id="310" name="Shape 310"/>
          <p:cNvGrpSpPr/>
          <p:nvPr/>
        </p:nvGrpSpPr>
        <p:grpSpPr>
          <a:xfrm>
            <a:off x="5656894" y="3951479"/>
            <a:ext cx="773871" cy="321957"/>
            <a:chOff x="809625" y="3638550"/>
            <a:chExt cx="1190525" cy="495300"/>
          </a:xfrm>
        </p:grpSpPr>
        <p:sp>
          <p:nvSpPr>
            <p:cNvPr id="308" name="Shape 30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50</a:t>
              </a:r>
              <a:endParaRPr sz="105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312" name="Shape 312"/>
          <p:cNvCxnSpPr>
            <a:endCxn id="308" idx="1"/>
          </p:cNvCxnSpPr>
          <p:nvPr/>
        </p:nvCxnSpPr>
        <p:spPr>
          <a:xfrm>
            <a:off x="4814944" y="4112458"/>
            <a:ext cx="84195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Shape 313"/>
          <p:cNvCxnSpPr/>
          <p:nvPr/>
        </p:nvCxnSpPr>
        <p:spPr>
          <a:xfrm>
            <a:off x="6041290" y="3951914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Improvement #7: .last and .prev</a:t>
            </a:r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/>
              <a:t>We added .last. What other changes might we make so that remove                       is also fast?</a:t>
            </a:r>
            <a:endParaRPr/>
          </a:p>
          <a:p>
            <a:r>
              <a:rPr lang="en"/>
              <a:t>Add backwards links from every node.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This yields a “</a:t>
            </a:r>
            <a:r>
              <a:rPr lang="en" b="1"/>
              <a:t>doubly linked list</a:t>
            </a:r>
            <a:r>
              <a:rPr lang="en"/>
              <a:t>” or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/>
              <a:t>, as opposed to our earlier “</a:t>
            </a:r>
            <a:r>
              <a:rPr lang="en" b="1"/>
              <a:t>singly linked list</a:t>
            </a:r>
            <a:r>
              <a:rPr lang="en"/>
              <a:t>” or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1888304" y="3328004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321" name="Shape 321"/>
          <p:cNvSpPr/>
          <p:nvPr/>
        </p:nvSpPr>
        <p:spPr>
          <a:xfrm>
            <a:off x="871504" y="3150356"/>
            <a:ext cx="3181275" cy="6806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22" name="Shape 322"/>
          <p:cNvSpPr/>
          <p:nvPr/>
        </p:nvSpPr>
        <p:spPr>
          <a:xfrm>
            <a:off x="2370441" y="3332569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323" name="Shape 323"/>
          <p:cNvCxnSpPr>
            <a:stCxn id="322" idx="3"/>
            <a:endCxn id="324" idx="0"/>
          </p:cNvCxnSpPr>
          <p:nvPr/>
        </p:nvCxnSpPr>
        <p:spPr>
          <a:xfrm flipH="1">
            <a:off x="1584966" y="3473081"/>
            <a:ext cx="1162350" cy="535500"/>
          </a:xfrm>
          <a:prstGeom prst="curvedConnector4">
            <a:avLst>
              <a:gd name="adj1" fmla="val -15365"/>
              <a:gd name="adj2" fmla="val 63124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Shape 325"/>
          <p:cNvCxnSpPr>
            <a:stCxn id="322" idx="3"/>
          </p:cNvCxnSpPr>
          <p:nvPr/>
        </p:nvCxnSpPr>
        <p:spPr>
          <a:xfrm rot="10800000">
            <a:off x="2530416" y="3469706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>
            <a:off x="535527" y="3259544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rot="10800000">
            <a:off x="535527" y="3413645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2341295" y="3103500"/>
            <a:ext cx="7663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963505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1363555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31" name="Shape 331"/>
          <p:cNvGrpSpPr/>
          <p:nvPr/>
        </p:nvGrpSpPr>
        <p:grpSpPr>
          <a:xfrm>
            <a:off x="1004578" y="4008629"/>
            <a:ext cx="773871" cy="321957"/>
            <a:chOff x="809625" y="3638550"/>
            <a:chExt cx="1190525" cy="495300"/>
          </a:xfrm>
        </p:grpSpPr>
        <p:sp>
          <p:nvSpPr>
            <p:cNvPr id="332" name="Shape 33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??</a:t>
              </a:r>
              <a:endParaRPr sz="105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2593450" y="4008629"/>
            <a:ext cx="773871" cy="321957"/>
            <a:chOff x="809625" y="3638550"/>
            <a:chExt cx="1190525" cy="495300"/>
          </a:xfrm>
        </p:grpSpPr>
        <p:sp>
          <p:nvSpPr>
            <p:cNvPr id="334" name="Shape 33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3</a:t>
              </a:r>
              <a:endParaRPr sz="105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336" name="Shape 336"/>
          <p:cNvCxnSpPr/>
          <p:nvPr/>
        </p:nvCxnSpPr>
        <p:spPr>
          <a:xfrm>
            <a:off x="1569000" y="4240556"/>
            <a:ext cx="678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7" name="Shape 337"/>
          <p:cNvSpPr txBox="1"/>
          <p:nvPr/>
        </p:nvSpPr>
        <p:spPr>
          <a:xfrm>
            <a:off x="1969808" y="3320274"/>
            <a:ext cx="267075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2</a:t>
            </a:r>
            <a:endParaRPr sz="1050"/>
          </a:p>
        </p:txBody>
      </p:sp>
      <p:sp>
        <p:nvSpPr>
          <p:cNvPr id="338" name="Shape 338"/>
          <p:cNvSpPr txBox="1"/>
          <p:nvPr/>
        </p:nvSpPr>
        <p:spPr>
          <a:xfrm>
            <a:off x="1884087" y="3103505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39" name="Shape 339"/>
          <p:cNvCxnSpPr/>
          <p:nvPr/>
        </p:nvCxnSpPr>
        <p:spPr>
          <a:xfrm rot="10800000">
            <a:off x="535527" y="3734672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Shape 340"/>
          <p:cNvCxnSpPr/>
          <p:nvPr/>
        </p:nvCxnSpPr>
        <p:spPr>
          <a:xfrm rot="10800000">
            <a:off x="535527" y="3581222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1" name="Shape 341"/>
          <p:cNvSpPr/>
          <p:nvPr/>
        </p:nvSpPr>
        <p:spPr>
          <a:xfrm>
            <a:off x="3232660" y="3332420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342" name="Shape 342"/>
          <p:cNvSpPr txBox="1"/>
          <p:nvPr/>
        </p:nvSpPr>
        <p:spPr>
          <a:xfrm>
            <a:off x="3187361" y="3099214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43" name="Shape 343"/>
          <p:cNvCxnSpPr/>
          <p:nvPr/>
        </p:nvCxnSpPr>
        <p:spPr>
          <a:xfrm rot="10800000">
            <a:off x="3484331" y="3471245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Shape 344"/>
          <p:cNvCxnSpPr>
            <a:stCxn id="341" idx="3"/>
            <a:endCxn id="345" idx="0"/>
          </p:cNvCxnSpPr>
          <p:nvPr/>
        </p:nvCxnSpPr>
        <p:spPr>
          <a:xfrm>
            <a:off x="3609535" y="3472933"/>
            <a:ext cx="766350" cy="535725"/>
          </a:xfrm>
          <a:prstGeom prst="curvedConnector2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6" name="Shape 346"/>
          <p:cNvSpPr/>
          <p:nvPr/>
        </p:nvSpPr>
        <p:spPr>
          <a:xfrm>
            <a:off x="1884373" y="3332411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347" name="Shape 347"/>
          <p:cNvSpPr/>
          <p:nvPr/>
        </p:nvSpPr>
        <p:spPr>
          <a:xfrm>
            <a:off x="2238113" y="4008611"/>
            <a:ext cx="387000" cy="3219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48" name="Shape 348"/>
          <p:cNvSpPr/>
          <p:nvPr/>
        </p:nvSpPr>
        <p:spPr>
          <a:xfrm>
            <a:off x="617570" y="4008611"/>
            <a:ext cx="387000" cy="321975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349" name="Shape 349"/>
          <p:cNvCxnSpPr/>
          <p:nvPr/>
        </p:nvCxnSpPr>
        <p:spPr>
          <a:xfrm rot="10800000">
            <a:off x="1778550" y="4072050"/>
            <a:ext cx="67522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553458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51" name="Shape 351"/>
          <p:cNvGrpSpPr/>
          <p:nvPr/>
        </p:nvGrpSpPr>
        <p:grpSpPr>
          <a:xfrm>
            <a:off x="836026" y="3103995"/>
            <a:ext cx="1186779" cy="721178"/>
            <a:chOff x="1114701" y="3234112"/>
            <a:chExt cx="1582372" cy="961571"/>
          </a:xfrm>
        </p:grpSpPr>
        <p:sp>
          <p:nvSpPr>
            <p:cNvPr id="352" name="Shape 352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53" name="Shape 353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54" name="Shape 354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55" name="Shape 355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3826988" y="4008621"/>
            <a:ext cx="1129208" cy="321976"/>
            <a:chOff x="5102651" y="4487577"/>
            <a:chExt cx="1505610" cy="429301"/>
          </a:xfrm>
        </p:grpSpPr>
        <p:grpSp>
          <p:nvGrpSpPr>
            <p:cNvPr id="357" name="Shape 357"/>
            <p:cNvGrpSpPr/>
            <p:nvPr/>
          </p:nvGrpSpPr>
          <p:grpSpPr>
            <a:xfrm>
              <a:off x="5576433" y="4487601"/>
              <a:ext cx="1031828" cy="429276"/>
              <a:chOff x="809625" y="3638550"/>
              <a:chExt cx="1190525" cy="495300"/>
            </a:xfrm>
          </p:grpSpPr>
          <p:sp>
            <p:nvSpPr>
              <p:cNvPr id="345" name="Shape 345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050"/>
                  <a:t>9</a:t>
                </a:r>
                <a:endParaRPr sz="1050"/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sp>
          <p:nvSpPr>
            <p:cNvPr id="359" name="Shape 359"/>
            <p:cNvSpPr/>
            <p:nvPr/>
          </p:nvSpPr>
          <p:spPr>
            <a:xfrm>
              <a:off x="5102651" y="4487577"/>
              <a:ext cx="516000" cy="429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360" name="Shape 360"/>
          <p:cNvCxnSpPr/>
          <p:nvPr/>
        </p:nvCxnSpPr>
        <p:spPr>
          <a:xfrm rot="10800000">
            <a:off x="3367256" y="4072050"/>
            <a:ext cx="64372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" name="Shape 361"/>
          <p:cNvCxnSpPr/>
          <p:nvPr/>
        </p:nvCxnSpPr>
        <p:spPr>
          <a:xfrm>
            <a:off x="3173400" y="4240556"/>
            <a:ext cx="66307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2" name="Shape 362"/>
          <p:cNvSpPr txBox="1"/>
          <p:nvPr/>
        </p:nvSpPr>
        <p:spPr>
          <a:xfrm>
            <a:off x="2584342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2984392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2174295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4159529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4559579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3749483" y="4265342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68" name="Shape 368"/>
          <p:cNvCxnSpPr/>
          <p:nvPr/>
        </p:nvCxnSpPr>
        <p:spPr>
          <a:xfrm>
            <a:off x="4559590" y="3999768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Shape 369"/>
          <p:cNvCxnSpPr/>
          <p:nvPr/>
        </p:nvCxnSpPr>
        <p:spPr>
          <a:xfrm>
            <a:off x="610948" y="4009064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0" name="Shape 370"/>
          <p:cNvSpPr txBox="1"/>
          <p:nvPr/>
        </p:nvSpPr>
        <p:spPr>
          <a:xfrm>
            <a:off x="4052775" y="2253956"/>
            <a:ext cx="28116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AC2020"/>
                </a:solidFill>
              </a:rPr>
              <a:t>Note: Arrows point at entire nodes, not fields! </a:t>
            </a:r>
            <a:endParaRPr sz="1050">
              <a:solidFill>
                <a:srgbClr val="AC2020"/>
              </a:solidFill>
            </a:endParaRPr>
          </a:p>
          <a:p>
            <a:endParaRPr sz="1050">
              <a:solidFill>
                <a:srgbClr val="AC2020"/>
              </a:solidFill>
            </a:endParaRPr>
          </a:p>
          <a:p>
            <a:r>
              <a:rPr lang="en" sz="1050">
                <a:solidFill>
                  <a:srgbClr val="AC2020"/>
                </a:solidFill>
              </a:rPr>
              <a:t>Example: </a:t>
            </a:r>
            <a:r>
              <a:rPr lang="en" sz="1050">
                <a:solidFill>
                  <a:srgbClr val="AC2020"/>
                </a:solidFill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 sz="1050">
                <a:solidFill>
                  <a:srgbClr val="AC2020"/>
                </a:solidFill>
              </a:rPr>
              <a:t> holds the address of the last node, not the </a:t>
            </a:r>
            <a:r>
              <a:rPr lang="en" sz="1050">
                <a:solidFill>
                  <a:srgbClr val="AC202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050">
                <a:solidFill>
                  <a:srgbClr val="AC2020"/>
                </a:solidFill>
              </a:rPr>
              <a:t> field of the sentinel node.</a:t>
            </a:r>
            <a:endParaRPr sz="1050">
              <a:solidFill>
                <a:srgbClr val="AC2020"/>
              </a:solidFill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4290526" y="2981307"/>
            <a:ext cx="876131" cy="688819"/>
          </a:xfrm>
          <a:custGeom>
            <a:avLst/>
            <a:gdLst/>
            <a:ahLst/>
            <a:cxnLst/>
            <a:rect l="0" t="0" r="0" b="0"/>
            <a:pathLst>
              <a:path w="46727" h="36737" extrusionOk="0">
                <a:moveTo>
                  <a:pt x="46727" y="0"/>
                </a:moveTo>
                <a:cubicBezTo>
                  <a:pt x="34692" y="15739"/>
                  <a:pt x="19813" y="36737"/>
                  <a:pt x="0" y="36737"/>
                </a:cubicBezTo>
              </a:path>
            </a:pathLst>
          </a:custGeom>
          <a:noFill/>
          <a:ln w="9525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3669</Words>
  <Application>Microsoft Macintosh PowerPoint</Application>
  <PresentationFormat>自定义</PresentationFormat>
  <Paragraphs>591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Ubuntu Mono</vt:lpstr>
      <vt:lpstr>Custom</vt:lpstr>
      <vt:lpstr>CS61B, 2018</vt:lpstr>
      <vt:lpstr>Doubly Linked Lists (In Brief)</vt:lpstr>
      <vt:lpstr>Summary of Last Time (From IntList to SLList)</vt:lpstr>
      <vt:lpstr>One Downside of SLLists</vt:lpstr>
      <vt:lpstr>Improvement #7: (???)      Goal:  Fast addLast</vt:lpstr>
      <vt:lpstr>Is .last enough? http://yellkey.com/green</vt:lpstr>
      <vt:lpstr>.last Is Not Enough</vt:lpstr>
      <vt:lpstr>Improvement #7: .last and ???      Goal:  Fast operations on last.</vt:lpstr>
      <vt:lpstr>Improvement #7: .last and .prev</vt:lpstr>
      <vt:lpstr>Doubly Linked Lists (Naive)</vt:lpstr>
      <vt:lpstr>Doubly Linked Lists (Naive)</vt:lpstr>
      <vt:lpstr>Doubly Linked Lists (Double Sentinel)</vt:lpstr>
      <vt:lpstr>Doubly Linked Lists (Circular Sentinel)</vt:lpstr>
      <vt:lpstr>Improvement #8: Fancier Sentinel Node(s)</vt:lpstr>
      <vt:lpstr>DLList Summary</vt:lpstr>
      <vt:lpstr>Generic Lists</vt:lpstr>
      <vt:lpstr>Integer Only Lists</vt:lpstr>
      <vt:lpstr>SLists</vt:lpstr>
      <vt:lpstr>Generics</vt:lpstr>
      <vt:lpstr>Arrays</vt:lpstr>
      <vt:lpstr>Our Long Term Goal (next two lectures): The AList</vt:lpstr>
      <vt:lpstr>Getting Memory Boxes</vt:lpstr>
      <vt:lpstr>Arrays</vt:lpstr>
      <vt:lpstr>Arrays</vt:lpstr>
      <vt:lpstr>Array Basics: http://goo.gl/tFyMEJ</vt:lpstr>
      <vt:lpstr>Array Basics: https://goo.gl/gzAuBa</vt:lpstr>
      <vt:lpstr>Arraycopy</vt:lpstr>
      <vt:lpstr>2D Arrays</vt:lpstr>
      <vt:lpstr>Arrays of Array Addresses (http://goo.gl/VS4cOK)</vt:lpstr>
      <vt:lpstr>Array Boxes Can Contain References to Arrays!</vt:lpstr>
      <vt:lpstr>What Does This Code Do? http://yellkey.com/even</vt:lpstr>
      <vt:lpstr>Arrays vs. Classes</vt:lpstr>
      <vt:lpstr>Arrays vs. Classes</vt:lpstr>
      <vt:lpstr>Arrays vs. Classes</vt:lpstr>
      <vt:lpstr>Arrays vs. Classes</vt:lpstr>
      <vt:lpstr>Arrays vs. Classes</vt:lpstr>
      <vt:lpstr>Another view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CS61B, 2018</dc:title>
  <cp:lastModifiedBy>Microsoft Office 用户</cp:lastModifiedBy>
  <cp:revision>1</cp:revision>
  <cp:lastPrinted>2018-07-14T07:56:00Z</cp:lastPrinted>
  <dcterms:modified xsi:type="dcterms:W3CDTF">2018-07-14T08:01:50Z</dcterms:modified>
</cp:coreProperties>
</file>