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4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6858000" cy="5143500"/>
  <p:notesSz cx="6858000" cy="9144000"/>
  <p:embeddedFontLst>
    <p:embeddedFont>
      <p:font typeface="Ubuntu Mono" panose="020B0509030602030204" pitchFamily="49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ing-mind.com/plato-allegory-of-the-cave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d_pill_and_blue_pill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ing-mind.com/plato-allegory-of-the-cave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ed_pill_and_blue_pil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http://www.learning-mind.com/plato-allegory-of-the-cave/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Shape 9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Shape 9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Shape 9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Shape 9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Shape 10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Shape 10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Shape 10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Shape 10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http://www.learning-mind.com/plato-allegory-of-the-cave/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https://en.wikipedia.org/wiki/Red_pill_and_blue_pill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Shape 1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http://www.learning-mind.com/plato-allegory-of-the-cave/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https://en.wikipedia.org/wiki/Red_pill_and_blue_pill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58569" y="1941275"/>
            <a:ext cx="390465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24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121444" y="2612325"/>
            <a:ext cx="4035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218025" y="26692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25100" y="92501"/>
            <a:ext cx="617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182250" y="5878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2250" y="556500"/>
            <a:ext cx="633285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66700" rtl="0">
              <a:spcBef>
                <a:spcPts val="450"/>
              </a:spcBef>
              <a:spcAft>
                <a:spcPts val="0"/>
              </a:spcAft>
              <a:buSzPts val="2000"/>
              <a:buFont typeface="Calibri"/>
              <a:buChar char="●"/>
              <a:defRPr sz="1500"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1500"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350">
                <a:latin typeface="Calibri"/>
                <a:ea typeface="Calibri"/>
                <a:cs typeface="Calibri"/>
                <a:sym typeface="Calibri"/>
              </a:defRPr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3519206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96713" y="2143050"/>
            <a:ext cx="54645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42900" y="4406309"/>
            <a:ext cx="61722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5717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1pPr>
            <a:lvl2pPr marL="685800" lvl="1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2pPr>
            <a:lvl3pPr marL="1028700" lvl="2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3pPr>
            <a:lvl4pPr marL="1371600" lvl="3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4pPr>
            <a:lvl5pPr marL="1714500" lvl="4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5pPr>
            <a:lvl6pPr marL="2057400" lvl="5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6pPr>
            <a:lvl7pPr marL="2400300" lvl="6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7pPr>
            <a:lvl8pPr marL="2743200" lvl="7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8pPr>
            <a:lvl9pPr marL="3086100" lvl="8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athandmultimedia.com/2010/09/15/sum-first-n-positive-integer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58569" y="2098894"/>
            <a:ext cx="3904650" cy="5886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CS61B, 2018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21444" y="2602181"/>
            <a:ext cx="4324275" cy="1506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/>
              <a:t>Lecture 6: Arrays and Lists</a:t>
            </a:r>
            <a:endParaRPr/>
          </a:p>
          <a:p>
            <a:pPr marL="342900" indent="-285750">
              <a:buChar char="●"/>
            </a:pPr>
            <a:r>
              <a:rPr lang="en"/>
              <a:t>A Last Look at Linked Lists</a:t>
            </a:r>
            <a:endParaRPr/>
          </a:p>
          <a:p>
            <a:pPr marL="342900" indent="-285750">
              <a:buChar char="●"/>
            </a:pPr>
            <a:r>
              <a:rPr lang="en"/>
              <a:t>Naive Array Lists</a:t>
            </a:r>
            <a:endParaRPr/>
          </a:p>
          <a:p>
            <a:pPr marL="342900" indent="-285750">
              <a:buChar char="●"/>
            </a:pPr>
            <a:r>
              <a:rPr lang="en"/>
              <a:t>Resizing Arrays</a:t>
            </a:r>
            <a:endParaRPr/>
          </a:p>
          <a:p>
            <a:pPr marL="342900" indent="-285750">
              <a:buChar char="●"/>
            </a:pPr>
            <a:r>
              <a:rPr lang="en"/>
              <a:t>Generic ALists</a:t>
            </a:r>
            <a:endParaRPr/>
          </a:p>
          <a:p>
            <a:pPr marL="342900" indent="-285750">
              <a:buChar char="●"/>
            </a:pPr>
            <a:r>
              <a:rPr lang="en"/>
              <a:t>Obscurantism in Java</a:t>
            </a:r>
            <a:endParaRPr/>
          </a:p>
          <a:p>
            <a:pPr marL="0" indent="0"/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844" y="1160663"/>
            <a:ext cx="3071813" cy="199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Naive AList Code </a:t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>
            <a:off x="202369" y="1128375"/>
            <a:ext cx="2740275" cy="3335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lang="en" sz="900" b="1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0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[100];  size = 0;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items[size] = x;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+= 1;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0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getLast()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items[size - 1];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0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60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253106" y="1060313"/>
            <a:ext cx="32620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AList </a:t>
            </a:r>
            <a:r>
              <a:rPr lang="en" b="1"/>
              <a:t>Invariants</a:t>
            </a:r>
            <a:r>
              <a:rPr lang="en"/>
              <a:t>:</a:t>
            </a:r>
            <a:endParaRPr/>
          </a:p>
          <a:p>
            <a:r>
              <a:rPr lang="en"/>
              <a:t>The position of the next item to be inserted is always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size is always the number of items in the AList.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 last item in the list is always in position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 - 1</a:t>
            </a:r>
            <a:r>
              <a:rPr lang="en"/>
              <a:t>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Let’s now discuss delete operations.</a:t>
            </a:r>
            <a:endParaRPr/>
          </a:p>
        </p:txBody>
      </p:sp>
      <p:cxnSp>
        <p:nvCxnSpPr>
          <p:cNvPr id="336" name="Shape 336"/>
          <p:cNvCxnSpPr/>
          <p:nvPr/>
        </p:nvCxnSpPr>
        <p:spPr>
          <a:xfrm>
            <a:off x="3919538" y="952538"/>
            <a:ext cx="340425" cy="2538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Shape 337"/>
          <p:cNvSpPr txBox="1"/>
          <p:nvPr/>
        </p:nvSpPr>
        <p:spPr>
          <a:xfrm>
            <a:off x="2702456" y="642938"/>
            <a:ext cx="16371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From last lecture, “things that must be true”. 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Abstract vs. the Concrete</a:t>
            </a:r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07946" y="1060313"/>
            <a:ext cx="6332850" cy="471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When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removeLast()</a:t>
            </a:r>
            <a:r>
              <a:rPr lang="en"/>
              <a:t>, which memory boxes need to change? To what?</a:t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111488" y="1576594"/>
            <a:ext cx="60619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User’s mental model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500"/>
              <a:t>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{5, 3, 1, 7, 22, -1} →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{5, 3, 1, 7, 22}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5" name="Shape 345"/>
          <p:cNvGrpSpPr/>
          <p:nvPr/>
        </p:nvGrpSpPr>
        <p:grpSpPr>
          <a:xfrm>
            <a:off x="145121" y="2097188"/>
            <a:ext cx="4960770" cy="2021417"/>
            <a:chOff x="193495" y="1939000"/>
            <a:chExt cx="6614360" cy="2695223"/>
          </a:xfrm>
        </p:grpSpPr>
        <p:sp>
          <p:nvSpPr>
            <p:cNvPr id="346" name="Shape 346"/>
            <p:cNvSpPr/>
            <p:nvPr/>
          </p:nvSpPr>
          <p:spPr>
            <a:xfrm>
              <a:off x="5193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0</a:t>
              </a:r>
              <a:endParaRPr sz="135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56956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0</a:t>
              </a:r>
              <a:endParaRPr sz="135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98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0</a:t>
              </a:r>
              <a:endParaRPr sz="135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816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...</a:t>
              </a:r>
              <a:endParaRPr sz="135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890600" y="2487550"/>
              <a:ext cx="3636000" cy="907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351" name="Shape 351"/>
            <p:cNvCxnSpPr/>
            <p:nvPr/>
          </p:nvCxnSpPr>
          <p:spPr>
            <a:xfrm rot="10800000">
              <a:off x="442636" y="2633134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Shape 352"/>
            <p:cNvCxnSpPr/>
            <p:nvPr/>
          </p:nvCxnSpPr>
          <p:spPr>
            <a:xfrm rot="10800000">
              <a:off x="442636" y="2880382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Shape 353"/>
            <p:cNvCxnSpPr/>
            <p:nvPr/>
          </p:nvCxnSpPr>
          <p:spPr>
            <a:xfrm rot="10800000">
              <a:off x="442636" y="3266638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Shape 354"/>
            <p:cNvCxnSpPr/>
            <p:nvPr/>
          </p:nvCxnSpPr>
          <p:spPr>
            <a:xfrm rot="10800000">
              <a:off x="442636" y="3073510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Shape 355"/>
            <p:cNvGrpSpPr/>
            <p:nvPr/>
          </p:nvGrpSpPr>
          <p:grpSpPr>
            <a:xfrm>
              <a:off x="831477" y="2430989"/>
              <a:ext cx="1582372" cy="961571"/>
              <a:chOff x="1114701" y="3234112"/>
              <a:chExt cx="1582372" cy="961571"/>
            </a:xfrm>
          </p:grpSpPr>
          <p:sp>
            <p:nvSpPr>
              <p:cNvPr id="356" name="Shape 356"/>
              <p:cNvSpPr txBox="1"/>
              <p:nvPr/>
            </p:nvSpPr>
            <p:spPr>
              <a:xfrm>
                <a:off x="1114701" y="3234112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" sz="1050">
                    <a:latin typeface="Ubuntu Mono"/>
                    <a:ea typeface="Ubuntu Mono"/>
                    <a:cs typeface="Ubuntu Mono"/>
                    <a:sym typeface="Ubuntu Mono"/>
                  </a:rPr>
                  <a:t>addLast()</a:t>
                </a:r>
                <a:endParaRPr sz="1050"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57" name="Shape 357"/>
              <p:cNvSpPr txBox="1"/>
              <p:nvPr/>
            </p:nvSpPr>
            <p:spPr>
              <a:xfrm>
                <a:off x="1122672" y="344422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" sz="1050">
                    <a:latin typeface="Ubuntu Mono"/>
                    <a:ea typeface="Ubuntu Mono"/>
                    <a:cs typeface="Ubuntu Mono"/>
                    <a:sym typeface="Ubuntu Mono"/>
                  </a:rPr>
                  <a:t>getLast()</a:t>
                </a:r>
                <a:endParaRPr sz="1050"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58" name="Shape 358"/>
              <p:cNvSpPr txBox="1"/>
              <p:nvPr/>
            </p:nvSpPr>
            <p:spPr>
              <a:xfrm>
                <a:off x="1122672" y="3859383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" sz="1050">
                    <a:latin typeface="Ubuntu Mono"/>
                    <a:ea typeface="Ubuntu Mono"/>
                    <a:cs typeface="Ubuntu Mono"/>
                    <a:sym typeface="Ubuntu Mono"/>
                  </a:rPr>
                  <a:t>get(int i)</a:t>
                </a:r>
                <a:endParaRPr sz="1050"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59" name="Shape 359"/>
              <p:cNvSpPr txBox="1"/>
              <p:nvPr/>
            </p:nvSpPr>
            <p:spPr>
              <a:xfrm>
                <a:off x="1122672" y="366625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" sz="1050">
                    <a:latin typeface="Ubuntu Mono"/>
                    <a:ea typeface="Ubuntu Mono"/>
                    <a:cs typeface="Ubuntu Mono"/>
                    <a:sym typeface="Ubuntu Mono"/>
                  </a:rPr>
                  <a:t>removeLast()</a:t>
                </a:r>
                <a:endParaRPr sz="1050"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</p:grpSp>
        <p:sp>
          <p:nvSpPr>
            <p:cNvPr id="360" name="Shape 360"/>
            <p:cNvSpPr txBox="1"/>
            <p:nvPr/>
          </p:nvSpPr>
          <p:spPr>
            <a:xfrm>
              <a:off x="3526621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items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3608075" y="2877138"/>
              <a:ext cx="502500" cy="3747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05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674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1177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3</a:t>
              </a:r>
              <a:endParaRPr sz="135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1679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</a:t>
              </a:r>
              <a:endParaRPr sz="135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182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684875" y="4123477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22</a:t>
              </a:r>
              <a:endParaRPr sz="135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3187375" y="4123477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36898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0</a:t>
              </a:r>
              <a:endParaRPr sz="135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41923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0</a:t>
              </a:r>
              <a:endParaRPr sz="135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59713" y="2886138"/>
              <a:ext cx="502500" cy="3747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6</a:t>
              </a:r>
              <a:endParaRPr sz="1350"/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2730450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372" name="Shape 372"/>
            <p:cNvCxnSpPr>
              <a:stCxn id="361" idx="3"/>
            </p:cNvCxnSpPr>
            <p:nvPr/>
          </p:nvCxnSpPr>
          <p:spPr>
            <a:xfrm rot="10800000">
              <a:off x="3899075" y="3055488"/>
              <a:ext cx="211500" cy="9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Shape 373"/>
            <p:cNvCxnSpPr>
              <a:stCxn id="361" idx="3"/>
              <a:endCxn id="365" idx="0"/>
            </p:cNvCxnSpPr>
            <p:nvPr/>
          </p:nvCxnSpPr>
          <p:spPr>
            <a:xfrm flipH="1">
              <a:off x="2433575" y="3064488"/>
              <a:ext cx="1677000" cy="1056600"/>
            </a:xfrm>
            <a:prstGeom prst="curvedConnector4">
              <a:avLst>
                <a:gd name="adj1" fmla="val -14199"/>
                <a:gd name="adj2" fmla="val 5886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4" name="Shape 374"/>
            <p:cNvSpPr txBox="1"/>
            <p:nvPr/>
          </p:nvSpPr>
          <p:spPr>
            <a:xfrm>
              <a:off x="782355" y="4413423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193495" y="1939000"/>
              <a:ext cx="53085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5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Actual truth</a:t>
              </a:r>
              <a:r>
                <a:rPr lang="en" sz="1500"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651" y="1991782"/>
            <a:ext cx="2733188" cy="154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Deletion: yellkey.com</a:t>
            </a:r>
            <a:r>
              <a:rPr lang="en">
                <a:solidFill>
                  <a:srgbClr val="208920"/>
                </a:solidFill>
              </a:rPr>
              <a:t>/dark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667950" y="1708500"/>
            <a:ext cx="2727000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383" name="Shape 383"/>
          <p:cNvCxnSpPr/>
          <p:nvPr/>
        </p:nvCxnSpPr>
        <p:spPr>
          <a:xfrm rot="10800000">
            <a:off x="331977" y="1817688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 rot="10800000">
            <a:off x="331977" y="200312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331977" y="229281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rot="10800000">
            <a:off x="331977" y="214797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Shape 387"/>
          <p:cNvGrpSpPr/>
          <p:nvPr/>
        </p:nvGrpSpPr>
        <p:grpSpPr>
          <a:xfrm>
            <a:off x="623608" y="1666080"/>
            <a:ext cx="1186779" cy="721178"/>
            <a:chOff x="1114701" y="3234112"/>
            <a:chExt cx="1582372" cy="961571"/>
          </a:xfrm>
        </p:grpSpPr>
        <p:sp>
          <p:nvSpPr>
            <p:cNvPr id="388" name="Shape 38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89" name="Shape 38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90" name="Shape 39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91" name="Shape 39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92" name="Shape 392"/>
          <p:cNvSpPr txBox="1"/>
          <p:nvPr/>
        </p:nvSpPr>
        <p:spPr>
          <a:xfrm>
            <a:off x="2644966" y="1771627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2706056" y="200069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394" name="Shape 394"/>
          <p:cNvSpPr/>
          <p:nvPr/>
        </p:nvSpPr>
        <p:spPr>
          <a:xfrm>
            <a:off x="506156" y="31192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395" name="Shape 395"/>
          <p:cNvSpPr/>
          <p:nvPr/>
        </p:nvSpPr>
        <p:spPr>
          <a:xfrm>
            <a:off x="883031" y="31192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396" name="Shape 396"/>
          <p:cNvSpPr/>
          <p:nvPr/>
        </p:nvSpPr>
        <p:spPr>
          <a:xfrm>
            <a:off x="1259906" y="31192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</a:t>
            </a:r>
            <a:endParaRPr sz="1350"/>
          </a:p>
        </p:txBody>
      </p:sp>
      <p:sp>
        <p:nvSpPr>
          <p:cNvPr id="397" name="Shape 397"/>
          <p:cNvSpPr/>
          <p:nvPr/>
        </p:nvSpPr>
        <p:spPr>
          <a:xfrm>
            <a:off x="1636781" y="31192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398" name="Shape 398"/>
          <p:cNvSpPr/>
          <p:nvPr/>
        </p:nvSpPr>
        <p:spPr>
          <a:xfrm>
            <a:off x="2013656" y="31209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22</a:t>
            </a:r>
            <a:endParaRPr sz="1350"/>
          </a:p>
        </p:txBody>
      </p:sp>
      <p:sp>
        <p:nvSpPr>
          <p:cNvPr id="399" name="Shape 399"/>
          <p:cNvSpPr/>
          <p:nvPr/>
        </p:nvSpPr>
        <p:spPr>
          <a:xfrm>
            <a:off x="2390531" y="31209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400" name="Shape 400"/>
          <p:cNvSpPr/>
          <p:nvPr/>
        </p:nvSpPr>
        <p:spPr>
          <a:xfrm>
            <a:off x="2767406" y="31209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401" name="Shape 401"/>
          <p:cNvSpPr/>
          <p:nvPr/>
        </p:nvSpPr>
        <p:spPr>
          <a:xfrm>
            <a:off x="3144281" y="31209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402" name="Shape 402"/>
          <p:cNvSpPr/>
          <p:nvPr/>
        </p:nvSpPr>
        <p:spPr>
          <a:xfrm>
            <a:off x="3894878" y="31209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403" name="Shape 403"/>
          <p:cNvSpPr/>
          <p:nvPr/>
        </p:nvSpPr>
        <p:spPr>
          <a:xfrm>
            <a:off x="4271753" y="31209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404" name="Shape 404"/>
          <p:cNvSpPr/>
          <p:nvPr/>
        </p:nvSpPr>
        <p:spPr>
          <a:xfrm>
            <a:off x="4648628" y="31209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405" name="Shape 405"/>
          <p:cNvSpPr/>
          <p:nvPr/>
        </p:nvSpPr>
        <p:spPr>
          <a:xfrm>
            <a:off x="3523362" y="31209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...</a:t>
            </a:r>
            <a:endParaRPr sz="1350"/>
          </a:p>
        </p:txBody>
      </p:sp>
      <p:sp>
        <p:nvSpPr>
          <p:cNvPr id="406" name="Shape 406"/>
          <p:cNvSpPr/>
          <p:nvPr/>
        </p:nvSpPr>
        <p:spPr>
          <a:xfrm>
            <a:off x="2069785" y="200744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6</a:t>
            </a:r>
            <a:endParaRPr sz="1350"/>
          </a:p>
        </p:txBody>
      </p:sp>
      <p:sp>
        <p:nvSpPr>
          <p:cNvPr id="407" name="Shape 407"/>
          <p:cNvSpPr txBox="1"/>
          <p:nvPr/>
        </p:nvSpPr>
        <p:spPr>
          <a:xfrm>
            <a:off x="2047838" y="1771627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08" name="Shape 408"/>
          <p:cNvCxnSpPr>
            <a:stCxn id="393" idx="3"/>
          </p:cNvCxnSpPr>
          <p:nvPr/>
        </p:nvCxnSpPr>
        <p:spPr>
          <a:xfrm rot="10800000">
            <a:off x="2924306" y="2134453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Shape 409"/>
          <p:cNvCxnSpPr>
            <a:stCxn id="393" idx="3"/>
            <a:endCxn id="397" idx="0"/>
          </p:cNvCxnSpPr>
          <p:nvPr/>
        </p:nvCxnSpPr>
        <p:spPr>
          <a:xfrm flipH="1">
            <a:off x="1825181" y="2141203"/>
            <a:ext cx="1257750" cy="978075"/>
          </a:xfrm>
          <a:prstGeom prst="curvedConnector4">
            <a:avLst>
              <a:gd name="adj1" fmla="val -14199"/>
              <a:gd name="adj2" fmla="val 5717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0" name="Shape 410"/>
          <p:cNvSpPr txBox="1"/>
          <p:nvPr/>
        </p:nvSpPr>
        <p:spPr>
          <a:xfrm>
            <a:off x="586766" y="3338456"/>
            <a:ext cx="45191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684094" y="1544569"/>
            <a:ext cx="317385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buSzPts val="1800"/>
              <a:buFont typeface="Calibri"/>
              <a:buAutoNum type="alphaLcParenR"/>
            </a:pP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  <a:p>
            <a:pPr marL="342900" indent="-257175">
              <a:buSzPts val="1800"/>
              <a:buFont typeface="Calibri"/>
              <a:buAutoNum type="alphaLcParenR"/>
            </a:pP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items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marL="342900" indent="-257175">
              <a:buSzPts val="1800"/>
              <a:buFont typeface="Calibri"/>
              <a:buAutoNum type="alphaLcParenR"/>
            </a:pP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items[i]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 for some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marL="342900" indent="-257175">
              <a:buSzPts val="1800"/>
              <a:buFont typeface="Calibri"/>
              <a:buAutoNum type="alphaLcParenR"/>
            </a:pP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items[i]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 for some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  <a:p>
            <a:pPr marL="342900" indent="-257175">
              <a:buSzPts val="1800"/>
              <a:buFont typeface="Calibri"/>
              <a:buAutoNum type="alphaLcParenR"/>
            </a:pP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items[i]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 for many different </a:t>
            </a:r>
            <a:r>
              <a:rPr lang="en" sz="135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107946" y="1060313"/>
            <a:ext cx="6332850" cy="471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When we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removeLast()</a:t>
            </a:r>
            <a:r>
              <a:rPr lang="en"/>
              <a:t>, which memory boxes need to change? To what?</a:t>
            </a:r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69750" y="3499143"/>
            <a:ext cx="6788250" cy="99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position of the next item to be inserted is always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is always the number of items in the AList.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item in the list is always in position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 - 1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50"/>
          </a:p>
        </p:txBody>
      </p:sp>
      <p:sp>
        <p:nvSpPr>
          <p:cNvPr id="414" name="Shape 414"/>
          <p:cNvSpPr/>
          <p:nvPr/>
        </p:nvSpPr>
        <p:spPr>
          <a:xfrm>
            <a:off x="5252119" y="3676275"/>
            <a:ext cx="287100" cy="680625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15" name="Shape 415"/>
          <p:cNvSpPr txBox="1"/>
          <p:nvPr/>
        </p:nvSpPr>
        <p:spPr>
          <a:xfrm>
            <a:off x="5585700" y="3843305"/>
            <a:ext cx="118687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AList invariants.</a:t>
            </a:r>
            <a:endParaRPr sz="10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Naive AList Code </a:t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202369" y="1128375"/>
            <a:ext cx="2740275" cy="3335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lang="en" sz="900" b="1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0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[100];  size = 0;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items[size] = x;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+= 1;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0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getLast()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items[size - 1];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60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60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3253106" y="1060313"/>
            <a:ext cx="32620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AList Invariants:</a:t>
            </a:r>
            <a:endParaRPr/>
          </a:p>
          <a:p>
            <a:r>
              <a:rPr lang="en"/>
              <a:t>The position of the next item to be inserted is always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size is always the number of items in the AList.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 last item in the list is always in position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 - 1</a:t>
            </a:r>
            <a:r>
              <a:rPr lang="en"/>
              <a:t>.</a:t>
            </a:r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3228244" y="3222694"/>
            <a:ext cx="2387025" cy="10127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removeLast() {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returnItem = items[size - 1];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 - 1] = 0;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-= 1;  	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returnItem;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</a:t>
            </a:r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4" name="Shape 424"/>
          <p:cNvCxnSpPr/>
          <p:nvPr/>
        </p:nvCxnSpPr>
        <p:spPr>
          <a:xfrm rot="10800000">
            <a:off x="4756519" y="3652556"/>
            <a:ext cx="972900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" name="Shape 425"/>
          <p:cNvSpPr txBox="1"/>
          <p:nvPr/>
        </p:nvSpPr>
        <p:spPr>
          <a:xfrm>
            <a:off x="5776369" y="3011531"/>
            <a:ext cx="1133775" cy="12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Setting deleted item to zero is not necessary to preserve invariants, and thus not necessary for correctness.</a:t>
            </a:r>
            <a:endParaRPr sz="105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Mighty AList</a:t>
            </a:r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71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Key Idea: Use some subset of the entries of an array.</a:t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2378719" y="1574325"/>
            <a:ext cx="2727000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433" name="Shape 433"/>
          <p:cNvCxnSpPr/>
          <p:nvPr/>
        </p:nvCxnSpPr>
        <p:spPr>
          <a:xfrm rot="10800000">
            <a:off x="2042746" y="1683513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 rot="10800000">
            <a:off x="2042746" y="186894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Shape 435"/>
          <p:cNvCxnSpPr/>
          <p:nvPr/>
        </p:nvCxnSpPr>
        <p:spPr>
          <a:xfrm rot="10800000">
            <a:off x="2042746" y="2158641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Shape 436"/>
          <p:cNvCxnSpPr/>
          <p:nvPr/>
        </p:nvCxnSpPr>
        <p:spPr>
          <a:xfrm rot="10800000">
            <a:off x="2042746" y="201379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Shape 437"/>
          <p:cNvGrpSpPr/>
          <p:nvPr/>
        </p:nvGrpSpPr>
        <p:grpSpPr>
          <a:xfrm>
            <a:off x="2334377" y="1531905"/>
            <a:ext cx="1186779" cy="721178"/>
            <a:chOff x="1114701" y="3234112"/>
            <a:chExt cx="1582372" cy="961571"/>
          </a:xfrm>
        </p:grpSpPr>
        <p:sp>
          <p:nvSpPr>
            <p:cNvPr id="438" name="Shape 43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39" name="Shape 43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40" name="Shape 44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42" name="Shape 442"/>
          <p:cNvSpPr txBox="1"/>
          <p:nvPr/>
        </p:nvSpPr>
        <p:spPr>
          <a:xfrm>
            <a:off x="4355735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416825" y="186651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44" name="Shape 444"/>
          <p:cNvSpPr/>
          <p:nvPr/>
        </p:nvSpPr>
        <p:spPr>
          <a:xfrm>
            <a:off x="506156" y="3233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445" name="Shape 445"/>
          <p:cNvSpPr/>
          <p:nvPr/>
        </p:nvSpPr>
        <p:spPr>
          <a:xfrm>
            <a:off x="883031" y="3233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446" name="Shape 446"/>
          <p:cNvSpPr/>
          <p:nvPr/>
        </p:nvSpPr>
        <p:spPr>
          <a:xfrm>
            <a:off x="1259906" y="3233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</a:t>
            </a:r>
            <a:endParaRPr sz="1350"/>
          </a:p>
        </p:txBody>
      </p:sp>
      <p:sp>
        <p:nvSpPr>
          <p:cNvPr id="447" name="Shape 447"/>
          <p:cNvSpPr/>
          <p:nvPr/>
        </p:nvSpPr>
        <p:spPr>
          <a:xfrm>
            <a:off x="1636781" y="3233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448" name="Shape 448"/>
          <p:cNvSpPr/>
          <p:nvPr/>
        </p:nvSpPr>
        <p:spPr>
          <a:xfrm>
            <a:off x="2013656" y="3235297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22</a:t>
            </a:r>
            <a:endParaRPr sz="1350"/>
          </a:p>
        </p:txBody>
      </p:sp>
      <p:sp>
        <p:nvSpPr>
          <p:cNvPr id="449" name="Shape 449"/>
          <p:cNvSpPr/>
          <p:nvPr/>
        </p:nvSpPr>
        <p:spPr>
          <a:xfrm>
            <a:off x="2390531" y="3235297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450" name="Shape 450"/>
          <p:cNvSpPr/>
          <p:nvPr/>
        </p:nvSpPr>
        <p:spPr>
          <a:xfrm>
            <a:off x="2767406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451" name="Shape 451"/>
          <p:cNvSpPr/>
          <p:nvPr/>
        </p:nvSpPr>
        <p:spPr>
          <a:xfrm>
            <a:off x="3144281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2</a:t>
            </a:r>
            <a:endParaRPr sz="1350"/>
          </a:p>
        </p:txBody>
      </p:sp>
      <p:sp>
        <p:nvSpPr>
          <p:cNvPr id="452" name="Shape 452"/>
          <p:cNvSpPr/>
          <p:nvPr/>
        </p:nvSpPr>
        <p:spPr>
          <a:xfrm>
            <a:off x="3894878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453" name="Shape 453"/>
          <p:cNvSpPr/>
          <p:nvPr/>
        </p:nvSpPr>
        <p:spPr>
          <a:xfrm>
            <a:off x="4271753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12</a:t>
            </a:r>
            <a:endParaRPr sz="1350"/>
          </a:p>
        </p:txBody>
      </p:sp>
      <p:sp>
        <p:nvSpPr>
          <p:cNvPr id="454" name="Shape 454"/>
          <p:cNvSpPr/>
          <p:nvPr/>
        </p:nvSpPr>
        <p:spPr>
          <a:xfrm>
            <a:off x="4648628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4</a:t>
            </a:r>
            <a:endParaRPr sz="1350"/>
          </a:p>
        </p:txBody>
      </p:sp>
      <p:sp>
        <p:nvSpPr>
          <p:cNvPr id="455" name="Shape 455"/>
          <p:cNvSpPr/>
          <p:nvPr/>
        </p:nvSpPr>
        <p:spPr>
          <a:xfrm>
            <a:off x="3523362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...</a:t>
            </a:r>
            <a:endParaRPr sz="1350"/>
          </a:p>
        </p:txBody>
      </p:sp>
      <p:sp>
        <p:nvSpPr>
          <p:cNvPr id="456" name="Shape 456"/>
          <p:cNvSpPr/>
          <p:nvPr/>
        </p:nvSpPr>
        <p:spPr>
          <a:xfrm>
            <a:off x="3780554" y="187326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6</a:t>
            </a:r>
            <a:endParaRPr sz="1350"/>
          </a:p>
        </p:txBody>
      </p:sp>
      <p:sp>
        <p:nvSpPr>
          <p:cNvPr id="457" name="Shape 457"/>
          <p:cNvSpPr txBox="1"/>
          <p:nvPr/>
        </p:nvSpPr>
        <p:spPr>
          <a:xfrm>
            <a:off x="3758606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58" name="Shape 458"/>
          <p:cNvCxnSpPr>
            <a:stCxn id="443" idx="3"/>
          </p:cNvCxnSpPr>
          <p:nvPr/>
        </p:nvCxnSpPr>
        <p:spPr>
          <a:xfrm rot="10800000">
            <a:off x="4635075" y="2000278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Shape 459"/>
          <p:cNvCxnSpPr>
            <a:stCxn id="443" idx="3"/>
            <a:endCxn id="447" idx="0"/>
          </p:cNvCxnSpPr>
          <p:nvPr/>
        </p:nvCxnSpPr>
        <p:spPr>
          <a:xfrm flipH="1">
            <a:off x="1825275" y="2007028"/>
            <a:ext cx="2968425" cy="1226475"/>
          </a:xfrm>
          <a:prstGeom prst="curvedConnector4">
            <a:avLst>
              <a:gd name="adj1" fmla="val -6016"/>
              <a:gd name="adj2" fmla="val 557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0" name="Shape 460"/>
          <p:cNvSpPr txBox="1"/>
          <p:nvPr/>
        </p:nvSpPr>
        <p:spPr>
          <a:xfrm>
            <a:off x="586766" y="3452756"/>
            <a:ext cx="45191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Mighty (?) AList</a:t>
            </a:r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71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Key Idea: Use some subset of the entries of an array.</a:t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2378719" y="1574325"/>
            <a:ext cx="2727000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468" name="Shape 468"/>
          <p:cNvCxnSpPr/>
          <p:nvPr/>
        </p:nvCxnSpPr>
        <p:spPr>
          <a:xfrm rot="10800000">
            <a:off x="2042746" y="1683513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rot="10800000">
            <a:off x="2042746" y="186894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>
            <a:off x="2042746" y="2158641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rot="10800000">
            <a:off x="2042746" y="201379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2" name="Shape 472"/>
          <p:cNvGrpSpPr/>
          <p:nvPr/>
        </p:nvGrpSpPr>
        <p:grpSpPr>
          <a:xfrm>
            <a:off x="2334377" y="1531905"/>
            <a:ext cx="1186779" cy="721178"/>
            <a:chOff x="1114701" y="3234112"/>
            <a:chExt cx="1582372" cy="961571"/>
          </a:xfrm>
        </p:grpSpPr>
        <p:sp>
          <p:nvSpPr>
            <p:cNvPr id="473" name="Shape 47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74" name="Shape 474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76" name="Shape 47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77" name="Shape 477"/>
          <p:cNvSpPr txBox="1"/>
          <p:nvPr/>
        </p:nvSpPr>
        <p:spPr>
          <a:xfrm>
            <a:off x="4355735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416825" y="186651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79" name="Shape 479"/>
          <p:cNvSpPr/>
          <p:nvPr/>
        </p:nvSpPr>
        <p:spPr>
          <a:xfrm>
            <a:off x="506156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480" name="Shape 480"/>
          <p:cNvSpPr/>
          <p:nvPr/>
        </p:nvSpPr>
        <p:spPr>
          <a:xfrm>
            <a:off x="883031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481" name="Shape 481"/>
          <p:cNvSpPr/>
          <p:nvPr/>
        </p:nvSpPr>
        <p:spPr>
          <a:xfrm>
            <a:off x="1259906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</a:t>
            </a:r>
            <a:endParaRPr sz="1350"/>
          </a:p>
        </p:txBody>
      </p:sp>
      <p:sp>
        <p:nvSpPr>
          <p:cNvPr id="482" name="Shape 482"/>
          <p:cNvSpPr/>
          <p:nvPr/>
        </p:nvSpPr>
        <p:spPr>
          <a:xfrm>
            <a:off x="1636781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483" name="Shape 483"/>
          <p:cNvSpPr/>
          <p:nvPr/>
        </p:nvSpPr>
        <p:spPr>
          <a:xfrm>
            <a:off x="2013656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22</a:t>
            </a:r>
            <a:endParaRPr sz="1350"/>
          </a:p>
        </p:txBody>
      </p:sp>
      <p:sp>
        <p:nvSpPr>
          <p:cNvPr id="484" name="Shape 484"/>
          <p:cNvSpPr/>
          <p:nvPr/>
        </p:nvSpPr>
        <p:spPr>
          <a:xfrm>
            <a:off x="2390531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485" name="Shape 485"/>
          <p:cNvSpPr/>
          <p:nvPr/>
        </p:nvSpPr>
        <p:spPr>
          <a:xfrm>
            <a:off x="2767406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486" name="Shape 486"/>
          <p:cNvSpPr/>
          <p:nvPr/>
        </p:nvSpPr>
        <p:spPr>
          <a:xfrm>
            <a:off x="3144281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487" name="Shape 487"/>
          <p:cNvSpPr/>
          <p:nvPr/>
        </p:nvSpPr>
        <p:spPr>
          <a:xfrm>
            <a:off x="3894878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488" name="Shape 488"/>
          <p:cNvSpPr/>
          <p:nvPr/>
        </p:nvSpPr>
        <p:spPr>
          <a:xfrm>
            <a:off x="4271753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489" name="Shape 489"/>
          <p:cNvSpPr/>
          <p:nvPr/>
        </p:nvSpPr>
        <p:spPr>
          <a:xfrm>
            <a:off x="4648628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490" name="Shape 490"/>
          <p:cNvSpPr/>
          <p:nvPr/>
        </p:nvSpPr>
        <p:spPr>
          <a:xfrm>
            <a:off x="3523362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...</a:t>
            </a:r>
            <a:endParaRPr sz="1350"/>
          </a:p>
        </p:txBody>
      </p:sp>
      <p:sp>
        <p:nvSpPr>
          <p:cNvPr id="491" name="Shape 491"/>
          <p:cNvSpPr/>
          <p:nvPr/>
        </p:nvSpPr>
        <p:spPr>
          <a:xfrm>
            <a:off x="3730859" y="1873275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100</a:t>
            </a:r>
            <a:endParaRPr sz="1350"/>
          </a:p>
        </p:txBody>
      </p:sp>
      <p:sp>
        <p:nvSpPr>
          <p:cNvPr id="492" name="Shape 492"/>
          <p:cNvSpPr txBox="1"/>
          <p:nvPr/>
        </p:nvSpPr>
        <p:spPr>
          <a:xfrm>
            <a:off x="3733393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3" name="Shape 493"/>
          <p:cNvCxnSpPr>
            <a:stCxn id="478" idx="3"/>
          </p:cNvCxnSpPr>
          <p:nvPr/>
        </p:nvCxnSpPr>
        <p:spPr>
          <a:xfrm rot="10800000">
            <a:off x="4635075" y="2000278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Shape 494"/>
          <p:cNvCxnSpPr>
            <a:stCxn id="478" idx="3"/>
            <a:endCxn id="482" idx="0"/>
          </p:cNvCxnSpPr>
          <p:nvPr/>
        </p:nvCxnSpPr>
        <p:spPr>
          <a:xfrm flipH="1">
            <a:off x="1825275" y="2007028"/>
            <a:ext cx="2968425" cy="1226475"/>
          </a:xfrm>
          <a:prstGeom prst="curvedConnector4">
            <a:avLst>
              <a:gd name="adj1" fmla="val -6016"/>
              <a:gd name="adj2" fmla="val 557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5" name="Shape 495"/>
          <p:cNvSpPr txBox="1"/>
          <p:nvPr/>
        </p:nvSpPr>
        <p:spPr>
          <a:xfrm>
            <a:off x="586766" y="3452756"/>
            <a:ext cx="45191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82250" y="3846956"/>
            <a:ext cx="6434325" cy="5573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What happens if we insert into the AList above? What should we do about it?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696713" y="2250225"/>
            <a:ext cx="5464575" cy="643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Resizing Arrays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 Resizing</a:t>
            </a:r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61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When the array gets too full, e.g. addLast(11), just make a new array:</a:t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2893069" y="1574325"/>
            <a:ext cx="2727000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09" name="Shape 509"/>
          <p:cNvCxnSpPr/>
          <p:nvPr/>
        </p:nvCxnSpPr>
        <p:spPr>
          <a:xfrm rot="10800000">
            <a:off x="2557096" y="1683513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Shape 510"/>
          <p:cNvCxnSpPr/>
          <p:nvPr/>
        </p:nvCxnSpPr>
        <p:spPr>
          <a:xfrm rot="10800000">
            <a:off x="2557096" y="186894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Shape 511"/>
          <p:cNvCxnSpPr/>
          <p:nvPr/>
        </p:nvCxnSpPr>
        <p:spPr>
          <a:xfrm rot="10800000">
            <a:off x="2557096" y="2158641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Shape 512"/>
          <p:cNvCxnSpPr/>
          <p:nvPr/>
        </p:nvCxnSpPr>
        <p:spPr>
          <a:xfrm rot="10800000">
            <a:off x="2557096" y="201379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3" name="Shape 513"/>
          <p:cNvGrpSpPr/>
          <p:nvPr/>
        </p:nvGrpSpPr>
        <p:grpSpPr>
          <a:xfrm>
            <a:off x="2848727" y="1531905"/>
            <a:ext cx="1186779" cy="721178"/>
            <a:chOff x="1114701" y="3234112"/>
            <a:chExt cx="1582372" cy="961571"/>
          </a:xfrm>
        </p:grpSpPr>
        <p:sp>
          <p:nvSpPr>
            <p:cNvPr id="514" name="Shape 514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518" name="Shape 518"/>
          <p:cNvSpPr txBox="1"/>
          <p:nvPr/>
        </p:nvSpPr>
        <p:spPr>
          <a:xfrm>
            <a:off x="4870085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4931175" y="186651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20" name="Shape 520"/>
          <p:cNvSpPr/>
          <p:nvPr/>
        </p:nvSpPr>
        <p:spPr>
          <a:xfrm>
            <a:off x="1020506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521" name="Shape 521"/>
          <p:cNvSpPr/>
          <p:nvPr/>
        </p:nvSpPr>
        <p:spPr>
          <a:xfrm>
            <a:off x="1397381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522" name="Shape 522"/>
          <p:cNvSpPr/>
          <p:nvPr/>
        </p:nvSpPr>
        <p:spPr>
          <a:xfrm>
            <a:off x="1774256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</a:t>
            </a:r>
            <a:endParaRPr sz="1350"/>
          </a:p>
        </p:txBody>
      </p:sp>
      <p:sp>
        <p:nvSpPr>
          <p:cNvPr id="523" name="Shape 523"/>
          <p:cNvSpPr/>
          <p:nvPr/>
        </p:nvSpPr>
        <p:spPr>
          <a:xfrm>
            <a:off x="2151131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524" name="Shape 524"/>
          <p:cNvSpPr/>
          <p:nvPr/>
        </p:nvSpPr>
        <p:spPr>
          <a:xfrm>
            <a:off x="2528006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22</a:t>
            </a:r>
            <a:endParaRPr sz="1350"/>
          </a:p>
        </p:txBody>
      </p:sp>
      <p:sp>
        <p:nvSpPr>
          <p:cNvPr id="525" name="Shape 525"/>
          <p:cNvSpPr/>
          <p:nvPr/>
        </p:nvSpPr>
        <p:spPr>
          <a:xfrm>
            <a:off x="2904881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526" name="Shape 526"/>
          <p:cNvSpPr/>
          <p:nvPr/>
        </p:nvSpPr>
        <p:spPr>
          <a:xfrm>
            <a:off x="3281756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527" name="Shape 527"/>
          <p:cNvSpPr/>
          <p:nvPr/>
        </p:nvSpPr>
        <p:spPr>
          <a:xfrm>
            <a:off x="3658631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528" name="Shape 528"/>
          <p:cNvSpPr/>
          <p:nvPr/>
        </p:nvSpPr>
        <p:spPr>
          <a:xfrm>
            <a:off x="4409228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529" name="Shape 529"/>
          <p:cNvSpPr/>
          <p:nvPr/>
        </p:nvSpPr>
        <p:spPr>
          <a:xfrm>
            <a:off x="4786103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530" name="Shape 530"/>
          <p:cNvSpPr/>
          <p:nvPr/>
        </p:nvSpPr>
        <p:spPr>
          <a:xfrm>
            <a:off x="5162978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531" name="Shape 531"/>
          <p:cNvSpPr/>
          <p:nvPr/>
        </p:nvSpPr>
        <p:spPr>
          <a:xfrm>
            <a:off x="4037712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...</a:t>
            </a:r>
            <a:endParaRPr sz="1350"/>
          </a:p>
        </p:txBody>
      </p:sp>
      <p:sp>
        <p:nvSpPr>
          <p:cNvPr id="532" name="Shape 532"/>
          <p:cNvSpPr/>
          <p:nvPr/>
        </p:nvSpPr>
        <p:spPr>
          <a:xfrm>
            <a:off x="4245209" y="1873275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100</a:t>
            </a:r>
            <a:endParaRPr sz="1350"/>
          </a:p>
        </p:txBody>
      </p:sp>
      <p:sp>
        <p:nvSpPr>
          <p:cNvPr id="533" name="Shape 533"/>
          <p:cNvSpPr txBox="1"/>
          <p:nvPr/>
        </p:nvSpPr>
        <p:spPr>
          <a:xfrm>
            <a:off x="4247743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34" name="Shape 534"/>
          <p:cNvCxnSpPr>
            <a:stCxn id="519" idx="3"/>
          </p:cNvCxnSpPr>
          <p:nvPr/>
        </p:nvCxnSpPr>
        <p:spPr>
          <a:xfrm rot="10800000">
            <a:off x="5149425" y="2000278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Shape 535"/>
          <p:cNvCxnSpPr>
            <a:stCxn id="519" idx="3"/>
            <a:endCxn id="523" idx="0"/>
          </p:cNvCxnSpPr>
          <p:nvPr/>
        </p:nvCxnSpPr>
        <p:spPr>
          <a:xfrm flipH="1">
            <a:off x="2339625" y="2007028"/>
            <a:ext cx="2968425" cy="1226475"/>
          </a:xfrm>
          <a:prstGeom prst="curvedConnector4">
            <a:avLst>
              <a:gd name="adj1" fmla="val -6016"/>
              <a:gd name="adj2" fmla="val 557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Shape 536"/>
          <p:cNvSpPr txBox="1"/>
          <p:nvPr/>
        </p:nvSpPr>
        <p:spPr>
          <a:xfrm>
            <a:off x="1101116" y="3452756"/>
            <a:ext cx="45191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Shape 537"/>
          <p:cNvSpPr txBox="1"/>
          <p:nvPr/>
        </p:nvSpPr>
        <p:spPr>
          <a:xfrm>
            <a:off x="2569500" y="716156"/>
            <a:ext cx="12834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size==items.length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538" name="Shape 538"/>
          <p:cNvCxnSpPr/>
          <p:nvPr/>
        </p:nvCxnSpPr>
        <p:spPr>
          <a:xfrm flipH="1">
            <a:off x="2280713" y="1001081"/>
            <a:ext cx="270675" cy="1561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 Resizing</a:t>
            </a:r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61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When the array gets too full, e.g. addLast(11), just make a new array:</a:t>
            </a:r>
            <a:endParaRPr/>
          </a:p>
          <a:p>
            <a:r>
              <a:rPr lang="en"/>
              <a:t>int[] a = new int[size+1];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2893069" y="1574325"/>
            <a:ext cx="2727000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46" name="Shape 546"/>
          <p:cNvCxnSpPr/>
          <p:nvPr/>
        </p:nvCxnSpPr>
        <p:spPr>
          <a:xfrm rot="10800000">
            <a:off x="2557096" y="1683513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Shape 547"/>
          <p:cNvCxnSpPr/>
          <p:nvPr/>
        </p:nvCxnSpPr>
        <p:spPr>
          <a:xfrm rot="10800000">
            <a:off x="2557096" y="186894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Shape 548"/>
          <p:cNvCxnSpPr/>
          <p:nvPr/>
        </p:nvCxnSpPr>
        <p:spPr>
          <a:xfrm rot="10800000">
            <a:off x="2557096" y="2158641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Shape 549"/>
          <p:cNvCxnSpPr/>
          <p:nvPr/>
        </p:nvCxnSpPr>
        <p:spPr>
          <a:xfrm rot="10800000">
            <a:off x="2557096" y="201379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0" name="Shape 550"/>
          <p:cNvGrpSpPr/>
          <p:nvPr/>
        </p:nvGrpSpPr>
        <p:grpSpPr>
          <a:xfrm>
            <a:off x="2848727" y="1531905"/>
            <a:ext cx="1186779" cy="721178"/>
            <a:chOff x="1114701" y="3234112"/>
            <a:chExt cx="1582372" cy="961571"/>
          </a:xfrm>
        </p:grpSpPr>
        <p:sp>
          <p:nvSpPr>
            <p:cNvPr id="551" name="Shape 55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52" name="Shape 55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53" name="Shape 55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555" name="Shape 555"/>
          <p:cNvSpPr txBox="1"/>
          <p:nvPr/>
        </p:nvSpPr>
        <p:spPr>
          <a:xfrm>
            <a:off x="4870085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4931175" y="186651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57" name="Shape 557"/>
          <p:cNvSpPr/>
          <p:nvPr/>
        </p:nvSpPr>
        <p:spPr>
          <a:xfrm>
            <a:off x="1020506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558" name="Shape 558"/>
          <p:cNvSpPr/>
          <p:nvPr/>
        </p:nvSpPr>
        <p:spPr>
          <a:xfrm>
            <a:off x="1397381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559" name="Shape 559"/>
          <p:cNvSpPr/>
          <p:nvPr/>
        </p:nvSpPr>
        <p:spPr>
          <a:xfrm>
            <a:off x="1774256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</a:t>
            </a:r>
            <a:endParaRPr sz="1350"/>
          </a:p>
        </p:txBody>
      </p:sp>
      <p:sp>
        <p:nvSpPr>
          <p:cNvPr id="560" name="Shape 560"/>
          <p:cNvSpPr/>
          <p:nvPr/>
        </p:nvSpPr>
        <p:spPr>
          <a:xfrm>
            <a:off x="2151131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561" name="Shape 561"/>
          <p:cNvSpPr/>
          <p:nvPr/>
        </p:nvSpPr>
        <p:spPr>
          <a:xfrm>
            <a:off x="2528006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22</a:t>
            </a:r>
            <a:endParaRPr sz="1350"/>
          </a:p>
        </p:txBody>
      </p:sp>
      <p:sp>
        <p:nvSpPr>
          <p:cNvPr id="562" name="Shape 562"/>
          <p:cNvSpPr/>
          <p:nvPr/>
        </p:nvSpPr>
        <p:spPr>
          <a:xfrm>
            <a:off x="2904881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563" name="Shape 563"/>
          <p:cNvSpPr/>
          <p:nvPr/>
        </p:nvSpPr>
        <p:spPr>
          <a:xfrm>
            <a:off x="3281756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564" name="Shape 564"/>
          <p:cNvSpPr/>
          <p:nvPr/>
        </p:nvSpPr>
        <p:spPr>
          <a:xfrm>
            <a:off x="3658631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565" name="Shape 565"/>
          <p:cNvSpPr/>
          <p:nvPr/>
        </p:nvSpPr>
        <p:spPr>
          <a:xfrm>
            <a:off x="4409228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566" name="Shape 566"/>
          <p:cNvSpPr/>
          <p:nvPr/>
        </p:nvSpPr>
        <p:spPr>
          <a:xfrm>
            <a:off x="4786103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567" name="Shape 567"/>
          <p:cNvSpPr/>
          <p:nvPr/>
        </p:nvSpPr>
        <p:spPr>
          <a:xfrm>
            <a:off x="5162978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568" name="Shape 568"/>
          <p:cNvSpPr/>
          <p:nvPr/>
        </p:nvSpPr>
        <p:spPr>
          <a:xfrm>
            <a:off x="4037712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...</a:t>
            </a:r>
            <a:endParaRPr sz="1350"/>
          </a:p>
        </p:txBody>
      </p:sp>
      <p:sp>
        <p:nvSpPr>
          <p:cNvPr id="569" name="Shape 569"/>
          <p:cNvSpPr/>
          <p:nvPr/>
        </p:nvSpPr>
        <p:spPr>
          <a:xfrm>
            <a:off x="4245209" y="1873275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100</a:t>
            </a:r>
            <a:endParaRPr sz="1350"/>
          </a:p>
        </p:txBody>
      </p:sp>
      <p:sp>
        <p:nvSpPr>
          <p:cNvPr id="570" name="Shape 570"/>
          <p:cNvSpPr txBox="1"/>
          <p:nvPr/>
        </p:nvSpPr>
        <p:spPr>
          <a:xfrm>
            <a:off x="4247743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1" name="Shape 571"/>
          <p:cNvCxnSpPr>
            <a:stCxn id="556" idx="3"/>
          </p:cNvCxnSpPr>
          <p:nvPr/>
        </p:nvCxnSpPr>
        <p:spPr>
          <a:xfrm rot="10800000">
            <a:off x="5149425" y="2000278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Shape 572"/>
          <p:cNvCxnSpPr>
            <a:stCxn id="556" idx="3"/>
            <a:endCxn id="560" idx="0"/>
          </p:cNvCxnSpPr>
          <p:nvPr/>
        </p:nvCxnSpPr>
        <p:spPr>
          <a:xfrm flipH="1">
            <a:off x="2339625" y="2007028"/>
            <a:ext cx="2968425" cy="1226475"/>
          </a:xfrm>
          <a:prstGeom prst="curvedConnector4">
            <a:avLst>
              <a:gd name="adj1" fmla="val -6016"/>
              <a:gd name="adj2" fmla="val 557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Shape 573"/>
          <p:cNvSpPr txBox="1"/>
          <p:nvPr/>
        </p:nvSpPr>
        <p:spPr>
          <a:xfrm>
            <a:off x="1101116" y="3452756"/>
            <a:ext cx="45191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74" name="Shape 574"/>
          <p:cNvGrpSpPr/>
          <p:nvPr/>
        </p:nvGrpSpPr>
        <p:grpSpPr>
          <a:xfrm>
            <a:off x="138713" y="3447476"/>
            <a:ext cx="6013425" cy="774968"/>
            <a:chOff x="184950" y="3739384"/>
            <a:chExt cx="8017900" cy="1033291"/>
          </a:xfrm>
        </p:grpSpPr>
        <p:grpSp>
          <p:nvGrpSpPr>
            <p:cNvPr id="575" name="Shape 575"/>
            <p:cNvGrpSpPr/>
            <p:nvPr/>
          </p:nvGrpSpPr>
          <p:grpSpPr>
            <a:xfrm>
              <a:off x="1360675" y="4259538"/>
              <a:ext cx="6842175" cy="513138"/>
              <a:chOff x="1360675" y="4259538"/>
              <a:chExt cx="6842175" cy="513138"/>
            </a:xfrm>
          </p:grpSpPr>
          <p:sp>
            <p:nvSpPr>
              <p:cNvPr id="576" name="Shape 576"/>
              <p:cNvSpPr/>
              <p:nvPr/>
            </p:nvSpPr>
            <p:spPr>
              <a:xfrm>
                <a:off x="13606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18631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23656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2868175" y="4259538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33706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38731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43756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4878175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  <p:sp>
            <p:nvSpPr>
              <p:cNvPr id="584" name="Shape 584"/>
              <p:cNvSpPr/>
              <p:nvPr/>
            </p:nvSpPr>
            <p:spPr>
              <a:xfrm>
                <a:off x="5878971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6381471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6883970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5383616" y="4261929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...</a:t>
                </a:r>
                <a:endParaRPr sz="1350"/>
              </a:p>
            </p:txBody>
          </p:sp>
          <p:sp>
            <p:nvSpPr>
              <p:cNvPr id="588" name="Shape 588"/>
              <p:cNvSpPr txBox="1"/>
              <p:nvPr/>
            </p:nvSpPr>
            <p:spPr>
              <a:xfrm>
                <a:off x="1468150" y="4551875"/>
                <a:ext cx="6734700" cy="2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/>
              <a:p>
                <a:r>
                  <a:rPr lang="en" sz="1050">
                    <a:latin typeface="Consolas"/>
                    <a:ea typeface="Consolas"/>
                    <a:cs typeface="Consolas"/>
                    <a:sym typeface="Consolas"/>
                  </a:rPr>
                  <a:t>0    1    2    3    4    5    6    7         97   98   99   100 </a:t>
                </a:r>
                <a:endParaRPr sz="105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7379320" y="4259554"/>
                <a:ext cx="502500" cy="3747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350"/>
                  <a:t>0</a:t>
                </a:r>
                <a:endParaRPr sz="1350"/>
              </a:p>
            </p:txBody>
          </p:sp>
        </p:grpSp>
        <p:sp>
          <p:nvSpPr>
            <p:cNvPr id="590" name="Shape 590"/>
            <p:cNvSpPr/>
            <p:nvPr/>
          </p:nvSpPr>
          <p:spPr>
            <a:xfrm>
              <a:off x="184950" y="4068025"/>
              <a:ext cx="502500" cy="220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591" name="Shape 591"/>
            <p:cNvCxnSpPr>
              <a:stCxn id="590" idx="3"/>
              <a:endCxn id="576" idx="1"/>
            </p:cNvCxnSpPr>
            <p:nvPr/>
          </p:nvCxnSpPr>
          <p:spPr>
            <a:xfrm>
              <a:off x="687450" y="4178425"/>
              <a:ext cx="673200" cy="2685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2" name="Shape 592"/>
            <p:cNvSpPr txBox="1"/>
            <p:nvPr/>
          </p:nvSpPr>
          <p:spPr>
            <a:xfrm>
              <a:off x="235401" y="3739384"/>
              <a:ext cx="6732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/>
                <a:t>a</a:t>
              </a:r>
              <a:endParaRPr sz="1050"/>
            </a:p>
          </p:txBody>
        </p:sp>
      </p:grpSp>
      <p:sp>
        <p:nvSpPr>
          <p:cNvPr id="593" name="Shape 593"/>
          <p:cNvSpPr txBox="1"/>
          <p:nvPr/>
        </p:nvSpPr>
        <p:spPr>
          <a:xfrm>
            <a:off x="2569500" y="716156"/>
            <a:ext cx="12834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size==items.length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594" name="Shape 594"/>
          <p:cNvCxnSpPr/>
          <p:nvPr/>
        </p:nvCxnSpPr>
        <p:spPr>
          <a:xfrm flipH="1">
            <a:off x="2280713" y="1001081"/>
            <a:ext cx="270675" cy="1561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 Resizing</a:t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2893069" y="1574325"/>
            <a:ext cx="2727000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601" name="Shape 601"/>
          <p:cNvCxnSpPr/>
          <p:nvPr/>
        </p:nvCxnSpPr>
        <p:spPr>
          <a:xfrm rot="10800000">
            <a:off x="2557096" y="1683513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Shape 602"/>
          <p:cNvCxnSpPr/>
          <p:nvPr/>
        </p:nvCxnSpPr>
        <p:spPr>
          <a:xfrm rot="10800000">
            <a:off x="2557096" y="186894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Shape 603"/>
          <p:cNvCxnSpPr/>
          <p:nvPr/>
        </p:nvCxnSpPr>
        <p:spPr>
          <a:xfrm rot="10800000">
            <a:off x="2557096" y="2158641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rot="10800000">
            <a:off x="2557096" y="201379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5" name="Shape 605"/>
          <p:cNvGrpSpPr/>
          <p:nvPr/>
        </p:nvGrpSpPr>
        <p:grpSpPr>
          <a:xfrm>
            <a:off x="2848727" y="1531905"/>
            <a:ext cx="1186779" cy="721178"/>
            <a:chOff x="1114701" y="3234112"/>
            <a:chExt cx="1582372" cy="961571"/>
          </a:xfrm>
        </p:grpSpPr>
        <p:sp>
          <p:nvSpPr>
            <p:cNvPr id="606" name="Shape 60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7" name="Shape 60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8" name="Shape 60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9" name="Shape 60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610" name="Shape 610"/>
          <p:cNvSpPr txBox="1"/>
          <p:nvPr/>
        </p:nvSpPr>
        <p:spPr>
          <a:xfrm>
            <a:off x="4870085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4931175" y="186651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612" name="Shape 612"/>
          <p:cNvSpPr/>
          <p:nvPr/>
        </p:nvSpPr>
        <p:spPr>
          <a:xfrm>
            <a:off x="1020506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613" name="Shape 613"/>
          <p:cNvSpPr/>
          <p:nvPr/>
        </p:nvSpPr>
        <p:spPr>
          <a:xfrm>
            <a:off x="1397381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614" name="Shape 614"/>
          <p:cNvSpPr/>
          <p:nvPr/>
        </p:nvSpPr>
        <p:spPr>
          <a:xfrm>
            <a:off x="1774256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</a:t>
            </a:r>
            <a:endParaRPr sz="1350"/>
          </a:p>
        </p:txBody>
      </p:sp>
      <p:sp>
        <p:nvSpPr>
          <p:cNvPr id="615" name="Shape 615"/>
          <p:cNvSpPr/>
          <p:nvPr/>
        </p:nvSpPr>
        <p:spPr>
          <a:xfrm>
            <a:off x="2151131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616" name="Shape 616"/>
          <p:cNvSpPr/>
          <p:nvPr/>
        </p:nvSpPr>
        <p:spPr>
          <a:xfrm>
            <a:off x="2528006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22</a:t>
            </a:r>
            <a:endParaRPr sz="1350"/>
          </a:p>
        </p:txBody>
      </p:sp>
      <p:sp>
        <p:nvSpPr>
          <p:cNvPr id="617" name="Shape 617"/>
          <p:cNvSpPr/>
          <p:nvPr/>
        </p:nvSpPr>
        <p:spPr>
          <a:xfrm>
            <a:off x="2904881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618" name="Shape 618"/>
          <p:cNvSpPr/>
          <p:nvPr/>
        </p:nvSpPr>
        <p:spPr>
          <a:xfrm>
            <a:off x="3281756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619" name="Shape 619"/>
          <p:cNvSpPr/>
          <p:nvPr/>
        </p:nvSpPr>
        <p:spPr>
          <a:xfrm>
            <a:off x="3658631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620" name="Shape 620"/>
          <p:cNvSpPr/>
          <p:nvPr/>
        </p:nvSpPr>
        <p:spPr>
          <a:xfrm>
            <a:off x="4409228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621" name="Shape 621"/>
          <p:cNvSpPr/>
          <p:nvPr/>
        </p:nvSpPr>
        <p:spPr>
          <a:xfrm>
            <a:off x="4786103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622" name="Shape 622"/>
          <p:cNvSpPr/>
          <p:nvPr/>
        </p:nvSpPr>
        <p:spPr>
          <a:xfrm>
            <a:off x="5162978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623" name="Shape 623"/>
          <p:cNvSpPr/>
          <p:nvPr/>
        </p:nvSpPr>
        <p:spPr>
          <a:xfrm>
            <a:off x="4037712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...</a:t>
            </a:r>
            <a:endParaRPr sz="1350"/>
          </a:p>
        </p:txBody>
      </p:sp>
      <p:sp>
        <p:nvSpPr>
          <p:cNvPr id="624" name="Shape 624"/>
          <p:cNvSpPr/>
          <p:nvPr/>
        </p:nvSpPr>
        <p:spPr>
          <a:xfrm>
            <a:off x="4245209" y="1873275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100</a:t>
            </a:r>
            <a:endParaRPr sz="1350"/>
          </a:p>
        </p:txBody>
      </p:sp>
      <p:sp>
        <p:nvSpPr>
          <p:cNvPr id="625" name="Shape 625"/>
          <p:cNvSpPr txBox="1"/>
          <p:nvPr/>
        </p:nvSpPr>
        <p:spPr>
          <a:xfrm>
            <a:off x="4247743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26" name="Shape 626"/>
          <p:cNvCxnSpPr>
            <a:stCxn id="611" idx="3"/>
          </p:cNvCxnSpPr>
          <p:nvPr/>
        </p:nvCxnSpPr>
        <p:spPr>
          <a:xfrm rot="10800000">
            <a:off x="5149425" y="2000278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Shape 627"/>
          <p:cNvCxnSpPr>
            <a:stCxn id="611" idx="3"/>
            <a:endCxn id="615" idx="0"/>
          </p:cNvCxnSpPr>
          <p:nvPr/>
        </p:nvCxnSpPr>
        <p:spPr>
          <a:xfrm flipH="1">
            <a:off x="2339625" y="2007028"/>
            <a:ext cx="2968425" cy="1226475"/>
          </a:xfrm>
          <a:prstGeom prst="curvedConnector4">
            <a:avLst>
              <a:gd name="adj1" fmla="val -6016"/>
              <a:gd name="adj2" fmla="val 557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8" name="Shape 628"/>
          <p:cNvSpPr txBox="1"/>
          <p:nvPr/>
        </p:nvSpPr>
        <p:spPr>
          <a:xfrm>
            <a:off x="1101116" y="3452756"/>
            <a:ext cx="45191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29" name="Shape 629"/>
          <p:cNvGrpSpPr/>
          <p:nvPr/>
        </p:nvGrpSpPr>
        <p:grpSpPr>
          <a:xfrm>
            <a:off x="1020507" y="3837591"/>
            <a:ext cx="5131631" cy="384854"/>
            <a:chOff x="1360675" y="4259538"/>
            <a:chExt cx="6842175" cy="513138"/>
          </a:xfrm>
        </p:grpSpPr>
        <p:sp>
          <p:nvSpPr>
            <p:cNvPr id="630" name="Shape 630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631" name="Shape 631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3</a:t>
              </a:r>
              <a:endParaRPr sz="1350"/>
            </a:p>
          </p:txBody>
        </p:sp>
        <p:sp>
          <p:nvSpPr>
            <p:cNvPr id="632" name="Shape 632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</a:t>
              </a:r>
              <a:endParaRPr sz="1350"/>
            </a:p>
          </p:txBody>
        </p:sp>
        <p:sp>
          <p:nvSpPr>
            <p:cNvPr id="633" name="Shape 633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634" name="Shape 634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22</a:t>
              </a:r>
              <a:endParaRPr sz="1350"/>
            </a:p>
          </p:txBody>
        </p:sp>
        <p:sp>
          <p:nvSpPr>
            <p:cNvPr id="635" name="Shape 635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636" name="Shape 636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637" name="Shape 637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638" name="Shape 638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641" name="Shape 641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...</a:t>
              </a:r>
              <a:endParaRPr sz="1350"/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0</a:t>
              </a:r>
              <a:endParaRPr sz="1350"/>
            </a:p>
          </p:txBody>
        </p:sp>
      </p:grpSp>
      <p:sp>
        <p:nvSpPr>
          <p:cNvPr id="644" name="Shape 644"/>
          <p:cNvSpPr/>
          <p:nvPr/>
        </p:nvSpPr>
        <p:spPr>
          <a:xfrm>
            <a:off x="138713" y="3693956"/>
            <a:ext cx="376875" cy="165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45" name="Shape 645"/>
          <p:cNvSpPr txBox="1"/>
          <p:nvPr/>
        </p:nvSpPr>
        <p:spPr>
          <a:xfrm>
            <a:off x="176551" y="3447476"/>
            <a:ext cx="504900" cy="20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a</a:t>
            </a:r>
            <a:endParaRPr sz="1050"/>
          </a:p>
        </p:txBody>
      </p:sp>
      <p:cxnSp>
        <p:nvCxnSpPr>
          <p:cNvPr id="646" name="Shape 646"/>
          <p:cNvCxnSpPr>
            <a:stCxn id="644" idx="3"/>
            <a:endCxn id="647" idx="1"/>
          </p:cNvCxnSpPr>
          <p:nvPr/>
        </p:nvCxnSpPr>
        <p:spPr>
          <a:xfrm>
            <a:off x="515588" y="3776756"/>
            <a:ext cx="504900" cy="20137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241275" cy="161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When the array gets too full, e.g. addLast(11), just make a new array:</a:t>
            </a:r>
            <a:endParaRPr/>
          </a:p>
          <a:p>
            <a:r>
              <a:rPr lang="en"/>
              <a:t>int[] a = new int[size+1];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System.arraycopy(...)</a:t>
            </a:r>
            <a:endParaRPr/>
          </a:p>
        </p:txBody>
      </p:sp>
      <p:sp>
        <p:nvSpPr>
          <p:cNvPr id="649" name="Shape 649"/>
          <p:cNvSpPr txBox="1"/>
          <p:nvPr/>
        </p:nvSpPr>
        <p:spPr>
          <a:xfrm>
            <a:off x="2569500" y="716156"/>
            <a:ext cx="12834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size==items.length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650" name="Shape 650"/>
          <p:cNvCxnSpPr/>
          <p:nvPr/>
        </p:nvCxnSpPr>
        <p:spPr>
          <a:xfrm flipH="1">
            <a:off x="2280713" y="1001081"/>
            <a:ext cx="270675" cy="1561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696713" y="2250225"/>
            <a:ext cx="5464575" cy="643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A Last Look at Linked Lists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 Resizing</a:t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893069" y="1574325"/>
            <a:ext cx="2727000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657" name="Shape 657"/>
          <p:cNvCxnSpPr/>
          <p:nvPr/>
        </p:nvCxnSpPr>
        <p:spPr>
          <a:xfrm rot="10800000">
            <a:off x="2557096" y="1683513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2557096" y="186894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2557096" y="2158641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2557096" y="201379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1" name="Shape 661"/>
          <p:cNvGrpSpPr/>
          <p:nvPr/>
        </p:nvGrpSpPr>
        <p:grpSpPr>
          <a:xfrm>
            <a:off x="2848727" y="1531905"/>
            <a:ext cx="1186779" cy="721178"/>
            <a:chOff x="1114701" y="3234112"/>
            <a:chExt cx="1582372" cy="961571"/>
          </a:xfrm>
        </p:grpSpPr>
        <p:sp>
          <p:nvSpPr>
            <p:cNvPr id="662" name="Shape 66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3" name="Shape 66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4" name="Shape 664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666" name="Shape 666"/>
          <p:cNvSpPr txBox="1"/>
          <p:nvPr/>
        </p:nvSpPr>
        <p:spPr>
          <a:xfrm>
            <a:off x="4870085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4931175" y="186651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668" name="Shape 668"/>
          <p:cNvSpPr/>
          <p:nvPr/>
        </p:nvSpPr>
        <p:spPr>
          <a:xfrm>
            <a:off x="1020506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669" name="Shape 669"/>
          <p:cNvSpPr/>
          <p:nvPr/>
        </p:nvSpPr>
        <p:spPr>
          <a:xfrm>
            <a:off x="1397381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670" name="Shape 670"/>
          <p:cNvSpPr/>
          <p:nvPr/>
        </p:nvSpPr>
        <p:spPr>
          <a:xfrm>
            <a:off x="1774256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</a:t>
            </a:r>
            <a:endParaRPr sz="1350"/>
          </a:p>
        </p:txBody>
      </p:sp>
      <p:sp>
        <p:nvSpPr>
          <p:cNvPr id="671" name="Shape 671"/>
          <p:cNvSpPr/>
          <p:nvPr/>
        </p:nvSpPr>
        <p:spPr>
          <a:xfrm>
            <a:off x="2151131" y="3233504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672" name="Shape 672"/>
          <p:cNvSpPr/>
          <p:nvPr/>
        </p:nvSpPr>
        <p:spPr>
          <a:xfrm>
            <a:off x="2528006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22</a:t>
            </a:r>
            <a:endParaRPr sz="1350"/>
          </a:p>
        </p:txBody>
      </p:sp>
      <p:sp>
        <p:nvSpPr>
          <p:cNvPr id="673" name="Shape 673"/>
          <p:cNvSpPr/>
          <p:nvPr/>
        </p:nvSpPr>
        <p:spPr>
          <a:xfrm>
            <a:off x="2904881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674" name="Shape 674"/>
          <p:cNvSpPr/>
          <p:nvPr/>
        </p:nvSpPr>
        <p:spPr>
          <a:xfrm>
            <a:off x="3281756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675" name="Shape 675"/>
          <p:cNvSpPr/>
          <p:nvPr/>
        </p:nvSpPr>
        <p:spPr>
          <a:xfrm>
            <a:off x="3658631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676" name="Shape 676"/>
          <p:cNvSpPr/>
          <p:nvPr/>
        </p:nvSpPr>
        <p:spPr>
          <a:xfrm>
            <a:off x="4409228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-1</a:t>
            </a:r>
            <a:endParaRPr sz="1350"/>
          </a:p>
        </p:txBody>
      </p:sp>
      <p:sp>
        <p:nvSpPr>
          <p:cNvPr id="677" name="Shape 677"/>
          <p:cNvSpPr/>
          <p:nvPr/>
        </p:nvSpPr>
        <p:spPr>
          <a:xfrm>
            <a:off x="4786103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678" name="Shape 678"/>
          <p:cNvSpPr/>
          <p:nvPr/>
        </p:nvSpPr>
        <p:spPr>
          <a:xfrm>
            <a:off x="5162978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679" name="Shape 679"/>
          <p:cNvSpPr/>
          <p:nvPr/>
        </p:nvSpPr>
        <p:spPr>
          <a:xfrm>
            <a:off x="4037712" y="3235297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...</a:t>
            </a:r>
            <a:endParaRPr sz="1350"/>
          </a:p>
        </p:txBody>
      </p:sp>
      <p:sp>
        <p:nvSpPr>
          <p:cNvPr id="680" name="Shape 680"/>
          <p:cNvSpPr/>
          <p:nvPr/>
        </p:nvSpPr>
        <p:spPr>
          <a:xfrm>
            <a:off x="4245209" y="1873275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100</a:t>
            </a:r>
            <a:endParaRPr sz="1350"/>
          </a:p>
        </p:txBody>
      </p:sp>
      <p:sp>
        <p:nvSpPr>
          <p:cNvPr id="681" name="Shape 681"/>
          <p:cNvSpPr txBox="1"/>
          <p:nvPr/>
        </p:nvSpPr>
        <p:spPr>
          <a:xfrm>
            <a:off x="4247743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82" name="Shape 682"/>
          <p:cNvCxnSpPr>
            <a:stCxn id="667" idx="3"/>
          </p:cNvCxnSpPr>
          <p:nvPr/>
        </p:nvCxnSpPr>
        <p:spPr>
          <a:xfrm rot="10800000">
            <a:off x="5149425" y="2000278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Shape 683"/>
          <p:cNvCxnSpPr>
            <a:stCxn id="667" idx="3"/>
            <a:endCxn id="671" idx="0"/>
          </p:cNvCxnSpPr>
          <p:nvPr/>
        </p:nvCxnSpPr>
        <p:spPr>
          <a:xfrm flipH="1">
            <a:off x="2339625" y="2007028"/>
            <a:ext cx="2968425" cy="1226475"/>
          </a:xfrm>
          <a:prstGeom prst="curvedConnector4">
            <a:avLst>
              <a:gd name="adj1" fmla="val -6016"/>
              <a:gd name="adj2" fmla="val 557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4" name="Shape 684"/>
          <p:cNvSpPr txBox="1"/>
          <p:nvPr/>
        </p:nvSpPr>
        <p:spPr>
          <a:xfrm>
            <a:off x="1101116" y="3452756"/>
            <a:ext cx="45191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85" name="Shape 685"/>
          <p:cNvGrpSpPr/>
          <p:nvPr/>
        </p:nvGrpSpPr>
        <p:grpSpPr>
          <a:xfrm>
            <a:off x="1020507" y="3837591"/>
            <a:ext cx="5131631" cy="384854"/>
            <a:chOff x="1360675" y="4259538"/>
            <a:chExt cx="6842175" cy="513138"/>
          </a:xfrm>
        </p:grpSpPr>
        <p:sp>
          <p:nvSpPr>
            <p:cNvPr id="686" name="Shape 686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3</a:t>
              </a:r>
              <a:endParaRPr sz="135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</a:t>
              </a:r>
              <a:endParaRPr sz="135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22</a:t>
              </a:r>
              <a:endParaRPr sz="135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...</a:t>
              </a:r>
              <a:endParaRPr sz="1350"/>
            </a:p>
          </p:txBody>
        </p:sp>
        <p:sp>
          <p:nvSpPr>
            <p:cNvPr id="698" name="Shape 698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11</a:t>
              </a:r>
              <a:endParaRPr sz="1350"/>
            </a:p>
          </p:txBody>
        </p:sp>
      </p:grpSp>
      <p:sp>
        <p:nvSpPr>
          <p:cNvPr id="700" name="Shape 700"/>
          <p:cNvSpPr/>
          <p:nvPr/>
        </p:nvSpPr>
        <p:spPr>
          <a:xfrm>
            <a:off x="138713" y="3693956"/>
            <a:ext cx="376875" cy="165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01" name="Shape 701"/>
          <p:cNvSpPr txBox="1"/>
          <p:nvPr/>
        </p:nvSpPr>
        <p:spPr>
          <a:xfrm>
            <a:off x="176551" y="3447476"/>
            <a:ext cx="504900" cy="20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a</a:t>
            </a:r>
            <a:endParaRPr sz="1050"/>
          </a:p>
        </p:txBody>
      </p:sp>
      <p:cxnSp>
        <p:nvCxnSpPr>
          <p:cNvPr id="702" name="Shape 702"/>
          <p:cNvCxnSpPr>
            <a:stCxn id="700" idx="3"/>
            <a:endCxn id="703" idx="1"/>
          </p:cNvCxnSpPr>
          <p:nvPr/>
        </p:nvCxnSpPr>
        <p:spPr>
          <a:xfrm>
            <a:off x="515588" y="3776756"/>
            <a:ext cx="504900" cy="20137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5876775" cy="161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When the array gets too full, e.g. addLast(11), just make a new array:</a:t>
            </a:r>
            <a:endParaRPr/>
          </a:p>
          <a:p>
            <a:r>
              <a:rPr lang="en"/>
              <a:t>int[] a = new int[size+1];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System.arraycopy(...)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a[size] = 11;</a:t>
            </a:r>
            <a:endParaRPr/>
          </a:p>
        </p:txBody>
      </p:sp>
      <p:sp>
        <p:nvSpPr>
          <p:cNvPr id="705" name="Shape 705"/>
          <p:cNvSpPr txBox="1"/>
          <p:nvPr/>
        </p:nvSpPr>
        <p:spPr>
          <a:xfrm>
            <a:off x="2569500" y="716156"/>
            <a:ext cx="12834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size==items.length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706" name="Shape 706"/>
          <p:cNvCxnSpPr/>
          <p:nvPr/>
        </p:nvCxnSpPr>
        <p:spPr>
          <a:xfrm flipH="1">
            <a:off x="2280713" y="1001081"/>
            <a:ext cx="270675" cy="1561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 Resizing</a:t>
            </a: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2893069" y="1574325"/>
            <a:ext cx="2727000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713" name="Shape 713"/>
          <p:cNvCxnSpPr/>
          <p:nvPr/>
        </p:nvCxnSpPr>
        <p:spPr>
          <a:xfrm rot="10800000">
            <a:off x="2557096" y="1683513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Shape 714"/>
          <p:cNvCxnSpPr/>
          <p:nvPr/>
        </p:nvCxnSpPr>
        <p:spPr>
          <a:xfrm rot="10800000">
            <a:off x="2557096" y="186894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Shape 715"/>
          <p:cNvCxnSpPr/>
          <p:nvPr/>
        </p:nvCxnSpPr>
        <p:spPr>
          <a:xfrm rot="10800000">
            <a:off x="2557096" y="2158641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Shape 716"/>
          <p:cNvCxnSpPr/>
          <p:nvPr/>
        </p:nvCxnSpPr>
        <p:spPr>
          <a:xfrm rot="10800000">
            <a:off x="2557096" y="201379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7" name="Shape 717"/>
          <p:cNvGrpSpPr/>
          <p:nvPr/>
        </p:nvGrpSpPr>
        <p:grpSpPr>
          <a:xfrm>
            <a:off x="2848727" y="1531905"/>
            <a:ext cx="1186779" cy="721178"/>
            <a:chOff x="1114701" y="3234112"/>
            <a:chExt cx="1582372" cy="961571"/>
          </a:xfrm>
        </p:grpSpPr>
        <p:sp>
          <p:nvSpPr>
            <p:cNvPr id="718" name="Shape 71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19" name="Shape 71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20" name="Shape 72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722" name="Shape 722"/>
          <p:cNvSpPr txBox="1"/>
          <p:nvPr/>
        </p:nvSpPr>
        <p:spPr>
          <a:xfrm>
            <a:off x="4870085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4931175" y="186651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724" name="Shape 724"/>
          <p:cNvSpPr/>
          <p:nvPr/>
        </p:nvSpPr>
        <p:spPr>
          <a:xfrm>
            <a:off x="4245209" y="1873275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101</a:t>
            </a:r>
            <a:endParaRPr sz="1350"/>
          </a:p>
        </p:txBody>
      </p:sp>
      <p:sp>
        <p:nvSpPr>
          <p:cNvPr id="725" name="Shape 725"/>
          <p:cNvSpPr txBox="1"/>
          <p:nvPr/>
        </p:nvSpPr>
        <p:spPr>
          <a:xfrm>
            <a:off x="4247743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26" name="Shape 726"/>
          <p:cNvCxnSpPr>
            <a:stCxn id="723" idx="3"/>
          </p:cNvCxnSpPr>
          <p:nvPr/>
        </p:nvCxnSpPr>
        <p:spPr>
          <a:xfrm rot="10800000">
            <a:off x="5149425" y="2000278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Shape 727"/>
          <p:cNvCxnSpPr>
            <a:stCxn id="723" idx="3"/>
            <a:endCxn id="728" idx="3"/>
          </p:cNvCxnSpPr>
          <p:nvPr/>
        </p:nvCxnSpPr>
        <p:spPr>
          <a:xfrm>
            <a:off x="5308050" y="2007028"/>
            <a:ext cx="603225" cy="1971000"/>
          </a:xfrm>
          <a:prstGeom prst="curvedConnector3">
            <a:avLst>
              <a:gd name="adj1" fmla="val 1296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29" name="Shape 729"/>
          <p:cNvGrpSpPr/>
          <p:nvPr/>
        </p:nvGrpSpPr>
        <p:grpSpPr>
          <a:xfrm>
            <a:off x="1020506" y="3233503"/>
            <a:ext cx="4599735" cy="384854"/>
            <a:chOff x="1360675" y="3454088"/>
            <a:chExt cx="6132980" cy="513138"/>
          </a:xfrm>
        </p:grpSpPr>
        <p:sp>
          <p:nvSpPr>
            <p:cNvPr id="730" name="Shape 730"/>
            <p:cNvSpPr/>
            <p:nvPr/>
          </p:nvSpPr>
          <p:spPr>
            <a:xfrm>
              <a:off x="1360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1863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3</a:t>
              </a:r>
              <a:endParaRPr sz="135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2365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</a:t>
              </a:r>
              <a:endParaRPr sz="135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2868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3370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22</a:t>
              </a:r>
              <a:endParaRPr sz="135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3873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375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878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58789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63814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83970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5383616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...</a:t>
              </a:r>
              <a:endParaRPr sz="1350"/>
            </a:p>
          </p:txBody>
        </p:sp>
        <p:sp>
          <p:nvSpPr>
            <p:cNvPr id="742" name="Shape 742"/>
            <p:cNvSpPr txBox="1"/>
            <p:nvPr/>
          </p:nvSpPr>
          <p:spPr>
            <a:xfrm>
              <a:off x="1468155" y="3746425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1020507" y="3837591"/>
            <a:ext cx="5131631" cy="384854"/>
            <a:chOff x="1360675" y="4259538"/>
            <a:chExt cx="6842175" cy="513138"/>
          </a:xfrm>
        </p:grpSpPr>
        <p:sp>
          <p:nvSpPr>
            <p:cNvPr id="744" name="Shape 744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3</a:t>
              </a:r>
              <a:endParaRPr sz="135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</a:t>
              </a:r>
              <a:endParaRPr sz="135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22</a:t>
              </a:r>
              <a:endParaRPr sz="135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...</a:t>
              </a:r>
              <a:endParaRPr sz="1350"/>
            </a:p>
          </p:txBody>
        </p:sp>
        <p:sp>
          <p:nvSpPr>
            <p:cNvPr id="756" name="Shape 756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11</a:t>
              </a:r>
              <a:endParaRPr sz="1350"/>
            </a:p>
          </p:txBody>
        </p:sp>
      </p:grpSp>
      <p:sp>
        <p:nvSpPr>
          <p:cNvPr id="757" name="Shape 757"/>
          <p:cNvSpPr/>
          <p:nvPr/>
        </p:nvSpPr>
        <p:spPr>
          <a:xfrm>
            <a:off x="138713" y="3693956"/>
            <a:ext cx="376875" cy="165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58" name="Shape 758"/>
          <p:cNvSpPr txBox="1"/>
          <p:nvPr/>
        </p:nvSpPr>
        <p:spPr>
          <a:xfrm>
            <a:off x="176551" y="3447476"/>
            <a:ext cx="504900" cy="20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a</a:t>
            </a:r>
            <a:endParaRPr sz="1050"/>
          </a:p>
        </p:txBody>
      </p:sp>
      <p:cxnSp>
        <p:nvCxnSpPr>
          <p:cNvPr id="759" name="Shape 759"/>
          <p:cNvCxnSpPr>
            <a:stCxn id="757" idx="3"/>
            <a:endCxn id="760" idx="1"/>
          </p:cNvCxnSpPr>
          <p:nvPr/>
        </p:nvCxnSpPr>
        <p:spPr>
          <a:xfrm>
            <a:off x="515588" y="3776756"/>
            <a:ext cx="504900" cy="20137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047325" cy="161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When the array gets too full, e.g. addLast(11), just make a new array:</a:t>
            </a:r>
            <a:endParaRPr/>
          </a:p>
          <a:p>
            <a:r>
              <a:rPr lang="en"/>
              <a:t>int[] a = new int[size+1];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System.arraycopy(...)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a[size] = 11;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items = a;   size +=1;</a:t>
            </a:r>
            <a:endParaRPr/>
          </a:p>
        </p:txBody>
      </p:sp>
      <p:sp>
        <p:nvSpPr>
          <p:cNvPr id="762" name="Shape 762"/>
          <p:cNvSpPr txBox="1"/>
          <p:nvPr/>
        </p:nvSpPr>
        <p:spPr>
          <a:xfrm>
            <a:off x="2569500" y="716156"/>
            <a:ext cx="12834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size==items.length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763" name="Shape 763"/>
          <p:cNvCxnSpPr/>
          <p:nvPr/>
        </p:nvCxnSpPr>
        <p:spPr>
          <a:xfrm flipH="1">
            <a:off x="2280713" y="1001081"/>
            <a:ext cx="270675" cy="1561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 Resizing</a:t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893069" y="1574325"/>
            <a:ext cx="2727000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770" name="Shape 770"/>
          <p:cNvCxnSpPr/>
          <p:nvPr/>
        </p:nvCxnSpPr>
        <p:spPr>
          <a:xfrm rot="10800000">
            <a:off x="2557096" y="1683513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Shape 771"/>
          <p:cNvCxnSpPr/>
          <p:nvPr/>
        </p:nvCxnSpPr>
        <p:spPr>
          <a:xfrm rot="10800000">
            <a:off x="2557096" y="186894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Shape 772"/>
          <p:cNvCxnSpPr/>
          <p:nvPr/>
        </p:nvCxnSpPr>
        <p:spPr>
          <a:xfrm rot="10800000">
            <a:off x="2557096" y="2158641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Shape 773"/>
          <p:cNvCxnSpPr/>
          <p:nvPr/>
        </p:nvCxnSpPr>
        <p:spPr>
          <a:xfrm rot="10800000">
            <a:off x="2557096" y="201379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4" name="Shape 774"/>
          <p:cNvGrpSpPr/>
          <p:nvPr/>
        </p:nvGrpSpPr>
        <p:grpSpPr>
          <a:xfrm>
            <a:off x="2848727" y="1531905"/>
            <a:ext cx="1186779" cy="721178"/>
            <a:chOff x="1114701" y="3234112"/>
            <a:chExt cx="1582372" cy="961571"/>
          </a:xfrm>
        </p:grpSpPr>
        <p:sp>
          <p:nvSpPr>
            <p:cNvPr id="775" name="Shape 775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76" name="Shape 77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77" name="Shape 777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78" name="Shape 77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779" name="Shape 779"/>
          <p:cNvSpPr txBox="1"/>
          <p:nvPr/>
        </p:nvSpPr>
        <p:spPr>
          <a:xfrm>
            <a:off x="4870085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4931175" y="186651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781" name="Shape 781"/>
          <p:cNvSpPr/>
          <p:nvPr/>
        </p:nvSpPr>
        <p:spPr>
          <a:xfrm>
            <a:off x="4245209" y="1873275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101</a:t>
            </a:r>
            <a:endParaRPr sz="1350"/>
          </a:p>
        </p:txBody>
      </p:sp>
      <p:sp>
        <p:nvSpPr>
          <p:cNvPr id="782" name="Shape 782"/>
          <p:cNvSpPr txBox="1"/>
          <p:nvPr/>
        </p:nvSpPr>
        <p:spPr>
          <a:xfrm>
            <a:off x="4247743" y="163745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83" name="Shape 783"/>
          <p:cNvCxnSpPr>
            <a:stCxn id="780" idx="3"/>
          </p:cNvCxnSpPr>
          <p:nvPr/>
        </p:nvCxnSpPr>
        <p:spPr>
          <a:xfrm rot="10800000">
            <a:off x="5149425" y="2000278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Shape 784"/>
          <p:cNvCxnSpPr>
            <a:stCxn id="780" idx="3"/>
            <a:endCxn id="785" idx="3"/>
          </p:cNvCxnSpPr>
          <p:nvPr/>
        </p:nvCxnSpPr>
        <p:spPr>
          <a:xfrm>
            <a:off x="5308050" y="2007028"/>
            <a:ext cx="603225" cy="1971000"/>
          </a:xfrm>
          <a:prstGeom prst="curvedConnector3">
            <a:avLst>
              <a:gd name="adj1" fmla="val 1296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86" name="Shape 786"/>
          <p:cNvGrpSpPr/>
          <p:nvPr/>
        </p:nvGrpSpPr>
        <p:grpSpPr>
          <a:xfrm>
            <a:off x="1020507" y="3837591"/>
            <a:ext cx="5131631" cy="384854"/>
            <a:chOff x="1360675" y="4259538"/>
            <a:chExt cx="6842175" cy="513138"/>
          </a:xfrm>
        </p:grpSpPr>
        <p:sp>
          <p:nvSpPr>
            <p:cNvPr id="787" name="Shape 787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3</a:t>
              </a:r>
              <a:endParaRPr sz="135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</a:t>
              </a:r>
              <a:endParaRPr sz="135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22</a:t>
              </a:r>
              <a:endParaRPr sz="135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...</a:t>
              </a:r>
              <a:endParaRPr sz="1350"/>
            </a:p>
          </p:txBody>
        </p:sp>
        <p:sp>
          <p:nvSpPr>
            <p:cNvPr id="799" name="Shape 799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11</a:t>
              </a:r>
              <a:endParaRPr sz="1350"/>
            </a:p>
          </p:txBody>
        </p:sp>
      </p:grpSp>
      <p:sp>
        <p:nvSpPr>
          <p:cNvPr id="800" name="Shape 800"/>
          <p:cNvSpPr/>
          <p:nvPr/>
        </p:nvSpPr>
        <p:spPr>
          <a:xfrm>
            <a:off x="138713" y="3693956"/>
            <a:ext cx="376875" cy="165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1" name="Shape 801"/>
          <p:cNvSpPr txBox="1"/>
          <p:nvPr/>
        </p:nvSpPr>
        <p:spPr>
          <a:xfrm>
            <a:off x="176551" y="3447476"/>
            <a:ext cx="504900" cy="20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a</a:t>
            </a:r>
            <a:endParaRPr sz="1050"/>
          </a:p>
        </p:txBody>
      </p:sp>
      <p:cxnSp>
        <p:nvCxnSpPr>
          <p:cNvPr id="802" name="Shape 802"/>
          <p:cNvCxnSpPr>
            <a:stCxn id="800" idx="3"/>
            <a:endCxn id="803" idx="1"/>
          </p:cNvCxnSpPr>
          <p:nvPr/>
        </p:nvCxnSpPr>
        <p:spPr>
          <a:xfrm>
            <a:off x="515588" y="3776756"/>
            <a:ext cx="504900" cy="20137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287850" cy="1619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When the array gets too full, e.g. addLast(11), just make a new array:</a:t>
            </a:r>
            <a:endParaRPr/>
          </a:p>
          <a:p>
            <a:r>
              <a:rPr lang="en"/>
              <a:t>int[] a = new int[size+1];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System.arraycopy(...)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a[size] = 11;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items = a;   size +=1;</a:t>
            </a:r>
            <a:endParaRPr/>
          </a:p>
        </p:txBody>
      </p:sp>
      <p:sp>
        <p:nvSpPr>
          <p:cNvPr id="805" name="Shape 805"/>
          <p:cNvSpPr txBox="1"/>
          <p:nvPr/>
        </p:nvSpPr>
        <p:spPr>
          <a:xfrm>
            <a:off x="2569500" y="716156"/>
            <a:ext cx="12834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size==items.length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806" name="Shape 806"/>
          <p:cNvCxnSpPr/>
          <p:nvPr/>
        </p:nvCxnSpPr>
        <p:spPr>
          <a:xfrm flipH="1">
            <a:off x="2280713" y="1001081"/>
            <a:ext cx="270675" cy="1561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7" name="Shape 807"/>
          <p:cNvSpPr/>
          <p:nvPr/>
        </p:nvSpPr>
        <p:spPr>
          <a:xfrm>
            <a:off x="184369" y="1552669"/>
            <a:ext cx="107325" cy="38475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08" name="Shape 808"/>
          <p:cNvSpPr txBox="1"/>
          <p:nvPr/>
        </p:nvSpPr>
        <p:spPr>
          <a:xfrm>
            <a:off x="342394" y="2737013"/>
            <a:ext cx="2022300" cy="1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We call this process “resizing”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809" name="Shape 809"/>
          <p:cNvCxnSpPr>
            <a:stCxn id="808" idx="1"/>
          </p:cNvCxnSpPr>
          <p:nvPr/>
        </p:nvCxnSpPr>
        <p:spPr>
          <a:xfrm rot="10800000">
            <a:off x="241594" y="2297363"/>
            <a:ext cx="100800" cy="517725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Implementation</a:t>
            </a:r>
            <a:endParaRPr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Let’s implement the resizing capability.</a:t>
            </a:r>
            <a:endParaRPr/>
          </a:p>
          <a:p>
            <a:r>
              <a:rPr lang="en"/>
              <a:t>As usual, for those of you watching online, I recommend trying to implement this on your own before watching me do it.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Starter code is provided in the lists4 study guide if you want to try it out on a computer.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Resizing Array Code</a:t>
            </a:r>
            <a:endParaRPr/>
          </a:p>
        </p:txBody>
      </p:sp>
      <p:sp>
        <p:nvSpPr>
          <p:cNvPr id="821" name="Shape 821"/>
          <p:cNvSpPr txBox="1"/>
          <p:nvPr/>
        </p:nvSpPr>
        <p:spPr>
          <a:xfrm>
            <a:off x="124238" y="1677488"/>
            <a:ext cx="3321000" cy="180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[size + 1];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a, 0, size);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  	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Shape 822"/>
          <p:cNvSpPr txBox="1"/>
          <p:nvPr/>
        </p:nvSpPr>
        <p:spPr>
          <a:xfrm>
            <a:off x="3609638" y="1221769"/>
            <a:ext cx="3186675" cy="27393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3" name="Shape 823"/>
          <p:cNvSpPr txBox="1"/>
          <p:nvPr/>
        </p:nvSpPr>
        <p:spPr>
          <a:xfrm>
            <a:off x="1506300" y="3448538"/>
            <a:ext cx="55687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Works</a:t>
            </a:r>
            <a:endParaRPr sz="1050"/>
          </a:p>
        </p:txBody>
      </p:sp>
      <p:sp>
        <p:nvSpPr>
          <p:cNvPr id="824" name="Shape 824"/>
          <p:cNvSpPr txBox="1"/>
          <p:nvPr/>
        </p:nvSpPr>
        <p:spPr>
          <a:xfrm>
            <a:off x="4773563" y="4021781"/>
            <a:ext cx="85882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Much Better</a:t>
            </a:r>
            <a:endParaRPr sz="10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4809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Runtime and Space Usage Analysis: yellkey.com</a:t>
            </a:r>
            <a:r>
              <a:rPr lang="en">
                <a:solidFill>
                  <a:srgbClr val="208920"/>
                </a:solidFill>
              </a:rPr>
              <a:t>/protect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423750" cy="16695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have a full array of size 100. If we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two times, how many </a:t>
            </a:r>
            <a:r>
              <a:rPr lang="en" b="1"/>
              <a:t>total</a:t>
            </a:r>
            <a:r>
              <a:rPr lang="en"/>
              <a:t> array memory boxes will we need to create and fill (for just these 2 calls)?</a:t>
            </a:r>
            <a:endParaRPr/>
          </a:p>
          <a:p>
            <a:pPr>
              <a:buAutoNum type="alphaUcPeriod"/>
            </a:pPr>
            <a:r>
              <a:rPr lang="en"/>
              <a:t>0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/>
              <a:t>101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/>
              <a:t>203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/>
              <a:t>10,302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831" name="Shape 831"/>
          <p:cNvSpPr txBox="1"/>
          <p:nvPr/>
        </p:nvSpPr>
        <p:spPr>
          <a:xfrm>
            <a:off x="3512494" y="1762463"/>
            <a:ext cx="3186675" cy="2574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171713" y="2831036"/>
            <a:ext cx="3107025" cy="14996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Bonus question: What is the maximum number of array boxes that Java will track at any given time? Assume that “garbage collection” happens immediately when all references to an object are lost.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 Resizing</a:t>
            </a:r>
            <a:endParaRPr/>
          </a:p>
        </p:txBody>
      </p:sp>
      <p:grpSp>
        <p:nvGrpSpPr>
          <p:cNvPr id="838" name="Shape 838"/>
          <p:cNvGrpSpPr/>
          <p:nvPr/>
        </p:nvGrpSpPr>
        <p:grpSpPr>
          <a:xfrm>
            <a:off x="1020506" y="2376253"/>
            <a:ext cx="4599735" cy="384854"/>
            <a:chOff x="1360675" y="3454088"/>
            <a:chExt cx="6132980" cy="513138"/>
          </a:xfrm>
        </p:grpSpPr>
        <p:sp>
          <p:nvSpPr>
            <p:cNvPr id="839" name="Shape 839"/>
            <p:cNvSpPr/>
            <p:nvPr/>
          </p:nvSpPr>
          <p:spPr>
            <a:xfrm>
              <a:off x="1360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1863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3</a:t>
              </a:r>
              <a:endParaRPr sz="1350"/>
            </a:p>
          </p:txBody>
        </p:sp>
        <p:sp>
          <p:nvSpPr>
            <p:cNvPr id="841" name="Shape 841"/>
            <p:cNvSpPr/>
            <p:nvPr/>
          </p:nvSpPr>
          <p:spPr>
            <a:xfrm>
              <a:off x="23656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</a:t>
              </a:r>
              <a:endParaRPr sz="1350"/>
            </a:p>
          </p:txBody>
        </p:sp>
        <p:sp>
          <p:nvSpPr>
            <p:cNvPr id="842" name="Shape 842"/>
            <p:cNvSpPr/>
            <p:nvPr/>
          </p:nvSpPr>
          <p:spPr>
            <a:xfrm>
              <a:off x="2868175" y="345408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843" name="Shape 843"/>
            <p:cNvSpPr/>
            <p:nvPr/>
          </p:nvSpPr>
          <p:spPr>
            <a:xfrm>
              <a:off x="3370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22</a:t>
              </a:r>
              <a:endParaRPr sz="1350"/>
            </a:p>
          </p:txBody>
        </p:sp>
        <p:sp>
          <p:nvSpPr>
            <p:cNvPr id="844" name="Shape 844"/>
            <p:cNvSpPr/>
            <p:nvPr/>
          </p:nvSpPr>
          <p:spPr>
            <a:xfrm>
              <a:off x="3873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845" name="Shape 845"/>
            <p:cNvSpPr/>
            <p:nvPr/>
          </p:nvSpPr>
          <p:spPr>
            <a:xfrm>
              <a:off x="43756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846" name="Shape 846"/>
            <p:cNvSpPr/>
            <p:nvPr/>
          </p:nvSpPr>
          <p:spPr>
            <a:xfrm>
              <a:off x="4878175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847" name="Shape 847"/>
            <p:cNvSpPr/>
            <p:nvPr/>
          </p:nvSpPr>
          <p:spPr>
            <a:xfrm>
              <a:off x="58789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848" name="Shape 848"/>
            <p:cNvSpPr/>
            <p:nvPr/>
          </p:nvSpPr>
          <p:spPr>
            <a:xfrm>
              <a:off x="6381471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849" name="Shape 849"/>
            <p:cNvSpPr/>
            <p:nvPr/>
          </p:nvSpPr>
          <p:spPr>
            <a:xfrm>
              <a:off x="6883970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850" name="Shape 850"/>
            <p:cNvSpPr/>
            <p:nvPr/>
          </p:nvSpPr>
          <p:spPr>
            <a:xfrm>
              <a:off x="5383616" y="345647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...</a:t>
              </a:r>
              <a:endParaRPr sz="1350"/>
            </a:p>
          </p:txBody>
        </p:sp>
        <p:sp>
          <p:nvSpPr>
            <p:cNvPr id="851" name="Shape 851"/>
            <p:cNvSpPr txBox="1"/>
            <p:nvPr/>
          </p:nvSpPr>
          <p:spPr>
            <a:xfrm>
              <a:off x="1468155" y="3746425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1020507" y="3136275"/>
            <a:ext cx="5131631" cy="384854"/>
            <a:chOff x="1360675" y="4259538"/>
            <a:chExt cx="6842175" cy="513138"/>
          </a:xfrm>
        </p:grpSpPr>
        <p:sp>
          <p:nvSpPr>
            <p:cNvPr id="853" name="Shape 853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3</a:t>
              </a:r>
              <a:endParaRPr sz="1350"/>
            </a:p>
          </p:txBody>
        </p:sp>
        <p:sp>
          <p:nvSpPr>
            <p:cNvPr id="855" name="Shape 855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</a:t>
              </a:r>
              <a:endParaRPr sz="1350"/>
            </a:p>
          </p:txBody>
        </p:sp>
        <p:sp>
          <p:nvSpPr>
            <p:cNvPr id="856" name="Shape 856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857" name="Shape 857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22</a:t>
              </a:r>
              <a:endParaRPr sz="1350"/>
            </a:p>
          </p:txBody>
        </p:sp>
        <p:sp>
          <p:nvSpPr>
            <p:cNvPr id="858" name="Shape 858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859" name="Shape 859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...</a:t>
              </a:r>
              <a:endParaRPr sz="1350"/>
            </a:p>
          </p:txBody>
        </p:sp>
        <p:sp>
          <p:nvSpPr>
            <p:cNvPr id="865" name="Shape 865"/>
            <p:cNvSpPr txBox="1"/>
            <p:nvPr/>
          </p:nvSpPr>
          <p:spPr>
            <a:xfrm>
              <a:off x="1468150" y="4551875"/>
              <a:ext cx="67347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11</a:t>
              </a:r>
              <a:endParaRPr sz="1350"/>
            </a:p>
          </p:txBody>
        </p:sp>
      </p:grpSp>
      <p:grpSp>
        <p:nvGrpSpPr>
          <p:cNvPr id="867" name="Shape 867"/>
          <p:cNvGrpSpPr/>
          <p:nvPr/>
        </p:nvGrpSpPr>
        <p:grpSpPr>
          <a:xfrm>
            <a:off x="1020507" y="3879750"/>
            <a:ext cx="5402981" cy="384854"/>
            <a:chOff x="1360675" y="4259538"/>
            <a:chExt cx="7203975" cy="513138"/>
          </a:xfrm>
        </p:grpSpPr>
        <p:sp>
          <p:nvSpPr>
            <p:cNvPr id="868" name="Shape 868"/>
            <p:cNvSpPr/>
            <p:nvPr/>
          </p:nvSpPr>
          <p:spPr>
            <a:xfrm>
              <a:off x="1360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1863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3</a:t>
              </a:r>
              <a:endParaRPr sz="135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23656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</a:t>
              </a:r>
              <a:endParaRPr sz="135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2868175" y="4259538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3370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22</a:t>
              </a:r>
              <a:endParaRPr sz="135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3873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756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878175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58789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6381471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6883970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5383616" y="4261929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...</a:t>
              </a:r>
              <a:endParaRPr sz="1350"/>
            </a:p>
          </p:txBody>
        </p:sp>
        <p:sp>
          <p:nvSpPr>
            <p:cNvPr id="880" name="Shape 880"/>
            <p:cNvSpPr txBox="1"/>
            <p:nvPr/>
          </p:nvSpPr>
          <p:spPr>
            <a:xfrm>
              <a:off x="1468150" y="4551875"/>
              <a:ext cx="7096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0    1    2    3    4    5    6    7         97   98   99   100   101 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7379320" y="4259554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11</a:t>
              </a:r>
              <a:endParaRPr sz="1350"/>
            </a:p>
          </p:txBody>
        </p:sp>
      </p:grpSp>
      <p:sp>
        <p:nvSpPr>
          <p:cNvPr id="882" name="Shape 882"/>
          <p:cNvSpPr/>
          <p:nvPr/>
        </p:nvSpPr>
        <p:spPr>
          <a:xfrm>
            <a:off x="5912663" y="3879762"/>
            <a:ext cx="376875" cy="2810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883" name="Shape 883"/>
          <p:cNvSpPr/>
          <p:nvPr/>
        </p:nvSpPr>
        <p:spPr>
          <a:xfrm>
            <a:off x="690450" y="3131419"/>
            <a:ext cx="201600" cy="3879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4" name="Shape 884"/>
          <p:cNvSpPr/>
          <p:nvPr/>
        </p:nvSpPr>
        <p:spPr>
          <a:xfrm>
            <a:off x="690450" y="3878231"/>
            <a:ext cx="201600" cy="3879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5" name="Shape 885"/>
          <p:cNvSpPr txBox="1"/>
          <p:nvPr/>
        </p:nvSpPr>
        <p:spPr>
          <a:xfrm>
            <a:off x="294806" y="3154688"/>
            <a:ext cx="62055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101</a:t>
            </a:r>
            <a:endParaRPr sz="1050"/>
          </a:p>
        </p:txBody>
      </p:sp>
      <p:sp>
        <p:nvSpPr>
          <p:cNvPr id="886" name="Shape 886"/>
          <p:cNvSpPr txBox="1"/>
          <p:nvPr/>
        </p:nvSpPr>
        <p:spPr>
          <a:xfrm>
            <a:off x="310322" y="3871481"/>
            <a:ext cx="62055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102</a:t>
            </a:r>
            <a:endParaRPr sz="1050"/>
          </a:p>
        </p:txBody>
      </p:sp>
      <p:sp>
        <p:nvSpPr>
          <p:cNvPr id="887" name="Shape 88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423750" cy="7695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Resizing twice requires us to create and fill 203 total memory boxes.</a:t>
            </a:r>
            <a:endParaRPr/>
          </a:p>
          <a:p>
            <a:r>
              <a:rPr lang="en"/>
              <a:t>Bonus answer: Most boxes at any one time is 203.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When the second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is done, we are left with 102 boxes.</a:t>
            </a: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706744" y="2391356"/>
            <a:ext cx="201600" cy="3879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889" name="Shape 889"/>
          <p:cNvSpPr txBox="1"/>
          <p:nvPr/>
        </p:nvSpPr>
        <p:spPr>
          <a:xfrm>
            <a:off x="313134" y="2435006"/>
            <a:ext cx="62055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100</a:t>
            </a:r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4809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Runtime and Space Usage Analysis: yellkey.com</a:t>
            </a:r>
            <a:r>
              <a:rPr lang="en">
                <a:solidFill>
                  <a:srgbClr val="208920"/>
                </a:solidFill>
              </a:rPr>
              <a:t>/protect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895" name="Shape 89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423750" cy="16695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have a full array of size 100. If we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until size = 1000, roughly how many total array memory boxes will we need to create and fill?</a:t>
            </a:r>
            <a:endParaRPr/>
          </a:p>
          <a:p>
            <a:pPr>
              <a:buAutoNum type="alphaUcPeriod"/>
            </a:pPr>
            <a:r>
              <a:rPr lang="en"/>
              <a:t>1,000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/>
              <a:t>500,000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/>
              <a:t>1,000,000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/>
              <a:t>500,000,000,000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/>
              <a:t>1,000,000,000,000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896" name="Shape 896"/>
          <p:cNvSpPr txBox="1"/>
          <p:nvPr/>
        </p:nvSpPr>
        <p:spPr>
          <a:xfrm>
            <a:off x="3512494" y="1762463"/>
            <a:ext cx="3186675" cy="2574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7" name="Shape 897"/>
          <p:cNvSpPr txBox="1">
            <a:spLocks noGrp="1"/>
          </p:cNvSpPr>
          <p:nvPr>
            <p:ph type="body" idx="1"/>
          </p:nvPr>
        </p:nvSpPr>
        <p:spPr>
          <a:xfrm>
            <a:off x="171713" y="2786963"/>
            <a:ext cx="3107025" cy="15842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Bonus question: What is the maximum number of array boxes that Java will track at any given time? Assume that “garbage collection” happens immediately when all references to an object are lost.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4809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Runtime and Space Usage Analysis</a:t>
            </a:r>
            <a:endParaRPr/>
          </a:p>
        </p:txBody>
      </p:sp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749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/>
              <a:t>Suppose we have a full array of size 100. If we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until size = 1000, roughly how many total array memory boxes will we need to create and fill?</a:t>
            </a:r>
            <a:endParaRPr/>
          </a:p>
          <a:p>
            <a:pPr marL="0" indent="0">
              <a:buNone/>
            </a:pPr>
            <a:r>
              <a:rPr lang="en" b="1"/>
              <a:t>B.    500,000</a:t>
            </a:r>
            <a:endParaRPr b="1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Going from capacity 100 to 101: 101</a:t>
            </a:r>
            <a:endParaRPr/>
          </a:p>
          <a:p>
            <a:pPr marL="0" indent="0">
              <a:buNone/>
            </a:pPr>
            <a:r>
              <a:rPr lang="en"/>
              <a:t>From 101 to 102: 102</a:t>
            </a:r>
            <a:endParaRPr/>
          </a:p>
          <a:p>
            <a:pPr marL="0" indent="0">
              <a:buNone/>
            </a:pPr>
            <a:r>
              <a:rPr lang="en"/>
              <a:t>…</a:t>
            </a:r>
            <a:endParaRPr/>
          </a:p>
          <a:p>
            <a:pPr marL="0" indent="0">
              <a:buNone/>
            </a:pPr>
            <a:r>
              <a:rPr lang="en"/>
              <a:t>From: 999 to 1000: 1000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Total array boxes created/copied: 101 + 102 + … + 1000</a:t>
            </a:r>
            <a:endParaRPr/>
          </a:p>
          <a:p>
            <a:pPr marL="0" indent="0">
              <a:buNone/>
            </a:pPr>
            <a:r>
              <a:rPr lang="en"/>
              <a:t>Since sum of 1 + 2 + 3 + … + N = N(N+1)/2, sum(101, …, 1000)  is close to 500,000.</a:t>
            </a:r>
            <a:endParaRPr/>
          </a:p>
          <a:p>
            <a:pPr marL="0" indent="0">
              <a:buNone/>
            </a:pPr>
            <a:r>
              <a:rPr lang="en" sz="1200"/>
              <a:t>See: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http://mathandmultimedia.com/2010/09/15/sum-first-n-positive-integers</a:t>
            </a:r>
            <a:endParaRPr/>
          </a:p>
        </p:txBody>
      </p:sp>
      <p:sp>
        <p:nvSpPr>
          <p:cNvPr id="904" name="Shape 904"/>
          <p:cNvSpPr txBox="1"/>
          <p:nvPr/>
        </p:nvSpPr>
        <p:spPr>
          <a:xfrm>
            <a:off x="4030894" y="3306581"/>
            <a:ext cx="2803725" cy="54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We’ll be doing a lot of this after the midterm.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905" name="Shape 905"/>
          <p:cNvCxnSpPr/>
          <p:nvPr/>
        </p:nvCxnSpPr>
        <p:spPr>
          <a:xfrm flipH="1">
            <a:off x="4895381" y="3606469"/>
            <a:ext cx="542925" cy="39195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6" name="Shape 906"/>
          <p:cNvSpPr txBox="1"/>
          <p:nvPr/>
        </p:nvSpPr>
        <p:spPr>
          <a:xfrm>
            <a:off x="3512494" y="1876763"/>
            <a:ext cx="3186675" cy="1196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Resizing Slowness</a:t>
            </a:r>
            <a:endParaRPr/>
          </a:p>
        </p:txBody>
      </p:sp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Inserting 100,000 items requires roughly 5,000,000,000 new containers.</a:t>
            </a:r>
            <a:endParaRPr/>
          </a:p>
          <a:p>
            <a:r>
              <a:rPr lang="en"/>
              <a:t>Computers operate at the speed of GHz (due billions of things per second).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No huge surprise that 100,000 items took seconds.</a:t>
            </a:r>
            <a:endParaRPr/>
          </a:p>
        </p:txBody>
      </p:sp>
      <p:pic>
        <p:nvPicPr>
          <p:cNvPr id="913" name="Shape 9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406" y="1878534"/>
            <a:ext cx="3396582" cy="25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Shape 9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0" y="2267184"/>
            <a:ext cx="3467138" cy="1908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Shape 53"/>
          <p:cNvGrpSpPr/>
          <p:nvPr/>
        </p:nvGrpSpPr>
        <p:grpSpPr>
          <a:xfrm>
            <a:off x="775978" y="3722879"/>
            <a:ext cx="773871" cy="321957"/>
            <a:chOff x="809625" y="3638550"/>
            <a:chExt cx="1190525" cy="495300"/>
          </a:xfrm>
        </p:grpSpPr>
        <p:sp>
          <p:nvSpPr>
            <p:cNvPr id="54" name="Shape 5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55" name="Shape 5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Doubly Linked Lists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5824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Behold. The state of the art as we arrived at in last week’s lecture. Through various improvements, we made all of the following operations fast:</a:t>
            </a:r>
            <a:endParaRPr/>
          </a:p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removeFirst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</a:pPr>
            <a:r>
              <a:rPr lang="en"/>
              <a:t>You will build this in project 1A.</a:t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71501" y="2864606"/>
            <a:ext cx="243652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9" name="Shape 59"/>
          <p:cNvSpPr txBox="1"/>
          <p:nvPr/>
        </p:nvSpPr>
        <p:spPr>
          <a:xfrm>
            <a:off x="1969808" y="303452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3</a:t>
            </a:r>
            <a:endParaRPr sz="1050"/>
          </a:p>
        </p:txBody>
      </p:sp>
      <p:sp>
        <p:nvSpPr>
          <p:cNvPr id="60" name="Shape 60"/>
          <p:cNvSpPr/>
          <p:nvPr/>
        </p:nvSpPr>
        <p:spPr>
          <a:xfrm>
            <a:off x="1884373" y="304666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61" name="Shape 61"/>
          <p:cNvSpPr/>
          <p:nvPr/>
        </p:nvSpPr>
        <p:spPr>
          <a:xfrm>
            <a:off x="1888304" y="304225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62" name="Shape 62"/>
          <p:cNvSpPr/>
          <p:nvPr/>
        </p:nvSpPr>
        <p:spPr>
          <a:xfrm>
            <a:off x="2370441" y="304681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63" name="Shape 63"/>
          <p:cNvCxnSpPr>
            <a:stCxn id="62" idx="3"/>
            <a:endCxn id="55" idx="0"/>
          </p:cNvCxnSpPr>
          <p:nvPr/>
        </p:nvCxnSpPr>
        <p:spPr>
          <a:xfrm flipH="1">
            <a:off x="1356366" y="3187331"/>
            <a:ext cx="1390950" cy="535500"/>
          </a:xfrm>
          <a:prstGeom prst="curvedConnector4">
            <a:avLst>
              <a:gd name="adj1" fmla="val -12840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Shape 64"/>
          <p:cNvCxnSpPr>
            <a:stCxn id="62" idx="3"/>
          </p:cNvCxnSpPr>
          <p:nvPr/>
        </p:nvCxnSpPr>
        <p:spPr>
          <a:xfrm rot="10800000">
            <a:off x="2530416" y="318395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Shape 65"/>
          <p:cNvCxnSpPr/>
          <p:nvPr/>
        </p:nvCxnSpPr>
        <p:spPr>
          <a:xfrm rot="10800000">
            <a:off x="535527" y="297379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Shape 66"/>
          <p:cNvCxnSpPr/>
          <p:nvPr/>
        </p:nvCxnSpPr>
        <p:spPr>
          <a:xfrm rot="10800000">
            <a:off x="535527" y="315923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" name="Shape 67"/>
          <p:cNvGrpSpPr/>
          <p:nvPr/>
        </p:nvGrpSpPr>
        <p:grpSpPr>
          <a:xfrm>
            <a:off x="2364850" y="3722879"/>
            <a:ext cx="773871" cy="321957"/>
            <a:chOff x="809625" y="3638550"/>
            <a:chExt cx="1190525" cy="495300"/>
          </a:xfrm>
        </p:grpSpPr>
        <p:sp>
          <p:nvSpPr>
            <p:cNvPr id="68" name="Shape 6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5</a:t>
              </a:r>
              <a:endParaRPr sz="1050"/>
            </a:p>
          </p:txBody>
        </p:sp>
        <p:sp>
          <p:nvSpPr>
            <p:cNvPr id="69" name="Shape 6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70" name="Shape 70"/>
          <p:cNvCxnSpPr/>
          <p:nvPr/>
        </p:nvCxnSpPr>
        <p:spPr>
          <a:xfrm>
            <a:off x="1349738" y="3954806"/>
            <a:ext cx="6691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Shape 71"/>
          <p:cNvSpPr txBox="1"/>
          <p:nvPr/>
        </p:nvSpPr>
        <p:spPr>
          <a:xfrm>
            <a:off x="1884087" y="281775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2" name="Shape 72"/>
          <p:cNvCxnSpPr/>
          <p:nvPr/>
        </p:nvCxnSpPr>
        <p:spPr>
          <a:xfrm rot="10800000">
            <a:off x="535527" y="344892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Shape 73"/>
          <p:cNvCxnSpPr/>
          <p:nvPr/>
        </p:nvCxnSpPr>
        <p:spPr>
          <a:xfrm rot="10800000">
            <a:off x="535527" y="330407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/>
          <p:nvPr/>
        </p:nvSpPr>
        <p:spPr>
          <a:xfrm>
            <a:off x="2009513" y="372286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5" name="Shape 75"/>
          <p:cNvSpPr/>
          <p:nvPr/>
        </p:nvSpPr>
        <p:spPr>
          <a:xfrm>
            <a:off x="388970" y="372286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76" name="Shape 76"/>
          <p:cNvCxnSpPr/>
          <p:nvPr/>
        </p:nvCxnSpPr>
        <p:spPr>
          <a:xfrm rot="10800000">
            <a:off x="1549763" y="3786300"/>
            <a:ext cx="6315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7" name="Shape 77"/>
          <p:cNvGrpSpPr/>
          <p:nvPr/>
        </p:nvGrpSpPr>
        <p:grpSpPr>
          <a:xfrm>
            <a:off x="3953725" y="3722888"/>
            <a:ext cx="773871" cy="321957"/>
            <a:chOff x="809625" y="3638550"/>
            <a:chExt cx="1190525" cy="495300"/>
          </a:xfrm>
        </p:grpSpPr>
        <p:sp>
          <p:nvSpPr>
            <p:cNvPr id="78" name="Shape 7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17</a:t>
              </a:r>
              <a:endParaRPr sz="1050"/>
            </a:p>
          </p:txBody>
        </p:sp>
        <p:sp>
          <p:nvSpPr>
            <p:cNvPr id="79" name="Shape 7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80" name="Shape 80"/>
          <p:cNvCxnSpPr/>
          <p:nvPr/>
        </p:nvCxnSpPr>
        <p:spPr>
          <a:xfrm>
            <a:off x="3008606" y="3954806"/>
            <a:ext cx="5991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Shape 81"/>
          <p:cNvSpPr/>
          <p:nvPr/>
        </p:nvSpPr>
        <p:spPr>
          <a:xfrm>
            <a:off x="3598388" y="3722870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82" name="Shape 82"/>
          <p:cNvCxnSpPr/>
          <p:nvPr/>
        </p:nvCxnSpPr>
        <p:spPr>
          <a:xfrm rot="10800000">
            <a:off x="3138694" y="3786300"/>
            <a:ext cx="6536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Shape 83"/>
          <p:cNvCxnSpPr>
            <a:stCxn id="84" idx="2"/>
            <a:endCxn id="55" idx="2"/>
          </p:cNvCxnSpPr>
          <p:nvPr/>
        </p:nvCxnSpPr>
        <p:spPr>
          <a:xfrm rot="5400000" flipH="1">
            <a:off x="3742189" y="1659033"/>
            <a:ext cx="4050" cy="4775850"/>
          </a:xfrm>
          <a:prstGeom prst="curvedConnector3">
            <a:avLst>
              <a:gd name="adj1" fmla="val -440972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Shape 85"/>
          <p:cNvSpPr txBox="1"/>
          <p:nvPr/>
        </p:nvSpPr>
        <p:spPr>
          <a:xfrm>
            <a:off x="2727261" y="3973019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366671" y="397137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1955283" y="397001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88" name="Shape 88"/>
          <p:cNvGrpSpPr/>
          <p:nvPr/>
        </p:nvGrpSpPr>
        <p:grpSpPr>
          <a:xfrm>
            <a:off x="827157" y="2822186"/>
            <a:ext cx="1186779" cy="721178"/>
            <a:chOff x="1114701" y="3234112"/>
            <a:chExt cx="1582372" cy="961571"/>
          </a:xfrm>
        </p:grpSpPr>
        <p:sp>
          <p:nvSpPr>
            <p:cNvPr id="89" name="Shape 8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5551715" y="3727026"/>
            <a:ext cx="773871" cy="321957"/>
            <a:chOff x="809625" y="3638550"/>
            <a:chExt cx="1190525" cy="495300"/>
          </a:xfrm>
        </p:grpSpPr>
        <p:sp>
          <p:nvSpPr>
            <p:cNvPr id="94" name="Shape 9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38</a:t>
              </a:r>
              <a:endParaRPr sz="1050"/>
            </a:p>
          </p:txBody>
        </p:sp>
        <p:sp>
          <p:nvSpPr>
            <p:cNvPr id="84" name="Shape 8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95" name="Shape 95"/>
          <p:cNvSpPr/>
          <p:nvPr/>
        </p:nvSpPr>
        <p:spPr>
          <a:xfrm>
            <a:off x="5196379" y="3727007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96" name="Shape 96"/>
          <p:cNvCxnSpPr/>
          <p:nvPr/>
        </p:nvCxnSpPr>
        <p:spPr>
          <a:xfrm>
            <a:off x="4562963" y="3968119"/>
            <a:ext cx="6338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Shape 97"/>
          <p:cNvCxnSpPr/>
          <p:nvPr/>
        </p:nvCxnSpPr>
        <p:spPr>
          <a:xfrm rot="10800000">
            <a:off x="4727513" y="3799613"/>
            <a:ext cx="64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Shape 98"/>
          <p:cNvCxnSpPr>
            <a:stCxn id="84" idx="3"/>
            <a:endCxn id="75" idx="2"/>
          </p:cNvCxnSpPr>
          <p:nvPr/>
        </p:nvCxnSpPr>
        <p:spPr>
          <a:xfrm flipH="1">
            <a:off x="582461" y="3888005"/>
            <a:ext cx="5743125" cy="156825"/>
          </a:xfrm>
          <a:prstGeom prst="curvedConnector4">
            <a:avLst>
              <a:gd name="adj1" fmla="val -3110"/>
              <a:gd name="adj2" fmla="val 300296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9" name="Shape 99"/>
          <p:cNvSpPr txBox="1"/>
          <p:nvPr/>
        </p:nvSpPr>
        <p:spPr>
          <a:xfrm>
            <a:off x="2341298" y="2817750"/>
            <a:ext cx="96682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475" y="1971880"/>
            <a:ext cx="2879625" cy="1191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4809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Fixing the Resizing Performance Bug</a:t>
            </a:r>
            <a:endParaRPr/>
          </a:p>
        </p:txBody>
      </p:sp>
      <p:sp>
        <p:nvSpPr>
          <p:cNvPr id="920" name="Shape 92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423750" cy="452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How do we fix this?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921" name="Shape 921"/>
          <p:cNvSpPr txBox="1"/>
          <p:nvPr/>
        </p:nvSpPr>
        <p:spPr>
          <a:xfrm>
            <a:off x="3512494" y="1591013"/>
            <a:ext cx="3186675" cy="27393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System.arraycopy(items, 0, a, 0, size);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 = a;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+ 1);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(Probably) Surprising Fact</a:t>
            </a:r>
            <a:endParaRPr/>
          </a:p>
        </p:txBody>
      </p:sp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714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Geometric resizing is much faster: Just how much better will have to wait.</a:t>
            </a:r>
            <a:endParaRPr/>
          </a:p>
        </p:txBody>
      </p:sp>
      <p:cxnSp>
        <p:nvCxnSpPr>
          <p:cNvPr id="928" name="Shape 928"/>
          <p:cNvCxnSpPr/>
          <p:nvPr/>
        </p:nvCxnSpPr>
        <p:spPr>
          <a:xfrm rot="10800000">
            <a:off x="4084763" y="2017275"/>
            <a:ext cx="567225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9" name="Shape 929"/>
          <p:cNvCxnSpPr/>
          <p:nvPr/>
        </p:nvCxnSpPr>
        <p:spPr>
          <a:xfrm>
            <a:off x="2181938" y="3517463"/>
            <a:ext cx="57915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0" name="Shape 930"/>
          <p:cNvSpPr txBox="1"/>
          <p:nvPr/>
        </p:nvSpPr>
        <p:spPr>
          <a:xfrm>
            <a:off x="4708286" y="1842455"/>
            <a:ext cx="1418625" cy="26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>
                <a:solidFill>
                  <a:srgbClr val="BE0712"/>
                </a:solidFill>
              </a:rPr>
              <a:t>Unusably bad.</a:t>
            </a:r>
            <a:endParaRPr sz="1350">
              <a:solidFill>
                <a:srgbClr val="BE0712"/>
              </a:solidFill>
            </a:endParaRPr>
          </a:p>
        </p:txBody>
      </p:sp>
      <p:sp>
        <p:nvSpPr>
          <p:cNvPr id="931" name="Shape 931"/>
          <p:cNvSpPr txBox="1"/>
          <p:nvPr/>
        </p:nvSpPr>
        <p:spPr>
          <a:xfrm>
            <a:off x="509456" y="3320806"/>
            <a:ext cx="1626300" cy="26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>
                <a:solidFill>
                  <a:srgbClr val="BE0712"/>
                </a:solidFill>
              </a:rPr>
              <a:t>Great performance.</a:t>
            </a:r>
            <a:endParaRPr sz="1350">
              <a:solidFill>
                <a:srgbClr val="BE0712"/>
              </a:solidFill>
            </a:endParaRPr>
          </a:p>
          <a:p>
            <a:endParaRPr sz="1050"/>
          </a:p>
        </p:txBody>
      </p:sp>
      <p:sp>
        <p:nvSpPr>
          <p:cNvPr id="932" name="Shape 932"/>
          <p:cNvSpPr txBox="1"/>
          <p:nvPr/>
        </p:nvSpPr>
        <p:spPr>
          <a:xfrm>
            <a:off x="505820" y="3674644"/>
            <a:ext cx="2345850" cy="26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>
                <a:solidFill>
                  <a:srgbClr val="BE0712"/>
                </a:solidFill>
              </a:rPr>
              <a:t>This is how the Python list is implemented.</a:t>
            </a:r>
            <a:endParaRPr sz="1050"/>
          </a:p>
        </p:txBody>
      </p:sp>
      <p:sp>
        <p:nvSpPr>
          <p:cNvPr id="933" name="Shape 933"/>
          <p:cNvSpPr txBox="1"/>
          <p:nvPr/>
        </p:nvSpPr>
        <p:spPr>
          <a:xfrm>
            <a:off x="225131" y="1577606"/>
            <a:ext cx="3186675" cy="14073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+ RFACTOR);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4" name="Shape 934"/>
          <p:cNvSpPr txBox="1"/>
          <p:nvPr/>
        </p:nvSpPr>
        <p:spPr>
          <a:xfrm>
            <a:off x="3150450" y="2865938"/>
            <a:ext cx="3186675" cy="14073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(size == items.length)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resize(size * RFACTOR);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items[size] = x;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Performance Problem #2</a:t>
            </a:r>
            <a:endParaRPr/>
          </a:p>
        </p:txBody>
      </p:sp>
      <p:sp>
        <p:nvSpPr>
          <p:cNvPr id="940" name="Shape 94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have a very rare situation occur which causes us to:</a:t>
            </a:r>
            <a:endParaRPr/>
          </a:p>
          <a:p>
            <a:r>
              <a:rPr lang="en"/>
              <a:t>Insert 1,000,000,000 items.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Then remove 990,000,000 items.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Our data structure will handle this spike of events as well as it could, but afterwards there is a problem.</a:t>
            </a:r>
            <a:endParaRPr/>
          </a:p>
          <a:p>
            <a:r>
              <a:rPr lang="en"/>
              <a:t>What is the problem?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br>
              <a:rPr lang="en"/>
            </a:br>
            <a:endParaRPr/>
          </a:p>
          <a:p>
            <a:pPr marL="0" indent="0"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Memory Efficiency</a:t>
            </a:r>
            <a:endParaRPr/>
          </a:p>
        </p:txBody>
      </p:sp>
      <p:sp>
        <p:nvSpPr>
          <p:cNvPr id="946" name="Shape 94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An AList should not only be efficient in time, but also efficient in space.</a:t>
            </a:r>
            <a:endParaRPr/>
          </a:p>
          <a:p>
            <a:r>
              <a:rPr lang="en"/>
              <a:t>Define the “usage ratio” R = size / items.length;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Typical solution: Half array size when R &lt; 0.25.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More details in a few weeks.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Later we will consider tradeoffs between time and space efficiency for a variety of algorithms and data structures.</a:t>
            </a:r>
            <a:br>
              <a:rPr lang="en"/>
            </a:b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1134806" y="3233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5</a:t>
            </a:r>
            <a:endParaRPr sz="1350"/>
          </a:p>
        </p:txBody>
      </p:sp>
      <p:sp>
        <p:nvSpPr>
          <p:cNvPr id="948" name="Shape 948"/>
          <p:cNvSpPr/>
          <p:nvPr/>
        </p:nvSpPr>
        <p:spPr>
          <a:xfrm>
            <a:off x="1511681" y="3233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949" name="Shape 949"/>
          <p:cNvSpPr/>
          <p:nvPr/>
        </p:nvSpPr>
        <p:spPr>
          <a:xfrm>
            <a:off x="1888556" y="3233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1</a:t>
            </a:r>
            <a:endParaRPr sz="1350"/>
          </a:p>
        </p:txBody>
      </p:sp>
      <p:sp>
        <p:nvSpPr>
          <p:cNvPr id="950" name="Shape 950"/>
          <p:cNvSpPr/>
          <p:nvPr/>
        </p:nvSpPr>
        <p:spPr>
          <a:xfrm>
            <a:off x="2265431" y="3233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7</a:t>
            </a:r>
            <a:endParaRPr sz="1350"/>
          </a:p>
        </p:txBody>
      </p:sp>
      <p:sp>
        <p:nvSpPr>
          <p:cNvPr id="951" name="Shape 951"/>
          <p:cNvSpPr/>
          <p:nvPr/>
        </p:nvSpPr>
        <p:spPr>
          <a:xfrm>
            <a:off x="2642306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952" name="Shape 952"/>
          <p:cNvSpPr/>
          <p:nvPr/>
        </p:nvSpPr>
        <p:spPr>
          <a:xfrm>
            <a:off x="3019181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953" name="Shape 953"/>
          <p:cNvSpPr/>
          <p:nvPr/>
        </p:nvSpPr>
        <p:spPr>
          <a:xfrm>
            <a:off x="3396056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954" name="Shape 954"/>
          <p:cNvSpPr/>
          <p:nvPr/>
        </p:nvSpPr>
        <p:spPr>
          <a:xfrm>
            <a:off x="3772931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955" name="Shape 955"/>
          <p:cNvSpPr/>
          <p:nvPr/>
        </p:nvSpPr>
        <p:spPr>
          <a:xfrm>
            <a:off x="4523528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956" name="Shape 956"/>
          <p:cNvSpPr/>
          <p:nvPr/>
        </p:nvSpPr>
        <p:spPr>
          <a:xfrm>
            <a:off x="4900403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957" name="Shape 957"/>
          <p:cNvSpPr/>
          <p:nvPr/>
        </p:nvSpPr>
        <p:spPr>
          <a:xfrm>
            <a:off x="5277278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0</a:t>
            </a:r>
            <a:endParaRPr sz="1350"/>
          </a:p>
        </p:txBody>
      </p:sp>
      <p:sp>
        <p:nvSpPr>
          <p:cNvPr id="958" name="Shape 958"/>
          <p:cNvSpPr/>
          <p:nvPr/>
        </p:nvSpPr>
        <p:spPr>
          <a:xfrm>
            <a:off x="4152012" y="3235297"/>
            <a:ext cx="376875" cy="281025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...</a:t>
            </a:r>
            <a:endParaRPr sz="1350"/>
          </a:p>
        </p:txBody>
      </p:sp>
      <p:sp>
        <p:nvSpPr>
          <p:cNvPr id="959" name="Shape 959"/>
          <p:cNvSpPr txBox="1"/>
          <p:nvPr/>
        </p:nvSpPr>
        <p:spPr>
          <a:xfrm>
            <a:off x="1215416" y="3452756"/>
            <a:ext cx="45191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0    1    2    3    4    5    6    7         97   98   99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0" name="Shape 960"/>
          <p:cNvSpPr txBox="1"/>
          <p:nvPr/>
        </p:nvSpPr>
        <p:spPr>
          <a:xfrm>
            <a:off x="416550" y="2406825"/>
            <a:ext cx="1758375" cy="5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Usage ratio: 4/100 = 0.04</a:t>
            </a:r>
            <a:endParaRPr sz="1050"/>
          </a:p>
        </p:txBody>
      </p:sp>
      <p:sp>
        <p:nvSpPr>
          <p:cNvPr id="961" name="Shape 961"/>
          <p:cNvSpPr/>
          <p:nvPr/>
        </p:nvSpPr>
        <p:spPr>
          <a:xfrm>
            <a:off x="2825981" y="2195156"/>
            <a:ext cx="2727000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962" name="Shape 962"/>
          <p:cNvCxnSpPr/>
          <p:nvPr/>
        </p:nvCxnSpPr>
        <p:spPr>
          <a:xfrm rot="10800000">
            <a:off x="2490008" y="230434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Shape 963"/>
          <p:cNvCxnSpPr/>
          <p:nvPr/>
        </p:nvCxnSpPr>
        <p:spPr>
          <a:xfrm rot="10800000">
            <a:off x="2490008" y="248978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Shape 964"/>
          <p:cNvCxnSpPr/>
          <p:nvPr/>
        </p:nvCxnSpPr>
        <p:spPr>
          <a:xfrm rot="10800000">
            <a:off x="2490008" y="277947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5" name="Shape 965"/>
          <p:cNvCxnSpPr/>
          <p:nvPr/>
        </p:nvCxnSpPr>
        <p:spPr>
          <a:xfrm rot="10800000">
            <a:off x="2490008" y="263462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6" name="Shape 966"/>
          <p:cNvGrpSpPr/>
          <p:nvPr/>
        </p:nvGrpSpPr>
        <p:grpSpPr>
          <a:xfrm>
            <a:off x="2781639" y="2152736"/>
            <a:ext cx="1186779" cy="721178"/>
            <a:chOff x="1114701" y="3234112"/>
            <a:chExt cx="1582372" cy="961571"/>
          </a:xfrm>
        </p:grpSpPr>
        <p:sp>
          <p:nvSpPr>
            <p:cNvPr id="967" name="Shape 96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68" name="Shape 96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69" name="Shape 96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971" name="Shape 971"/>
          <p:cNvSpPr txBox="1"/>
          <p:nvPr/>
        </p:nvSpPr>
        <p:spPr>
          <a:xfrm>
            <a:off x="4802997" y="225828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4864088" y="2487347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973" name="Shape 973"/>
          <p:cNvSpPr/>
          <p:nvPr/>
        </p:nvSpPr>
        <p:spPr>
          <a:xfrm>
            <a:off x="4178121" y="2494106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4</a:t>
            </a:r>
            <a:endParaRPr sz="1350"/>
          </a:p>
        </p:txBody>
      </p:sp>
      <p:sp>
        <p:nvSpPr>
          <p:cNvPr id="974" name="Shape 974"/>
          <p:cNvSpPr txBox="1"/>
          <p:nvPr/>
        </p:nvSpPr>
        <p:spPr>
          <a:xfrm>
            <a:off x="4180655" y="225828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75" name="Shape 975"/>
          <p:cNvCxnSpPr>
            <a:stCxn id="972" idx="3"/>
          </p:cNvCxnSpPr>
          <p:nvPr/>
        </p:nvCxnSpPr>
        <p:spPr>
          <a:xfrm rot="10800000">
            <a:off x="5082338" y="2621109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Shape 976"/>
          <p:cNvCxnSpPr>
            <a:stCxn id="972" idx="3"/>
            <a:endCxn id="957" idx="3"/>
          </p:cNvCxnSpPr>
          <p:nvPr/>
        </p:nvCxnSpPr>
        <p:spPr>
          <a:xfrm>
            <a:off x="5240963" y="2627859"/>
            <a:ext cx="413100" cy="747900"/>
          </a:xfrm>
          <a:prstGeom prst="curvedConnector3">
            <a:avLst>
              <a:gd name="adj1" fmla="val 14325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>
            <a:spLocks noGrp="1"/>
          </p:cNvSpPr>
          <p:nvPr>
            <p:ph type="title"/>
          </p:nvPr>
        </p:nvSpPr>
        <p:spPr>
          <a:xfrm>
            <a:off x="696713" y="2330644"/>
            <a:ext cx="5464575" cy="6770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Generic ALists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Generic ALists (similar to generic SLists)</a:t>
            </a:r>
            <a:endParaRPr/>
          </a:p>
        </p:txBody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bleepblrop</a:t>
            </a:r>
            <a:endParaRPr/>
          </a:p>
        </p:txBody>
      </p:sp>
      <p:sp>
        <p:nvSpPr>
          <p:cNvPr id="988" name="Shape 988"/>
          <p:cNvSpPr txBox="1"/>
          <p:nvPr/>
        </p:nvSpPr>
        <p:spPr>
          <a:xfrm>
            <a:off x="202369" y="1128375"/>
            <a:ext cx="2964150" cy="3335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lang="en" sz="1050" b="1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[8]; 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= 0;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capacity)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[capacity];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a, 0, size);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9" name="Shape 989"/>
          <p:cNvSpPr txBox="1"/>
          <p:nvPr/>
        </p:nvSpPr>
        <p:spPr>
          <a:xfrm>
            <a:off x="3318281" y="1128375"/>
            <a:ext cx="3417750" cy="3335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AList&lt;Glorp&gt;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lang="en" sz="1050" b="1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(Glorp [])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Object[8]; 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= 0;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(Glorp [])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a, 0, size);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Generic ALists (similar to generic SLists)</a:t>
            </a:r>
            <a:endParaRPr/>
          </a:p>
        </p:txBody>
      </p:sp>
      <p:sp>
        <p:nvSpPr>
          <p:cNvPr id="995" name="Shape 995"/>
          <p:cNvSpPr txBox="1">
            <a:spLocks noGrp="1"/>
          </p:cNvSpPr>
          <p:nvPr>
            <p:ph type="body" idx="1"/>
          </p:nvPr>
        </p:nvSpPr>
        <p:spPr>
          <a:xfrm>
            <a:off x="3777113" y="1060313"/>
            <a:ext cx="296550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When creating an array of references to Glorps:</a:t>
            </a:r>
            <a:endParaRPr/>
          </a:p>
          <a:p>
            <a:r>
              <a:rPr lang="en" sz="12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lang="en" sz="12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[]) </a:t>
            </a:r>
            <a:r>
              <a:rPr lang="en" sz="1200" b="1">
                <a:solidFill>
                  <a:srgbClr val="9C2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2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sz="1200" b="1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</a:pPr>
            <a:r>
              <a:rPr lang="en"/>
              <a:t>Causes a compiler warning, which you should ignore.</a:t>
            </a:r>
            <a:br>
              <a:rPr lang="en"/>
            </a:b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Why not just </a:t>
            </a:r>
            <a:r>
              <a:rPr lang="en" sz="1200" b="1">
                <a:solidFill>
                  <a:srgbClr val="9C20E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lang="en" sz="1200" b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sz="1200" b="1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47650">
              <a:buSzPts val="1600"/>
              <a:buFont typeface="Consolas"/>
              <a:buChar char="●"/>
            </a:pPr>
            <a:r>
              <a:rPr lang="en"/>
              <a:t>Will cause a “generic array creation” error.</a:t>
            </a:r>
            <a:endParaRPr/>
          </a:p>
          <a:p>
            <a:pPr indent="-247650">
              <a:spcBef>
                <a:spcPts val="0"/>
              </a:spcBef>
              <a:buSzPts val="1600"/>
              <a:buFont typeface="Consolas"/>
              <a:buChar char="●"/>
            </a:pPr>
            <a:r>
              <a:rPr lang="en"/>
              <a:t>Will discuss in a few weeks.</a:t>
            </a:r>
            <a:endParaRPr sz="1200" b="1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6" name="Shape 996"/>
          <p:cNvSpPr txBox="1"/>
          <p:nvPr/>
        </p:nvSpPr>
        <p:spPr>
          <a:xfrm>
            <a:off x="232181" y="1128375"/>
            <a:ext cx="3417750" cy="3335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AList&lt;Glorp&gt;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items; </a:t>
            </a:r>
            <a:r>
              <a:rPr lang="en" sz="1050" b="1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b="1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AList()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(Glorp [])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Object[8]; 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= 0;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cap)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[])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[cap];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System.arraycopy(items, 0, 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a, 0, size);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items = a;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get(</a:t>
            </a:r>
            <a:r>
              <a:rPr lang="en" sz="10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items[i];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Nulling Out Deleted Items</a:t>
            </a:r>
            <a:endParaRPr/>
          </a:p>
        </p:txBody>
      </p:sp>
      <p:sp>
        <p:nvSpPr>
          <p:cNvPr id="1002" name="Shape 1002"/>
          <p:cNvSpPr txBox="1"/>
          <p:nvPr/>
        </p:nvSpPr>
        <p:spPr>
          <a:xfrm>
            <a:off x="3744825" y="1171238"/>
            <a:ext cx="2793375" cy="11346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deleteBack() {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Glorp 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returnItem = getBack();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items[size - 1] = null;</a:t>
            </a:r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-= 1;  	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returnItem;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3" name="Shape 100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326625" cy="2068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Unlike integer based ALists, we actually want to null out deleted items.</a:t>
            </a:r>
            <a:endParaRPr/>
          </a:p>
          <a:p>
            <a:r>
              <a:rPr lang="en"/>
              <a:t>Java only destroys unwanted objects when the last reference has been lost.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Keeping references to unneeded objects is sometimes called loitering.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Save memory. Don’t loiter.</a:t>
            </a:r>
            <a:endParaRPr/>
          </a:p>
        </p:txBody>
      </p:sp>
      <p:pic>
        <p:nvPicPr>
          <p:cNvPr id="1004" name="Shape 10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62" y="3546919"/>
            <a:ext cx="1268138" cy="83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Shape 1005"/>
          <p:cNvSpPr/>
          <p:nvPr/>
        </p:nvSpPr>
        <p:spPr>
          <a:xfrm>
            <a:off x="4245506" y="3029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06" name="Shape 1006"/>
          <p:cNvSpPr/>
          <p:nvPr/>
        </p:nvSpPr>
        <p:spPr>
          <a:xfrm>
            <a:off x="4622381" y="3029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07" name="Shape 1007"/>
          <p:cNvSpPr/>
          <p:nvPr/>
        </p:nvSpPr>
        <p:spPr>
          <a:xfrm>
            <a:off x="4999256" y="3029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08" name="Shape 1008"/>
          <p:cNvSpPr/>
          <p:nvPr/>
        </p:nvSpPr>
        <p:spPr>
          <a:xfrm>
            <a:off x="5376131" y="3029513"/>
            <a:ext cx="46372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null</a:t>
            </a:r>
            <a:endParaRPr sz="1350"/>
          </a:p>
        </p:txBody>
      </p:sp>
      <p:sp>
        <p:nvSpPr>
          <p:cNvPr id="1009" name="Shape 1009"/>
          <p:cNvSpPr txBox="1"/>
          <p:nvPr/>
        </p:nvSpPr>
        <p:spPr>
          <a:xfrm>
            <a:off x="4326115" y="3248756"/>
            <a:ext cx="13727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10" name="Shape 10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125" y="3694945"/>
            <a:ext cx="1194938" cy="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Shape 1011"/>
          <p:cNvSpPr/>
          <p:nvPr/>
        </p:nvSpPr>
        <p:spPr>
          <a:xfrm>
            <a:off x="4072313" y="2363063"/>
            <a:ext cx="1480725" cy="5699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12" name="Shape 1012"/>
          <p:cNvSpPr txBox="1"/>
          <p:nvPr/>
        </p:nvSpPr>
        <p:spPr>
          <a:xfrm>
            <a:off x="4802997" y="231543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13" name="Shape 1013"/>
          <p:cNvSpPr/>
          <p:nvPr/>
        </p:nvSpPr>
        <p:spPr>
          <a:xfrm>
            <a:off x="4864088" y="2544497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014" name="Shape 1014"/>
          <p:cNvSpPr/>
          <p:nvPr/>
        </p:nvSpPr>
        <p:spPr>
          <a:xfrm>
            <a:off x="4178121" y="2551256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3</a:t>
            </a:r>
            <a:endParaRPr sz="1350"/>
          </a:p>
        </p:txBody>
      </p:sp>
      <p:sp>
        <p:nvSpPr>
          <p:cNvPr id="1015" name="Shape 1015"/>
          <p:cNvSpPr txBox="1"/>
          <p:nvPr/>
        </p:nvSpPr>
        <p:spPr>
          <a:xfrm>
            <a:off x="4180655" y="231543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16" name="Shape 1016"/>
          <p:cNvCxnSpPr>
            <a:stCxn id="1013" idx="3"/>
          </p:cNvCxnSpPr>
          <p:nvPr/>
        </p:nvCxnSpPr>
        <p:spPr>
          <a:xfrm rot="10800000">
            <a:off x="5082338" y="2678259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Shape 1017"/>
          <p:cNvCxnSpPr>
            <a:stCxn id="1013" idx="3"/>
            <a:endCxn id="1008" idx="3"/>
          </p:cNvCxnSpPr>
          <p:nvPr/>
        </p:nvCxnSpPr>
        <p:spPr>
          <a:xfrm>
            <a:off x="5240963" y="2685009"/>
            <a:ext cx="598950" cy="485100"/>
          </a:xfrm>
          <a:prstGeom prst="curvedConnector3">
            <a:avLst>
              <a:gd name="adj1" fmla="val 1298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18" name="Shape 10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6406" y="3606629"/>
            <a:ext cx="1339367" cy="71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9" name="Shape 1019"/>
          <p:cNvCxnSpPr/>
          <p:nvPr/>
        </p:nvCxnSpPr>
        <p:spPr>
          <a:xfrm>
            <a:off x="5192700" y="3209775"/>
            <a:ext cx="181125" cy="3136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0" name="Shape 1020"/>
          <p:cNvCxnSpPr/>
          <p:nvPr/>
        </p:nvCxnSpPr>
        <p:spPr>
          <a:xfrm flipH="1">
            <a:off x="4481503" y="3209775"/>
            <a:ext cx="335475" cy="3354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1" name="Shape 1021"/>
          <p:cNvCxnSpPr/>
          <p:nvPr/>
        </p:nvCxnSpPr>
        <p:spPr>
          <a:xfrm flipH="1">
            <a:off x="3247003" y="3163819"/>
            <a:ext cx="1181925" cy="408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Loitering Example</a:t>
            </a:r>
            <a:endParaRPr/>
          </a:p>
        </p:txBody>
      </p:sp>
      <p:pic>
        <p:nvPicPr>
          <p:cNvPr id="1027" name="Shape 10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62" y="3546919"/>
            <a:ext cx="1268138" cy="839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Shape 1028"/>
          <p:cNvSpPr/>
          <p:nvPr/>
        </p:nvSpPr>
        <p:spPr>
          <a:xfrm>
            <a:off x="4245506" y="3029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29" name="Shape 1029"/>
          <p:cNvSpPr/>
          <p:nvPr/>
        </p:nvSpPr>
        <p:spPr>
          <a:xfrm>
            <a:off x="4622381" y="3029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30" name="Shape 1030"/>
          <p:cNvSpPr/>
          <p:nvPr/>
        </p:nvSpPr>
        <p:spPr>
          <a:xfrm>
            <a:off x="4999256" y="3029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31" name="Shape 1031"/>
          <p:cNvSpPr/>
          <p:nvPr/>
        </p:nvSpPr>
        <p:spPr>
          <a:xfrm>
            <a:off x="5376131" y="3029513"/>
            <a:ext cx="46372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null</a:t>
            </a:r>
            <a:endParaRPr sz="1350"/>
          </a:p>
        </p:txBody>
      </p:sp>
      <p:sp>
        <p:nvSpPr>
          <p:cNvPr id="1032" name="Shape 1032"/>
          <p:cNvSpPr txBox="1"/>
          <p:nvPr/>
        </p:nvSpPr>
        <p:spPr>
          <a:xfrm>
            <a:off x="4326115" y="3248756"/>
            <a:ext cx="13727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33" name="Shape 10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125" y="3694945"/>
            <a:ext cx="1194938" cy="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Shape 1034"/>
          <p:cNvSpPr/>
          <p:nvPr/>
        </p:nvSpPr>
        <p:spPr>
          <a:xfrm>
            <a:off x="4072313" y="2363063"/>
            <a:ext cx="1480725" cy="5699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35" name="Shape 1035"/>
          <p:cNvSpPr txBox="1"/>
          <p:nvPr/>
        </p:nvSpPr>
        <p:spPr>
          <a:xfrm>
            <a:off x="4802997" y="231543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36" name="Shape 1036"/>
          <p:cNvSpPr/>
          <p:nvPr/>
        </p:nvSpPr>
        <p:spPr>
          <a:xfrm>
            <a:off x="4864088" y="2544497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037" name="Shape 1037"/>
          <p:cNvSpPr/>
          <p:nvPr/>
        </p:nvSpPr>
        <p:spPr>
          <a:xfrm>
            <a:off x="4178121" y="2551256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2</a:t>
            </a:r>
            <a:endParaRPr sz="1350"/>
          </a:p>
        </p:txBody>
      </p:sp>
      <p:sp>
        <p:nvSpPr>
          <p:cNvPr id="1038" name="Shape 1038"/>
          <p:cNvSpPr txBox="1"/>
          <p:nvPr/>
        </p:nvSpPr>
        <p:spPr>
          <a:xfrm>
            <a:off x="4180655" y="231543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39" name="Shape 1039"/>
          <p:cNvCxnSpPr>
            <a:stCxn id="1036" idx="3"/>
          </p:cNvCxnSpPr>
          <p:nvPr/>
        </p:nvCxnSpPr>
        <p:spPr>
          <a:xfrm rot="10800000">
            <a:off x="5082338" y="2678259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Shape 1040"/>
          <p:cNvCxnSpPr>
            <a:stCxn id="1036" idx="3"/>
            <a:endCxn id="1031" idx="3"/>
          </p:cNvCxnSpPr>
          <p:nvPr/>
        </p:nvCxnSpPr>
        <p:spPr>
          <a:xfrm>
            <a:off x="5240963" y="2685009"/>
            <a:ext cx="598950" cy="485100"/>
          </a:xfrm>
          <a:prstGeom prst="curvedConnector3">
            <a:avLst>
              <a:gd name="adj1" fmla="val 1298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41" name="Shape 10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6406" y="3606629"/>
            <a:ext cx="1339367" cy="71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2" name="Shape 1042"/>
          <p:cNvCxnSpPr/>
          <p:nvPr/>
        </p:nvCxnSpPr>
        <p:spPr>
          <a:xfrm>
            <a:off x="5192700" y="3209775"/>
            <a:ext cx="181125" cy="3136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3" name="Shape 1043"/>
          <p:cNvCxnSpPr/>
          <p:nvPr/>
        </p:nvCxnSpPr>
        <p:spPr>
          <a:xfrm flipH="1">
            <a:off x="4481503" y="3209775"/>
            <a:ext cx="335475" cy="3354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4" name="Shape 1044"/>
          <p:cNvCxnSpPr/>
          <p:nvPr/>
        </p:nvCxnSpPr>
        <p:spPr>
          <a:xfrm flipH="1">
            <a:off x="3247003" y="3163819"/>
            <a:ext cx="1181925" cy="408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326625" cy="2068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Changing size to 2 yields a correct AList.</a:t>
            </a:r>
            <a:endParaRPr/>
          </a:p>
          <a:p>
            <a:r>
              <a:rPr lang="en"/>
              <a:t>But memory is wasted storing a reference to the red sign image.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Loitering Example</a:t>
            </a: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4245506" y="3029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52" name="Shape 1052"/>
          <p:cNvSpPr/>
          <p:nvPr/>
        </p:nvSpPr>
        <p:spPr>
          <a:xfrm>
            <a:off x="4622381" y="3029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53" name="Shape 1053"/>
          <p:cNvSpPr/>
          <p:nvPr/>
        </p:nvSpPr>
        <p:spPr>
          <a:xfrm>
            <a:off x="4999256" y="3029513"/>
            <a:ext cx="40815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null</a:t>
            </a:r>
            <a:endParaRPr sz="1350"/>
          </a:p>
        </p:txBody>
      </p:sp>
      <p:sp>
        <p:nvSpPr>
          <p:cNvPr id="1054" name="Shape 1054"/>
          <p:cNvSpPr/>
          <p:nvPr/>
        </p:nvSpPr>
        <p:spPr>
          <a:xfrm>
            <a:off x="5413256" y="3029513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null</a:t>
            </a:r>
            <a:endParaRPr sz="1350"/>
          </a:p>
        </p:txBody>
      </p:sp>
      <p:sp>
        <p:nvSpPr>
          <p:cNvPr id="1055" name="Shape 1055"/>
          <p:cNvSpPr txBox="1"/>
          <p:nvPr/>
        </p:nvSpPr>
        <p:spPr>
          <a:xfrm>
            <a:off x="4326115" y="3248756"/>
            <a:ext cx="13727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56" name="Shape 10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125" y="3694945"/>
            <a:ext cx="1194938" cy="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Shape 1057"/>
          <p:cNvSpPr/>
          <p:nvPr/>
        </p:nvSpPr>
        <p:spPr>
          <a:xfrm>
            <a:off x="4072313" y="2363063"/>
            <a:ext cx="1480725" cy="5699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58" name="Shape 1058"/>
          <p:cNvSpPr txBox="1"/>
          <p:nvPr/>
        </p:nvSpPr>
        <p:spPr>
          <a:xfrm>
            <a:off x="4802997" y="231543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4864088" y="2544497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060" name="Shape 1060"/>
          <p:cNvSpPr/>
          <p:nvPr/>
        </p:nvSpPr>
        <p:spPr>
          <a:xfrm>
            <a:off x="4178121" y="2551256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2</a:t>
            </a:r>
            <a:endParaRPr sz="1350"/>
          </a:p>
        </p:txBody>
      </p:sp>
      <p:sp>
        <p:nvSpPr>
          <p:cNvPr id="1061" name="Shape 1061"/>
          <p:cNvSpPr txBox="1"/>
          <p:nvPr/>
        </p:nvSpPr>
        <p:spPr>
          <a:xfrm>
            <a:off x="4180655" y="231543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62" name="Shape 1062"/>
          <p:cNvCxnSpPr>
            <a:stCxn id="1059" idx="3"/>
          </p:cNvCxnSpPr>
          <p:nvPr/>
        </p:nvCxnSpPr>
        <p:spPr>
          <a:xfrm rot="10800000">
            <a:off x="5082338" y="2678259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Shape 1063"/>
          <p:cNvCxnSpPr>
            <a:stCxn id="1059" idx="3"/>
            <a:endCxn id="1054" idx="3"/>
          </p:cNvCxnSpPr>
          <p:nvPr/>
        </p:nvCxnSpPr>
        <p:spPr>
          <a:xfrm>
            <a:off x="5240963" y="2685009"/>
            <a:ext cx="598950" cy="485100"/>
          </a:xfrm>
          <a:prstGeom prst="curvedConnector3">
            <a:avLst>
              <a:gd name="adj1" fmla="val 1298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64" name="Shape 10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6406" y="3606629"/>
            <a:ext cx="1339367" cy="71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Shape 1065"/>
          <p:cNvCxnSpPr/>
          <p:nvPr/>
        </p:nvCxnSpPr>
        <p:spPr>
          <a:xfrm flipH="1">
            <a:off x="4481503" y="3209775"/>
            <a:ext cx="335475" cy="3354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6" name="Shape 1066"/>
          <p:cNvCxnSpPr/>
          <p:nvPr/>
        </p:nvCxnSpPr>
        <p:spPr>
          <a:xfrm flipH="1">
            <a:off x="3247003" y="3163819"/>
            <a:ext cx="1181925" cy="408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7" name="Shape 106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326625" cy="2068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Changing size to 2 yields a correct AList.</a:t>
            </a:r>
            <a:endParaRPr/>
          </a:p>
          <a:p>
            <a:r>
              <a:rPr lang="en"/>
              <a:t>But memory is wasted storing a reference to the red sign image.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By nulling out items[2], Java is free to destroy the unneeded image from memory, which could be potentially megabytes in size.</a:t>
            </a:r>
            <a:endParaRPr/>
          </a:p>
        </p:txBody>
      </p:sp>
      <p:pic>
        <p:nvPicPr>
          <p:cNvPr id="1068" name="Shape 10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462" y="3546919"/>
            <a:ext cx="1268138" cy="839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Arbitrary Retrieval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62350" cy="15824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added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get(int i)</a:t>
            </a:r>
            <a:r>
              <a:rPr lang="en"/>
              <a:t>, which returns the ith item from the list.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Why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 be slow for long lists compared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getLast()</a:t>
            </a:r>
            <a:r>
              <a:rPr lang="en"/>
              <a:t>? For what inputs?</a:t>
            </a:r>
            <a:endParaRPr/>
          </a:p>
        </p:txBody>
      </p:sp>
      <p:grpSp>
        <p:nvGrpSpPr>
          <p:cNvPr id="107" name="Shape 107"/>
          <p:cNvGrpSpPr/>
          <p:nvPr/>
        </p:nvGrpSpPr>
        <p:grpSpPr>
          <a:xfrm>
            <a:off x="775978" y="3722880"/>
            <a:ext cx="773871" cy="321958"/>
            <a:chOff x="809625" y="3638550"/>
            <a:chExt cx="1190525" cy="495300"/>
          </a:xfrm>
        </p:grpSpPr>
        <p:sp>
          <p:nvSpPr>
            <p:cNvPr id="108" name="Shape 10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B4A7D6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10" name="Shape 110"/>
          <p:cNvSpPr/>
          <p:nvPr/>
        </p:nvSpPr>
        <p:spPr>
          <a:xfrm>
            <a:off x="871501" y="2864606"/>
            <a:ext cx="243652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1" name="Shape 111"/>
          <p:cNvSpPr txBox="1"/>
          <p:nvPr/>
        </p:nvSpPr>
        <p:spPr>
          <a:xfrm>
            <a:off x="1969808" y="303452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3</a:t>
            </a:r>
            <a:endParaRPr sz="1050"/>
          </a:p>
        </p:txBody>
      </p:sp>
      <p:sp>
        <p:nvSpPr>
          <p:cNvPr id="112" name="Shape 112"/>
          <p:cNvSpPr/>
          <p:nvPr/>
        </p:nvSpPr>
        <p:spPr>
          <a:xfrm>
            <a:off x="1884373" y="304666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13" name="Shape 113"/>
          <p:cNvSpPr/>
          <p:nvPr/>
        </p:nvSpPr>
        <p:spPr>
          <a:xfrm>
            <a:off x="1888304" y="304225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14" name="Shape 114"/>
          <p:cNvSpPr/>
          <p:nvPr/>
        </p:nvSpPr>
        <p:spPr>
          <a:xfrm>
            <a:off x="2370441" y="304681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115" name="Shape 115"/>
          <p:cNvCxnSpPr>
            <a:stCxn id="114" idx="3"/>
            <a:endCxn id="109" idx="0"/>
          </p:cNvCxnSpPr>
          <p:nvPr/>
        </p:nvCxnSpPr>
        <p:spPr>
          <a:xfrm flipH="1">
            <a:off x="1356366" y="3187331"/>
            <a:ext cx="1390950" cy="535500"/>
          </a:xfrm>
          <a:prstGeom prst="curvedConnector4">
            <a:avLst>
              <a:gd name="adj1" fmla="val -12840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Shape 116"/>
          <p:cNvCxnSpPr>
            <a:stCxn id="114" idx="3"/>
          </p:cNvCxnSpPr>
          <p:nvPr/>
        </p:nvCxnSpPr>
        <p:spPr>
          <a:xfrm rot="10800000">
            <a:off x="2530416" y="318395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535527" y="297379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 rot="10800000">
            <a:off x="535527" y="315923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Shape 119"/>
          <p:cNvGrpSpPr/>
          <p:nvPr/>
        </p:nvGrpSpPr>
        <p:grpSpPr>
          <a:xfrm>
            <a:off x="2364850" y="3722880"/>
            <a:ext cx="773871" cy="321958"/>
            <a:chOff x="809625" y="3638550"/>
            <a:chExt cx="1190525" cy="495300"/>
          </a:xfrm>
        </p:grpSpPr>
        <p:sp>
          <p:nvSpPr>
            <p:cNvPr id="120" name="Shape 12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5</a:t>
              </a:r>
              <a:endParaRPr sz="105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122" name="Shape 122"/>
          <p:cNvCxnSpPr/>
          <p:nvPr/>
        </p:nvCxnSpPr>
        <p:spPr>
          <a:xfrm>
            <a:off x="1349738" y="3954806"/>
            <a:ext cx="6691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Shape 123"/>
          <p:cNvSpPr txBox="1"/>
          <p:nvPr/>
        </p:nvSpPr>
        <p:spPr>
          <a:xfrm>
            <a:off x="1884087" y="281775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4" name="Shape 124"/>
          <p:cNvCxnSpPr/>
          <p:nvPr/>
        </p:nvCxnSpPr>
        <p:spPr>
          <a:xfrm rot="10800000">
            <a:off x="535527" y="344892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535527" y="330407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2009513" y="372286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7" name="Shape 127"/>
          <p:cNvSpPr/>
          <p:nvPr/>
        </p:nvSpPr>
        <p:spPr>
          <a:xfrm>
            <a:off x="388970" y="372286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8" name="Shape 128"/>
          <p:cNvCxnSpPr/>
          <p:nvPr/>
        </p:nvCxnSpPr>
        <p:spPr>
          <a:xfrm rot="10800000">
            <a:off x="1549763" y="3786300"/>
            <a:ext cx="6315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9" name="Shape 129"/>
          <p:cNvGrpSpPr/>
          <p:nvPr/>
        </p:nvGrpSpPr>
        <p:grpSpPr>
          <a:xfrm>
            <a:off x="3953725" y="3722889"/>
            <a:ext cx="773871" cy="321958"/>
            <a:chOff x="809625" y="3638550"/>
            <a:chExt cx="1190525" cy="495300"/>
          </a:xfrm>
        </p:grpSpPr>
        <p:sp>
          <p:nvSpPr>
            <p:cNvPr id="130" name="Shape 1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17</a:t>
              </a:r>
              <a:endParaRPr sz="105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132" name="Shape 132"/>
          <p:cNvCxnSpPr/>
          <p:nvPr/>
        </p:nvCxnSpPr>
        <p:spPr>
          <a:xfrm>
            <a:off x="3008606" y="3954806"/>
            <a:ext cx="5991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Shape 133"/>
          <p:cNvSpPr/>
          <p:nvPr/>
        </p:nvSpPr>
        <p:spPr>
          <a:xfrm>
            <a:off x="3598388" y="3722870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3138694" y="3786300"/>
            <a:ext cx="6536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Shape 135"/>
          <p:cNvCxnSpPr>
            <a:stCxn id="136" idx="2"/>
            <a:endCxn id="109" idx="2"/>
          </p:cNvCxnSpPr>
          <p:nvPr/>
        </p:nvCxnSpPr>
        <p:spPr>
          <a:xfrm rot="5400000" flipH="1">
            <a:off x="3742189" y="1659033"/>
            <a:ext cx="4050" cy="4775850"/>
          </a:xfrm>
          <a:prstGeom prst="curvedConnector3">
            <a:avLst>
              <a:gd name="adj1" fmla="val -440972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Shape 137"/>
          <p:cNvSpPr txBox="1"/>
          <p:nvPr/>
        </p:nvSpPr>
        <p:spPr>
          <a:xfrm>
            <a:off x="2727261" y="3973019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2366671" y="397137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955283" y="397001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40" name="Shape 140"/>
          <p:cNvGrpSpPr/>
          <p:nvPr/>
        </p:nvGrpSpPr>
        <p:grpSpPr>
          <a:xfrm>
            <a:off x="827157" y="2822186"/>
            <a:ext cx="1186779" cy="721178"/>
            <a:chOff x="1114701" y="3234112"/>
            <a:chExt cx="1582372" cy="961571"/>
          </a:xfrm>
        </p:grpSpPr>
        <p:sp>
          <p:nvSpPr>
            <p:cNvPr id="141" name="Shape 14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5551715" y="3727026"/>
            <a:ext cx="773871" cy="321958"/>
            <a:chOff x="809625" y="3638550"/>
            <a:chExt cx="1190525" cy="495300"/>
          </a:xfrm>
        </p:grpSpPr>
        <p:sp>
          <p:nvSpPr>
            <p:cNvPr id="146" name="Shape 14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38</a:t>
              </a:r>
              <a:endParaRPr sz="105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47" name="Shape 147"/>
          <p:cNvSpPr/>
          <p:nvPr/>
        </p:nvSpPr>
        <p:spPr>
          <a:xfrm>
            <a:off x="5196379" y="3727007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48" name="Shape 148"/>
          <p:cNvCxnSpPr/>
          <p:nvPr/>
        </p:nvCxnSpPr>
        <p:spPr>
          <a:xfrm>
            <a:off x="4562963" y="3968119"/>
            <a:ext cx="6338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Shape 149"/>
          <p:cNvCxnSpPr/>
          <p:nvPr/>
        </p:nvCxnSpPr>
        <p:spPr>
          <a:xfrm rot="10800000">
            <a:off x="4727513" y="3799613"/>
            <a:ext cx="64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Shape 150"/>
          <p:cNvCxnSpPr>
            <a:stCxn id="136" idx="3"/>
            <a:endCxn id="127" idx="2"/>
          </p:cNvCxnSpPr>
          <p:nvPr/>
        </p:nvCxnSpPr>
        <p:spPr>
          <a:xfrm flipH="1">
            <a:off x="582461" y="3888005"/>
            <a:ext cx="5743125" cy="156825"/>
          </a:xfrm>
          <a:prstGeom prst="curvedConnector4">
            <a:avLst>
              <a:gd name="adj1" fmla="val -3110"/>
              <a:gd name="adj2" fmla="val 300296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1" name="Shape 151"/>
          <p:cNvSpPr txBox="1"/>
          <p:nvPr/>
        </p:nvSpPr>
        <p:spPr>
          <a:xfrm>
            <a:off x="2341298" y="2817750"/>
            <a:ext cx="96682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Loitering Example</a:t>
            </a:r>
            <a:endParaRPr/>
          </a:p>
        </p:txBody>
      </p:sp>
      <p:sp>
        <p:nvSpPr>
          <p:cNvPr id="1074" name="Shape 1074"/>
          <p:cNvSpPr/>
          <p:nvPr/>
        </p:nvSpPr>
        <p:spPr>
          <a:xfrm>
            <a:off x="4245506" y="3029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75" name="Shape 1075"/>
          <p:cNvSpPr/>
          <p:nvPr/>
        </p:nvSpPr>
        <p:spPr>
          <a:xfrm>
            <a:off x="4622381" y="30295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1076" name="Shape 1076"/>
          <p:cNvSpPr/>
          <p:nvPr/>
        </p:nvSpPr>
        <p:spPr>
          <a:xfrm>
            <a:off x="4999256" y="3029513"/>
            <a:ext cx="40815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null</a:t>
            </a:r>
            <a:endParaRPr sz="1350"/>
          </a:p>
        </p:txBody>
      </p:sp>
      <p:sp>
        <p:nvSpPr>
          <p:cNvPr id="1077" name="Shape 1077"/>
          <p:cNvSpPr/>
          <p:nvPr/>
        </p:nvSpPr>
        <p:spPr>
          <a:xfrm>
            <a:off x="5413256" y="3029513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null</a:t>
            </a:r>
            <a:endParaRPr sz="1350"/>
          </a:p>
        </p:txBody>
      </p:sp>
      <p:sp>
        <p:nvSpPr>
          <p:cNvPr id="1078" name="Shape 1078"/>
          <p:cNvSpPr txBox="1"/>
          <p:nvPr/>
        </p:nvSpPr>
        <p:spPr>
          <a:xfrm>
            <a:off x="4326115" y="3248756"/>
            <a:ext cx="1372725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0    1    2    3 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79" name="Shape 10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125" y="3694945"/>
            <a:ext cx="1194938" cy="612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Shape 1080"/>
          <p:cNvSpPr/>
          <p:nvPr/>
        </p:nvSpPr>
        <p:spPr>
          <a:xfrm>
            <a:off x="4072313" y="2363063"/>
            <a:ext cx="1480725" cy="5699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081" name="Shape 1081"/>
          <p:cNvSpPr txBox="1"/>
          <p:nvPr/>
        </p:nvSpPr>
        <p:spPr>
          <a:xfrm>
            <a:off x="4802997" y="231543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82" name="Shape 1082"/>
          <p:cNvSpPr/>
          <p:nvPr/>
        </p:nvSpPr>
        <p:spPr>
          <a:xfrm>
            <a:off x="4864088" y="2544497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083" name="Shape 1083"/>
          <p:cNvSpPr/>
          <p:nvPr/>
        </p:nvSpPr>
        <p:spPr>
          <a:xfrm>
            <a:off x="4178121" y="2551256"/>
            <a:ext cx="426600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350"/>
              <a:t>2</a:t>
            </a:r>
            <a:endParaRPr sz="1350"/>
          </a:p>
        </p:txBody>
      </p:sp>
      <p:sp>
        <p:nvSpPr>
          <p:cNvPr id="1084" name="Shape 1084"/>
          <p:cNvSpPr txBox="1"/>
          <p:nvPr/>
        </p:nvSpPr>
        <p:spPr>
          <a:xfrm>
            <a:off x="4180655" y="231543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85" name="Shape 1085"/>
          <p:cNvCxnSpPr>
            <a:stCxn id="1082" idx="3"/>
          </p:cNvCxnSpPr>
          <p:nvPr/>
        </p:nvCxnSpPr>
        <p:spPr>
          <a:xfrm rot="10800000">
            <a:off x="5082338" y="2678259"/>
            <a:ext cx="158625" cy="675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Shape 1086"/>
          <p:cNvCxnSpPr>
            <a:stCxn id="1082" idx="3"/>
            <a:endCxn id="1077" idx="3"/>
          </p:cNvCxnSpPr>
          <p:nvPr/>
        </p:nvCxnSpPr>
        <p:spPr>
          <a:xfrm>
            <a:off x="5240963" y="2685009"/>
            <a:ext cx="598950" cy="485100"/>
          </a:xfrm>
          <a:prstGeom prst="curvedConnector3">
            <a:avLst>
              <a:gd name="adj1" fmla="val 12980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87" name="Shape 10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6406" y="3606629"/>
            <a:ext cx="1339367" cy="71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8" name="Shape 1088"/>
          <p:cNvCxnSpPr/>
          <p:nvPr/>
        </p:nvCxnSpPr>
        <p:spPr>
          <a:xfrm flipH="1">
            <a:off x="4481503" y="3209775"/>
            <a:ext cx="335475" cy="3354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9" name="Shape 1089"/>
          <p:cNvCxnSpPr/>
          <p:nvPr/>
        </p:nvCxnSpPr>
        <p:spPr>
          <a:xfrm flipH="1">
            <a:off x="3247003" y="3163819"/>
            <a:ext cx="1181925" cy="408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0" name="Shape 109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326625" cy="20688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Changing size to 2 yields a correct AList.</a:t>
            </a:r>
            <a:endParaRPr/>
          </a:p>
          <a:p>
            <a:r>
              <a:rPr lang="en"/>
              <a:t>But memory is wasted storing a reference to the red sign image.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By nulling out items[2], Java is free to destroy the unneeded image from memory, which could be potentially megabytes in size.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 txBox="1">
            <a:spLocks noGrp="1"/>
          </p:cNvSpPr>
          <p:nvPr>
            <p:ph type="title"/>
          </p:nvPr>
        </p:nvSpPr>
        <p:spPr>
          <a:xfrm>
            <a:off x="696713" y="2330644"/>
            <a:ext cx="5464575" cy="6770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Obscurantism in Java</a:t>
            </a:r>
            <a:endParaRPr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One last thought: Obscurantism in Java</a:t>
            </a:r>
            <a:endParaRPr/>
          </a:p>
        </p:txBody>
      </p:sp>
      <p:sp>
        <p:nvSpPr>
          <p:cNvPr id="1101" name="Shape 1101"/>
          <p:cNvSpPr txBox="1"/>
          <p:nvPr/>
        </p:nvSpPr>
        <p:spPr>
          <a:xfrm>
            <a:off x="111488" y="1934918"/>
            <a:ext cx="60619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User’s mental model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500"/>
              <a:t>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{5, 3, 1, 7, 22, -1} →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{5, 3, 1, 7, 22}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02" name="Shape 1102"/>
          <p:cNvGrpSpPr/>
          <p:nvPr/>
        </p:nvGrpSpPr>
        <p:grpSpPr>
          <a:xfrm>
            <a:off x="145121" y="2398363"/>
            <a:ext cx="4960770" cy="2021417"/>
            <a:chOff x="193495" y="1939000"/>
            <a:chExt cx="6614360" cy="2695223"/>
          </a:xfrm>
        </p:grpSpPr>
        <p:sp>
          <p:nvSpPr>
            <p:cNvPr id="1103" name="Shape 1103"/>
            <p:cNvSpPr/>
            <p:nvPr/>
          </p:nvSpPr>
          <p:spPr>
            <a:xfrm>
              <a:off x="5193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0</a:t>
              </a:r>
              <a:endParaRPr sz="1350"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56956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0</a:t>
              </a:r>
              <a:endParaRPr sz="1350"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6198171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0</a:t>
              </a:r>
              <a:endParaRPr sz="1350"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4697816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...</a:t>
              </a:r>
              <a:endParaRPr sz="1350"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890600" y="2487550"/>
              <a:ext cx="3636000" cy="9075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1108" name="Shape 1108"/>
            <p:cNvCxnSpPr/>
            <p:nvPr/>
          </p:nvCxnSpPr>
          <p:spPr>
            <a:xfrm rot="10800000">
              <a:off x="442636" y="2633134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Shape 1109"/>
            <p:cNvCxnSpPr/>
            <p:nvPr/>
          </p:nvCxnSpPr>
          <p:spPr>
            <a:xfrm rot="10800000">
              <a:off x="442636" y="2880382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Shape 1110"/>
            <p:cNvCxnSpPr/>
            <p:nvPr/>
          </p:nvCxnSpPr>
          <p:spPr>
            <a:xfrm rot="10800000">
              <a:off x="442636" y="3266638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Shape 1111"/>
            <p:cNvCxnSpPr/>
            <p:nvPr/>
          </p:nvCxnSpPr>
          <p:spPr>
            <a:xfrm rot="10800000">
              <a:off x="442636" y="3073510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12" name="Shape 1112"/>
            <p:cNvGrpSpPr/>
            <p:nvPr/>
          </p:nvGrpSpPr>
          <p:grpSpPr>
            <a:xfrm>
              <a:off x="831477" y="2430989"/>
              <a:ext cx="1582372" cy="961571"/>
              <a:chOff x="1114701" y="3234112"/>
              <a:chExt cx="1582372" cy="961571"/>
            </a:xfrm>
          </p:grpSpPr>
          <p:sp>
            <p:nvSpPr>
              <p:cNvPr id="1113" name="Shape 1113"/>
              <p:cNvSpPr txBox="1"/>
              <p:nvPr/>
            </p:nvSpPr>
            <p:spPr>
              <a:xfrm>
                <a:off x="1114701" y="3234112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" sz="1050">
                    <a:latin typeface="Ubuntu Mono"/>
                    <a:ea typeface="Ubuntu Mono"/>
                    <a:cs typeface="Ubuntu Mono"/>
                    <a:sym typeface="Ubuntu Mono"/>
                  </a:rPr>
                  <a:t>addLast()</a:t>
                </a:r>
                <a:endParaRPr sz="1050"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1114" name="Shape 1114"/>
              <p:cNvSpPr txBox="1"/>
              <p:nvPr/>
            </p:nvSpPr>
            <p:spPr>
              <a:xfrm>
                <a:off x="1122672" y="344422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" sz="1050">
                    <a:latin typeface="Ubuntu Mono"/>
                    <a:ea typeface="Ubuntu Mono"/>
                    <a:cs typeface="Ubuntu Mono"/>
                    <a:sym typeface="Ubuntu Mono"/>
                  </a:rPr>
                  <a:t>getLast()</a:t>
                </a:r>
                <a:endParaRPr sz="1050"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1115" name="Shape 1115"/>
              <p:cNvSpPr txBox="1"/>
              <p:nvPr/>
            </p:nvSpPr>
            <p:spPr>
              <a:xfrm>
                <a:off x="1122672" y="3859383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" sz="1050">
                    <a:latin typeface="Ubuntu Mono"/>
                    <a:ea typeface="Ubuntu Mono"/>
                    <a:cs typeface="Ubuntu Mono"/>
                    <a:sym typeface="Ubuntu Mono"/>
                  </a:rPr>
                  <a:t>get(int i)</a:t>
                </a:r>
                <a:endParaRPr sz="1050"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1116" name="Shape 1116"/>
              <p:cNvSpPr txBox="1"/>
              <p:nvPr/>
            </p:nvSpPr>
            <p:spPr>
              <a:xfrm>
                <a:off x="1122672" y="366625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" sz="1050">
                    <a:latin typeface="Ubuntu Mono"/>
                    <a:ea typeface="Ubuntu Mono"/>
                    <a:cs typeface="Ubuntu Mono"/>
                    <a:sym typeface="Ubuntu Mono"/>
                  </a:rPr>
                  <a:t>removeLast()</a:t>
                </a:r>
                <a:endParaRPr sz="1050"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</p:grpSp>
        <p:sp>
          <p:nvSpPr>
            <p:cNvPr id="1117" name="Shape 1117"/>
            <p:cNvSpPr txBox="1"/>
            <p:nvPr/>
          </p:nvSpPr>
          <p:spPr>
            <a:xfrm>
              <a:off x="3526621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items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3608075" y="2877138"/>
              <a:ext cx="502500" cy="3747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050"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674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77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3</a:t>
              </a:r>
              <a:endParaRPr sz="1350"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6798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1</a:t>
              </a:r>
              <a:endParaRPr sz="1350"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2182375" y="4121086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7</a:t>
              </a:r>
              <a:endParaRPr sz="1350"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2684875" y="4123477"/>
              <a:ext cx="502500" cy="374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22</a:t>
              </a:r>
              <a:endParaRPr sz="1350"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31873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-1</a:t>
              </a:r>
              <a:endParaRPr sz="1350"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36898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0</a:t>
              </a:r>
              <a:endParaRPr sz="1350"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192375" y="4123477"/>
              <a:ext cx="502500" cy="3747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0</a:t>
              </a:r>
              <a:endParaRPr sz="1350"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2759713" y="2886138"/>
              <a:ext cx="502500" cy="3747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350"/>
                <a:t>5</a:t>
              </a:r>
              <a:endParaRPr sz="1350"/>
            </a:p>
          </p:txBody>
        </p:sp>
        <p:sp>
          <p:nvSpPr>
            <p:cNvPr id="1128" name="Shape 1128"/>
            <p:cNvSpPr txBox="1"/>
            <p:nvPr/>
          </p:nvSpPr>
          <p:spPr>
            <a:xfrm>
              <a:off x="2730450" y="2571719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129" name="Shape 1129"/>
            <p:cNvCxnSpPr>
              <a:stCxn id="1118" idx="3"/>
            </p:cNvCxnSpPr>
            <p:nvPr/>
          </p:nvCxnSpPr>
          <p:spPr>
            <a:xfrm rot="10800000">
              <a:off x="3899075" y="3055488"/>
              <a:ext cx="211500" cy="90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Shape 1130"/>
            <p:cNvCxnSpPr>
              <a:stCxn id="1118" idx="3"/>
              <a:endCxn id="1122" idx="0"/>
            </p:cNvCxnSpPr>
            <p:nvPr/>
          </p:nvCxnSpPr>
          <p:spPr>
            <a:xfrm flipH="1">
              <a:off x="2433575" y="3064488"/>
              <a:ext cx="1677000" cy="1056600"/>
            </a:xfrm>
            <a:prstGeom prst="curvedConnector4">
              <a:avLst>
                <a:gd name="adj1" fmla="val -14199"/>
                <a:gd name="adj2" fmla="val 5886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1" name="Shape 1131"/>
            <p:cNvSpPr txBox="1"/>
            <p:nvPr/>
          </p:nvSpPr>
          <p:spPr>
            <a:xfrm>
              <a:off x="782355" y="4413423"/>
              <a:ext cx="60255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0    1    2    3    4    5    6    7         97   98   99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2" name="Shape 1132"/>
            <p:cNvSpPr txBox="1"/>
            <p:nvPr/>
          </p:nvSpPr>
          <p:spPr>
            <a:xfrm>
              <a:off x="193495" y="1939000"/>
              <a:ext cx="53085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5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Actual truth</a:t>
              </a:r>
              <a:r>
                <a:rPr lang="en" sz="1500"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133" name="Shape 1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651" y="2292956"/>
            <a:ext cx="2733188" cy="1542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Shape 1134"/>
          <p:cNvSpPr txBox="1">
            <a:spLocks noGrp="1"/>
          </p:cNvSpPr>
          <p:nvPr>
            <p:ph type="body" idx="1"/>
          </p:nvPr>
        </p:nvSpPr>
        <p:spPr>
          <a:xfrm>
            <a:off x="107944" y="1060313"/>
            <a:ext cx="6332850" cy="9704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We talk of “layers of abstraction” often in computer science.</a:t>
            </a:r>
            <a:endParaRPr/>
          </a:p>
          <a:p>
            <a:r>
              <a:rPr lang="en"/>
              <a:t>We also rely on obscurantism. The user of a class does not and should not know how it works.</a:t>
            </a:r>
            <a:endParaRPr/>
          </a:p>
        </p:txBody>
      </p:sp>
      <p:pic>
        <p:nvPicPr>
          <p:cNvPr id="1135" name="Shape 1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999" y="3751491"/>
            <a:ext cx="1209750" cy="685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6" name="Shape 1136"/>
          <p:cNvCxnSpPr/>
          <p:nvPr/>
        </p:nvCxnSpPr>
        <p:spPr>
          <a:xfrm>
            <a:off x="6390882" y="3794768"/>
            <a:ext cx="0" cy="145125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7" name="Shape 1137"/>
          <p:cNvCxnSpPr/>
          <p:nvPr/>
        </p:nvCxnSpPr>
        <p:spPr>
          <a:xfrm>
            <a:off x="6103910" y="3838764"/>
            <a:ext cx="112275" cy="112275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8" name="Shape 1138"/>
          <p:cNvCxnSpPr/>
          <p:nvPr/>
        </p:nvCxnSpPr>
        <p:spPr>
          <a:xfrm flipH="1">
            <a:off x="6538604" y="3835802"/>
            <a:ext cx="126450" cy="12645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One last thought: Obscurantism in Java</a:t>
            </a:r>
            <a:endParaRPr/>
          </a:p>
        </p:txBody>
      </p:sp>
      <p:sp>
        <p:nvSpPr>
          <p:cNvPr id="1144" name="Shape 1144"/>
          <p:cNvSpPr txBox="1">
            <a:spLocks noGrp="1"/>
          </p:cNvSpPr>
          <p:nvPr>
            <p:ph type="body" idx="1"/>
          </p:nvPr>
        </p:nvSpPr>
        <p:spPr>
          <a:xfrm>
            <a:off x="107944" y="1060313"/>
            <a:ext cx="6508125" cy="28350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We talk of “layers of abstraction” often in computer science.</a:t>
            </a:r>
            <a:endParaRPr/>
          </a:p>
          <a:p>
            <a:r>
              <a:rPr lang="en"/>
              <a:t>We also rely on obscurantism. The user of a class does not and should not know how it works.</a:t>
            </a:r>
            <a:endParaRPr/>
          </a:p>
          <a:p>
            <a:pPr lvl="1"/>
            <a:r>
              <a:rPr lang="en"/>
              <a:t>The Java language allows you to enforce this with ideas like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/>
              <a:t>!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 good programmer obscures details from themselves, even </a:t>
            </a:r>
            <a:r>
              <a:rPr lang="en" u="sng"/>
              <a:t>within a class</a:t>
            </a:r>
            <a:r>
              <a:rPr lang="en"/>
              <a:t>.</a:t>
            </a:r>
            <a:endParaRPr/>
          </a:p>
          <a:p>
            <a:pPr lvl="1"/>
            <a:r>
              <a:rPr lang="en"/>
              <a:t>Example: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/>
              <a:t> should be written totally independently. You should not be thinking about the details of one method while writing the other. Simply trust that the other works.</a:t>
            </a:r>
            <a:endParaRPr/>
          </a:p>
          <a:p>
            <a:pPr lvl="1"/>
            <a:r>
              <a:rPr lang="en"/>
              <a:t>Breaking programming tasks down into small pieces (especially functions) helps with this greatly!</a:t>
            </a:r>
            <a:endParaRPr/>
          </a:p>
          <a:p>
            <a:pPr lvl="1"/>
            <a:r>
              <a:rPr lang="en"/>
              <a:t>Through judicious use of testing, we can build confidence in these small pieces, as we’ll see in the next lecture.</a:t>
            </a:r>
            <a:endParaRPr/>
          </a:p>
        </p:txBody>
      </p:sp>
      <p:pic>
        <p:nvPicPr>
          <p:cNvPr id="1145" name="Shape 1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999" y="3751491"/>
            <a:ext cx="1209750" cy="685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6" name="Shape 1146"/>
          <p:cNvCxnSpPr/>
          <p:nvPr/>
        </p:nvCxnSpPr>
        <p:spPr>
          <a:xfrm>
            <a:off x="6390882" y="3794768"/>
            <a:ext cx="0" cy="145125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7" name="Shape 1147"/>
          <p:cNvCxnSpPr/>
          <p:nvPr/>
        </p:nvCxnSpPr>
        <p:spPr>
          <a:xfrm>
            <a:off x="6103910" y="3838764"/>
            <a:ext cx="112275" cy="112275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8" name="Shape 1148"/>
          <p:cNvCxnSpPr/>
          <p:nvPr/>
        </p:nvCxnSpPr>
        <p:spPr>
          <a:xfrm flipH="1">
            <a:off x="6538604" y="3835802"/>
            <a:ext cx="126450" cy="12645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Arbitrary Retrieval</a:t>
            </a: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62350" cy="1804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added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get(int i)</a:t>
            </a:r>
            <a:r>
              <a:rPr lang="en"/>
              <a:t>, which returns the ith item from the list.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SzPts val="1100"/>
              <a:buNone/>
            </a:pPr>
            <a:r>
              <a:rPr lang="en"/>
              <a:t>Why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 be slow for long lists compared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getLast()</a:t>
            </a:r>
            <a:r>
              <a:rPr lang="en"/>
              <a:t>? For what inputs?</a:t>
            </a:r>
            <a:endParaRPr/>
          </a:p>
          <a:p>
            <a:r>
              <a:rPr lang="en"/>
              <a:t>Have to scan to desired position. Slow for any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/>
              <a:t> not near the sentinel node.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How do we fix this?</a:t>
            </a: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775978" y="3722880"/>
            <a:ext cx="773871" cy="321958"/>
            <a:chOff x="809625" y="3638550"/>
            <a:chExt cx="1190525" cy="495300"/>
          </a:xfrm>
        </p:grpSpPr>
        <p:sp>
          <p:nvSpPr>
            <p:cNvPr id="159" name="Shape 15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61" name="Shape 161"/>
          <p:cNvSpPr/>
          <p:nvPr/>
        </p:nvSpPr>
        <p:spPr>
          <a:xfrm>
            <a:off x="871501" y="2864606"/>
            <a:ext cx="243652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2" name="Shape 162"/>
          <p:cNvSpPr txBox="1"/>
          <p:nvPr/>
        </p:nvSpPr>
        <p:spPr>
          <a:xfrm>
            <a:off x="1969808" y="303452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3</a:t>
            </a:r>
            <a:endParaRPr sz="1050"/>
          </a:p>
        </p:txBody>
      </p:sp>
      <p:sp>
        <p:nvSpPr>
          <p:cNvPr id="163" name="Shape 163"/>
          <p:cNvSpPr/>
          <p:nvPr/>
        </p:nvSpPr>
        <p:spPr>
          <a:xfrm>
            <a:off x="1884373" y="304666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64" name="Shape 164"/>
          <p:cNvSpPr/>
          <p:nvPr/>
        </p:nvSpPr>
        <p:spPr>
          <a:xfrm>
            <a:off x="1888304" y="304225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65" name="Shape 165"/>
          <p:cNvSpPr/>
          <p:nvPr/>
        </p:nvSpPr>
        <p:spPr>
          <a:xfrm>
            <a:off x="2370441" y="304681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166" name="Shape 166"/>
          <p:cNvCxnSpPr>
            <a:stCxn id="165" idx="3"/>
            <a:endCxn id="160" idx="0"/>
          </p:cNvCxnSpPr>
          <p:nvPr/>
        </p:nvCxnSpPr>
        <p:spPr>
          <a:xfrm flipH="1">
            <a:off x="1356366" y="3187331"/>
            <a:ext cx="1390950" cy="535500"/>
          </a:xfrm>
          <a:prstGeom prst="curvedConnector4">
            <a:avLst>
              <a:gd name="adj1" fmla="val -12840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Shape 167"/>
          <p:cNvCxnSpPr>
            <a:stCxn id="165" idx="3"/>
          </p:cNvCxnSpPr>
          <p:nvPr/>
        </p:nvCxnSpPr>
        <p:spPr>
          <a:xfrm rot="10800000">
            <a:off x="2530416" y="318395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Shape 168"/>
          <p:cNvCxnSpPr/>
          <p:nvPr/>
        </p:nvCxnSpPr>
        <p:spPr>
          <a:xfrm rot="10800000">
            <a:off x="535527" y="297379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Shape 169"/>
          <p:cNvCxnSpPr/>
          <p:nvPr/>
        </p:nvCxnSpPr>
        <p:spPr>
          <a:xfrm rot="10800000">
            <a:off x="535527" y="315923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" name="Shape 170"/>
          <p:cNvGrpSpPr/>
          <p:nvPr/>
        </p:nvGrpSpPr>
        <p:grpSpPr>
          <a:xfrm>
            <a:off x="2364850" y="3722880"/>
            <a:ext cx="773871" cy="321958"/>
            <a:chOff x="809625" y="3638550"/>
            <a:chExt cx="1190525" cy="495300"/>
          </a:xfrm>
        </p:grpSpPr>
        <p:sp>
          <p:nvSpPr>
            <p:cNvPr id="171" name="Shape 17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5</a:t>
              </a:r>
              <a:endParaRPr sz="105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173" name="Shape 173"/>
          <p:cNvCxnSpPr/>
          <p:nvPr/>
        </p:nvCxnSpPr>
        <p:spPr>
          <a:xfrm>
            <a:off x="1349738" y="3954806"/>
            <a:ext cx="6691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Shape 174"/>
          <p:cNvSpPr txBox="1"/>
          <p:nvPr/>
        </p:nvSpPr>
        <p:spPr>
          <a:xfrm>
            <a:off x="1884087" y="281775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75" name="Shape 175"/>
          <p:cNvCxnSpPr/>
          <p:nvPr/>
        </p:nvCxnSpPr>
        <p:spPr>
          <a:xfrm rot="10800000">
            <a:off x="535527" y="344892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 rot="10800000">
            <a:off x="535527" y="330407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Shape 177"/>
          <p:cNvSpPr/>
          <p:nvPr/>
        </p:nvSpPr>
        <p:spPr>
          <a:xfrm>
            <a:off x="2009513" y="372286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8" name="Shape 178"/>
          <p:cNvSpPr/>
          <p:nvPr/>
        </p:nvSpPr>
        <p:spPr>
          <a:xfrm>
            <a:off x="388970" y="372286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79" name="Shape 179"/>
          <p:cNvCxnSpPr/>
          <p:nvPr/>
        </p:nvCxnSpPr>
        <p:spPr>
          <a:xfrm rot="10800000">
            <a:off x="1549763" y="3786300"/>
            <a:ext cx="6315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0" name="Shape 180"/>
          <p:cNvGrpSpPr/>
          <p:nvPr/>
        </p:nvGrpSpPr>
        <p:grpSpPr>
          <a:xfrm>
            <a:off x="3953725" y="3722889"/>
            <a:ext cx="773871" cy="321958"/>
            <a:chOff x="809625" y="3638550"/>
            <a:chExt cx="1190525" cy="495300"/>
          </a:xfrm>
        </p:grpSpPr>
        <p:sp>
          <p:nvSpPr>
            <p:cNvPr id="181" name="Shape 18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17</a:t>
              </a:r>
              <a:endParaRPr sz="105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183" name="Shape 183"/>
          <p:cNvCxnSpPr/>
          <p:nvPr/>
        </p:nvCxnSpPr>
        <p:spPr>
          <a:xfrm>
            <a:off x="3008606" y="3954806"/>
            <a:ext cx="5991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Shape 184"/>
          <p:cNvSpPr/>
          <p:nvPr/>
        </p:nvSpPr>
        <p:spPr>
          <a:xfrm>
            <a:off x="3598388" y="3722870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85" name="Shape 185"/>
          <p:cNvCxnSpPr/>
          <p:nvPr/>
        </p:nvCxnSpPr>
        <p:spPr>
          <a:xfrm rot="10800000">
            <a:off x="3138694" y="3786300"/>
            <a:ext cx="6536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Shape 186"/>
          <p:cNvCxnSpPr>
            <a:stCxn id="187" idx="2"/>
            <a:endCxn id="160" idx="2"/>
          </p:cNvCxnSpPr>
          <p:nvPr/>
        </p:nvCxnSpPr>
        <p:spPr>
          <a:xfrm rot="5400000" flipH="1">
            <a:off x="3742189" y="1659033"/>
            <a:ext cx="4050" cy="4775850"/>
          </a:xfrm>
          <a:prstGeom prst="curvedConnector3">
            <a:avLst>
              <a:gd name="adj1" fmla="val -440972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Shape 188"/>
          <p:cNvSpPr txBox="1"/>
          <p:nvPr/>
        </p:nvSpPr>
        <p:spPr>
          <a:xfrm>
            <a:off x="2727261" y="3973019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2366671" y="397137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955283" y="397001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91" name="Shape 191"/>
          <p:cNvGrpSpPr/>
          <p:nvPr/>
        </p:nvGrpSpPr>
        <p:grpSpPr>
          <a:xfrm>
            <a:off x="827157" y="2822186"/>
            <a:ext cx="1186779" cy="721178"/>
            <a:chOff x="1114701" y="3234112"/>
            <a:chExt cx="1582372" cy="961571"/>
          </a:xfrm>
        </p:grpSpPr>
        <p:sp>
          <p:nvSpPr>
            <p:cNvPr id="192" name="Shape 19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196" name="Shape 196"/>
          <p:cNvGrpSpPr/>
          <p:nvPr/>
        </p:nvGrpSpPr>
        <p:grpSpPr>
          <a:xfrm>
            <a:off x="5551715" y="3727026"/>
            <a:ext cx="773871" cy="321958"/>
            <a:chOff x="809625" y="3638550"/>
            <a:chExt cx="1190525" cy="495300"/>
          </a:xfrm>
        </p:grpSpPr>
        <p:sp>
          <p:nvSpPr>
            <p:cNvPr id="197" name="Shape 19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38</a:t>
              </a:r>
              <a:endParaRPr sz="105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198" name="Shape 198"/>
          <p:cNvSpPr/>
          <p:nvPr/>
        </p:nvSpPr>
        <p:spPr>
          <a:xfrm>
            <a:off x="5196379" y="3727007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99" name="Shape 199"/>
          <p:cNvCxnSpPr/>
          <p:nvPr/>
        </p:nvCxnSpPr>
        <p:spPr>
          <a:xfrm>
            <a:off x="4562963" y="3968119"/>
            <a:ext cx="6338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4727513" y="3799613"/>
            <a:ext cx="64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Shape 201"/>
          <p:cNvCxnSpPr>
            <a:stCxn id="187" idx="3"/>
            <a:endCxn id="178" idx="2"/>
          </p:cNvCxnSpPr>
          <p:nvPr/>
        </p:nvCxnSpPr>
        <p:spPr>
          <a:xfrm flipH="1">
            <a:off x="582461" y="3888005"/>
            <a:ext cx="5743125" cy="156825"/>
          </a:xfrm>
          <a:prstGeom prst="curvedConnector4">
            <a:avLst>
              <a:gd name="adj1" fmla="val -3110"/>
              <a:gd name="adj2" fmla="val 300296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2" name="Shape 202"/>
          <p:cNvSpPr txBox="1"/>
          <p:nvPr/>
        </p:nvSpPr>
        <p:spPr>
          <a:xfrm>
            <a:off x="2341298" y="2817750"/>
            <a:ext cx="96682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Arbitrary Retrieval</a:t>
            </a: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62350" cy="18042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added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get(int i)</a:t>
            </a:r>
            <a:r>
              <a:rPr lang="en"/>
              <a:t>, which returns the ith item from the list.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Why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 be slow for long lists compared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getLast()</a:t>
            </a:r>
            <a:r>
              <a:rPr lang="en"/>
              <a:t>? For what inputs?</a:t>
            </a:r>
            <a:endParaRPr/>
          </a:p>
          <a:p>
            <a:r>
              <a:rPr lang="en"/>
              <a:t>Have to scan to desired position. Slow for any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/>
              <a:t> not near the sentinel node.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Will discuss (much later) sophisticated changes that can speed up lists.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For now: We’ll take a different tack: Using an array instead (no links!).</a:t>
            </a:r>
            <a:endParaRPr/>
          </a:p>
        </p:txBody>
      </p:sp>
      <p:grpSp>
        <p:nvGrpSpPr>
          <p:cNvPr id="209" name="Shape 209"/>
          <p:cNvGrpSpPr/>
          <p:nvPr/>
        </p:nvGrpSpPr>
        <p:grpSpPr>
          <a:xfrm>
            <a:off x="775978" y="3722880"/>
            <a:ext cx="773871" cy="321958"/>
            <a:chOff x="809625" y="3638550"/>
            <a:chExt cx="1190525" cy="495300"/>
          </a:xfrm>
        </p:grpSpPr>
        <p:sp>
          <p:nvSpPr>
            <p:cNvPr id="210" name="Shape 21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12" name="Shape 212"/>
          <p:cNvSpPr/>
          <p:nvPr/>
        </p:nvSpPr>
        <p:spPr>
          <a:xfrm>
            <a:off x="871501" y="2864606"/>
            <a:ext cx="243652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13" name="Shape 213"/>
          <p:cNvSpPr txBox="1"/>
          <p:nvPr/>
        </p:nvSpPr>
        <p:spPr>
          <a:xfrm>
            <a:off x="1969808" y="303452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3</a:t>
            </a:r>
            <a:endParaRPr sz="1050"/>
          </a:p>
        </p:txBody>
      </p:sp>
      <p:sp>
        <p:nvSpPr>
          <p:cNvPr id="214" name="Shape 214"/>
          <p:cNvSpPr/>
          <p:nvPr/>
        </p:nvSpPr>
        <p:spPr>
          <a:xfrm>
            <a:off x="1884373" y="304666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215" name="Shape 215"/>
          <p:cNvSpPr/>
          <p:nvPr/>
        </p:nvSpPr>
        <p:spPr>
          <a:xfrm>
            <a:off x="1888304" y="304225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216" name="Shape 216"/>
          <p:cNvSpPr/>
          <p:nvPr/>
        </p:nvSpPr>
        <p:spPr>
          <a:xfrm>
            <a:off x="2370441" y="304681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217" name="Shape 217"/>
          <p:cNvCxnSpPr>
            <a:stCxn id="216" idx="3"/>
            <a:endCxn id="211" idx="0"/>
          </p:cNvCxnSpPr>
          <p:nvPr/>
        </p:nvCxnSpPr>
        <p:spPr>
          <a:xfrm flipH="1">
            <a:off x="1356366" y="3187331"/>
            <a:ext cx="1390950" cy="535500"/>
          </a:xfrm>
          <a:prstGeom prst="curvedConnector4">
            <a:avLst>
              <a:gd name="adj1" fmla="val -12840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Shape 218"/>
          <p:cNvCxnSpPr>
            <a:stCxn id="216" idx="3"/>
          </p:cNvCxnSpPr>
          <p:nvPr/>
        </p:nvCxnSpPr>
        <p:spPr>
          <a:xfrm rot="10800000">
            <a:off x="2530416" y="318395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535527" y="297379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535527" y="315923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1" name="Shape 221"/>
          <p:cNvGrpSpPr/>
          <p:nvPr/>
        </p:nvGrpSpPr>
        <p:grpSpPr>
          <a:xfrm>
            <a:off x="2364850" y="3722880"/>
            <a:ext cx="773871" cy="321958"/>
            <a:chOff x="809625" y="3638550"/>
            <a:chExt cx="1190525" cy="495300"/>
          </a:xfrm>
        </p:grpSpPr>
        <p:sp>
          <p:nvSpPr>
            <p:cNvPr id="222" name="Shape 22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5</a:t>
              </a:r>
              <a:endParaRPr sz="105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224" name="Shape 224"/>
          <p:cNvCxnSpPr/>
          <p:nvPr/>
        </p:nvCxnSpPr>
        <p:spPr>
          <a:xfrm>
            <a:off x="1349738" y="3954806"/>
            <a:ext cx="6691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Shape 225"/>
          <p:cNvSpPr txBox="1"/>
          <p:nvPr/>
        </p:nvSpPr>
        <p:spPr>
          <a:xfrm>
            <a:off x="1884087" y="281775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26" name="Shape 226"/>
          <p:cNvCxnSpPr/>
          <p:nvPr/>
        </p:nvCxnSpPr>
        <p:spPr>
          <a:xfrm rot="10800000">
            <a:off x="535527" y="344892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535527" y="330407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Shape 228"/>
          <p:cNvSpPr/>
          <p:nvPr/>
        </p:nvSpPr>
        <p:spPr>
          <a:xfrm>
            <a:off x="2009513" y="372286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29" name="Shape 229"/>
          <p:cNvSpPr/>
          <p:nvPr/>
        </p:nvSpPr>
        <p:spPr>
          <a:xfrm>
            <a:off x="388970" y="372286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30" name="Shape 230"/>
          <p:cNvCxnSpPr/>
          <p:nvPr/>
        </p:nvCxnSpPr>
        <p:spPr>
          <a:xfrm rot="10800000">
            <a:off x="1549763" y="3786300"/>
            <a:ext cx="6315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1" name="Shape 231"/>
          <p:cNvGrpSpPr/>
          <p:nvPr/>
        </p:nvGrpSpPr>
        <p:grpSpPr>
          <a:xfrm>
            <a:off x="3953725" y="3722889"/>
            <a:ext cx="773871" cy="321958"/>
            <a:chOff x="809625" y="3638550"/>
            <a:chExt cx="1190525" cy="495300"/>
          </a:xfrm>
        </p:grpSpPr>
        <p:sp>
          <p:nvSpPr>
            <p:cNvPr id="232" name="Shape 2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17</a:t>
              </a:r>
              <a:endParaRPr sz="105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234" name="Shape 234"/>
          <p:cNvCxnSpPr/>
          <p:nvPr/>
        </p:nvCxnSpPr>
        <p:spPr>
          <a:xfrm>
            <a:off x="3008606" y="3954806"/>
            <a:ext cx="5991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Shape 235"/>
          <p:cNvSpPr/>
          <p:nvPr/>
        </p:nvSpPr>
        <p:spPr>
          <a:xfrm>
            <a:off x="3598388" y="3722870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36" name="Shape 236"/>
          <p:cNvCxnSpPr/>
          <p:nvPr/>
        </p:nvCxnSpPr>
        <p:spPr>
          <a:xfrm rot="10800000">
            <a:off x="3138694" y="3786300"/>
            <a:ext cx="6536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Shape 237"/>
          <p:cNvCxnSpPr>
            <a:stCxn id="238" idx="2"/>
            <a:endCxn id="211" idx="2"/>
          </p:cNvCxnSpPr>
          <p:nvPr/>
        </p:nvCxnSpPr>
        <p:spPr>
          <a:xfrm rot="5400000" flipH="1">
            <a:off x="3742189" y="1659033"/>
            <a:ext cx="4050" cy="4775850"/>
          </a:xfrm>
          <a:prstGeom prst="curvedConnector3">
            <a:avLst>
              <a:gd name="adj1" fmla="val -440972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Shape 239"/>
          <p:cNvSpPr txBox="1"/>
          <p:nvPr/>
        </p:nvSpPr>
        <p:spPr>
          <a:xfrm>
            <a:off x="2727261" y="3973019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2366671" y="397137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955283" y="397001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42" name="Shape 242"/>
          <p:cNvGrpSpPr/>
          <p:nvPr/>
        </p:nvGrpSpPr>
        <p:grpSpPr>
          <a:xfrm>
            <a:off x="827157" y="2822186"/>
            <a:ext cx="1186779" cy="721178"/>
            <a:chOff x="1114701" y="3234112"/>
            <a:chExt cx="1582372" cy="961571"/>
          </a:xfrm>
        </p:grpSpPr>
        <p:sp>
          <p:nvSpPr>
            <p:cNvPr id="243" name="Shape 24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5551715" y="3727026"/>
            <a:ext cx="773871" cy="321958"/>
            <a:chOff x="809625" y="3638550"/>
            <a:chExt cx="1190525" cy="495300"/>
          </a:xfrm>
        </p:grpSpPr>
        <p:sp>
          <p:nvSpPr>
            <p:cNvPr id="248" name="Shape 24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38</a:t>
              </a:r>
              <a:endParaRPr sz="105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49" name="Shape 249"/>
          <p:cNvSpPr/>
          <p:nvPr/>
        </p:nvSpPr>
        <p:spPr>
          <a:xfrm>
            <a:off x="5196379" y="3727007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50" name="Shape 250"/>
          <p:cNvCxnSpPr/>
          <p:nvPr/>
        </p:nvCxnSpPr>
        <p:spPr>
          <a:xfrm>
            <a:off x="4562963" y="3968119"/>
            <a:ext cx="6338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Shape 251"/>
          <p:cNvCxnSpPr/>
          <p:nvPr/>
        </p:nvCxnSpPr>
        <p:spPr>
          <a:xfrm rot="10800000">
            <a:off x="4727513" y="3799613"/>
            <a:ext cx="64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Shape 252"/>
          <p:cNvCxnSpPr>
            <a:stCxn id="238" idx="3"/>
            <a:endCxn id="229" idx="2"/>
          </p:cNvCxnSpPr>
          <p:nvPr/>
        </p:nvCxnSpPr>
        <p:spPr>
          <a:xfrm flipH="1">
            <a:off x="582461" y="3888005"/>
            <a:ext cx="5743125" cy="156825"/>
          </a:xfrm>
          <a:prstGeom prst="curvedConnector4">
            <a:avLst>
              <a:gd name="adj1" fmla="val -3110"/>
              <a:gd name="adj2" fmla="val 300296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2341298" y="2817750"/>
            <a:ext cx="96682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96713" y="2250225"/>
            <a:ext cx="5464575" cy="643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Naive Array Lists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Random Access in Arrays</a:t>
            </a: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43432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Retrieval from any position of an array is very fast.</a:t>
            </a:r>
            <a:endParaRPr/>
          </a:p>
          <a:p>
            <a:r>
              <a:rPr lang="en"/>
              <a:t>Independent</a:t>
            </a:r>
            <a:r>
              <a:rPr lang="en" baseline="30000"/>
              <a:t>*</a:t>
            </a:r>
            <a:r>
              <a:rPr lang="en"/>
              <a:t> of array size.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61C Preview: Ultra fast random access results from the fact that memory boxes are the same size (in bits).</a:t>
            </a:r>
            <a:endParaRPr/>
          </a:p>
          <a:p>
            <a:pPr marL="0" indent="0">
              <a:buNone/>
            </a:pP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638" y="1929150"/>
            <a:ext cx="3490182" cy="247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Our Goal: AList.java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761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Want to figure out how to build an array version of a list:</a:t>
            </a:r>
            <a:endParaRPr/>
          </a:p>
          <a:p>
            <a:r>
              <a:rPr lang="en"/>
              <a:t>In lecture we’ll only do back operations. Project 1A is the front operations.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160929" y="3487406"/>
            <a:ext cx="243652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3" name="Shape 273"/>
          <p:cNvCxnSpPr/>
          <p:nvPr/>
        </p:nvCxnSpPr>
        <p:spPr>
          <a:xfrm rot="10800000">
            <a:off x="1824955" y="359659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1824955" y="378203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1824955" y="407172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1824955" y="392687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7" name="Shape 277"/>
          <p:cNvGrpSpPr/>
          <p:nvPr/>
        </p:nvGrpSpPr>
        <p:grpSpPr>
          <a:xfrm>
            <a:off x="2116586" y="3444986"/>
            <a:ext cx="1186779" cy="721178"/>
            <a:chOff x="1114701" y="3234112"/>
            <a:chExt cx="1582372" cy="961571"/>
          </a:xfrm>
        </p:grpSpPr>
        <p:sp>
          <p:nvSpPr>
            <p:cNvPr id="278" name="Shape 27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82" name="Shape 282"/>
          <p:cNvSpPr txBox="1"/>
          <p:nvPr/>
        </p:nvSpPr>
        <p:spPr>
          <a:xfrm>
            <a:off x="3698166" y="3610725"/>
            <a:ext cx="670950" cy="2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800" b="1">
                <a:latin typeface="Ubuntu Mono"/>
                <a:ea typeface="Ubuntu Mono"/>
                <a:cs typeface="Ubuntu Mono"/>
                <a:sym typeface="Ubuntu Mono"/>
              </a:rPr>
              <a:t>???</a:t>
            </a:r>
            <a:endParaRPr sz="1800" b="1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5355394" y="3803831"/>
            <a:ext cx="10494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Let’s try it out...</a:t>
            </a:r>
            <a:endParaRPr sz="1050"/>
          </a:p>
        </p:txBody>
      </p:sp>
      <p:grpSp>
        <p:nvGrpSpPr>
          <p:cNvPr id="284" name="Shape 284"/>
          <p:cNvGrpSpPr/>
          <p:nvPr/>
        </p:nvGrpSpPr>
        <p:grpSpPr>
          <a:xfrm>
            <a:off x="687149" y="2705533"/>
            <a:ext cx="773871" cy="321958"/>
            <a:chOff x="809625" y="3638550"/>
            <a:chExt cx="1190525" cy="495300"/>
          </a:xfrm>
        </p:grpSpPr>
        <p:sp>
          <p:nvSpPr>
            <p:cNvPr id="285" name="Shape 28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87" name="Shape 287"/>
          <p:cNvSpPr/>
          <p:nvPr/>
        </p:nvSpPr>
        <p:spPr>
          <a:xfrm>
            <a:off x="782673" y="1847260"/>
            <a:ext cx="243652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88" name="Shape 288"/>
          <p:cNvSpPr txBox="1"/>
          <p:nvPr/>
        </p:nvSpPr>
        <p:spPr>
          <a:xfrm>
            <a:off x="1880979" y="2017177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3</a:t>
            </a:r>
            <a:endParaRPr sz="1050"/>
          </a:p>
        </p:txBody>
      </p:sp>
      <p:sp>
        <p:nvSpPr>
          <p:cNvPr id="289" name="Shape 289"/>
          <p:cNvSpPr/>
          <p:nvPr/>
        </p:nvSpPr>
        <p:spPr>
          <a:xfrm>
            <a:off x="1795545" y="202931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290" name="Shape 290"/>
          <p:cNvSpPr/>
          <p:nvPr/>
        </p:nvSpPr>
        <p:spPr>
          <a:xfrm>
            <a:off x="1799475" y="202490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291" name="Shape 291"/>
          <p:cNvSpPr/>
          <p:nvPr/>
        </p:nvSpPr>
        <p:spPr>
          <a:xfrm>
            <a:off x="2281613" y="2029472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292" name="Shape 292"/>
          <p:cNvCxnSpPr>
            <a:stCxn id="291" idx="3"/>
            <a:endCxn id="286" idx="0"/>
          </p:cNvCxnSpPr>
          <p:nvPr/>
        </p:nvCxnSpPr>
        <p:spPr>
          <a:xfrm flipH="1">
            <a:off x="1267538" y="2169985"/>
            <a:ext cx="1390950" cy="535500"/>
          </a:xfrm>
          <a:prstGeom prst="curvedConnector4">
            <a:avLst>
              <a:gd name="adj1" fmla="val -12840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Shape 293"/>
          <p:cNvCxnSpPr>
            <a:stCxn id="291" idx="3"/>
          </p:cNvCxnSpPr>
          <p:nvPr/>
        </p:nvCxnSpPr>
        <p:spPr>
          <a:xfrm rot="10800000">
            <a:off x="2441588" y="2166610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Shape 294"/>
          <p:cNvCxnSpPr/>
          <p:nvPr/>
        </p:nvCxnSpPr>
        <p:spPr>
          <a:xfrm rot="10800000">
            <a:off x="446699" y="1956447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Shape 295"/>
          <p:cNvCxnSpPr/>
          <p:nvPr/>
        </p:nvCxnSpPr>
        <p:spPr>
          <a:xfrm rot="10800000">
            <a:off x="446699" y="214188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6" name="Shape 296"/>
          <p:cNvGrpSpPr/>
          <p:nvPr/>
        </p:nvGrpSpPr>
        <p:grpSpPr>
          <a:xfrm>
            <a:off x="2276021" y="2705533"/>
            <a:ext cx="773871" cy="321958"/>
            <a:chOff x="809625" y="3638550"/>
            <a:chExt cx="1190525" cy="495300"/>
          </a:xfrm>
        </p:grpSpPr>
        <p:sp>
          <p:nvSpPr>
            <p:cNvPr id="297" name="Shape 29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5</a:t>
              </a:r>
              <a:endParaRPr sz="105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299" name="Shape 299"/>
          <p:cNvCxnSpPr/>
          <p:nvPr/>
        </p:nvCxnSpPr>
        <p:spPr>
          <a:xfrm>
            <a:off x="1260910" y="2937460"/>
            <a:ext cx="6691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Shape 300"/>
          <p:cNvSpPr txBox="1"/>
          <p:nvPr/>
        </p:nvSpPr>
        <p:spPr>
          <a:xfrm>
            <a:off x="1795259" y="1800408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446699" y="243157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rot="10800000">
            <a:off x="446699" y="228673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Shape 303"/>
          <p:cNvSpPr/>
          <p:nvPr/>
        </p:nvSpPr>
        <p:spPr>
          <a:xfrm>
            <a:off x="1920686" y="2705514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04" name="Shape 304"/>
          <p:cNvSpPr/>
          <p:nvPr/>
        </p:nvSpPr>
        <p:spPr>
          <a:xfrm>
            <a:off x="300141" y="2705514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460935" y="2768954"/>
            <a:ext cx="6315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06" name="Shape 306"/>
          <p:cNvGrpSpPr/>
          <p:nvPr/>
        </p:nvGrpSpPr>
        <p:grpSpPr>
          <a:xfrm>
            <a:off x="3864896" y="2705542"/>
            <a:ext cx="773871" cy="321958"/>
            <a:chOff x="809625" y="3638550"/>
            <a:chExt cx="1190525" cy="495300"/>
          </a:xfrm>
        </p:grpSpPr>
        <p:sp>
          <p:nvSpPr>
            <p:cNvPr id="307" name="Shape 30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17</a:t>
              </a:r>
              <a:endParaRPr sz="105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309" name="Shape 309"/>
          <p:cNvCxnSpPr/>
          <p:nvPr/>
        </p:nvCxnSpPr>
        <p:spPr>
          <a:xfrm>
            <a:off x="2919779" y="2937460"/>
            <a:ext cx="5991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Shape 310"/>
          <p:cNvSpPr/>
          <p:nvPr/>
        </p:nvSpPr>
        <p:spPr>
          <a:xfrm>
            <a:off x="3509561" y="2705523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311" name="Shape 311"/>
          <p:cNvCxnSpPr/>
          <p:nvPr/>
        </p:nvCxnSpPr>
        <p:spPr>
          <a:xfrm rot="10800000">
            <a:off x="3049866" y="2768954"/>
            <a:ext cx="6536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Shape 312"/>
          <p:cNvCxnSpPr>
            <a:stCxn id="313" idx="2"/>
            <a:endCxn id="286" idx="2"/>
          </p:cNvCxnSpPr>
          <p:nvPr/>
        </p:nvCxnSpPr>
        <p:spPr>
          <a:xfrm rot="5400000" flipH="1">
            <a:off x="3653361" y="641687"/>
            <a:ext cx="4050" cy="4775850"/>
          </a:xfrm>
          <a:prstGeom prst="curvedConnector3">
            <a:avLst>
              <a:gd name="adj1" fmla="val -440972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Shape 314"/>
          <p:cNvSpPr txBox="1"/>
          <p:nvPr/>
        </p:nvSpPr>
        <p:spPr>
          <a:xfrm>
            <a:off x="2638433" y="2955673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2277842" y="2954025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value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866455" y="2952668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17" name="Shape 317"/>
          <p:cNvGrpSpPr/>
          <p:nvPr/>
        </p:nvGrpSpPr>
        <p:grpSpPr>
          <a:xfrm>
            <a:off x="738329" y="1804839"/>
            <a:ext cx="1186779" cy="721178"/>
            <a:chOff x="1114701" y="3234112"/>
            <a:chExt cx="1582372" cy="961571"/>
          </a:xfrm>
        </p:grpSpPr>
        <p:sp>
          <p:nvSpPr>
            <p:cNvPr id="318" name="Shape 31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get(int i)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5462888" y="2709679"/>
            <a:ext cx="773871" cy="321958"/>
            <a:chOff x="809625" y="3638550"/>
            <a:chExt cx="1190525" cy="495300"/>
          </a:xfrm>
        </p:grpSpPr>
        <p:sp>
          <p:nvSpPr>
            <p:cNvPr id="323" name="Shape 32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38</a:t>
              </a:r>
              <a:endParaRPr sz="105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324" name="Shape 324"/>
          <p:cNvSpPr/>
          <p:nvPr/>
        </p:nvSpPr>
        <p:spPr>
          <a:xfrm>
            <a:off x="5107551" y="2709660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325" name="Shape 325"/>
          <p:cNvCxnSpPr/>
          <p:nvPr/>
        </p:nvCxnSpPr>
        <p:spPr>
          <a:xfrm>
            <a:off x="4474135" y="2950772"/>
            <a:ext cx="6338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4638685" y="2782266"/>
            <a:ext cx="64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Shape 327"/>
          <p:cNvCxnSpPr>
            <a:stCxn id="313" idx="3"/>
            <a:endCxn id="304" idx="2"/>
          </p:cNvCxnSpPr>
          <p:nvPr/>
        </p:nvCxnSpPr>
        <p:spPr>
          <a:xfrm flipH="1">
            <a:off x="493634" y="2870657"/>
            <a:ext cx="5743125" cy="156825"/>
          </a:xfrm>
          <a:prstGeom prst="curvedConnector4">
            <a:avLst>
              <a:gd name="adj1" fmla="val -3110"/>
              <a:gd name="adj2" fmla="val 305575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2252469" y="1800404"/>
            <a:ext cx="96682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3831</Words>
  <Application>Microsoft Macintosh PowerPoint</Application>
  <PresentationFormat>自定义</PresentationFormat>
  <Paragraphs>875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Ubuntu Mono</vt:lpstr>
      <vt:lpstr>Custom</vt:lpstr>
      <vt:lpstr>CS61B, 2018</vt:lpstr>
      <vt:lpstr>A Last Look at Linked Lists</vt:lpstr>
      <vt:lpstr>Doubly Linked Lists</vt:lpstr>
      <vt:lpstr>Arbitrary Retrieval</vt:lpstr>
      <vt:lpstr>Arbitrary Retrieval</vt:lpstr>
      <vt:lpstr>Arbitrary Retrieval</vt:lpstr>
      <vt:lpstr>Naive Array Lists</vt:lpstr>
      <vt:lpstr>Random Access in Arrays</vt:lpstr>
      <vt:lpstr>Our Goal: AList.java</vt:lpstr>
      <vt:lpstr>Naive AList Code </vt:lpstr>
      <vt:lpstr>The Abstract vs. the Concrete</vt:lpstr>
      <vt:lpstr>Deletion: yellkey.com/dark</vt:lpstr>
      <vt:lpstr>Naive AList Code </vt:lpstr>
      <vt:lpstr>The Mighty AList</vt:lpstr>
      <vt:lpstr>The Mighty (?) AList</vt:lpstr>
      <vt:lpstr>Resizing Arrays</vt:lpstr>
      <vt:lpstr>Array Resizing</vt:lpstr>
      <vt:lpstr>Array Resizing</vt:lpstr>
      <vt:lpstr>Array Resizing</vt:lpstr>
      <vt:lpstr>Array Resizing</vt:lpstr>
      <vt:lpstr>Array Resizing</vt:lpstr>
      <vt:lpstr>Array Resizing</vt:lpstr>
      <vt:lpstr>Implementation</vt:lpstr>
      <vt:lpstr>Resizing Array Code</vt:lpstr>
      <vt:lpstr>Runtime and Space Usage Analysis: yellkey.com/protect</vt:lpstr>
      <vt:lpstr>Array Resizing</vt:lpstr>
      <vt:lpstr>Runtime and Space Usage Analysis: yellkey.com/protect</vt:lpstr>
      <vt:lpstr>Runtime and Space Usage Analysis</vt:lpstr>
      <vt:lpstr>Resizing Slowness</vt:lpstr>
      <vt:lpstr>Fixing the Resizing Performance Bug</vt:lpstr>
      <vt:lpstr>(Probably) Surprising Fact</vt:lpstr>
      <vt:lpstr>Performance Problem #2</vt:lpstr>
      <vt:lpstr>Memory Efficiency</vt:lpstr>
      <vt:lpstr>Generic ALists</vt:lpstr>
      <vt:lpstr>Generic ALists (similar to generic SLists)</vt:lpstr>
      <vt:lpstr>Generic ALists (similar to generic SLists)</vt:lpstr>
      <vt:lpstr>Nulling Out Deleted Items</vt:lpstr>
      <vt:lpstr>Loitering Example</vt:lpstr>
      <vt:lpstr>Loitering Example</vt:lpstr>
      <vt:lpstr>Loitering Example</vt:lpstr>
      <vt:lpstr>Obscurantism in Java</vt:lpstr>
      <vt:lpstr>One last thought: Obscurantism in Java</vt:lpstr>
      <vt:lpstr>One last thought: Obscurantism in Java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CS61B, 2018</dc:title>
  <cp:lastModifiedBy>Microsoft Office 用户</cp:lastModifiedBy>
  <cp:revision>1</cp:revision>
  <cp:lastPrinted>2018-07-14T08:11:55Z</cp:lastPrinted>
  <dcterms:modified xsi:type="dcterms:W3CDTF">2018-07-14T08:12:01Z</dcterms:modified>
</cp:coreProperties>
</file>