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7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6858000" cy="5143500"/>
  <p:notesSz cx="6858000" cy="9144000"/>
  <p:embeddedFontLst>
    <p:embeddedFont>
      <p:font typeface="Ubuntu Mono" panose="020B0509030602030204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http://www.vet.upenn.edu/images/default-source/news-and-events/equimagine2.jpg?sfvrsn=0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minutes showing good way to test, not including this slide.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https://thumbs.dreamstime.com/x/business-person-eating-pizza-computer-8427611.jpg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4150!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dog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dog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dog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dog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8569" y="1941275"/>
            <a:ext cx="390465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24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21444" y="2612325"/>
            <a:ext cx="4035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218025" y="2669200"/>
            <a:ext cx="633285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25100" y="92501"/>
            <a:ext cx="6172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1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182250" y="587800"/>
            <a:ext cx="633285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82250" y="556500"/>
            <a:ext cx="633285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266700" rtl="0">
              <a:spcBef>
                <a:spcPts val="450"/>
              </a:spcBef>
              <a:spcAft>
                <a:spcPts val="0"/>
              </a:spcAft>
              <a:buSzPts val="2000"/>
              <a:buFont typeface="Calibri"/>
              <a:buChar char="●"/>
              <a:defRPr sz="1500"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667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1500">
                <a:latin typeface="Calibri"/>
                <a:ea typeface="Calibri"/>
                <a:cs typeface="Calibri"/>
                <a:sym typeface="Calibri"/>
              </a:defRPr>
            </a:lvl2pPr>
            <a:lvl3pPr marL="1028700" lvl="2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350">
                <a:latin typeface="Calibri"/>
                <a:ea typeface="Calibri"/>
                <a:cs typeface="Calibri"/>
                <a:sym typeface="Calibri"/>
              </a:defRPr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350">
                <a:latin typeface="Calibri"/>
                <a:ea typeface="Calibri"/>
                <a:cs typeface="Calibri"/>
                <a:sym typeface="Calibri"/>
              </a:defRPr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350">
                <a:latin typeface="Calibri"/>
                <a:ea typeface="Calibri"/>
                <a:cs typeface="Calibri"/>
                <a:sym typeface="Calibri"/>
              </a:defRPr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299587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314325" rtl="0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3519206" y="1200150"/>
            <a:ext cx="299587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314325" rtl="0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96713" y="2143050"/>
            <a:ext cx="54645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1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42900" y="4406309"/>
            <a:ext cx="61722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257175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1pPr>
            <a:lvl2pPr marL="685800" lvl="1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2pPr>
            <a:lvl3pPr marL="1028700" lvl="2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3pPr>
            <a:lvl4pPr marL="1371600" lvl="3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4pPr>
            <a:lvl5pPr marL="1714500" lvl="4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5pPr>
            <a:lvl6pPr marL="2057400" lvl="5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6pPr>
            <a:lvl7pPr marL="2400300" lvl="6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7pPr>
            <a:lvl8pPr marL="2743200" lvl="7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8pPr>
            <a:lvl9pPr marL="3086100" lvl="8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61722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5100" y="4983478"/>
            <a:ext cx="3429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6433875" y="4793875"/>
            <a:ext cx="4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datastructur.es</a:t>
            </a:r>
            <a:endParaRPr sz="4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junit4/javadoc/4.12/org/junit/Asser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yantablada.com/post/red-green-refactor---a-tdd-fairytale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umbs.dreamstime.com/x/business-person-eating-pizza-computer-8427611.jpg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158569" y="2098894"/>
            <a:ext cx="3904650" cy="5886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CS61B: 2018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121444" y="2659331"/>
            <a:ext cx="5279175" cy="122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/>
              <a:t>Lecture 7: Testing</a:t>
            </a:r>
            <a:endParaRPr/>
          </a:p>
          <a:p>
            <a:pPr marL="342900" indent="-285750">
              <a:buChar char="●"/>
            </a:pPr>
            <a:r>
              <a:rPr lang="en"/>
              <a:t>A Simple JUnit test</a:t>
            </a:r>
            <a:endParaRPr/>
          </a:p>
          <a:p>
            <a:pPr marL="342900" indent="-285750">
              <a:buChar char="●"/>
            </a:pPr>
            <a:r>
              <a:rPr lang="en"/>
              <a:t>Testing Philosophy</a:t>
            </a:r>
            <a:endParaRPr/>
          </a:p>
          <a:p>
            <a:pPr marL="342900" indent="-285750">
              <a:buChar char="●"/>
            </a:pPr>
            <a:r>
              <a:rPr lang="en"/>
              <a:t>Selection Sort</a:t>
            </a:r>
            <a:endParaRPr/>
          </a:p>
          <a:p>
            <a:pPr marL="342900" indent="-285750">
              <a:buChar char="●"/>
            </a:pPr>
            <a:r>
              <a:rPr lang="en"/>
              <a:t>Simpler JUnit Tests</a:t>
            </a:r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507" y="732022"/>
            <a:ext cx="3155906" cy="177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96713" y="2250225"/>
            <a:ext cx="5464575" cy="6430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Selection Sort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Back to Sorting: Selection Sort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1128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Selection sorting a list of N items:</a:t>
            </a:r>
            <a:endParaRPr/>
          </a:p>
          <a:p>
            <a:r>
              <a:rPr lang="en"/>
              <a:t>Find the smallest item.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Move it to the front.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Selection sort the remaining N-1 items (without touching front item!).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57056" y="4192088"/>
            <a:ext cx="4297050" cy="27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As an aside: Can prove correctness of this sort using invariants.</a:t>
            </a:r>
            <a:endParaRPr sz="1050"/>
          </a:p>
        </p:txBody>
      </p:sp>
      <p:grpSp>
        <p:nvGrpSpPr>
          <p:cNvPr id="132" name="Shape 132"/>
          <p:cNvGrpSpPr/>
          <p:nvPr/>
        </p:nvGrpSpPr>
        <p:grpSpPr>
          <a:xfrm>
            <a:off x="2530388" y="2312624"/>
            <a:ext cx="1361625" cy="230400"/>
            <a:chOff x="6770625" y="2787998"/>
            <a:chExt cx="1815500" cy="307200"/>
          </a:xfrm>
        </p:grpSpPr>
        <p:sp>
          <p:nvSpPr>
            <p:cNvPr id="133" name="Shape 133"/>
            <p:cNvSpPr/>
            <p:nvPr/>
          </p:nvSpPr>
          <p:spPr>
            <a:xfrm>
              <a:off x="67706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70718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73756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76768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79777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82789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 b="1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35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Shape 139"/>
          <p:cNvSpPr/>
          <p:nvPr/>
        </p:nvSpPr>
        <p:spPr>
          <a:xfrm>
            <a:off x="2530388" y="2617555"/>
            <a:ext cx="230400" cy="230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2756288" y="2617555"/>
            <a:ext cx="230400" cy="2304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2984120" y="2617555"/>
            <a:ext cx="230400" cy="2304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3210020" y="2617555"/>
            <a:ext cx="230400" cy="2304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 b="1">
                <a:latin typeface="Calibri"/>
                <a:ea typeface="Calibri"/>
                <a:cs typeface="Calibri"/>
                <a:sym typeface="Calibri"/>
              </a:rPr>
              <a:t>2</a:t>
            </a:r>
            <a:endParaRPr sz="135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3435712" y="2617555"/>
            <a:ext cx="230400" cy="2304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3661612" y="2617555"/>
            <a:ext cx="230400" cy="2304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Shape 145"/>
          <p:cNvGrpSpPr/>
          <p:nvPr/>
        </p:nvGrpSpPr>
        <p:grpSpPr>
          <a:xfrm>
            <a:off x="2530388" y="2919749"/>
            <a:ext cx="1361625" cy="230400"/>
            <a:chOff x="6770625" y="3626198"/>
            <a:chExt cx="1815500" cy="307200"/>
          </a:xfrm>
        </p:grpSpPr>
        <p:sp>
          <p:nvSpPr>
            <p:cNvPr id="146" name="Shape 146"/>
            <p:cNvSpPr/>
            <p:nvPr/>
          </p:nvSpPr>
          <p:spPr>
            <a:xfrm>
              <a:off x="67706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70718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73756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76768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 b="1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35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79777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82789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2530388" y="3223311"/>
            <a:ext cx="1361625" cy="230400"/>
            <a:chOff x="6770625" y="4032773"/>
            <a:chExt cx="1815500" cy="307200"/>
          </a:xfrm>
        </p:grpSpPr>
        <p:sp>
          <p:nvSpPr>
            <p:cNvPr id="153" name="Shape 153"/>
            <p:cNvSpPr/>
            <p:nvPr/>
          </p:nvSpPr>
          <p:spPr>
            <a:xfrm>
              <a:off x="6770625" y="4032773"/>
              <a:ext cx="307200" cy="3072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7071825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375602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7676802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777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82789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 b="1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35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2530388" y="3526874"/>
            <a:ext cx="1361625" cy="230400"/>
            <a:chOff x="6770625" y="4406998"/>
            <a:chExt cx="1815500" cy="307200"/>
          </a:xfrm>
        </p:grpSpPr>
        <p:sp>
          <p:nvSpPr>
            <p:cNvPr id="160" name="Shape 160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 b="1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35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Shape 166"/>
          <p:cNvGrpSpPr/>
          <p:nvPr/>
        </p:nvGrpSpPr>
        <p:grpSpPr>
          <a:xfrm>
            <a:off x="2530388" y="3830771"/>
            <a:ext cx="1361625" cy="230400"/>
            <a:chOff x="6770625" y="4406998"/>
            <a:chExt cx="1815500" cy="307200"/>
          </a:xfrm>
        </p:grpSpPr>
        <p:sp>
          <p:nvSpPr>
            <p:cNvPr id="167" name="Shape 167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Shape 173"/>
          <p:cNvSpPr txBox="1"/>
          <p:nvPr/>
        </p:nvSpPr>
        <p:spPr>
          <a:xfrm>
            <a:off x="3751270" y="2231363"/>
            <a:ext cx="230400" cy="17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*</a:t>
            </a:r>
            <a:endParaRPr sz="1050"/>
          </a:p>
        </p:txBody>
      </p:sp>
      <p:sp>
        <p:nvSpPr>
          <p:cNvPr id="174" name="Shape 174"/>
          <p:cNvSpPr txBox="1"/>
          <p:nvPr/>
        </p:nvSpPr>
        <p:spPr>
          <a:xfrm>
            <a:off x="3298270" y="2540672"/>
            <a:ext cx="230400" cy="17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*</a:t>
            </a:r>
            <a:endParaRPr sz="1050"/>
          </a:p>
        </p:txBody>
      </p:sp>
      <p:sp>
        <p:nvSpPr>
          <p:cNvPr id="175" name="Shape 175"/>
          <p:cNvSpPr txBox="1"/>
          <p:nvPr/>
        </p:nvSpPr>
        <p:spPr>
          <a:xfrm>
            <a:off x="3298270" y="2844150"/>
            <a:ext cx="230400" cy="17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*</a:t>
            </a:r>
            <a:endParaRPr sz="1050"/>
          </a:p>
        </p:txBody>
      </p:sp>
      <p:sp>
        <p:nvSpPr>
          <p:cNvPr id="176" name="Shape 176"/>
          <p:cNvSpPr txBox="1"/>
          <p:nvPr/>
        </p:nvSpPr>
        <p:spPr>
          <a:xfrm>
            <a:off x="3754815" y="3139513"/>
            <a:ext cx="230400" cy="17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*</a:t>
            </a:r>
            <a:endParaRPr sz="1050"/>
          </a:p>
        </p:txBody>
      </p:sp>
      <p:sp>
        <p:nvSpPr>
          <p:cNvPr id="177" name="Shape 177"/>
          <p:cNvSpPr txBox="1"/>
          <p:nvPr/>
        </p:nvSpPr>
        <p:spPr>
          <a:xfrm>
            <a:off x="3748559" y="3453707"/>
            <a:ext cx="230400" cy="17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*</a:t>
            </a:r>
            <a:endParaRPr sz="10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Back to Sorting: Selection Sort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1128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Selection sorting a list of N items:</a:t>
            </a:r>
            <a:endParaRPr/>
          </a:p>
          <a:p>
            <a:r>
              <a:rPr lang="en"/>
              <a:t>Find the smallest item.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Move it to the front.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Selection sort the remaining N-1 items (without touching front item!).</a:t>
            </a:r>
            <a:endParaRPr/>
          </a:p>
          <a:p>
            <a:pPr marL="0" indent="0">
              <a:buNone/>
            </a:pPr>
            <a:endParaRPr/>
          </a:p>
        </p:txBody>
      </p:sp>
      <p:grpSp>
        <p:nvGrpSpPr>
          <p:cNvPr id="184" name="Shape 184"/>
          <p:cNvGrpSpPr/>
          <p:nvPr/>
        </p:nvGrpSpPr>
        <p:grpSpPr>
          <a:xfrm>
            <a:off x="4937869" y="2362255"/>
            <a:ext cx="1361625" cy="230400"/>
            <a:chOff x="6770625" y="2787998"/>
            <a:chExt cx="1815500" cy="307200"/>
          </a:xfrm>
        </p:grpSpPr>
        <p:sp>
          <p:nvSpPr>
            <p:cNvPr id="185" name="Shape 185"/>
            <p:cNvSpPr/>
            <p:nvPr/>
          </p:nvSpPr>
          <p:spPr>
            <a:xfrm>
              <a:off x="67706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70718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3756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76768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9777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82789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 b="1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35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Shape 191"/>
          <p:cNvSpPr/>
          <p:nvPr/>
        </p:nvSpPr>
        <p:spPr>
          <a:xfrm>
            <a:off x="4937869" y="2667186"/>
            <a:ext cx="230400" cy="230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5163769" y="2667186"/>
            <a:ext cx="230400" cy="2304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5391602" y="2667186"/>
            <a:ext cx="230400" cy="2304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5617502" y="2667186"/>
            <a:ext cx="230400" cy="2304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 b="1">
                <a:latin typeface="Calibri"/>
                <a:ea typeface="Calibri"/>
                <a:cs typeface="Calibri"/>
                <a:sym typeface="Calibri"/>
              </a:rPr>
              <a:t>2</a:t>
            </a:r>
            <a:endParaRPr sz="135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843193" y="2667186"/>
            <a:ext cx="230400" cy="2304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069093" y="2667186"/>
            <a:ext cx="230400" cy="2304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Shape 197"/>
          <p:cNvGrpSpPr/>
          <p:nvPr/>
        </p:nvGrpSpPr>
        <p:grpSpPr>
          <a:xfrm>
            <a:off x="4937869" y="2969380"/>
            <a:ext cx="1361625" cy="230400"/>
            <a:chOff x="6770625" y="3626198"/>
            <a:chExt cx="1815500" cy="307200"/>
          </a:xfrm>
        </p:grpSpPr>
        <p:sp>
          <p:nvSpPr>
            <p:cNvPr id="198" name="Shape 198"/>
            <p:cNvSpPr/>
            <p:nvPr/>
          </p:nvSpPr>
          <p:spPr>
            <a:xfrm>
              <a:off x="67706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70718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73756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76768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 b="1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35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79777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82789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Shape 204"/>
          <p:cNvGrpSpPr/>
          <p:nvPr/>
        </p:nvGrpSpPr>
        <p:grpSpPr>
          <a:xfrm>
            <a:off x="4937869" y="3272942"/>
            <a:ext cx="1361625" cy="230400"/>
            <a:chOff x="6770625" y="4032773"/>
            <a:chExt cx="1815500" cy="307200"/>
          </a:xfrm>
        </p:grpSpPr>
        <p:sp>
          <p:nvSpPr>
            <p:cNvPr id="205" name="Shape 205"/>
            <p:cNvSpPr/>
            <p:nvPr/>
          </p:nvSpPr>
          <p:spPr>
            <a:xfrm>
              <a:off x="6770625" y="4032773"/>
              <a:ext cx="307200" cy="3072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071825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7375602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7676802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79777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82789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 b="1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35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Shape 211"/>
          <p:cNvGrpSpPr/>
          <p:nvPr/>
        </p:nvGrpSpPr>
        <p:grpSpPr>
          <a:xfrm>
            <a:off x="4937869" y="3576505"/>
            <a:ext cx="1361625" cy="230400"/>
            <a:chOff x="6770625" y="4406998"/>
            <a:chExt cx="1815500" cy="307200"/>
          </a:xfrm>
        </p:grpSpPr>
        <p:sp>
          <p:nvSpPr>
            <p:cNvPr id="212" name="Shape 212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 b="1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35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Shape 218"/>
          <p:cNvGrpSpPr/>
          <p:nvPr/>
        </p:nvGrpSpPr>
        <p:grpSpPr>
          <a:xfrm>
            <a:off x="4937869" y="3880403"/>
            <a:ext cx="1361625" cy="230400"/>
            <a:chOff x="6770625" y="4406998"/>
            <a:chExt cx="1815500" cy="307200"/>
          </a:xfrm>
        </p:grpSpPr>
        <p:sp>
          <p:nvSpPr>
            <p:cNvPr id="219" name="Shape 219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Shape 225"/>
          <p:cNvSpPr txBox="1"/>
          <p:nvPr/>
        </p:nvSpPr>
        <p:spPr>
          <a:xfrm>
            <a:off x="6158751" y="2280994"/>
            <a:ext cx="230400" cy="17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*</a:t>
            </a:r>
            <a:endParaRPr sz="1050"/>
          </a:p>
        </p:txBody>
      </p:sp>
      <p:sp>
        <p:nvSpPr>
          <p:cNvPr id="226" name="Shape 226"/>
          <p:cNvSpPr txBox="1"/>
          <p:nvPr/>
        </p:nvSpPr>
        <p:spPr>
          <a:xfrm>
            <a:off x="5705751" y="2590303"/>
            <a:ext cx="230400" cy="17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*</a:t>
            </a:r>
            <a:endParaRPr sz="1050"/>
          </a:p>
        </p:txBody>
      </p:sp>
      <p:sp>
        <p:nvSpPr>
          <p:cNvPr id="227" name="Shape 227"/>
          <p:cNvSpPr txBox="1"/>
          <p:nvPr/>
        </p:nvSpPr>
        <p:spPr>
          <a:xfrm>
            <a:off x="5705751" y="2893781"/>
            <a:ext cx="230400" cy="17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*</a:t>
            </a:r>
            <a:endParaRPr sz="1050"/>
          </a:p>
        </p:txBody>
      </p:sp>
      <p:sp>
        <p:nvSpPr>
          <p:cNvPr id="228" name="Shape 228"/>
          <p:cNvSpPr txBox="1"/>
          <p:nvPr/>
        </p:nvSpPr>
        <p:spPr>
          <a:xfrm>
            <a:off x="6162296" y="3189144"/>
            <a:ext cx="230400" cy="17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*</a:t>
            </a:r>
            <a:endParaRPr sz="1050"/>
          </a:p>
        </p:txBody>
      </p:sp>
      <p:sp>
        <p:nvSpPr>
          <p:cNvPr id="229" name="Shape 229"/>
          <p:cNvSpPr txBox="1"/>
          <p:nvPr/>
        </p:nvSpPr>
        <p:spPr>
          <a:xfrm>
            <a:off x="6156040" y="3503338"/>
            <a:ext cx="230400" cy="17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*</a:t>
            </a:r>
            <a:endParaRPr sz="1050"/>
          </a:p>
        </p:txBody>
      </p:sp>
      <p:sp>
        <p:nvSpPr>
          <p:cNvPr id="230" name="Shape 230"/>
          <p:cNvSpPr txBox="1"/>
          <p:nvPr/>
        </p:nvSpPr>
        <p:spPr>
          <a:xfrm>
            <a:off x="189188" y="2433506"/>
            <a:ext cx="4630500" cy="196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spcBef>
                <a:spcPts val="450"/>
              </a:spcBef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try implementing this.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I’ll try to simulate as closely as possible how I think students might approach this problem to show how TDD helps.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50"/>
              </a:spcBef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50"/>
              </a:spcBef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shown in details in these slides. See lecture video.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The Evolution of Our Design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24509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/>
              <a:t>Created testSort: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Created a sort skeleton: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Created testFindSmallest: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Created findSmallest: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Created testSwap: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Created swap: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Changed findSmallest:</a:t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2396625" y="1797354"/>
            <a:ext cx="2293875" cy="283725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396625" y="2130225"/>
            <a:ext cx="3549375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 b="1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2396625" y="2470406"/>
            <a:ext cx="2293875" cy="283725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testSwap()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2396625" y="2810588"/>
            <a:ext cx="3549375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swap(String[] input, int a, int b)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2396625" y="1132273"/>
            <a:ext cx="2293875" cy="283725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396625" y="1464488"/>
            <a:ext cx="2293875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396625" y="3150769"/>
            <a:ext cx="2910150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 b="1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44" name="Shape 244"/>
          <p:cNvCxnSpPr/>
          <p:nvPr/>
        </p:nvCxnSpPr>
        <p:spPr>
          <a:xfrm flipH="1">
            <a:off x="4991569" y="1748213"/>
            <a:ext cx="238275" cy="32895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Shape 245"/>
          <p:cNvSpPr txBox="1"/>
          <p:nvPr/>
        </p:nvSpPr>
        <p:spPr>
          <a:xfrm>
            <a:off x="5229844" y="1206188"/>
            <a:ext cx="1389375" cy="5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AC2020"/>
                </a:solidFill>
              </a:rPr>
              <a:t>Used Google to figure out how to compare strings.</a:t>
            </a:r>
            <a:endParaRPr sz="1050">
              <a:solidFill>
                <a:srgbClr val="AC2020"/>
              </a:solidFill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5409900" y="2447794"/>
            <a:ext cx="1448100" cy="3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AC2020"/>
                </a:solidFill>
              </a:rPr>
              <a:t>Used debugger to fix.</a:t>
            </a:r>
            <a:endParaRPr sz="1050">
              <a:solidFill>
                <a:srgbClr val="AC2020"/>
              </a:solidFill>
            </a:endParaRPr>
          </a:p>
        </p:txBody>
      </p:sp>
      <p:cxnSp>
        <p:nvCxnSpPr>
          <p:cNvPr id="247" name="Shape 247"/>
          <p:cNvCxnSpPr/>
          <p:nvPr/>
        </p:nvCxnSpPr>
        <p:spPr>
          <a:xfrm>
            <a:off x="6331736" y="2748038"/>
            <a:ext cx="0" cy="189225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Shape 248"/>
          <p:cNvCxnSpPr/>
          <p:nvPr/>
        </p:nvCxnSpPr>
        <p:spPr>
          <a:xfrm rot="10800000">
            <a:off x="6134400" y="2937169"/>
            <a:ext cx="197325" cy="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125100" y="3689213"/>
            <a:ext cx="6332850" cy="744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Now we have all the </a:t>
            </a:r>
            <a:r>
              <a:rPr lang="en">
                <a:solidFill>
                  <a:srgbClr val="0000FF"/>
                </a:solidFill>
              </a:rPr>
              <a:t>helper methods</a:t>
            </a:r>
            <a:r>
              <a:rPr lang="en"/>
              <a:t> we need, as well as </a:t>
            </a:r>
            <a:r>
              <a:rPr lang="en">
                <a:solidFill>
                  <a:srgbClr val="38761D"/>
                </a:solidFill>
              </a:rPr>
              <a:t>tests</a:t>
            </a:r>
            <a:r>
              <a:rPr lang="en"/>
              <a:t> that make us pretty sure that they work! All that’s left is to 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/>
              <a:t> method itself.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Very Tricky Problem</a:t>
            </a: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Without changing the signature of </a:t>
            </a: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public static void sort(String[] a)</a:t>
            </a:r>
            <a:r>
              <a:rPr lang="en"/>
              <a:t>, how can we use recursion? What might the recursive call look like?</a:t>
            </a:r>
            <a:endParaRPr/>
          </a:p>
        </p:txBody>
      </p:sp>
      <p:sp>
        <p:nvSpPr>
          <p:cNvPr id="256" name="Shape 256"/>
          <p:cNvSpPr/>
          <p:nvPr/>
        </p:nvSpPr>
        <p:spPr>
          <a:xfrm rot="-5400000">
            <a:off x="4570034" y="-460125"/>
            <a:ext cx="112050" cy="3267225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BE0712"/>
              </a:solidFill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5048888" y="771169"/>
            <a:ext cx="1332900" cy="11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method signature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258" name="Shape 258"/>
          <p:cNvCxnSpPr/>
          <p:nvPr/>
        </p:nvCxnSpPr>
        <p:spPr>
          <a:xfrm flipH="1">
            <a:off x="5394656" y="1035825"/>
            <a:ext cx="101700" cy="11205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Shape 259"/>
          <p:cNvSpPr txBox="1"/>
          <p:nvPr/>
        </p:nvSpPr>
        <p:spPr>
          <a:xfrm>
            <a:off x="464625" y="1710619"/>
            <a:ext cx="5768100" cy="1423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sort(String[] x)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smallest = findSmallest(x);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swap(inputs, 0, smallest);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25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recursive call??</a:t>
            </a:r>
            <a:endParaRPr sz="1425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Very Tricky Problem: Bad But Tempting Solution</a:t>
            </a: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Without changing the signature of </a:t>
            </a: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public static void sort(String[] a)</a:t>
            </a:r>
            <a:r>
              <a:rPr lang="en"/>
              <a:t>, how can we use recursion? What might the recursive call look like?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Some languages support sub-indexing into arrays. Java does not.</a:t>
            </a:r>
            <a:endParaRPr/>
          </a:p>
          <a:p>
            <a:r>
              <a:rPr lang="en"/>
              <a:t>Bottom line: No way to get address of the middle of an array.</a:t>
            </a:r>
            <a:endParaRPr/>
          </a:p>
        </p:txBody>
      </p:sp>
      <p:sp>
        <p:nvSpPr>
          <p:cNvPr id="266" name="Shape 266"/>
          <p:cNvSpPr/>
          <p:nvPr/>
        </p:nvSpPr>
        <p:spPr>
          <a:xfrm rot="-5400000">
            <a:off x="4570034" y="-460125"/>
            <a:ext cx="112050" cy="3267225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BE0712"/>
              </a:solidFill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5048888" y="771169"/>
            <a:ext cx="1332900" cy="11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method signature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268" name="Shape 268"/>
          <p:cNvCxnSpPr/>
          <p:nvPr/>
        </p:nvCxnSpPr>
        <p:spPr>
          <a:xfrm flipH="1">
            <a:off x="5394656" y="1035825"/>
            <a:ext cx="101700" cy="11205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Shape 269"/>
          <p:cNvSpPr txBox="1"/>
          <p:nvPr/>
        </p:nvSpPr>
        <p:spPr>
          <a:xfrm>
            <a:off x="464625" y="1710619"/>
            <a:ext cx="5768100" cy="1423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sort(String[] x)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smallest = findSmallest(x);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swap(inputs, 0, smallest);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25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sort(x[1:]); ← Would be nice, but not possible!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Very Tricky Problem: Good Solution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Without changing the signature of </a:t>
            </a: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public static void sort(String[] a)</a:t>
            </a:r>
            <a:r>
              <a:rPr lang="en"/>
              <a:t>, how can we use recursion? What might the recursive call look like?</a:t>
            </a:r>
            <a:endParaRPr/>
          </a:p>
        </p:txBody>
      </p:sp>
      <p:sp>
        <p:nvSpPr>
          <p:cNvPr id="276" name="Shape 276"/>
          <p:cNvSpPr/>
          <p:nvPr/>
        </p:nvSpPr>
        <p:spPr>
          <a:xfrm rot="-5400000">
            <a:off x="4570034" y="-460125"/>
            <a:ext cx="112050" cy="3267225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BE0712"/>
              </a:solidFill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5048888" y="771169"/>
            <a:ext cx="1332900" cy="11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method signature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278" name="Shape 278"/>
          <p:cNvCxnSpPr/>
          <p:nvPr/>
        </p:nvCxnSpPr>
        <p:spPr>
          <a:xfrm flipH="1">
            <a:off x="5394656" y="1035825"/>
            <a:ext cx="101700" cy="11205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" name="Shape 279"/>
          <p:cNvSpPr txBox="1"/>
          <p:nvPr/>
        </p:nvSpPr>
        <p:spPr>
          <a:xfrm>
            <a:off x="464625" y="2752125"/>
            <a:ext cx="5768100" cy="16573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Destructively sorts x starting at index k */</a:t>
            </a:r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sort(String[] x, int k)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425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sort(x, k + 1);</a:t>
            </a:r>
            <a:endParaRPr sz="1425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464625" y="1710619"/>
            <a:ext cx="5768100" cy="9391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sort(String[] x)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25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sort(x, 0);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Major Design Flaw in findSmallest </a:t>
            </a: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We didn’t properly account for how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 would be used.</a:t>
            </a:r>
            <a:endParaRPr/>
          </a:p>
          <a:p>
            <a:r>
              <a:rPr lang="en"/>
              <a:t>Example: Want to find smallest item from among the last 4: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We need another parameter so that it’s actually useful for sorting.</a:t>
            </a: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5249868" y="1462491"/>
            <a:ext cx="1361625" cy="230400"/>
            <a:chOff x="6770625" y="3626198"/>
            <a:chExt cx="1815500" cy="307200"/>
          </a:xfrm>
        </p:grpSpPr>
        <p:sp>
          <p:nvSpPr>
            <p:cNvPr id="288" name="Shape 288"/>
            <p:cNvSpPr/>
            <p:nvPr/>
          </p:nvSpPr>
          <p:spPr>
            <a:xfrm>
              <a:off x="67706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70718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73756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76768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 b="1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35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79777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82789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Shape 294"/>
          <p:cNvSpPr txBox="1"/>
          <p:nvPr/>
        </p:nvSpPr>
        <p:spPr>
          <a:xfrm>
            <a:off x="6017750" y="1386893"/>
            <a:ext cx="230400" cy="17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*</a:t>
            </a:r>
            <a:endParaRPr sz="10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The Evolution of our Design</a:t>
            </a: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382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/>
              <a:t>Created testSort: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Created a sort skeleton: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Created testFindSmallest: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Created findSmallest: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Created testSwap: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Created swap: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Changed findSmallest: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Added helper method: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Used debugger to realize fundamental design flaw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findSmallest</a:t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2396625" y="1797354"/>
            <a:ext cx="2293875" cy="283725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2396625" y="2130225"/>
            <a:ext cx="3549375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 b="1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2396625" y="2470406"/>
            <a:ext cx="2293875" cy="283725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testSwap()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2396625" y="2810588"/>
            <a:ext cx="3549375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swap(String[] input, int a, int b)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2396625" y="1132273"/>
            <a:ext cx="2293875" cy="283725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2396625" y="1464488"/>
            <a:ext cx="2293875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2396625" y="3150769"/>
            <a:ext cx="2910150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 b="1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08" name="Shape 308"/>
          <p:cNvCxnSpPr/>
          <p:nvPr/>
        </p:nvCxnSpPr>
        <p:spPr>
          <a:xfrm flipH="1">
            <a:off x="4991569" y="1748213"/>
            <a:ext cx="238275" cy="32895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5229844" y="1206188"/>
            <a:ext cx="1389375" cy="5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AC2020"/>
                </a:solidFill>
              </a:rPr>
              <a:t>Used Google to figure out how to compare strings.</a:t>
            </a:r>
            <a:endParaRPr sz="1050">
              <a:solidFill>
                <a:srgbClr val="AC2020"/>
              </a:solidFill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2396625" y="3490950"/>
            <a:ext cx="2910150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sort(String[] inputs, int k)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5409900" y="2447794"/>
            <a:ext cx="1448100" cy="3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AC2020"/>
                </a:solidFill>
              </a:rPr>
              <a:t>Used debugger to fix.</a:t>
            </a:r>
            <a:endParaRPr sz="1050">
              <a:solidFill>
                <a:srgbClr val="AC2020"/>
              </a:solidFill>
            </a:endParaRPr>
          </a:p>
        </p:txBody>
      </p:sp>
      <p:cxnSp>
        <p:nvCxnSpPr>
          <p:cNvPr id="312" name="Shape 312"/>
          <p:cNvCxnSpPr/>
          <p:nvPr/>
        </p:nvCxnSpPr>
        <p:spPr>
          <a:xfrm>
            <a:off x="6331736" y="2748038"/>
            <a:ext cx="0" cy="189225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6134400" y="2937169"/>
            <a:ext cx="197325" cy="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The Evolution of our Design</a:t>
            </a:r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382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/>
              <a:t>Created testSort: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Created a sort skeleton: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Created testFindSmallest: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Created findSmallest: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Created testSwap: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Created swap: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Changed findSmallest: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Added helper method: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Used debugger to realize fundamental design flaw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findSmallest</a:t>
            </a:r>
            <a:endParaRPr/>
          </a:p>
          <a:p>
            <a:pPr marL="0" indent="0">
              <a:lnSpc>
                <a:spcPct val="120000"/>
              </a:lnSpc>
              <a:buNone/>
            </a:pPr>
            <a:r>
              <a:rPr lang="en"/>
              <a:t>Modified findSmallest:</a:t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396625" y="1797354"/>
            <a:ext cx="2293875" cy="283725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2396625" y="2130225"/>
            <a:ext cx="3549375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 b="1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2396625" y="2470406"/>
            <a:ext cx="2293875" cy="283725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testSwap()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2396625" y="2810588"/>
            <a:ext cx="3549375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swap(String[] input, int a, int b)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396625" y="1132273"/>
            <a:ext cx="2293875" cy="283725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2396625" y="1464488"/>
            <a:ext cx="2293875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2396625" y="3150769"/>
            <a:ext cx="2910150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 b="1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27" name="Shape 327"/>
          <p:cNvCxnSpPr/>
          <p:nvPr/>
        </p:nvCxnSpPr>
        <p:spPr>
          <a:xfrm flipH="1">
            <a:off x="4991569" y="1748213"/>
            <a:ext cx="238275" cy="32895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5229844" y="1206188"/>
            <a:ext cx="1389375" cy="5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AC2020"/>
                </a:solidFill>
              </a:rPr>
              <a:t>Used Google to figure out how to compare strings.</a:t>
            </a:r>
            <a:endParaRPr sz="1050">
              <a:solidFill>
                <a:srgbClr val="AC2020"/>
              </a:solidFill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2396625" y="3490950"/>
            <a:ext cx="2910150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sort(String[] inputs, int k)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5409900" y="2447794"/>
            <a:ext cx="1448100" cy="3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AC2020"/>
                </a:solidFill>
              </a:rPr>
              <a:t>Used debugger to fix.</a:t>
            </a:r>
            <a:endParaRPr sz="1050">
              <a:solidFill>
                <a:srgbClr val="AC2020"/>
              </a:solidFill>
            </a:endParaRPr>
          </a:p>
        </p:txBody>
      </p:sp>
      <p:cxnSp>
        <p:nvCxnSpPr>
          <p:cNvPr id="331" name="Shape 331"/>
          <p:cNvCxnSpPr/>
          <p:nvPr/>
        </p:nvCxnSpPr>
        <p:spPr>
          <a:xfrm>
            <a:off x="6331736" y="2748038"/>
            <a:ext cx="0" cy="189225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Shape 332"/>
          <p:cNvCxnSpPr/>
          <p:nvPr/>
        </p:nvCxnSpPr>
        <p:spPr>
          <a:xfrm rot="10800000">
            <a:off x="6134400" y="2937169"/>
            <a:ext cx="197325" cy="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3" name="Shape 333"/>
          <p:cNvSpPr/>
          <p:nvPr/>
        </p:nvSpPr>
        <p:spPr>
          <a:xfrm>
            <a:off x="2396625" y="4114163"/>
            <a:ext cx="3549375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int findSmallest(String[] input,</a:t>
            </a:r>
            <a:r>
              <a:rPr lang="en" sz="1350" b="1">
                <a:latin typeface="Ubuntu Mono"/>
                <a:ea typeface="Ubuntu Mono"/>
                <a:cs typeface="Ubuntu Mono"/>
                <a:sym typeface="Ubuntu Mono"/>
              </a:rPr>
              <a:t> int k</a:t>
            </a:r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462225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How Does a Programmer Know That Their Code Works?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What evidence did you have for Project 0 in 61B?</a:t>
            </a:r>
            <a:endParaRPr/>
          </a:p>
          <a:p>
            <a:r>
              <a:rPr lang="en"/>
              <a:t>We gave you some tests.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Running main and seeing if the planets move around in a proper planetary way.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 real MVP: Autograder.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In the real world, programmers believe their code works because of </a:t>
            </a:r>
            <a:r>
              <a:rPr lang="en" b="1"/>
              <a:t>tests they write themselves</a:t>
            </a:r>
            <a:r>
              <a:rPr lang="en"/>
              <a:t>.</a:t>
            </a:r>
            <a:endParaRPr/>
          </a:p>
          <a:p>
            <a:r>
              <a:rPr lang="en"/>
              <a:t>Knowing that it works for sure is usually impossible.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This will be our new way.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And We’re Done!</a:t>
            </a: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340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Often, development is an incremental process that involves lots of task switching and on the fly design modification.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Tests provide stability and scaffolding.</a:t>
            </a:r>
            <a:endParaRPr/>
          </a:p>
          <a:p>
            <a:r>
              <a:rPr lang="en"/>
              <a:t>Provide confidence in basic units and mitigate possibility of breaking them.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Help you focus on one task at a time.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In larger projects, tests also allow you to safely </a:t>
            </a:r>
            <a:r>
              <a:rPr lang="en" b="1"/>
              <a:t>refactor</a:t>
            </a:r>
            <a:r>
              <a:rPr lang="en"/>
              <a:t>! Sometimes code gets ugly, necessitating redesign and rewrites (see project 2).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One remaining problem: Sure was annoying to have to constantly edit which tests were running. Let’s take care of that.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696713" y="2250225"/>
            <a:ext cx="5464575" cy="6430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Simpler JUnit Tests </a:t>
            </a:r>
            <a:endParaRPr sz="3600"/>
          </a:p>
          <a:p>
            <a:r>
              <a:rPr lang="en"/>
              <a:t>(using two new syntax tricks)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Simple JUnit</a:t>
            </a:r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07675" cy="34402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New Syntax #1: </a:t>
            </a:r>
            <a:r>
              <a:rPr lang="en" sz="12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org</a:t>
            </a: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junit</a:t>
            </a: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200"/>
              <a:t>.</a:t>
            </a:r>
            <a:r>
              <a:rPr lang="en" sz="12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assertEquals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r>
              <a:rPr lang="en"/>
              <a:t>Tests that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/>
              <a:t> equals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 lang="en"/>
              <a:t>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If not, program terminates with verbose message.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We’ve already seen this throughout today.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SzPts val="1100"/>
              <a:buNone/>
            </a:pPr>
            <a:r>
              <a:rPr lang="en"/>
              <a:t>JUnit does much more:</a:t>
            </a:r>
            <a:endParaRPr/>
          </a:p>
          <a:p>
            <a:r>
              <a:rPr lang="en"/>
              <a:t>Other methods like </a:t>
            </a:r>
            <a:r>
              <a:rPr lang="en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assertEquals</a:t>
            </a:r>
            <a:r>
              <a:rPr lang="en"/>
              <a:t> include </a:t>
            </a:r>
            <a:r>
              <a:rPr lang="en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assertFalse</a:t>
            </a:r>
            <a:r>
              <a:rPr lang="en"/>
              <a:t>, </a:t>
            </a:r>
            <a:r>
              <a:rPr lang="en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assertNotNull</a:t>
            </a:r>
            <a:r>
              <a:rPr lang="en"/>
              <a:t>, etc.,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http://junit.org/junit4/javadoc/4.12/org/junit/Assert.html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Other more complex behavior to support more sophisticated testing.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See lab3.</a:t>
            </a: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Better JUnit</a:t>
            </a:r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07675" cy="34402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The messages output by JUnit are kind of ugly, and invoking each test manually is annoying.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New Syntax #2 (just trust me):</a:t>
            </a:r>
            <a:endParaRPr/>
          </a:p>
          <a:p>
            <a:r>
              <a:rPr lang="en" b="1"/>
              <a:t>Annotate</a:t>
            </a:r>
            <a:r>
              <a:rPr lang="en"/>
              <a:t> each test with </a:t>
            </a:r>
            <a:r>
              <a:rPr lang="en" sz="165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@org.junit.Test</a:t>
            </a:r>
            <a:r>
              <a:rPr lang="en"/>
              <a:t>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Change all test methods to non-static.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Use a JUnit runner to run all tests and tabulate results.</a:t>
            </a:r>
            <a:endParaRPr/>
          </a:p>
          <a:p>
            <a:pPr lvl="1"/>
            <a:r>
              <a:rPr lang="en"/>
              <a:t>IntelliJ provides a default runner/renderer. OK to delete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/>
              <a:t>.</a:t>
            </a:r>
            <a:endParaRPr/>
          </a:p>
          <a:p>
            <a:pPr lvl="1"/>
            <a:r>
              <a:rPr lang="en"/>
              <a:t>If you want to use the command line instead, see the jh61b runner in the lab 3 supplement. Not preferred.</a:t>
            </a:r>
            <a:endParaRPr/>
          </a:p>
          <a:p>
            <a:pPr lvl="1"/>
            <a:r>
              <a:rPr lang="en"/>
              <a:t>Rendered output is easier to read, no need to manually invoke tests!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 b="1"/>
              <a:t>There is a lot of black magic happening here! Just accept it all for now.</a:t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4407356" y="1495322"/>
            <a:ext cx="2497275" cy="56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Yes this is weird, as it implies you’d be instantiating TestSort.java. In fact, JUnit runners do this. I don’t know why.</a:t>
            </a:r>
            <a:endParaRPr sz="1050">
              <a:solidFill>
                <a:srgbClr val="BE0712"/>
              </a:solidFill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3453000" y="2518139"/>
            <a:ext cx="187875" cy="28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cxnSp>
        <p:nvCxnSpPr>
          <p:cNvPr id="359" name="Shape 359"/>
          <p:cNvCxnSpPr>
            <a:stCxn id="357" idx="2"/>
            <a:endCxn id="358" idx="3"/>
          </p:cNvCxnSpPr>
          <p:nvPr/>
        </p:nvCxnSpPr>
        <p:spPr>
          <a:xfrm rot="5400000">
            <a:off x="4351556" y="1353685"/>
            <a:ext cx="593775" cy="2015100"/>
          </a:xfrm>
          <a:prstGeom prst="bentConnector2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Even Better JUnit</a:t>
            </a:r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It is annoying to type out the name of the library repeatedly, e.g. </a:t>
            </a:r>
            <a:r>
              <a:rPr lang="en" b="1"/>
              <a:t>org.junit.</a:t>
            </a:r>
            <a:r>
              <a:rPr lang="en"/>
              <a:t>Test and </a:t>
            </a:r>
            <a:r>
              <a:rPr lang="en" b="1"/>
              <a:t>org.junit.Assert.</a:t>
            </a:r>
            <a:r>
              <a:rPr lang="en"/>
              <a:t>assertEquals.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New Syntax #3: To avoid this we’ll start every test file with:</a:t>
            </a:r>
            <a:endParaRPr/>
          </a:p>
          <a:p>
            <a:pPr marL="0" indent="0">
              <a:buNone/>
            </a:pPr>
            <a:endParaRPr/>
          </a:p>
          <a:p>
            <a:pPr indent="0">
              <a:lnSpc>
                <a:spcPct val="110795"/>
              </a:lnSpc>
              <a:spcBef>
                <a:spcPts val="0"/>
              </a:spcBef>
              <a:buSzPts val="1100"/>
              <a:buNone/>
            </a:pPr>
            <a:r>
              <a:rPr lang="en" sz="1650" b="1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6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5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org.junit.Test</a:t>
            </a:r>
            <a:r>
              <a:rPr lang="en" sz="16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50" b="1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6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5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5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org</a:t>
            </a:r>
            <a:r>
              <a:rPr lang="en" sz="16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5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junit</a:t>
            </a:r>
            <a:r>
              <a:rPr lang="en" sz="16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5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6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.*;</a:t>
            </a:r>
            <a:endParaRPr sz="165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This will magically eliminate the need to type ‘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org.junit</a:t>
            </a:r>
            <a:r>
              <a:rPr lang="en"/>
              <a:t>’ or ‘</a:t>
            </a:r>
            <a:r>
              <a:rPr lang="en" sz="12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org</a:t>
            </a: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junit</a:t>
            </a: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/>
              <a:t>’ (more after the midterm on what these imports really mean).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696713" y="1911038"/>
            <a:ext cx="5464575" cy="13214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Testing Philosophy</a:t>
            </a:r>
            <a:endParaRPr sz="3600"/>
          </a:p>
          <a:p>
            <a:r>
              <a:rPr lang="en" sz="3600"/>
              <a:t>(Web Video Only)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3731175" cy="32557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/>
              <a:t>Idea: Magic autograder tells you code works.</a:t>
            </a:r>
            <a:endParaRPr/>
          </a:p>
          <a:p>
            <a:r>
              <a:rPr lang="en"/>
              <a:t>We use JUnit + jh61b libraries.</a:t>
            </a:r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Correctness Tool #1: Autograder</a:t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5511596" y="3230265"/>
            <a:ext cx="842850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sort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182250" y="1792425"/>
            <a:ext cx="3714300" cy="244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spcBef>
                <a:spcPts val="450"/>
              </a:spcBef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time wasted on “boring” stuff.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Determines your grade.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Gamifies correctness.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50"/>
              </a:spcBef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50"/>
              </a:spcBef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Autograders don’t exist in real world.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 may be hard to understand.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workflow.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control if grader breaks / misbehaves.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939831" y="1764169"/>
            <a:ext cx="1258102" cy="12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x="4319013" y="2924513"/>
            <a:ext cx="85882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Autograder</a:t>
            </a:r>
            <a:endParaRPr sz="1050"/>
          </a:p>
        </p:txBody>
      </p:sp>
      <p:cxnSp>
        <p:nvCxnSpPr>
          <p:cNvPr id="381" name="Shape 381"/>
          <p:cNvCxnSpPr>
            <a:stCxn id="379" idx="1"/>
            <a:endCxn id="377" idx="0"/>
          </p:cNvCxnSpPr>
          <p:nvPr/>
        </p:nvCxnSpPr>
        <p:spPr>
          <a:xfrm>
            <a:off x="5197933" y="2372344"/>
            <a:ext cx="735075" cy="857925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Autograder Driven Development (ADD)</a:t>
            </a: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617025" cy="2299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The worst way to approach programming:</a:t>
            </a:r>
            <a:endParaRPr/>
          </a:p>
          <a:p>
            <a:r>
              <a:rPr lang="en"/>
              <a:t>Read and (mostly) understand the spec.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Write entire program.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Compile. Fix all compilation errors.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Send to autograder. Get many errors.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Until correct, repeat randomly:</a:t>
            </a:r>
            <a:endParaRPr/>
          </a:p>
          <a:p>
            <a:pPr lvl="1"/>
            <a:r>
              <a:rPr lang="en"/>
              <a:t>Run autograder.</a:t>
            </a:r>
            <a:endParaRPr/>
          </a:p>
          <a:p>
            <a:pPr lvl="1"/>
            <a:r>
              <a:rPr lang="en"/>
              <a:t>Add print statements to zero in on the bug.</a:t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173494" y="4138163"/>
            <a:ext cx="6013125" cy="31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Note: Print statements are not inherently evil. While they are a weak tool, they are very easy to use.</a:t>
            </a:r>
            <a:endParaRPr sz="1050"/>
          </a:p>
        </p:txBody>
      </p:sp>
      <p:sp>
        <p:nvSpPr>
          <p:cNvPr id="389" name="Shape 389"/>
          <p:cNvSpPr txBox="1"/>
          <p:nvPr/>
        </p:nvSpPr>
        <p:spPr>
          <a:xfrm>
            <a:off x="4346756" y="1344956"/>
            <a:ext cx="2425725" cy="1957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100"/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[63, 12, 91, 5, 0]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1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2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here!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[63, 12, 0, 5, 91]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3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4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here!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[5, 12, 0, 63, 91]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Test Failed. Expected: ...  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182250" y="2953712"/>
            <a:ext cx="6617025" cy="9416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1">
              <a:spcBef>
                <a:spcPts val="360"/>
              </a:spcBef>
            </a:pPr>
            <a:r>
              <a:rPr lang="en"/>
              <a:t>Make changes to code to try to fix bug.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This workflow is slow and unsafe!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3483450" cy="32557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/>
              <a:t>Idea: Write tests for every “unit”.</a:t>
            </a:r>
            <a:endParaRPr/>
          </a:p>
          <a:p>
            <a:r>
              <a:rPr lang="en"/>
              <a:t>JUnit makes this easy!</a:t>
            </a:r>
            <a:endParaRPr/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Correctness Tool #2: Unit Tests</a:t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4797075" y="2047613"/>
            <a:ext cx="842850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sort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3571891" y="1725010"/>
            <a:ext cx="1010700" cy="283725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testSort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182250" y="1792425"/>
            <a:ext cx="3682350" cy="244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spcBef>
                <a:spcPts val="450"/>
              </a:spcBef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confidence in basic modules.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debugging time.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Clarify the task.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50"/>
              </a:spcBef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50"/>
              </a:spcBef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tests takes time.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provide false confidence.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to test units that rely on others.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66700"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how do you test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4111350" y="2765250"/>
            <a:ext cx="842850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swap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5399850" y="2765250"/>
            <a:ext cx="1320750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findSmallest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02" name="Shape 402"/>
          <p:cNvCxnSpPr>
            <a:stCxn id="397" idx="2"/>
            <a:endCxn id="400" idx="0"/>
          </p:cNvCxnSpPr>
          <p:nvPr/>
        </p:nvCxnSpPr>
        <p:spPr>
          <a:xfrm flipH="1">
            <a:off x="4532700" y="2331338"/>
            <a:ext cx="685800" cy="4340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" name="Shape 403"/>
          <p:cNvCxnSpPr>
            <a:stCxn id="397" idx="2"/>
            <a:endCxn id="401" idx="0"/>
          </p:cNvCxnSpPr>
          <p:nvPr/>
        </p:nvCxnSpPr>
        <p:spPr>
          <a:xfrm>
            <a:off x="5218500" y="2331338"/>
            <a:ext cx="841725" cy="4340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4" name="Shape 404"/>
          <p:cNvSpPr/>
          <p:nvPr/>
        </p:nvSpPr>
        <p:spPr>
          <a:xfrm>
            <a:off x="3342278" y="3286754"/>
            <a:ext cx="1010700" cy="283725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testSwap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4952402" y="3498038"/>
            <a:ext cx="1660500" cy="283725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testFindSmallest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06" name="Shape 406"/>
          <p:cNvCxnSpPr>
            <a:stCxn id="398" idx="2"/>
            <a:endCxn id="397" idx="1"/>
          </p:cNvCxnSpPr>
          <p:nvPr/>
        </p:nvCxnSpPr>
        <p:spPr>
          <a:xfrm rot="-5400000" flipH="1">
            <a:off x="4346791" y="1739185"/>
            <a:ext cx="180675" cy="719775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Shape 407"/>
          <p:cNvCxnSpPr>
            <a:stCxn id="404" idx="0"/>
            <a:endCxn id="400" idx="1"/>
          </p:cNvCxnSpPr>
          <p:nvPr/>
        </p:nvCxnSpPr>
        <p:spPr>
          <a:xfrm rot="-5400000">
            <a:off x="3789691" y="2965116"/>
            <a:ext cx="379575" cy="2637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5073769" y="3504239"/>
            <a:ext cx="209250" cy="13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cxnSp>
        <p:nvCxnSpPr>
          <p:cNvPr id="409" name="Shape 409"/>
          <p:cNvCxnSpPr>
            <a:stCxn id="408" idx="0"/>
            <a:endCxn id="401" idx="1"/>
          </p:cNvCxnSpPr>
          <p:nvPr/>
        </p:nvCxnSpPr>
        <p:spPr>
          <a:xfrm rot="-5400000">
            <a:off x="4990519" y="3094964"/>
            <a:ext cx="597150" cy="2214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Test-Driven Development (TDD)</a:t>
            </a:r>
            <a:endParaRPr/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1387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Steps to developing according to TDD:</a:t>
            </a:r>
            <a:endParaRPr/>
          </a:p>
          <a:p>
            <a:r>
              <a:rPr lang="en"/>
              <a:t>Identify a new feature.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Write a unit test for that feature.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Run the test. It should fail. </a:t>
            </a:r>
            <a:r>
              <a:rPr lang="en">
                <a:solidFill>
                  <a:srgbClr val="FF0000"/>
                </a:solidFill>
              </a:rPr>
              <a:t>(RED)</a:t>
            </a:r>
            <a:endParaRPr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"/>
              <a:t>Write code that passes test. </a:t>
            </a:r>
            <a:r>
              <a:rPr lang="en">
                <a:solidFill>
                  <a:srgbClr val="6AA84F"/>
                </a:solidFill>
              </a:rPr>
              <a:t>(GREEN)</a:t>
            </a:r>
            <a:endParaRPr>
              <a:solidFill>
                <a:srgbClr val="6AA84F"/>
              </a:solidFill>
            </a:endParaRPr>
          </a:p>
          <a:p>
            <a:pPr marL="0" indent="0">
              <a:buNone/>
            </a:pPr>
            <a:br>
              <a:rPr lang="en"/>
            </a:br>
            <a:endParaRPr/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650" y="642938"/>
            <a:ext cx="2047350" cy="2017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083" y="2602969"/>
            <a:ext cx="1799660" cy="184044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/>
          <p:nvPr/>
        </p:nvSpPr>
        <p:spPr>
          <a:xfrm>
            <a:off x="182507" y="2178896"/>
            <a:ext cx="5087925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685800" lvl="1" indent="-266700">
              <a:spcBef>
                <a:spcPts val="36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is certifiably good!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Optional: Refactor code to make it faster, cleaner, etc.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50"/>
              </a:spcBef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50"/>
              </a:spcBef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required in 61B. You might hate this!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testing is a good idea.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50"/>
              </a:spcBef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50"/>
              </a:spcBef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Interesting perspective: </a:t>
            </a: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Red-Shirt, Red, Green, Refactor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462225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How Does a Programmer Know That Their Code Works?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What evidence did you have for Project 0 in 61B?</a:t>
            </a:r>
            <a:endParaRPr/>
          </a:p>
          <a:p>
            <a:r>
              <a:rPr lang="en"/>
              <a:t>We gave you some tests.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Running main and seeing if the planets move around in a proper planetary way.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 real MVP: Autograder.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In the real world, programmers believe their code works because of </a:t>
            </a:r>
            <a:r>
              <a:rPr lang="en" b="1"/>
              <a:t>tests they write themselves</a:t>
            </a:r>
            <a:r>
              <a:rPr lang="en"/>
              <a:t>.</a:t>
            </a:r>
            <a:endParaRPr/>
          </a:p>
          <a:p>
            <a:r>
              <a:rPr lang="en"/>
              <a:t>Knowing that it works for sure is usually impossible.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This will be our new way.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 Tale of Two Workflows</a:t>
            </a:r>
            <a:endParaRPr/>
          </a:p>
        </p:txBody>
      </p:sp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319" y="1938788"/>
            <a:ext cx="2236388" cy="22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TDD is an extreme departure from the naive workflow.</a:t>
            </a:r>
            <a:endParaRPr/>
          </a:p>
          <a:p>
            <a:r>
              <a:rPr lang="en"/>
              <a:t>What’s best for you is probably in the middle.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426" name="Shape 426"/>
          <p:cNvSpPr txBox="1"/>
          <p:nvPr/>
        </p:nvSpPr>
        <p:spPr>
          <a:xfrm>
            <a:off x="182250" y="2061975"/>
            <a:ext cx="2425725" cy="1957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python sort.py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[63, 12, 91, 5, 0]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1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2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here!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[63, 12, 0, 5, 91]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3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4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here!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[5, 12, 0, 63, 91]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3913350" y="1363379"/>
            <a:ext cx="2543175" cy="121635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2557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/>
              <a:t>Idea: Tests cover many units at once.</a:t>
            </a:r>
            <a:endParaRPr/>
          </a:p>
          <a:p>
            <a:r>
              <a:rPr lang="en"/>
              <a:t>Not JUnit’s focus, but JUnit can do this.</a:t>
            </a:r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450525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Correctness Tool #3: Integration Testing</a:t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3618131" y="2997506"/>
            <a:ext cx="1515600" cy="106627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35" name="Shape 435"/>
          <p:cNvSpPr/>
          <p:nvPr/>
        </p:nvSpPr>
        <p:spPr>
          <a:xfrm>
            <a:off x="4082681" y="1436025"/>
            <a:ext cx="877950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addFirst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5374200" y="1434608"/>
            <a:ext cx="842850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addLast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3734944" y="3124238"/>
            <a:ext cx="1297575" cy="828225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Some sort of script in Java, Python, etc. 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38" name="Shape 438"/>
          <p:cNvCxnSpPr>
            <a:stCxn id="437" idx="0"/>
          </p:cNvCxnSpPr>
          <p:nvPr/>
        </p:nvCxnSpPr>
        <p:spPr>
          <a:xfrm rot="10800000">
            <a:off x="4383731" y="2854913"/>
            <a:ext cx="0" cy="26932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Shape 439"/>
          <p:cNvSpPr txBox="1"/>
          <p:nvPr/>
        </p:nvSpPr>
        <p:spPr>
          <a:xfrm>
            <a:off x="4661475" y="2355169"/>
            <a:ext cx="1008000" cy="26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chemeClr val="accent2"/>
                </a:solidFill>
              </a:rPr>
              <a:t>ArrayDeque</a:t>
            </a:r>
            <a:endParaRPr sz="1050">
              <a:solidFill>
                <a:schemeClr val="accent2"/>
              </a:solidFill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182250" y="1792425"/>
            <a:ext cx="3483450" cy="244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spcBef>
                <a:spcPts val="450"/>
              </a:spcBef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testing is not enough to ensure modules interact properly or that system works as expected.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50"/>
              </a:spcBef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50"/>
              </a:spcBef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tedious to do manually.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challenging to automate.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at highest level of abstraction may miss subtle or rare errors.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Shape 441"/>
          <p:cNvCxnSpPr>
            <a:endCxn id="439" idx="2"/>
          </p:cNvCxnSpPr>
          <p:nvPr/>
        </p:nvCxnSpPr>
        <p:spPr>
          <a:xfrm rot="10800000">
            <a:off x="5165475" y="2616619"/>
            <a:ext cx="0" cy="246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692" y="3116531"/>
            <a:ext cx="1245446" cy="8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/>
        </p:nvSpPr>
        <p:spPr>
          <a:xfrm>
            <a:off x="4022215" y="4047335"/>
            <a:ext cx="990225" cy="26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Automatic</a:t>
            </a:r>
            <a:endParaRPr sz="1050"/>
          </a:p>
        </p:txBody>
      </p:sp>
      <p:sp>
        <p:nvSpPr>
          <p:cNvPr id="444" name="Shape 444"/>
          <p:cNvSpPr txBox="1"/>
          <p:nvPr/>
        </p:nvSpPr>
        <p:spPr>
          <a:xfrm>
            <a:off x="5722538" y="4047338"/>
            <a:ext cx="645750" cy="26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u="sng">
                <a:solidFill>
                  <a:schemeClr val="hlink"/>
                </a:solidFill>
                <a:hlinkClick r:id="rId4"/>
              </a:rPr>
              <a:t>Manual</a:t>
            </a:r>
            <a:endParaRPr sz="1050"/>
          </a:p>
        </p:txBody>
      </p:sp>
      <p:cxnSp>
        <p:nvCxnSpPr>
          <p:cNvPr id="445" name="Shape 445"/>
          <p:cNvCxnSpPr>
            <a:stCxn id="442" idx="0"/>
          </p:cNvCxnSpPr>
          <p:nvPr/>
        </p:nvCxnSpPr>
        <p:spPr>
          <a:xfrm rot="10800000">
            <a:off x="6045415" y="2871281"/>
            <a:ext cx="0" cy="2452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>
            <a:off x="4382869" y="2862338"/>
            <a:ext cx="166927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7" name="Shape 447"/>
          <p:cNvSpPr/>
          <p:nvPr/>
        </p:nvSpPr>
        <p:spPr>
          <a:xfrm>
            <a:off x="4078350" y="1880063"/>
            <a:ext cx="877950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5368950" y="1894885"/>
            <a:ext cx="877950" cy="283725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isEmpty</a:t>
            </a:r>
            <a:endParaRPr sz="13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4285069" y="2106638"/>
            <a:ext cx="473175" cy="42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5559038" y="2110180"/>
            <a:ext cx="473175" cy="42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Parting Thoughts</a:t>
            </a:r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JUnit makes testing easy.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You should write tests.</a:t>
            </a:r>
            <a:endParaRPr/>
          </a:p>
          <a:p>
            <a:pPr lvl="1"/>
            <a:r>
              <a:rPr lang="en"/>
              <a:t>But not too many.</a:t>
            </a:r>
            <a:endParaRPr/>
          </a:p>
          <a:p>
            <a:pPr lvl="1"/>
            <a:r>
              <a:rPr lang="en"/>
              <a:t>Only when they might be useful!</a:t>
            </a:r>
            <a:endParaRPr/>
          </a:p>
          <a:p>
            <a:pPr lvl="1"/>
            <a:r>
              <a:rPr lang="en"/>
              <a:t>Write tests first when it feels appropriate [I do this a lot].</a:t>
            </a:r>
            <a:endParaRPr/>
          </a:p>
          <a:p>
            <a:pPr lvl="1"/>
            <a:r>
              <a:rPr lang="en"/>
              <a:t>Lab 3, Project 1B, and Project 2 will give you practice!</a:t>
            </a:r>
            <a:endParaRPr/>
          </a:p>
          <a:p>
            <a:pPr lvl="1"/>
            <a:r>
              <a:rPr lang="en"/>
              <a:t>Most of the class won’t require writing lots of tests (to save you time).</a:t>
            </a:r>
            <a:endParaRPr/>
          </a:p>
          <a:p>
            <a:pPr indent="0">
              <a:buNone/>
            </a:pPr>
            <a:endParaRPr/>
          </a:p>
          <a:p>
            <a:r>
              <a:rPr lang="en"/>
              <a:t>Some people really like TDD. Feel free to use it in 61B.</a:t>
            </a:r>
            <a:endParaRPr/>
          </a:p>
          <a:p>
            <a:pPr lvl="1"/>
            <a:r>
              <a:rPr lang="en"/>
              <a:t>See today’s optional reading for thoughts from the creator of Ruby on Rails and others.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696713" y="2251013"/>
            <a:ext cx="5464575" cy="64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More On JUnit (Extra)</a:t>
            </a:r>
            <a:endParaRPr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Bonus Slide: What is an Annotation?</a:t>
            </a:r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07675" cy="34402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Annotations (like org.junit.Test) don’t do anything on their own. 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Runner uses reflections library to iterate through all methods with “Test” annotation. Pseudocode on next slide.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468" name="Shape 468"/>
          <p:cNvSpPr txBox="1"/>
          <p:nvPr/>
        </p:nvSpPr>
        <p:spPr>
          <a:xfrm>
            <a:off x="544950" y="1461038"/>
            <a:ext cx="5768100" cy="1001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425">
              <a:solidFill>
                <a:srgbClr val="0000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testSort()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Sample Runner Pseudocode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125100" y="2097038"/>
            <a:ext cx="6613650" cy="24034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List&lt;Method&gt; L = getMethodsWithAnnotation(</a:t>
            </a:r>
            <a:r>
              <a:rPr lang="en" sz="1425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TestSort.class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    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</a:t>
            </a:r>
            <a:r>
              <a:rPr lang="en" sz="1425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org.junit.Test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numTests = L.size();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numPassed = 0;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(Method m : L)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result r = m.execute();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(r.passed == true) { numPassed += 1; 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(r.passed == false) { System.out.println(r.message); 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System.out.println(numPassed + “/” + numTests + “ passed!”);</a:t>
            </a:r>
            <a:endParaRPr sz="825">
              <a:solidFill>
                <a:schemeClr val="dk1"/>
              </a:solidFill>
              <a:highlight>
                <a:srgbClr val="EFEFEF"/>
              </a:highlight>
            </a:endParaRPr>
          </a:p>
          <a:p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07675" cy="6797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Runner uses reflections library to iterate through all methods with “Test” annotation.</a:t>
            </a: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Sorting: The McGuffin for Our Testing Adventure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758100" cy="958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To try out this new way™, we need a task to complete.</a:t>
            </a:r>
            <a:endParaRPr/>
          </a:p>
          <a:p>
            <a:r>
              <a:rPr lang="en"/>
              <a:t>Let’s try to write a method that sorts arrays of Strings.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839250" y="2148075"/>
            <a:ext cx="5179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{“</a:t>
            </a:r>
            <a:r>
              <a:rPr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agoyatis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mr.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conchis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”}</a:t>
            </a:r>
            <a:endParaRPr sz="135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2088675" y="2776556"/>
            <a:ext cx="2680650" cy="698175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public static void sort(String[] x)</a:t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839250" y="3876675"/>
            <a:ext cx="5179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{“</a:t>
            </a:r>
            <a:r>
              <a:rPr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agoyatis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conchis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mr.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”}</a:t>
            </a:r>
            <a:endParaRPr sz="135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" name="Shape 74"/>
          <p:cNvCxnSpPr>
            <a:stCxn id="71" idx="2"/>
            <a:endCxn id="72" idx="0"/>
          </p:cNvCxnSpPr>
          <p:nvPr/>
        </p:nvCxnSpPr>
        <p:spPr>
          <a:xfrm>
            <a:off x="3429000" y="2446875"/>
            <a:ext cx="0" cy="3296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Shape 75"/>
          <p:cNvCxnSpPr>
            <a:stCxn id="72" idx="2"/>
            <a:endCxn id="73" idx="0"/>
          </p:cNvCxnSpPr>
          <p:nvPr/>
        </p:nvCxnSpPr>
        <p:spPr>
          <a:xfrm>
            <a:off x="3429000" y="3474731"/>
            <a:ext cx="0" cy="4018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The Old Way</a:t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24313" y="3610894"/>
            <a:ext cx="2680650" cy="698175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public static void sort(String[] x)</a:t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832" y="2289113"/>
            <a:ext cx="1236788" cy="11957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>
            <a:stCxn id="82" idx="1"/>
            <a:endCxn id="81" idx="0"/>
          </p:cNvCxnSpPr>
          <p:nvPr/>
        </p:nvCxnSpPr>
        <p:spPr>
          <a:xfrm flipH="1">
            <a:off x="1464731" y="2886985"/>
            <a:ext cx="836100" cy="723825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Shape 84"/>
          <p:cNvSpPr txBox="1"/>
          <p:nvPr/>
        </p:nvSpPr>
        <p:spPr>
          <a:xfrm>
            <a:off x="2073619" y="2161604"/>
            <a:ext cx="85882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Autograder</a:t>
            </a:r>
            <a:endParaRPr sz="1050"/>
          </a:p>
        </p:txBody>
      </p:sp>
      <p:grpSp>
        <p:nvGrpSpPr>
          <p:cNvPr id="85" name="Shape 85"/>
          <p:cNvGrpSpPr/>
          <p:nvPr/>
        </p:nvGrpSpPr>
        <p:grpSpPr>
          <a:xfrm>
            <a:off x="3489218" y="712304"/>
            <a:ext cx="3305475" cy="2218500"/>
            <a:chOff x="3296375" y="92488"/>
            <a:chExt cx="4407300" cy="2958000"/>
          </a:xfrm>
        </p:grpSpPr>
        <p:sp>
          <p:nvSpPr>
            <p:cNvPr id="86" name="Shape 86"/>
            <p:cNvSpPr/>
            <p:nvPr/>
          </p:nvSpPr>
          <p:spPr>
            <a:xfrm flipH="1">
              <a:off x="3296375" y="92488"/>
              <a:ext cx="4407300" cy="2958000"/>
            </a:xfrm>
            <a:prstGeom prst="flowChartMagneticTap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pic>
          <p:nvPicPr>
            <p:cNvPr id="87" name="Shape 8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83766" y="587799"/>
              <a:ext cx="3102900" cy="1827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The New Way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2900639" y="2468083"/>
            <a:ext cx="85882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Your Test</a:t>
            </a:r>
            <a:endParaRPr sz="1050"/>
          </a:p>
        </p:txBody>
      </p:sp>
      <p:sp>
        <p:nvSpPr>
          <p:cNvPr id="94" name="Shape 94"/>
          <p:cNvSpPr/>
          <p:nvPr/>
        </p:nvSpPr>
        <p:spPr>
          <a:xfrm>
            <a:off x="2402601" y="2725268"/>
            <a:ext cx="1854900" cy="320625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void testSort()</a:t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" name="Shape 95"/>
          <p:cNvCxnSpPr>
            <a:stCxn id="94" idx="1"/>
            <a:endCxn id="96" idx="0"/>
          </p:cNvCxnSpPr>
          <p:nvPr/>
        </p:nvCxnSpPr>
        <p:spPr>
          <a:xfrm flipH="1">
            <a:off x="1464576" y="2885580"/>
            <a:ext cx="938025" cy="7254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Shape 96"/>
          <p:cNvSpPr/>
          <p:nvPr/>
        </p:nvSpPr>
        <p:spPr>
          <a:xfrm>
            <a:off x="124313" y="3610894"/>
            <a:ext cx="2680650" cy="698175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public static void sort(String[] x)</a:t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274350" cy="834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000000"/>
                </a:solidFill>
              </a:rPr>
              <a:t>In this lecture we’ll write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000000"/>
                </a:solidFill>
              </a:rPr>
              <a:t>, as well as our own test for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Even crazier idea: We’ll start by writing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>
                <a:solidFill>
                  <a:srgbClr val="000000"/>
                </a:solidFill>
              </a:rPr>
              <a:t> first!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96713" y="2250225"/>
            <a:ext cx="5464575" cy="6430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Ad Hoc Testing vs. JUnit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Ad-Hoc Testing is Tedious</a:t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309163" y="2215875"/>
            <a:ext cx="2680650" cy="6981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public static void sort(String[] inputs)</a:t>
            </a:r>
            <a:endParaRPr sz="13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26463" y="1143375"/>
            <a:ext cx="6405075" cy="31578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TestSort {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25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sz="825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testSort() {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String[] input = {</a:t>
            </a:r>
            <a:r>
              <a:rPr lang="en" sz="8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"beware"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lang="en" sz="8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"of"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"falling"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"rocks"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String[] expected = {</a:t>
            </a:r>
            <a:r>
              <a:rPr lang="en" sz="8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"beware"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lang="en" sz="8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"falling"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"of"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"rocks"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Sort.sort(input);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8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input.length; i += 1) {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</a:t>
            </a:r>
            <a:r>
              <a:rPr lang="en" sz="8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(!input[i].equals(expected[i])) {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    System.out.println(</a:t>
            </a:r>
            <a:r>
              <a:rPr lang="en" sz="8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"Mismatch at position "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i + </a:t>
            </a:r>
            <a:r>
              <a:rPr lang="en" sz="8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", expected: '"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expected[i] + 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"', but got '"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input[i] + </a:t>
            </a:r>
            <a:r>
              <a:rPr lang="en" sz="8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"'"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    </a:t>
            </a:r>
            <a:r>
              <a:rPr lang="en" sz="8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      }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testSort();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825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730388" y="2162747"/>
            <a:ext cx="5204925" cy="1081350"/>
          </a:xfrm>
          <a:prstGeom prst="rect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11" name="Shape 111"/>
          <p:cNvCxnSpPr/>
          <p:nvPr/>
        </p:nvCxnSpPr>
        <p:spPr>
          <a:xfrm flipH="1">
            <a:off x="4864614" y="1758542"/>
            <a:ext cx="290700" cy="333225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Shape 112"/>
          <p:cNvSpPr txBox="1"/>
          <p:nvPr/>
        </p:nvSpPr>
        <p:spPr>
          <a:xfrm>
            <a:off x="4311038" y="1311793"/>
            <a:ext cx="2155725" cy="51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JUnit saves us the trouble of writing code like this (and more!).</a:t>
            </a:r>
            <a:endParaRPr sz="105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JUnit: A Library for Making Testing Easier (example below)</a:t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309163" y="2215875"/>
            <a:ext cx="2680650" cy="6981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public static void sort(String[] inputs)</a:t>
            </a:r>
            <a:endParaRPr sz="13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26463" y="1143375"/>
            <a:ext cx="6405075" cy="31578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TestSort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25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testSort()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String[] input = {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"cows"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"dwell"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"above"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"clouds"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String[] expected = {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"above"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"cows"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"clouds"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"dwell"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Sort.sort(input);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org.junit.Assert.assertArrayEquals(expected, input);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testSort();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2885</Words>
  <Application>Microsoft Macintosh PowerPoint</Application>
  <PresentationFormat>自定义</PresentationFormat>
  <Paragraphs>490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Ubuntu Mono</vt:lpstr>
      <vt:lpstr>Custom</vt:lpstr>
      <vt:lpstr>CS61B: 2018</vt:lpstr>
      <vt:lpstr>How Does a Programmer Know That Their Code Works?</vt:lpstr>
      <vt:lpstr>How Does a Programmer Know That Their Code Works?</vt:lpstr>
      <vt:lpstr>Sorting: The McGuffin for Our Testing Adventure</vt:lpstr>
      <vt:lpstr>The Old Way</vt:lpstr>
      <vt:lpstr>The New Way</vt:lpstr>
      <vt:lpstr>Ad Hoc Testing vs. JUnit</vt:lpstr>
      <vt:lpstr>Ad-Hoc Testing is Tedious</vt:lpstr>
      <vt:lpstr>JUnit: A Library for Making Testing Easier (example below)</vt:lpstr>
      <vt:lpstr>Selection Sort</vt:lpstr>
      <vt:lpstr>Back to Sorting: Selection Sort</vt:lpstr>
      <vt:lpstr>Back to Sorting: Selection Sort</vt:lpstr>
      <vt:lpstr>The Evolution of Our Design</vt:lpstr>
      <vt:lpstr>Very Tricky Problem</vt:lpstr>
      <vt:lpstr>Very Tricky Problem: Bad But Tempting Solution</vt:lpstr>
      <vt:lpstr>Very Tricky Problem: Good Solution</vt:lpstr>
      <vt:lpstr>Major Design Flaw in findSmallest </vt:lpstr>
      <vt:lpstr>The Evolution of our Design</vt:lpstr>
      <vt:lpstr>The Evolution of our Design</vt:lpstr>
      <vt:lpstr>And We’re Done!</vt:lpstr>
      <vt:lpstr>Simpler JUnit Tests  (using two new syntax tricks)</vt:lpstr>
      <vt:lpstr>Simple JUnit</vt:lpstr>
      <vt:lpstr>Better JUnit</vt:lpstr>
      <vt:lpstr>Even Better JUnit</vt:lpstr>
      <vt:lpstr>Testing Philosophy (Web Video Only)</vt:lpstr>
      <vt:lpstr>Correctness Tool #1: Autograder</vt:lpstr>
      <vt:lpstr>Autograder Driven Development (ADD)</vt:lpstr>
      <vt:lpstr>Correctness Tool #2: Unit Tests</vt:lpstr>
      <vt:lpstr>Test-Driven Development (TDD)</vt:lpstr>
      <vt:lpstr>A Tale of Two Workflows</vt:lpstr>
      <vt:lpstr>Correctness Tool #3: Integration Testing</vt:lpstr>
      <vt:lpstr>Parting Thoughts</vt:lpstr>
      <vt:lpstr>More On JUnit (Extra)</vt:lpstr>
      <vt:lpstr>Bonus Slide: What is an Annotation?</vt:lpstr>
      <vt:lpstr>Sample Runner Pseudocode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CS61B: 2018</dc:title>
  <cp:lastModifiedBy>Microsoft Office 用户</cp:lastModifiedBy>
  <cp:revision>1</cp:revision>
  <cp:lastPrinted>2018-07-14T08:14:33Z</cp:lastPrinted>
  <dcterms:modified xsi:type="dcterms:W3CDTF">2018-07-14T08:15:16Z</dcterms:modified>
</cp:coreProperties>
</file>