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6" r:id="rId41"/>
    <p:sldId id="307" r:id="rId42"/>
    <p:sldId id="308" r:id="rId43"/>
    <p:sldId id="309" r:id="rId44"/>
    <p:sldId id="310" r:id="rId45"/>
    <p:sldId id="311" r:id="rId46"/>
    <p:sldId id="312" r:id="rId4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iq.codeus.net/static/media/userpics/piq_257076_400x400.p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img.time2draw.com/2016/02/How-to-Draw-Squid-Sea-Animal-final-step-215x382.png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http://piq.codeus.net/static/media/userpics/piq_257076_400x400.png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http://img.time2draw.com/2016/02/How-to-Draw-Squid-Sea-Animal-final-step-215x382.png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ructur.e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21444" y="2602181"/>
            <a:ext cx="5132025" cy="1506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Lecture 8: Interface and Implementation Inheritance</a:t>
            </a:r>
            <a:endParaRPr/>
          </a:p>
          <a:p>
            <a:pPr marL="342900" indent="-285750">
              <a:buChar char="●"/>
            </a:pPr>
            <a:r>
              <a:rPr lang="en"/>
              <a:t>The Problem</a:t>
            </a:r>
            <a:endParaRPr/>
          </a:p>
          <a:p>
            <a:pPr marL="342900" indent="-285750">
              <a:buChar char="●"/>
            </a:pPr>
            <a:r>
              <a:rPr lang="en"/>
              <a:t>Hypernyms, Hyponyms, and Interface Inheritance</a:t>
            </a:r>
            <a:endParaRPr/>
          </a:p>
          <a:p>
            <a:pPr marL="342900" indent="-285750">
              <a:buChar char="●"/>
            </a:pPr>
            <a:r>
              <a:rPr lang="en"/>
              <a:t>Implementation Inheritance: Default Methods</a:t>
            </a:r>
            <a:endParaRPr/>
          </a:p>
          <a:p>
            <a:pPr marL="342900" indent="-285750">
              <a:buChar char="●"/>
            </a:pPr>
            <a:r>
              <a:rPr lang="en"/>
              <a:t>Implementation Inheritance: Extends</a:t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082" y="794681"/>
            <a:ext cx="990581" cy="98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813" y="2091975"/>
            <a:ext cx="990581" cy="9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426" y="3418837"/>
            <a:ext cx="935359" cy="91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Hypernym and Hyponym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r>
              <a:rPr lang="en"/>
              <a:t>“dog”: Hypernym of “poodle”, “malamute”, “dachshund”, etc.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“poodle”: Hyponym of “dog”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Hypernyms and hyponyms comprise a hierarchy.</a:t>
            </a:r>
            <a:endParaRPr/>
          </a:p>
          <a:p>
            <a:r>
              <a:rPr lang="en"/>
              <a:t>A dog “is-a” canine.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canine “is-a” carnivore.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carnivore “is-an” animal.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785206" y="2590163"/>
            <a:ext cx="738450" cy="2380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805313" y="2933044"/>
            <a:ext cx="1035450" cy="2380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543554" y="2933044"/>
            <a:ext cx="1035450" cy="2380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271194" y="3280294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889169" y="363001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Shape 125"/>
          <p:cNvCxnSpPr>
            <a:stCxn id="120" idx="2"/>
            <a:endCxn id="121" idx="0"/>
          </p:cNvCxnSpPr>
          <p:nvPr/>
        </p:nvCxnSpPr>
        <p:spPr>
          <a:xfrm flipH="1">
            <a:off x="4323056" y="2828213"/>
            <a:ext cx="831375" cy="1048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Shape 126"/>
          <p:cNvCxnSpPr>
            <a:stCxn id="120" idx="2"/>
            <a:endCxn id="122" idx="0"/>
          </p:cNvCxnSpPr>
          <p:nvPr/>
        </p:nvCxnSpPr>
        <p:spPr>
          <a:xfrm>
            <a:off x="5154431" y="2828213"/>
            <a:ext cx="906750" cy="1048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Shape 127"/>
          <p:cNvCxnSpPr>
            <a:stCxn id="120" idx="2"/>
            <a:endCxn id="123" idx="0"/>
          </p:cNvCxnSpPr>
          <p:nvPr/>
        </p:nvCxnSpPr>
        <p:spPr>
          <a:xfrm>
            <a:off x="5154431" y="2828213"/>
            <a:ext cx="0" cy="4520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Shape 128"/>
          <p:cNvCxnSpPr>
            <a:stCxn id="123" idx="2"/>
            <a:endCxn id="124" idx="0"/>
          </p:cNvCxnSpPr>
          <p:nvPr/>
        </p:nvCxnSpPr>
        <p:spPr>
          <a:xfrm>
            <a:off x="5154431" y="3518344"/>
            <a:ext cx="1102725" cy="11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Shape 129"/>
          <p:cNvSpPr/>
          <p:nvPr/>
        </p:nvSpPr>
        <p:spPr>
          <a:xfrm>
            <a:off x="3707888" y="3639450"/>
            <a:ext cx="140872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>
            <a:stCxn id="123" idx="2"/>
            <a:endCxn id="129" idx="0"/>
          </p:cNvCxnSpPr>
          <p:nvPr/>
        </p:nvCxnSpPr>
        <p:spPr>
          <a:xfrm flipH="1">
            <a:off x="4412156" y="3518344"/>
            <a:ext cx="742275" cy="1210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Shape 131"/>
          <p:cNvSpPr/>
          <p:nvPr/>
        </p:nvSpPr>
        <p:spPr>
          <a:xfrm>
            <a:off x="3870125" y="4087625"/>
            <a:ext cx="108900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Shape 132"/>
          <p:cNvCxnSpPr>
            <a:stCxn id="129" idx="2"/>
            <a:endCxn id="131" idx="0"/>
          </p:cNvCxnSpPr>
          <p:nvPr/>
        </p:nvCxnSpPr>
        <p:spPr>
          <a:xfrm>
            <a:off x="4412250" y="3889200"/>
            <a:ext cx="2475" cy="1984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Simple Hyponymic Relationships in Java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r>
              <a:rPr lang="en"/>
              <a:t>List is a hypernym of SLList and AList.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Expressing this in Java is a two-step process:</a:t>
            </a:r>
            <a:endParaRPr/>
          </a:p>
          <a:p>
            <a:r>
              <a:rPr lang="en"/>
              <a:t>Step 1: Define a reference type for our hypernym (List61B.java).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479881" y="316724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546269" y="368716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Shape 141"/>
          <p:cNvCxnSpPr>
            <a:stCxn id="139" idx="2"/>
            <a:endCxn id="140" idx="0"/>
          </p:cNvCxnSpPr>
          <p:nvPr/>
        </p:nvCxnSpPr>
        <p:spPr>
          <a:xfrm>
            <a:off x="5363119" y="3405291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Shape 142"/>
          <p:cNvSpPr/>
          <p:nvPr/>
        </p:nvSpPr>
        <p:spPr>
          <a:xfrm>
            <a:off x="4451513" y="368716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143"/>
          <p:cNvCxnSpPr>
            <a:stCxn id="139" idx="2"/>
            <a:endCxn id="142" idx="0"/>
          </p:cNvCxnSpPr>
          <p:nvPr/>
        </p:nvCxnSpPr>
        <p:spPr>
          <a:xfrm flipH="1">
            <a:off x="4840669" y="3405291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Step 1: Defining a List61B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56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We’ll use the new keyword </a:t>
            </a:r>
            <a:r>
              <a:rPr lang="en" b="1"/>
              <a:t>interface</a:t>
            </a:r>
            <a:r>
              <a:rPr lang="en"/>
              <a:t> instead of </a:t>
            </a:r>
            <a:r>
              <a:rPr lang="en" b="1"/>
              <a:t>class</a:t>
            </a:r>
            <a:r>
              <a:rPr lang="en"/>
              <a:t> to define a List61B.</a:t>
            </a:r>
            <a:endParaRPr/>
          </a:p>
          <a:p>
            <a:r>
              <a:rPr lang="en"/>
              <a:t>Idea: Interface is a specification of </a:t>
            </a:r>
            <a:r>
              <a:rPr lang="en" b="1" u="sng"/>
              <a:t>what</a:t>
            </a:r>
            <a:r>
              <a:rPr lang="en"/>
              <a:t> a List is able to do, </a:t>
            </a:r>
            <a:r>
              <a:rPr lang="en" b="1" u="sng"/>
              <a:t>not how</a:t>
            </a:r>
            <a:r>
              <a:rPr lang="en"/>
              <a:t> to do it.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57175" y="2070506"/>
            <a:ext cx="6279750" cy="2273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479881" y="265289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Step 2: Implementing the List61B Interface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We’ll now:</a:t>
            </a:r>
            <a:endParaRPr/>
          </a:p>
          <a:p>
            <a:r>
              <a:rPr lang="en"/>
              <a:t>Use the new </a:t>
            </a:r>
            <a:r>
              <a:rPr lang="en" b="1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257175" y="2787394"/>
            <a:ext cx="6279750" cy="13763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479881" y="328154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546269" y="380146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Shape 167"/>
          <p:cNvCxnSpPr>
            <a:stCxn id="165" idx="2"/>
            <a:endCxn id="166" idx="0"/>
          </p:cNvCxnSpPr>
          <p:nvPr/>
        </p:nvCxnSpPr>
        <p:spPr>
          <a:xfrm>
            <a:off x="5363119" y="3519591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Shape 168"/>
          <p:cNvSpPr/>
          <p:nvPr/>
        </p:nvSpPr>
        <p:spPr>
          <a:xfrm>
            <a:off x="4451513" y="380146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>
            <a:stCxn id="165" idx="2"/>
            <a:endCxn id="168" idx="0"/>
          </p:cNvCxnSpPr>
          <p:nvPr/>
        </p:nvCxnSpPr>
        <p:spPr>
          <a:xfrm flipH="1">
            <a:off x="4840669" y="3519591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Adjusting WordUtils.java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57175" y="1558676"/>
            <a:ext cx="6279750" cy="2785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&lt;String&gt; list)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3039188" y="1471343"/>
            <a:ext cx="158625" cy="1586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3254906" y="1375910"/>
            <a:ext cx="0" cy="2639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Shape 179"/>
          <p:cNvCxnSpPr/>
          <p:nvPr/>
        </p:nvCxnSpPr>
        <p:spPr>
          <a:xfrm flipH="1">
            <a:off x="3331931" y="1486643"/>
            <a:ext cx="143325" cy="1433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Shape 180"/>
          <p:cNvSpPr txBox="1"/>
          <p:nvPr/>
        </p:nvSpPr>
        <p:spPr>
          <a:xfrm>
            <a:off x="3447675" y="3157744"/>
            <a:ext cx="3353175" cy="10109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 = new AList&lt;&gt;();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a.addLast(“egg”); a.addLast(“boyz”);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longest(a);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96713" y="2190038"/>
            <a:ext cx="5464575" cy="7634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Overriding vs. Overloading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Method Overriding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5325" cy="1141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lang="en" b="1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57175" y="2901694"/>
            <a:ext cx="6279750" cy="9848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   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57175" y="1841906"/>
            <a:ext cx="6279750" cy="882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852538" y="3886519"/>
            <a:ext cx="3181725" cy="2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15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Method Overriding vs. Overloading</a:t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3354075" y="2189723"/>
            <a:ext cx="3433500" cy="1086266"/>
            <a:chOff x="17725" y="2247825"/>
            <a:chExt cx="4578000" cy="1448355"/>
          </a:xfrm>
        </p:grpSpPr>
        <p:sp>
          <p:nvSpPr>
            <p:cNvPr id="201" name="Shape 201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Dog </a:t>
              </a:r>
              <a:r>
                <a:rPr lang="en" sz="900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lang="en" sz="900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425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makeNoise(Dog x) {</a:t>
              </a:r>
              <a:endParaRPr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...  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4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15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155850" y="2236050"/>
            <a:ext cx="3120750" cy="2203950"/>
            <a:chOff x="4496425" y="3057475"/>
            <a:chExt cx="4161000" cy="2938600"/>
          </a:xfrm>
        </p:grpSpPr>
        <p:sp>
          <p:nvSpPr>
            <p:cNvPr id="204" name="Shape 204"/>
            <p:cNvSpPr txBox="1"/>
            <p:nvPr/>
          </p:nvSpPr>
          <p:spPr>
            <a:xfrm>
              <a:off x="4675525" y="3057475"/>
              <a:ext cx="3802800" cy="10362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Animal </a:t>
              </a:r>
              <a:r>
                <a:rPr lang="en" sz="1425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makeNoise();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4496425" y="4135175"/>
              <a:ext cx="4161000" cy="15780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Pig </a:t>
              </a:r>
              <a:r>
                <a:rPr lang="en" sz="900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lang="en" sz="900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makeNoise() {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System.out.print(“oink”);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4974025" y="5636975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15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5325" cy="1141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lang="en" b="1"/>
              <a:t>overrides</a:t>
            </a:r>
            <a:r>
              <a:rPr lang="en"/>
              <a:t> the method.</a:t>
            </a:r>
            <a:endParaRPr/>
          </a:p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makeNoise()</a:t>
            </a:r>
            <a:r>
              <a:rPr lang="en"/>
              <a:t> method.</a:t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3398250" y="3362176"/>
            <a:ext cx="3433500" cy="1056806"/>
            <a:chOff x="4531000" y="3625650"/>
            <a:chExt cx="4578000" cy="1409075"/>
          </a:xfrm>
        </p:grpSpPr>
        <p:sp>
          <p:nvSpPr>
            <p:cNvPr id="209" name="Shape 209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Math </a:t>
              </a:r>
              <a:r>
                <a:rPr lang="en" sz="1425" b="1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425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abs(int a)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abs(double a)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425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4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15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179269" y="1812825"/>
            <a:ext cx="6447150" cy="41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with the same name but different signatures are </a:t>
            </a: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Optional Step 2B: Adding the @Override Annotation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 61b, we’ll always mark every overriding method with the </a:t>
            </a:r>
            <a:r>
              <a:rPr lang="en" b="1"/>
              <a:t>@Override</a:t>
            </a:r>
            <a:r>
              <a:rPr lang="en"/>
              <a:t> annotation.</a:t>
            </a:r>
            <a:endParaRPr/>
          </a:p>
          <a:p>
            <a:r>
              <a:rPr lang="en"/>
              <a:t>Example: Mark AList.java’s overriding methods with </a:t>
            </a:r>
            <a:r>
              <a:rPr lang="en" b="1"/>
              <a:t>@Override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57175" y="2787394"/>
            <a:ext cx="6279750" cy="1444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25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   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479881" y="328154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6269" y="380146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Shape 221"/>
          <p:cNvCxnSpPr>
            <a:stCxn id="219" idx="2"/>
            <a:endCxn id="220" idx="0"/>
          </p:cNvCxnSpPr>
          <p:nvPr/>
        </p:nvCxnSpPr>
        <p:spPr>
          <a:xfrm>
            <a:off x="5363119" y="3519591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Shape 222"/>
          <p:cNvSpPr/>
          <p:nvPr/>
        </p:nvSpPr>
        <p:spPr>
          <a:xfrm>
            <a:off x="4451513" y="380146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Shape 223"/>
          <p:cNvCxnSpPr>
            <a:stCxn id="219" idx="2"/>
            <a:endCxn id="222" idx="0"/>
          </p:cNvCxnSpPr>
          <p:nvPr/>
        </p:nvCxnSpPr>
        <p:spPr>
          <a:xfrm flipH="1">
            <a:off x="4840669" y="3519591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Method Overriding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lang="en" b="1"/>
              <a:t>overrides</a:t>
            </a:r>
            <a:r>
              <a:rPr lang="en"/>
              <a:t> the method. </a:t>
            </a:r>
            <a:endParaRPr/>
          </a:p>
          <a:p>
            <a:r>
              <a:rPr lang="en"/>
              <a:t>Even if you don’t write @Override, subclass still overrides the method.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@Override is just an optional reminder that you’re overriding.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Why use @Override?</a:t>
            </a:r>
            <a:endParaRPr/>
          </a:p>
          <a:p>
            <a:r>
              <a:rPr lang="en"/>
              <a:t>Main reason: Protects against typos.</a:t>
            </a:r>
            <a:endParaRPr/>
          </a:p>
          <a:p>
            <a:pPr lvl="1"/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lvl="1"/>
            <a:r>
              <a:rPr lang="en"/>
              <a:t>e.g. </a:t>
            </a:r>
            <a:r>
              <a:rPr lang="en" sz="1425" b="1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 addLats(Item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AList and SLList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After adding the insert methods from discussion 3, our AList and SLList classes have the following methods (exact same method signatures for both classes).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82250" y="1699538"/>
            <a:ext cx="4569750" cy="2641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i)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highlight>
                <a:srgbClr val="EFEFEF"/>
              </a:highlight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774396" y="2634440"/>
            <a:ext cx="3031298" cy="17682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&gt;{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item, </a:t>
            </a:r>
            <a:r>
              <a:rPr lang="en" sz="900" dirty="0" err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900" dirty="0" err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size()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b="1" dirty="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96713" y="2190038"/>
            <a:ext cx="5464575" cy="7634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Interface Inheritance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Interface Inheritance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50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Specifying the capabilities of a subclass using the </a:t>
            </a:r>
            <a:r>
              <a:rPr lang="en" b="1"/>
              <a:t>implements                        </a:t>
            </a:r>
            <a:r>
              <a:rPr lang="en"/>
              <a:t>keyword is known as </a:t>
            </a:r>
            <a:r>
              <a:rPr lang="en" b="1" u="sng"/>
              <a:t>interface inheritance</a:t>
            </a:r>
            <a:r>
              <a:rPr lang="en"/>
              <a:t>.</a:t>
            </a:r>
            <a:endParaRPr/>
          </a:p>
          <a:p>
            <a:r>
              <a:rPr lang="en"/>
              <a:t>Interface: The list of all method signatures.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Inheritance: The subclass “inherits” the interface from a superclass.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Specifies what the subclass can do, but not how.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lvl="1"/>
            <a:r>
              <a:rPr lang="en"/>
              <a:t>Will fail to compile otherwise.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479881" y="259574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546269" y="311566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Shape 243"/>
          <p:cNvCxnSpPr>
            <a:stCxn id="241" idx="2"/>
            <a:endCxn id="242" idx="0"/>
          </p:cNvCxnSpPr>
          <p:nvPr/>
        </p:nvCxnSpPr>
        <p:spPr>
          <a:xfrm>
            <a:off x="5363119" y="2833791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Shape 244"/>
          <p:cNvSpPr/>
          <p:nvPr/>
        </p:nvSpPr>
        <p:spPr>
          <a:xfrm>
            <a:off x="4451513" y="311566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Shape 245"/>
          <p:cNvCxnSpPr>
            <a:stCxn id="241" idx="2"/>
            <a:endCxn id="244" idx="0"/>
          </p:cNvCxnSpPr>
          <p:nvPr/>
        </p:nvCxnSpPr>
        <p:spPr>
          <a:xfrm flipH="1">
            <a:off x="4840669" y="2833791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Shape 246"/>
          <p:cNvSpPr txBox="1"/>
          <p:nvPr/>
        </p:nvSpPr>
        <p:spPr>
          <a:xfrm>
            <a:off x="257175" y="3022931"/>
            <a:ext cx="3342825" cy="1320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proo();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932363" y="3767308"/>
            <a:ext cx="2639025" cy="4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If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050">
                <a:solidFill>
                  <a:srgbClr val="BE0712"/>
                </a:solidFill>
              </a:rPr>
              <a:t> doesn’t have a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 sz="1050">
                <a:solidFill>
                  <a:srgbClr val="BE0712"/>
                </a:solidFill>
              </a:rPr>
              <a:t> method,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050">
                <a:solidFill>
                  <a:srgbClr val="BE0712"/>
                </a:solidFill>
              </a:rPr>
              <a:t> will not compile!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4863713" y="3440344"/>
            <a:ext cx="0" cy="356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Interface Inheritance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50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Specifying the capabilities of a subclass using the </a:t>
            </a:r>
            <a:r>
              <a:rPr lang="en" b="1"/>
              <a:t>implements                        </a:t>
            </a:r>
            <a:r>
              <a:rPr lang="en"/>
              <a:t>keyword is known as </a:t>
            </a:r>
            <a:r>
              <a:rPr lang="en" b="1" u="sng"/>
              <a:t>interface inheritance</a:t>
            </a:r>
            <a:r>
              <a:rPr lang="en"/>
              <a:t>.</a:t>
            </a:r>
            <a:endParaRPr/>
          </a:p>
          <a:p>
            <a:r>
              <a:rPr lang="en"/>
              <a:t>Interface: The list of all method signatures.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Inheritance: The subclass “inherits” the interface.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Specifies what the subclass can do, but not how.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Such relationships can be multi-generational.</a:t>
            </a:r>
            <a:endParaRPr/>
          </a:p>
          <a:p>
            <a:pPr lvl="1"/>
            <a:r>
              <a:rPr lang="en"/>
              <a:t>Figure: Interfaces in white, classes in green.</a:t>
            </a:r>
            <a:endParaRPr/>
          </a:p>
          <a:p>
            <a:pPr lvl="1"/>
            <a:r>
              <a:rPr lang="en"/>
              <a:t>We’ll talk about this in a later lecture.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785206" y="2075813"/>
            <a:ext cx="115582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479881" y="259574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546269" y="311566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Shape 258"/>
          <p:cNvCxnSpPr>
            <a:stCxn id="255" idx="2"/>
            <a:endCxn id="256" idx="0"/>
          </p:cNvCxnSpPr>
          <p:nvPr/>
        </p:nvCxnSpPr>
        <p:spPr>
          <a:xfrm>
            <a:off x="5363119" y="2313863"/>
            <a:ext cx="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Shape 259"/>
          <p:cNvCxnSpPr>
            <a:stCxn id="256" idx="2"/>
            <a:endCxn id="257" idx="0"/>
          </p:cNvCxnSpPr>
          <p:nvPr/>
        </p:nvCxnSpPr>
        <p:spPr>
          <a:xfrm>
            <a:off x="5363119" y="2833791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Shape 260"/>
          <p:cNvSpPr/>
          <p:nvPr/>
        </p:nvSpPr>
        <p:spPr>
          <a:xfrm>
            <a:off x="4451513" y="311566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56" idx="2"/>
            <a:endCxn id="260" idx="0"/>
          </p:cNvCxnSpPr>
          <p:nvPr/>
        </p:nvCxnSpPr>
        <p:spPr>
          <a:xfrm flipH="1">
            <a:off x="4840669" y="2833791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Copying the Bits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5063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Two seemingly contradictory facts:</a:t>
            </a:r>
            <a:endParaRPr/>
          </a:p>
          <a:p>
            <a:r>
              <a:rPr lang="en"/>
              <a:t>#1: When you set x = y or pass a parameter, you’re just copying the bits.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#2: A memory box can only hold 64 bit addresses for the appropriate type.</a:t>
            </a:r>
            <a:endParaRPr/>
          </a:p>
          <a:p>
            <a:pPr lvl="1"/>
            <a:r>
              <a:rPr lang="en"/>
              <a:t>e.g.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can never hold the 64 bit address of a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22939" y="2276285"/>
            <a:ext cx="6279750" cy="104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85775" y="3239866"/>
            <a:ext cx="6279750" cy="12109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149888" y="2636550"/>
            <a:ext cx="2255775" cy="1465294"/>
          </a:xfrm>
          <a:custGeom>
            <a:avLst/>
            <a:gdLst/>
            <a:ahLst/>
            <a:cxnLst/>
            <a:rect l="0" t="0" r="0" b="0"/>
            <a:pathLst>
              <a:path w="120308" h="78149" extrusionOk="0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1" name="Shape 271"/>
          <p:cNvSpPr txBox="1"/>
          <p:nvPr/>
        </p:nvSpPr>
        <p:spPr>
          <a:xfrm>
            <a:off x="5502356" y="3433988"/>
            <a:ext cx="1305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BE0712"/>
                </a:solidFill>
              </a:rPr>
              <a:t>How can we copy the bits in </a:t>
            </a:r>
            <a:r>
              <a:rPr lang="en" sz="1200" b="1">
                <a:solidFill>
                  <a:srgbClr val="BE0712"/>
                </a:solidFill>
              </a:rPr>
              <a:t>a1</a:t>
            </a:r>
            <a:r>
              <a:rPr lang="en" sz="1200">
                <a:solidFill>
                  <a:srgbClr val="BE0712"/>
                </a:solidFill>
              </a:rPr>
              <a:t> to </a:t>
            </a:r>
            <a:r>
              <a:rPr lang="en" sz="1200" b="1">
                <a:solidFill>
                  <a:srgbClr val="BE0712"/>
                </a:solidFill>
              </a:rPr>
              <a:t>list</a:t>
            </a:r>
            <a:r>
              <a:rPr lang="en" sz="1200">
                <a:solidFill>
                  <a:srgbClr val="BE0712"/>
                </a:solidFill>
              </a:rPr>
              <a:t>?</a:t>
            </a:r>
            <a:endParaRPr sz="12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Copying the Bits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5063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Answer: If X is a superclass of Y, then memory boxes for X may contain Y.</a:t>
            </a:r>
            <a:endParaRPr/>
          </a:p>
          <a:p>
            <a:r>
              <a:rPr lang="en"/>
              <a:t>An AList is-a 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Therefore List variables can hold ALList addresses.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22939" y="2276285"/>
            <a:ext cx="6279750" cy="104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85775" y="3239866"/>
            <a:ext cx="6279750" cy="12109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502356" y="3433988"/>
            <a:ext cx="1305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BE0712"/>
                </a:solidFill>
              </a:rPr>
              <a:t>How can we copy the bits in </a:t>
            </a:r>
            <a:r>
              <a:rPr lang="en" sz="1200" b="1">
                <a:solidFill>
                  <a:srgbClr val="BE0712"/>
                </a:solidFill>
              </a:rPr>
              <a:t>a1</a:t>
            </a:r>
            <a:r>
              <a:rPr lang="en" sz="1200">
                <a:solidFill>
                  <a:srgbClr val="BE0712"/>
                </a:solidFill>
              </a:rPr>
              <a:t> to </a:t>
            </a:r>
            <a:r>
              <a:rPr lang="en" sz="1200" b="1">
                <a:solidFill>
                  <a:srgbClr val="BE0712"/>
                </a:solidFill>
              </a:rPr>
              <a:t>list</a:t>
            </a:r>
            <a:r>
              <a:rPr lang="en" sz="1200">
                <a:solidFill>
                  <a:srgbClr val="BE0712"/>
                </a:solidFill>
              </a:rPr>
              <a:t>?</a:t>
            </a:r>
            <a:endParaRPr sz="1200">
              <a:solidFill>
                <a:srgbClr val="BE0712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149888" y="2636550"/>
            <a:ext cx="2255775" cy="1465294"/>
          </a:xfrm>
          <a:custGeom>
            <a:avLst/>
            <a:gdLst/>
            <a:ahLst/>
            <a:cxnLst/>
            <a:rect l="0" t="0" r="0" b="0"/>
            <a:pathLst>
              <a:path w="120308" h="78149" extrusionOk="0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Question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354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>
              <a:buAutoNum type="alphaLcPeriod"/>
            </a:pPr>
            <a:r>
              <a:rPr lang="en"/>
              <a:t>Will not compile.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Will compile, but will cause an error at runtime on the </a:t>
            </a:r>
            <a:r>
              <a:rPr lang="en" b="1"/>
              <a:t>new</a:t>
            </a:r>
            <a:r>
              <a:rPr lang="en"/>
              <a:t> line.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class doesn’t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 b="1"/>
              <a:t>When it runs, an </a:t>
            </a:r>
            <a:r>
              <a:rPr lang="en" b="1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b="1"/>
              <a:t> is created and its address is stored in the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b="1"/>
              <a:t> variable. Then the string “elk” is inserted into the </a:t>
            </a:r>
            <a:r>
              <a:rPr lang="en" b="1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b="1"/>
              <a:t>referred to by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b="1"/>
              <a:t>.</a:t>
            </a:r>
            <a:endParaRPr b="1"/>
          </a:p>
        </p:txBody>
      </p:sp>
      <p:sp>
        <p:nvSpPr>
          <p:cNvPr id="295" name="Shape 295"/>
          <p:cNvSpPr txBox="1"/>
          <p:nvPr/>
        </p:nvSpPr>
        <p:spPr>
          <a:xfrm>
            <a:off x="705731" y="3414713"/>
            <a:ext cx="5514300" cy="1012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	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someList.addFirst(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96713" y="2117531"/>
            <a:ext cx="5464575" cy="12330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Implementation Inheritance: Default Methods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 Inheritance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49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Interface inheritance:</a:t>
            </a:r>
            <a:endParaRPr/>
          </a:p>
          <a:p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marL="0" indent="0">
              <a:buNone/>
            </a:pPr>
            <a:r>
              <a:rPr lang="en"/>
              <a:t>For better or worse, Java also allows </a:t>
            </a:r>
            <a:r>
              <a:rPr lang="en" b="1" u="sng"/>
              <a:t>implementation inheritance</a:t>
            </a:r>
            <a:r>
              <a:rPr lang="en"/>
              <a:t>.</a:t>
            </a:r>
            <a:endParaRPr/>
          </a:p>
          <a:p>
            <a:r>
              <a:rPr lang="en"/>
              <a:t>Subclasses can inherit signatures AND implementation.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Use the </a:t>
            </a:r>
            <a:r>
              <a:rPr lang="en" b="1"/>
              <a:t>default </a:t>
            </a:r>
            <a:r>
              <a:rPr lang="en"/>
              <a:t>keyword to specify a method that subclasses should inherit from an </a:t>
            </a:r>
            <a:r>
              <a:rPr lang="en" b="1"/>
              <a:t>interface.</a:t>
            </a:r>
            <a:endParaRPr/>
          </a:p>
          <a:p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Default Method Example: print()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57175" y="1148644"/>
            <a:ext cx="6279750" cy="3323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 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System.out.print(get(i) +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Question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Is the print() method efficient?</a:t>
            </a:r>
            <a:endParaRPr/>
          </a:p>
          <a:p>
            <a:pPr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 b="1"/>
              <a:t>Efficient for AList, inefficient for SLList</a:t>
            </a:r>
            <a:endParaRPr b="1"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257175" y="2404613"/>
            <a:ext cx="6279750" cy="2040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get(i)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7" name="Shape 327"/>
          <p:cNvCxnSpPr/>
          <p:nvPr/>
        </p:nvCxnSpPr>
        <p:spPr>
          <a:xfrm rot="10800000">
            <a:off x="3442069" y="3590531"/>
            <a:ext cx="343800" cy="1984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3830381" y="3715744"/>
            <a:ext cx="2452050" cy="5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get has to seek all the way to the given item for SLists.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Using ALists and SLLists: WordUtils.java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7775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57175" y="1672976"/>
            <a:ext cx="6279750" cy="2785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43850" y="3834544"/>
            <a:ext cx="2193075" cy="5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Observant viewers may note this code is very inefficient! Don’t worry about it. </a:t>
            </a:r>
            <a:endParaRPr sz="10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Overriding Default Methods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you don’t like a default method, you can override it.</a:t>
            </a:r>
            <a:endParaRPr/>
          </a:p>
          <a:p>
            <a:r>
              <a:rPr lang="en"/>
              <a:t>Any call to print() on an SLList will use this method instead of default.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Use (optional) @Override to catch typos like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257175" y="2088300"/>
            <a:ext cx="6279750" cy="235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 implements 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(Node p = sentinel.next; p != null; p = p.next)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  System.out.print(p.item +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   	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System.out.println();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425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Question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764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r>
              <a:rPr lang="en"/>
              <a:t>List.print()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SLList.print() : And this is the sensible choice. But how does it work?</a:t>
            </a:r>
            <a:endParaRPr b="1"/>
          </a:p>
          <a:p>
            <a:pPr lvl="1"/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558206" y="2754825"/>
            <a:ext cx="5592150" cy="1674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96713" y="1995188"/>
            <a:ext cx="5464575" cy="11531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Static and Dynamic Type, Dynamic Method Selection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Type vs. Dynamic Type</a:t>
            </a: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506875" cy="153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declaration</a:t>
            </a:r>
            <a:r>
              <a:rPr lang="en"/>
              <a:t>. Never changes!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Equal to the type of the object being pointed at.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43856" y="2754825"/>
            <a:ext cx="4185225" cy="162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cxnSp>
        <p:nvCxnSpPr>
          <p:cNvPr id="362" name="Shape 362"/>
          <p:cNvCxnSpPr/>
          <p:nvPr/>
        </p:nvCxnSpPr>
        <p:spPr>
          <a:xfrm rot="10800000" flipH="1">
            <a:off x="4433606" y="30106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>
            <a:off x="4993275" y="2890561"/>
            <a:ext cx="0" cy="1307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5942156" y="2915648"/>
            <a:ext cx="0" cy="1314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5008472" y="31019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515920" y="3054005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7" name="Shape 367"/>
          <p:cNvSpPr txBox="1"/>
          <p:nvPr/>
        </p:nvSpPr>
        <p:spPr>
          <a:xfrm>
            <a:off x="5951702" y="3101930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5081400" y="27769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895019" y="27769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Shape 370"/>
          <p:cNvCxnSpPr/>
          <p:nvPr/>
        </p:nvCxnSpPr>
        <p:spPr>
          <a:xfrm>
            <a:off x="201450" y="3158006"/>
            <a:ext cx="152325" cy="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4185656" y="30765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lt1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4466171" y="2997854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Type vs. Dynamic Type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506875" cy="153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declaration</a:t>
            </a:r>
            <a:r>
              <a:rPr lang="en"/>
              <a:t>. Never changes!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Equal to the type of the object being pointed at.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3856" y="2754825"/>
            <a:ext cx="4185225" cy="162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Shape 380"/>
          <p:cNvCxnSpPr/>
          <p:nvPr/>
        </p:nvCxnSpPr>
        <p:spPr>
          <a:xfrm rot="10800000" flipH="1">
            <a:off x="4433606" y="30106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>
            <a:off x="4993275" y="2890561"/>
            <a:ext cx="0" cy="1307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>
            <a:off x="5942156" y="2915648"/>
            <a:ext cx="0" cy="1314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Shape 383"/>
          <p:cNvSpPr txBox="1"/>
          <p:nvPr/>
        </p:nvSpPr>
        <p:spPr>
          <a:xfrm>
            <a:off x="5008472" y="31019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5920" y="3054005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5" name="Shape 385"/>
          <p:cNvSpPr txBox="1"/>
          <p:nvPr/>
        </p:nvSpPr>
        <p:spPr>
          <a:xfrm>
            <a:off x="5951702" y="3101930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081400" y="27769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5895019" y="27769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Shape 388"/>
          <p:cNvCxnSpPr/>
          <p:nvPr/>
        </p:nvCxnSpPr>
        <p:spPr>
          <a:xfrm>
            <a:off x="201450" y="3361810"/>
            <a:ext cx="152325" cy="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67" y="3290967"/>
            <a:ext cx="322219" cy="32221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4594444" y="3122588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391" name="Shape 391"/>
          <p:cNvCxnSpPr>
            <a:stCxn id="390" idx="2"/>
            <a:endCxn id="389" idx="3"/>
          </p:cNvCxnSpPr>
          <p:nvPr/>
        </p:nvCxnSpPr>
        <p:spPr>
          <a:xfrm rot="5400000">
            <a:off x="4261894" y="3022013"/>
            <a:ext cx="212400" cy="64755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Shape 392"/>
          <p:cNvSpPr txBox="1"/>
          <p:nvPr/>
        </p:nvSpPr>
        <p:spPr>
          <a:xfrm>
            <a:off x="4185660" y="30765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lt1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466171" y="2997854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Type vs. Dynamic Type</a:t>
            </a: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506875" cy="153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declaration</a:t>
            </a:r>
            <a:r>
              <a:rPr lang="en"/>
              <a:t>. Never changes!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Equal to the type of the object being pointed at.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43856" y="2754825"/>
            <a:ext cx="4185225" cy="162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Shape 401"/>
          <p:cNvCxnSpPr/>
          <p:nvPr/>
        </p:nvCxnSpPr>
        <p:spPr>
          <a:xfrm rot="10800000" flipH="1">
            <a:off x="4433606" y="30106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4993275" y="2890561"/>
            <a:ext cx="0" cy="1307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5942156" y="2915648"/>
            <a:ext cx="0" cy="1314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5008472" y="31019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515920" y="3054005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6" name="Shape 406"/>
          <p:cNvSpPr txBox="1"/>
          <p:nvPr/>
        </p:nvSpPr>
        <p:spPr>
          <a:xfrm>
            <a:off x="5951702" y="3101930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081400" y="27769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5895019" y="27769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Shape 409"/>
          <p:cNvCxnSpPr/>
          <p:nvPr/>
        </p:nvCxnSpPr>
        <p:spPr>
          <a:xfrm>
            <a:off x="201450" y="3583325"/>
            <a:ext cx="152325" cy="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Shape 410"/>
          <p:cNvSpPr txBox="1"/>
          <p:nvPr/>
        </p:nvSpPr>
        <p:spPr>
          <a:xfrm>
            <a:off x="500847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95170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515920" y="3439247"/>
            <a:ext cx="390825" cy="33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67" y="3290967"/>
            <a:ext cx="322219" cy="32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4594444" y="3122588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15" name="Shape 415"/>
          <p:cNvCxnSpPr>
            <a:stCxn id="414" idx="2"/>
            <a:endCxn id="413" idx="3"/>
          </p:cNvCxnSpPr>
          <p:nvPr/>
        </p:nvCxnSpPr>
        <p:spPr>
          <a:xfrm rot="5400000">
            <a:off x="4261894" y="3022013"/>
            <a:ext cx="212400" cy="64755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Shape 416"/>
          <p:cNvSpPr/>
          <p:nvPr/>
        </p:nvSpPr>
        <p:spPr>
          <a:xfrm>
            <a:off x="4613906" y="3549056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17" name="Shape 417"/>
          <p:cNvCxnSpPr>
            <a:stCxn id="416" idx="2"/>
            <a:endCxn id="413" idx="2"/>
          </p:cNvCxnSpPr>
          <p:nvPr/>
        </p:nvCxnSpPr>
        <p:spPr>
          <a:xfrm rot="5400000" flipH="1">
            <a:off x="4270894" y="3225619"/>
            <a:ext cx="52875" cy="828000"/>
          </a:xfrm>
          <a:prstGeom prst="curvedConnector3">
            <a:avLst>
              <a:gd name="adj1" fmla="val -3377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Shape 418"/>
          <p:cNvSpPr txBox="1"/>
          <p:nvPr/>
        </p:nvSpPr>
        <p:spPr>
          <a:xfrm>
            <a:off x="4185660" y="30765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lt1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4219973" y="3450244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466171" y="2997854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474206" y="3382984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Type vs. Dynamic Type</a:t>
            </a: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506875" cy="153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declaration</a:t>
            </a:r>
            <a:r>
              <a:rPr lang="en"/>
              <a:t>. Never changes!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Equal to the type of the object being pointed at.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43856" y="2754825"/>
            <a:ext cx="4185225" cy="162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9" name="Shape 429"/>
          <p:cNvCxnSpPr/>
          <p:nvPr/>
        </p:nvCxnSpPr>
        <p:spPr>
          <a:xfrm rot="10800000" flipH="1">
            <a:off x="4433606" y="30106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>
            <a:off x="4993275" y="2890561"/>
            <a:ext cx="0" cy="1307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5942156" y="2915648"/>
            <a:ext cx="0" cy="1314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Shape 432"/>
          <p:cNvSpPr txBox="1"/>
          <p:nvPr/>
        </p:nvSpPr>
        <p:spPr>
          <a:xfrm>
            <a:off x="5008472" y="31019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515920" y="3054005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4" name="Shape 434"/>
          <p:cNvSpPr txBox="1"/>
          <p:nvPr/>
        </p:nvSpPr>
        <p:spPr>
          <a:xfrm>
            <a:off x="5951702" y="3101930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5081400" y="27769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5895019" y="27769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Shape 437"/>
          <p:cNvCxnSpPr/>
          <p:nvPr/>
        </p:nvCxnSpPr>
        <p:spPr>
          <a:xfrm>
            <a:off x="201450" y="3800826"/>
            <a:ext cx="152325" cy="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Shape 438"/>
          <p:cNvSpPr txBox="1"/>
          <p:nvPr/>
        </p:nvSpPr>
        <p:spPr>
          <a:xfrm>
            <a:off x="4185660" y="30765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lt1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500847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595170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5008472" y="3872415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4515920" y="3439247"/>
            <a:ext cx="390825" cy="33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3" name="Shape 443"/>
          <p:cNvSpPr/>
          <p:nvPr/>
        </p:nvSpPr>
        <p:spPr>
          <a:xfrm>
            <a:off x="4515920" y="3824490"/>
            <a:ext cx="390825" cy="336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4" name="Shape 444"/>
          <p:cNvSpPr txBox="1"/>
          <p:nvPr/>
        </p:nvSpPr>
        <p:spPr>
          <a:xfrm>
            <a:off x="5951702" y="3872415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219973" y="3450244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219973" y="3858249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67" y="3290967"/>
            <a:ext cx="322219" cy="32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4594444" y="3122588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49" name="Shape 449"/>
          <p:cNvCxnSpPr>
            <a:stCxn id="448" idx="2"/>
            <a:endCxn id="447" idx="3"/>
          </p:cNvCxnSpPr>
          <p:nvPr/>
        </p:nvCxnSpPr>
        <p:spPr>
          <a:xfrm rot="5400000">
            <a:off x="4261894" y="3022013"/>
            <a:ext cx="212400" cy="64755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Shape 450"/>
          <p:cNvSpPr/>
          <p:nvPr/>
        </p:nvSpPr>
        <p:spPr>
          <a:xfrm>
            <a:off x="4613906" y="3549056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51" name="Shape 451"/>
          <p:cNvCxnSpPr>
            <a:stCxn id="450" idx="2"/>
            <a:endCxn id="447" idx="2"/>
          </p:cNvCxnSpPr>
          <p:nvPr/>
        </p:nvCxnSpPr>
        <p:spPr>
          <a:xfrm rot="5400000" flipH="1">
            <a:off x="4270894" y="3225619"/>
            <a:ext cx="52875" cy="828000"/>
          </a:xfrm>
          <a:prstGeom prst="curvedConnector3">
            <a:avLst>
              <a:gd name="adj1" fmla="val -3377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Shape 452"/>
          <p:cNvSpPr/>
          <p:nvPr/>
        </p:nvSpPr>
        <p:spPr>
          <a:xfrm>
            <a:off x="4601681" y="3932831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53" name="Shape 453"/>
          <p:cNvCxnSpPr>
            <a:stCxn id="452" idx="2"/>
            <a:endCxn id="454" idx="3"/>
          </p:cNvCxnSpPr>
          <p:nvPr/>
        </p:nvCxnSpPr>
        <p:spPr>
          <a:xfrm rot="5400000" flipH="1">
            <a:off x="3887981" y="3238706"/>
            <a:ext cx="160875" cy="1461375"/>
          </a:xfrm>
          <a:prstGeom prst="curvedConnector4">
            <a:avLst>
              <a:gd name="adj1" fmla="val -111014"/>
              <a:gd name="adj2" fmla="val 533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Shape 455"/>
          <p:cNvSpPr txBox="1"/>
          <p:nvPr/>
        </p:nvSpPr>
        <p:spPr>
          <a:xfrm>
            <a:off x="4466171" y="2997854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4474206" y="3382984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4470656" y="3772445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98" y="3727935"/>
            <a:ext cx="322219" cy="32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Type vs. Dynamic Type</a:t>
            </a: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506875" cy="153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declaration</a:t>
            </a:r>
            <a:r>
              <a:rPr lang="en"/>
              <a:t>. Never changes!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r>
              <a:rPr lang="en"/>
              <a:t>This is the type specified at </a:t>
            </a:r>
            <a:r>
              <a:rPr lang="en" b="1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Equal to the type of the object being pointed at.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43856" y="2754825"/>
            <a:ext cx="4185225" cy="162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5" name="Shape 465"/>
          <p:cNvCxnSpPr/>
          <p:nvPr/>
        </p:nvCxnSpPr>
        <p:spPr>
          <a:xfrm>
            <a:off x="4420856" y="3010688"/>
            <a:ext cx="23557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Shape 466"/>
          <p:cNvCxnSpPr/>
          <p:nvPr/>
        </p:nvCxnSpPr>
        <p:spPr>
          <a:xfrm>
            <a:off x="4993275" y="2890561"/>
            <a:ext cx="0" cy="1307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>
            <a:off x="5942156" y="2915648"/>
            <a:ext cx="0" cy="13142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Shape 468"/>
          <p:cNvSpPr txBox="1"/>
          <p:nvPr/>
        </p:nvSpPr>
        <p:spPr>
          <a:xfrm>
            <a:off x="5008472" y="31019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515920" y="3054005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0" name="Shape 470"/>
          <p:cNvSpPr txBox="1"/>
          <p:nvPr/>
        </p:nvSpPr>
        <p:spPr>
          <a:xfrm>
            <a:off x="5951702" y="3101930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081400" y="27769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5895019" y="27769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Shape 473"/>
          <p:cNvCxnSpPr/>
          <p:nvPr/>
        </p:nvCxnSpPr>
        <p:spPr>
          <a:xfrm>
            <a:off x="201450" y="4022341"/>
            <a:ext cx="152325" cy="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4185660" y="30765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lt1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500847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951702" y="34871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008472" y="3872415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515920" y="3439247"/>
            <a:ext cx="390825" cy="33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9" name="Shape 479"/>
          <p:cNvSpPr/>
          <p:nvPr/>
        </p:nvSpPr>
        <p:spPr>
          <a:xfrm>
            <a:off x="4515920" y="3824490"/>
            <a:ext cx="390825" cy="336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0" name="Shape 480"/>
          <p:cNvSpPr txBox="1"/>
          <p:nvPr/>
        </p:nvSpPr>
        <p:spPr>
          <a:xfrm>
            <a:off x="5951702" y="3872415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219973" y="3450244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219973" y="3858249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67" y="3290967"/>
            <a:ext cx="322219" cy="32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4538241" y="3207450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613906" y="3549056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486" name="Shape 486"/>
          <p:cNvCxnSpPr>
            <a:stCxn id="485" idx="2"/>
            <a:endCxn id="483" idx="2"/>
          </p:cNvCxnSpPr>
          <p:nvPr/>
        </p:nvCxnSpPr>
        <p:spPr>
          <a:xfrm rot="5400000" flipH="1">
            <a:off x="4270894" y="3225619"/>
            <a:ext cx="52875" cy="828000"/>
          </a:xfrm>
          <a:prstGeom prst="curvedConnector3">
            <a:avLst>
              <a:gd name="adj1" fmla="val -3377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" name="Shape 487"/>
          <p:cNvSpPr/>
          <p:nvPr/>
        </p:nvSpPr>
        <p:spPr>
          <a:xfrm>
            <a:off x="4601681" y="3932831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pic>
        <p:nvPicPr>
          <p:cNvPr id="488" name="Shape 4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2382737" y="3105161"/>
            <a:ext cx="279626" cy="496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Shape 489"/>
          <p:cNvCxnSpPr>
            <a:stCxn id="484" idx="0"/>
            <a:endCxn id="488" idx="2"/>
          </p:cNvCxnSpPr>
          <p:nvPr/>
        </p:nvCxnSpPr>
        <p:spPr>
          <a:xfrm rot="5400000">
            <a:off x="3420216" y="2377200"/>
            <a:ext cx="385200" cy="2045700"/>
          </a:xfrm>
          <a:prstGeom prst="curvedConnector5">
            <a:avLst>
              <a:gd name="adj1" fmla="val -24791"/>
              <a:gd name="adj2" fmla="val 71280"/>
              <a:gd name="adj3" fmla="val 874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4466171" y="2997854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474206" y="3382984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4470656" y="3772445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3" name="Shape 493"/>
          <p:cNvCxnSpPr>
            <a:stCxn id="487" idx="2"/>
            <a:endCxn id="494" idx="3"/>
          </p:cNvCxnSpPr>
          <p:nvPr/>
        </p:nvCxnSpPr>
        <p:spPr>
          <a:xfrm rot="5400000" flipH="1">
            <a:off x="3887981" y="3238706"/>
            <a:ext cx="160875" cy="1461375"/>
          </a:xfrm>
          <a:prstGeom prst="curvedConnector4">
            <a:avLst>
              <a:gd name="adj1" fmla="val -111014"/>
              <a:gd name="adj2" fmla="val 533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98" y="3727935"/>
            <a:ext cx="322219" cy="32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Dynamic Method Selection For Overridden Methods</a:t>
            </a: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r>
              <a:rPr lang="en"/>
              <a:t>compile-time type X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run-time type Y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Then if Y </a:t>
            </a:r>
            <a:r>
              <a:rPr lang="en" b="1"/>
              <a:t>overrides</a:t>
            </a:r>
            <a:r>
              <a:rPr lang="en"/>
              <a:t> the method, Y’s method is used instead.</a:t>
            </a:r>
            <a:endParaRPr/>
          </a:p>
          <a:p>
            <a:r>
              <a:rPr lang="en"/>
              <a:t>This is known as “dynamic method selection”.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101006" y="2754825"/>
            <a:ext cx="4596075" cy="1674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s1=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cxnSp>
        <p:nvCxnSpPr>
          <p:cNvPr id="502" name="Shape 502"/>
          <p:cNvCxnSpPr/>
          <p:nvPr/>
        </p:nvCxnSpPr>
        <p:spPr>
          <a:xfrm flipH="1">
            <a:off x="4190681" y="2463713"/>
            <a:ext cx="935100" cy="956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5090400" y="2261775"/>
            <a:ext cx="1767600" cy="4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This term is a bit obscure.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746827" y="3442467"/>
            <a:ext cx="390825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5" name="Shape 505"/>
          <p:cNvSpPr txBox="1"/>
          <p:nvPr/>
        </p:nvSpPr>
        <p:spPr>
          <a:xfrm>
            <a:off x="4697077" y="3386317"/>
            <a:ext cx="6171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81" y="2850139"/>
            <a:ext cx="1545440" cy="34811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4949147" y="3533663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cxnSp>
        <p:nvCxnSpPr>
          <p:cNvPr id="508" name="Shape 508"/>
          <p:cNvCxnSpPr>
            <a:stCxn id="507" idx="3"/>
            <a:endCxn id="506" idx="1"/>
          </p:cNvCxnSpPr>
          <p:nvPr/>
        </p:nvCxnSpPr>
        <p:spPr>
          <a:xfrm rot="10800000">
            <a:off x="5125772" y="3024263"/>
            <a:ext cx="18225" cy="567900"/>
          </a:xfrm>
          <a:prstGeom prst="curvedConnector5">
            <a:avLst>
              <a:gd name="adj1" fmla="val -979938"/>
              <a:gd name="adj2" fmla="val 39832"/>
              <a:gd name="adj3" fmla="val 10798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Shape 509"/>
          <p:cNvSpPr txBox="1"/>
          <p:nvPr/>
        </p:nvSpPr>
        <p:spPr>
          <a:xfrm>
            <a:off x="4712189" y="3875611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639666" y="3872068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4673723" y="370646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5487342" y="370646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696713" y="1736213"/>
            <a:ext cx="5464575" cy="16710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More Dynamic Method Selection, Overloading vs. Overriding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Using ALists and SLLists: WordUtils.java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56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57175" y="1558676"/>
            <a:ext cx="6279750" cy="2785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Dynamic Method Selection Puzzle</a:t>
            </a:r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40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121500" y="1501050"/>
            <a:ext cx="3742650" cy="1986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 b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350">
              <a:highlight>
                <a:srgbClr val="EFEFEF"/>
              </a:highlight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3269831" y="1912415"/>
            <a:ext cx="3543300" cy="15194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highlight>
                <a:srgbClr val="EFEFEF"/>
              </a:highlight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732369" y="3066881"/>
            <a:ext cx="3606975" cy="1397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   // "hello animal"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   // "dog sniff animal"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 // "u r cool dog"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 // “u r cool animal”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500" y="2946863"/>
            <a:ext cx="1153500" cy="1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221269" y="3601969"/>
            <a:ext cx="1437300" cy="80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flatter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1500" u="sng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"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overridden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Method Selection Algorithm</a:t>
            </a: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630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Consider the function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foo.bar(x1)</a:t>
            </a:r>
            <a:r>
              <a:rPr lang="en"/>
              <a:t>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 has static                           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en"/>
              <a:t> has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At compile time, the compiler verifies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a method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 It then records the signature of this method.</a:t>
            </a:r>
            <a:endParaRPr/>
          </a:p>
          <a:p>
            <a:r>
              <a:rPr lang="en"/>
              <a:t>Note: If there are multiple methods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, the compiler records the “most specific” one. For example,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bar(Animal)</a:t>
            </a:r>
            <a:r>
              <a:rPr lang="en"/>
              <a:t>, it will record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At runtime,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’s dynamic type overrides the </a:t>
            </a:r>
            <a:r>
              <a:rPr lang="en" u="sng"/>
              <a:t>recorded signature</a:t>
            </a:r>
            <a:r>
              <a:rPr lang="en"/>
              <a:t>, use the overridden method. Otherwise,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’s version of the method.</a:t>
            </a: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1792424" y="4194194"/>
            <a:ext cx="4566825" cy="24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We did not see this in our lecture puzzle, but see study guide for more!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261364" y="2550456"/>
            <a:ext cx="1494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573" name="Shape 573"/>
          <p:cNvCxnSpPr>
            <a:stCxn id="574" idx="1"/>
            <a:endCxn id="572" idx="1"/>
          </p:cNvCxnSpPr>
          <p:nvPr/>
        </p:nvCxnSpPr>
        <p:spPr>
          <a:xfrm rot="10800000">
            <a:off x="261454" y="2625113"/>
            <a:ext cx="1518075" cy="1720350"/>
          </a:xfrm>
          <a:prstGeom prst="bentConnector3">
            <a:avLst>
              <a:gd name="adj1" fmla="val 11177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Shape 574"/>
          <p:cNvSpPr txBox="1"/>
          <p:nvPr/>
        </p:nvSpPr>
        <p:spPr>
          <a:xfrm>
            <a:off x="1779529" y="4249051"/>
            <a:ext cx="149400" cy="1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Dynamic Method Selection Puzzle</a:t>
            </a:r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40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81" name="Shape 581"/>
          <p:cNvSpPr txBox="1"/>
          <p:nvPr/>
        </p:nvSpPr>
        <p:spPr>
          <a:xfrm>
            <a:off x="121500" y="1501050"/>
            <a:ext cx="3742650" cy="1986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 b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350">
              <a:highlight>
                <a:srgbClr val="EFEFEF"/>
              </a:highlight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69831" y="1968413"/>
            <a:ext cx="3543300" cy="15194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35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highlight>
                <a:srgbClr val="EFEFEF"/>
              </a:highlight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732369" y="3223875"/>
            <a:ext cx="2162700" cy="801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896006" y="4031288"/>
            <a:ext cx="4685175" cy="44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Compiler asks “Is there a method in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050">
                <a:solidFill>
                  <a:srgbClr val="BE0712"/>
                </a:solidFill>
              </a:rPr>
              <a:t> that can handle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050">
                <a:solidFill>
                  <a:srgbClr val="BE0712"/>
                </a:solidFill>
              </a:rPr>
              <a:t>? Yes!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 sz="1050">
                <a:solidFill>
                  <a:srgbClr val="BE0712"/>
                </a:solidFill>
              </a:rPr>
              <a:t>”. It then records the signature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 sz="1050">
                <a:solidFill>
                  <a:srgbClr val="BE0712"/>
                </a:solidFill>
              </a:rPr>
              <a:t>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1642640" y="3838397"/>
            <a:ext cx="236475" cy="9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586" name="Shape 586"/>
          <p:cNvCxnSpPr>
            <a:stCxn id="584" idx="1"/>
            <a:endCxn id="585" idx="1"/>
          </p:cNvCxnSpPr>
          <p:nvPr/>
        </p:nvCxnSpPr>
        <p:spPr>
          <a:xfrm rot="10800000" flipH="1">
            <a:off x="896006" y="3885150"/>
            <a:ext cx="746550" cy="366525"/>
          </a:xfrm>
          <a:prstGeom prst="bentConnector3">
            <a:avLst>
              <a:gd name="adj1" fmla="val -23923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696713" y="1671638"/>
            <a:ext cx="5464575" cy="18002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Interface vs. Implementation Inheritance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Interface vs. Implementation Inheritance</a:t>
            </a: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26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Interface Inheritance (a.k.a. what):</a:t>
            </a:r>
            <a:endParaRPr/>
          </a:p>
          <a:p>
            <a:r>
              <a:rPr lang="en"/>
              <a:t>Allows you to generalize code in a powerful, simple way.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Implementation Inheritance (a.k.a. how):</a:t>
            </a:r>
            <a:endParaRPr/>
          </a:p>
          <a:p>
            <a:r>
              <a:rPr lang="en"/>
              <a:t>Allows code-reuse: Subclasses can rely on superclasses or interfaces.</a:t>
            </a:r>
            <a:endParaRPr/>
          </a:p>
          <a:p>
            <a:pPr lvl="1"/>
            <a:r>
              <a:rPr lang="en"/>
              <a:t>Example: print() implemented in List61B.java.</a:t>
            </a:r>
            <a:endParaRPr/>
          </a:p>
          <a:p>
            <a:pPr lvl="1"/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b="1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r>
              <a:rPr lang="en"/>
              <a:t>Good: Dog implements Animal, SLList implements List61B.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Bad: Cat implements Claw, Set implements SLList.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Dangers of Implementation Inheritance</a:t>
            </a:r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Particular Dangers of Implementation Inheritance</a:t>
            </a:r>
            <a:endParaRPr/>
          </a:p>
          <a:p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Rules for resolving conflicts can be arcane. Won’t cover in 61B.</a:t>
            </a:r>
            <a:endParaRPr/>
          </a:p>
          <a:p>
            <a:pPr lvl="1"/>
            <a:r>
              <a:rPr lang="en"/>
              <a:t>Example: What if two interfaces both give conflicting default methods?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Encourages overly complex code (especially with novices).</a:t>
            </a:r>
            <a:endParaRPr/>
          </a:p>
          <a:p>
            <a:pPr lvl="1"/>
            <a:r>
              <a:rPr lang="en"/>
              <a:t>Common mistake: Has-a vs. Is-a!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Breaks encapsulation!</a:t>
            </a:r>
            <a:endParaRPr/>
          </a:p>
          <a:p>
            <a:pPr lvl="1"/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Terminology Summary</a:t>
            </a:r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"/>
              <a:t>New terms from this lecture:</a:t>
            </a:r>
            <a:endParaRPr/>
          </a:p>
          <a:p>
            <a:pPr>
              <a:spcBef>
                <a:spcPts val="360"/>
              </a:spcBef>
            </a:pPr>
            <a:r>
              <a:rPr lang="en"/>
              <a:t>Overloading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Hypernym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Hyponym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Overriding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Interface Inheritance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Implementation Inheritance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Static Type, a.k.a. Compile-time Type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Dynamic Type, a.k.a. Run-time Type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Dynamic Method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Using ALists and SLLists: WordUtils.java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56050" cy="41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57175" y="1558676"/>
            <a:ext cx="6279750" cy="2785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25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039188" y="1471343"/>
            <a:ext cx="158625" cy="1586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Shape 85"/>
          <p:cNvCxnSpPr/>
          <p:nvPr/>
        </p:nvCxnSpPr>
        <p:spPr>
          <a:xfrm>
            <a:off x="3254906" y="1375910"/>
            <a:ext cx="0" cy="2639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Shape 86"/>
          <p:cNvCxnSpPr/>
          <p:nvPr/>
        </p:nvCxnSpPr>
        <p:spPr>
          <a:xfrm flipH="1">
            <a:off x="3331931" y="1486643"/>
            <a:ext cx="143325" cy="1433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Method Overloading in Java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56050" cy="918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r>
              <a:rPr lang="en"/>
              <a:t>This is called method </a:t>
            </a:r>
            <a:r>
              <a:rPr lang="en" b="1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57175" y="2339494"/>
            <a:ext cx="6279750" cy="1664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Downsides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r>
              <a:rPr lang="en"/>
              <a:t>Code is virtually identical. Aesthetically gross.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Harder to </a:t>
            </a:r>
            <a:r>
              <a:rPr lang="en" b="1"/>
              <a:t>maintain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96713" y="1788600"/>
            <a:ext cx="5464575" cy="13333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Hypernyms, Hyponyms, and Interface Inheritance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Hypernyms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998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34906" y="2209238"/>
            <a:ext cx="3084750" cy="2133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poodle: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poodle before a bath.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poodle in a calm voice.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poodle shampoo.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poodle.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478838" y="2216550"/>
            <a:ext cx="3239550" cy="2133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malamute: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malamute before a bath.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malamute in a calm voice.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malamute shampoo.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malamute.</a:t>
            </a:r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886625" y="1997250"/>
            <a:ext cx="3084750" cy="2133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Washing your </a:t>
            </a: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1. Brush your </a:t>
            </a: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before a bath.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3. Talk to your </a:t>
            </a: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in a calm voice.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4. Use dog shampoo.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7. Reward your </a:t>
            </a: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3759</Words>
  <Application>Microsoft Macintosh PowerPoint</Application>
  <PresentationFormat>自定义</PresentationFormat>
  <Paragraphs>615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Custom</vt:lpstr>
      <vt:lpstr>CS61B</vt:lpstr>
      <vt:lpstr>AList and SLList</vt:lpstr>
      <vt:lpstr>Using ALists and SLLists: WordUtils.java</vt:lpstr>
      <vt:lpstr>Using ALists and SLLists: WordUtils.java</vt:lpstr>
      <vt:lpstr>Using ALists and SLLists: WordUtils.java</vt:lpstr>
      <vt:lpstr>Method Overloading in Java</vt:lpstr>
      <vt:lpstr>The Downsides</vt:lpstr>
      <vt:lpstr>Hypernyms, Hyponyms, and Interface Inheritance</vt:lpstr>
      <vt:lpstr>Hypernyms</vt:lpstr>
      <vt:lpstr>Hypernym and Hyponym</vt:lpstr>
      <vt:lpstr>Simple Hyponymic Relationships in Java</vt:lpstr>
      <vt:lpstr>Step 1: Defining a List61B</vt:lpstr>
      <vt:lpstr>Step 2: Implementing the List61B Interface</vt:lpstr>
      <vt:lpstr>Adjusting WordUtils.java</vt:lpstr>
      <vt:lpstr>Overriding vs. Overloading</vt:lpstr>
      <vt:lpstr>Method Overriding</vt:lpstr>
      <vt:lpstr>Method Overriding vs. Overloading</vt:lpstr>
      <vt:lpstr>Optional Step 2B: Adding the @Override Annotation</vt:lpstr>
      <vt:lpstr>Method Overriding</vt:lpstr>
      <vt:lpstr>Interface Inheritance</vt:lpstr>
      <vt:lpstr>Interface Inheritance</vt:lpstr>
      <vt:lpstr>Interface Inheritance</vt:lpstr>
      <vt:lpstr>Copying the Bits</vt:lpstr>
      <vt:lpstr>Copying the Bits</vt:lpstr>
      <vt:lpstr>Question</vt:lpstr>
      <vt:lpstr>Implementation Inheritance: Default Methods</vt:lpstr>
      <vt:lpstr>Implementation Inheritance</vt:lpstr>
      <vt:lpstr>Default Method Example: print()</vt:lpstr>
      <vt:lpstr>Question</vt:lpstr>
      <vt:lpstr>Overriding Default Methods</vt:lpstr>
      <vt:lpstr>Question</vt:lpstr>
      <vt:lpstr>Static and Dynamic Type, Dynamic Method Selection</vt:lpstr>
      <vt:lpstr>Static Type vs. Dynamic Type</vt:lpstr>
      <vt:lpstr>Static Type vs. Dynamic Type</vt:lpstr>
      <vt:lpstr>Static Type vs. Dynamic Type</vt:lpstr>
      <vt:lpstr>Static Type vs. Dynamic Type</vt:lpstr>
      <vt:lpstr>Static Type vs. Dynamic Type</vt:lpstr>
      <vt:lpstr>Dynamic Method Selection For Overridden Methods</vt:lpstr>
      <vt:lpstr>More Dynamic Method Selection, Overloading vs. Overriding</vt:lpstr>
      <vt:lpstr>Dynamic Method Selection Puzzle</vt:lpstr>
      <vt:lpstr>The Method Selection Algorithm</vt:lpstr>
      <vt:lpstr>Dynamic Method Selection Puzzle</vt:lpstr>
      <vt:lpstr>Interface vs. Implementation Inheritance</vt:lpstr>
      <vt:lpstr>Interface vs. Implementation Inheritance</vt:lpstr>
      <vt:lpstr>The Dangers of Implementation Inheritance</vt:lpstr>
      <vt:lpstr>Terminology Summary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Microsoft Office 用户</cp:lastModifiedBy>
  <cp:revision>1</cp:revision>
  <dcterms:modified xsi:type="dcterms:W3CDTF">2018-07-14T08:17:29Z</dcterms:modified>
</cp:coreProperties>
</file>