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0"/>
  </p:notesMasterIdLst>
  <p:handoutMasterIdLst>
    <p:handoutMasterId r:id="rId4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9" r:id="rId20"/>
    <p:sldId id="280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6858000" cy="5143500"/>
  <p:notesSz cx="6858000" cy="9144000"/>
  <p:embeddedFontLst>
    <p:embeddedFont>
      <p:font typeface="Ubuntu Mono" panose="020B0509030602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F83DF7-74A7-B940-987D-4977FCD1F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2F8405-FE93-B349-90B8-74DD6AE874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E2234-8010-674F-A100-52DC222DBC51}" type="datetimeFigureOut">
              <a:rPr kumimoji="1" lang="zh-CN" altLang="en-US" smtClean="0"/>
              <a:t>2018/7/17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49BC3-D1EE-6545-9C95-C1FA1B2A30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F86B367-6162-9E40-A4FE-912F27280D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A9AC-391F-7946-8A28-9E8FD2EAC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806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4194b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4194b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a411a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a411a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411aba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411aba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a268ae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a268ae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411ab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a411ab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411ab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a411ab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a411aba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a411aba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4194b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a4194b6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a4194b6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a4194b6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4194b6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a4194b6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ce7970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ce7970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a411aba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a411aba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6a268ae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6a268ae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a4194b6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a4194b6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a4194b67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a4194b67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4194b6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4194b6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a4194b67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a4194b67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a4194b6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a4194b6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c93f659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c93f659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630ae8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0630ae8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630ae8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0630ae8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9ce7970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9ce7970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a4194b6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a4194b6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4194b6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4194b6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a4194b67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a4194b67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876cb10e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0876cb10e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a4194b6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a4194b6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0876cb10e_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0876cb10e_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4f54a83fc15915b9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4f54a83fc15915b9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a63b16a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a63b16a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f54a83fc15915b9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f54a83fc15915b9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4194b6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4194b6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4194b6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4194b6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4194b6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4194b6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4194b67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4194b67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4194b67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4194b67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63b16a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63b16a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ructur.e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rs/61b/lec/1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18.datastructur.es/materials/proj/proj1gold/proj1gol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ecret_Chiefs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rs/61b/lec/1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86363/why-is-super-super-method-not-allowed-in-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sup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lang/Obje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specs/jls/se7/html/jls-9.html#jls-9.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121444" y="2602181"/>
            <a:ext cx="5132025" cy="1506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Lecture 9: More Inheritance!</a:t>
            </a:r>
            <a:endParaRPr/>
          </a:p>
          <a:p>
            <a:pPr marL="342900" indent="-285750">
              <a:buChar char="●"/>
            </a:pPr>
            <a:r>
              <a:rPr lang="en"/>
              <a:t>Implementation Inheritance: Extends</a:t>
            </a:r>
            <a:endParaRPr/>
          </a:p>
          <a:p>
            <a:pPr marL="342900" indent="-285750">
              <a:buChar char="●"/>
            </a:pPr>
            <a:r>
              <a:rPr lang="en"/>
              <a:t>Encapsulation</a:t>
            </a:r>
            <a:endParaRPr/>
          </a:p>
          <a:p>
            <a:pPr marL="342900" indent="-285750">
              <a:buChar char="●"/>
            </a:pPr>
            <a:r>
              <a:rPr lang="en"/>
              <a:t>Casting</a:t>
            </a:r>
            <a:endParaRPr/>
          </a:p>
          <a:p>
            <a:pPr marL="342900" indent="-285750">
              <a:buChar char="●"/>
            </a:pPr>
            <a:r>
              <a:rPr lang="en"/>
              <a:t>Higher Order Functions in Java</a:t>
            </a:r>
            <a:endParaRPr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95" y="959772"/>
            <a:ext cx="3063011" cy="15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Is-a vs. Has-A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21400" cy="13560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Important Note: extends should only be used for </a:t>
            </a:r>
            <a:r>
              <a:rPr lang="en" b="1"/>
              <a:t>is-a </a:t>
            </a:r>
            <a:r>
              <a:rPr lang="en"/>
              <a:t>(hypernymic) relationships!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Common mistake is to use it for “</a:t>
            </a:r>
            <a:r>
              <a:rPr lang="en" b="1"/>
              <a:t>has-a</a:t>
            </a:r>
            <a:r>
              <a:rPr lang="en"/>
              <a:t>” relationships. (a.k.a. meronymic).</a:t>
            </a:r>
            <a:endParaRPr/>
          </a:p>
          <a:p>
            <a:r>
              <a:rPr lang="en"/>
              <a:t>Possible to subclass SLList to build a Set, but conceptually weird, e.g. get(i) doesn’t make sense, because sets are not ordered.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46636" y="2640562"/>
            <a:ext cx="2910377" cy="1494188"/>
            <a:chOff x="778648" y="2929550"/>
            <a:chExt cx="3880502" cy="1992250"/>
          </a:xfrm>
        </p:grpSpPr>
        <p:sp>
          <p:nvSpPr>
            <p:cNvPr id="161" name="Google Shape;161;p19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SLList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VengefulLSLList extends SLList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78648" y="4569750"/>
              <a:ext cx="17886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printLostItems()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4" name="Google Shape;164;p19"/>
            <p:cNvCxnSpPr>
              <a:stCxn id="162" idx="0"/>
              <a:endCxn id="161" idx="2"/>
            </p:cNvCxnSpPr>
            <p:nvPr/>
          </p:nvCxnSpPr>
          <p:spPr>
            <a:xfrm rot="10800000" flipH="1">
              <a:off x="3614100" y="3725100"/>
              <a:ext cx="660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5" name="Google Shape;165;p19"/>
          <p:cNvSpPr/>
          <p:nvPr/>
        </p:nvSpPr>
        <p:spPr>
          <a:xfrm>
            <a:off x="4664831" y="2526263"/>
            <a:ext cx="1431900" cy="596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SLList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664831" y="3423752"/>
            <a:ext cx="1431900" cy="74542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Set extends SLList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67" name="Google Shape;167;p19"/>
          <p:cNvCxnSpPr>
            <a:stCxn id="166" idx="0"/>
            <a:endCxn id="165" idx="2"/>
          </p:cNvCxnSpPr>
          <p:nvPr/>
        </p:nvCxnSpPr>
        <p:spPr>
          <a:xfrm rot="10800000">
            <a:off x="5380781" y="3122927"/>
            <a:ext cx="0" cy="3008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/>
          <p:nvPr/>
        </p:nvCxnSpPr>
        <p:spPr>
          <a:xfrm rot="10800000" flipH="1">
            <a:off x="3917381" y="3801556"/>
            <a:ext cx="452250" cy="1077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3924469" y="2893425"/>
            <a:ext cx="438075" cy="229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6194663" y="3867656"/>
            <a:ext cx="410175" cy="1525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/>
          <p:nvPr/>
        </p:nvCxnSpPr>
        <p:spPr>
          <a:xfrm flipH="1">
            <a:off x="6235031" y="2936963"/>
            <a:ext cx="401850" cy="1424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9"/>
          <p:cNvSpPr txBox="1"/>
          <p:nvPr/>
        </p:nvSpPr>
        <p:spPr>
          <a:xfrm>
            <a:off x="4611356" y="4177350"/>
            <a:ext cx="1521675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This is an abomination.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96713" y="1955250"/>
            <a:ext cx="5464575" cy="12330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Encapsulation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Complexity: The Enemy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building large programs, our enemy is complexity.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Some tools for managing complexity:</a:t>
            </a:r>
            <a:endParaRPr/>
          </a:p>
          <a:p>
            <a:r>
              <a:rPr lang="en"/>
              <a:t>Hierarchical abstraction.</a:t>
            </a:r>
            <a:endParaRPr/>
          </a:p>
          <a:p>
            <a:pPr lvl="1"/>
            <a:r>
              <a:rPr lang="en"/>
              <a:t>Create </a:t>
            </a:r>
            <a:r>
              <a:rPr lang="en" b="1"/>
              <a:t>layers of abstraction</a:t>
            </a:r>
            <a:r>
              <a:rPr lang="en"/>
              <a:t>, with clear abstraction barriers!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“Design for change” (D. Parnas)</a:t>
            </a:r>
            <a:endParaRPr/>
          </a:p>
          <a:p>
            <a:pPr lvl="1"/>
            <a:r>
              <a:rPr lang="en"/>
              <a:t>Organize program around objects.</a:t>
            </a:r>
            <a:endParaRPr/>
          </a:p>
          <a:p>
            <a:pPr lvl="1"/>
            <a:r>
              <a:rPr lang="en"/>
              <a:t>Let objects decide how things are done.</a:t>
            </a:r>
            <a:endParaRPr/>
          </a:p>
          <a:p>
            <a:pPr lvl="1"/>
            <a:r>
              <a:rPr lang="en" b="1"/>
              <a:t>Hide information</a:t>
            </a:r>
            <a:r>
              <a:rPr lang="en"/>
              <a:t> others don’t need.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Managing complexity supremely important for large projects (e.g. project 2).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b="1" i="1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A module is said to be </a:t>
            </a:r>
            <a:r>
              <a:rPr lang="en" b="1" i="1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13" y="3037201"/>
            <a:ext cx="2043975" cy="1300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2"/>
          <p:cNvGrpSpPr/>
          <p:nvPr/>
        </p:nvGrpSpPr>
        <p:grpSpPr>
          <a:xfrm>
            <a:off x="3677213" y="3143437"/>
            <a:ext cx="2560897" cy="974025"/>
            <a:chOff x="4902950" y="1733799"/>
            <a:chExt cx="3414529" cy="1298700"/>
          </a:xfrm>
        </p:grpSpPr>
        <p:grpSp>
          <p:nvGrpSpPr>
            <p:cNvPr id="192" name="Google Shape;192;p22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193" name="Google Shape;193;p22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97" name="Google Shape;197;p22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 Cautionary Tale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553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Interesting Piazza questions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proj1gold</a:t>
            </a:r>
            <a:r>
              <a:rPr lang="en"/>
              <a:t> from 2016.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72" y="3801551"/>
            <a:ext cx="6520337" cy="57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177" y="1467681"/>
            <a:ext cx="5119677" cy="127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687" y="2787656"/>
            <a:ext cx="5508113" cy="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Abstraction Barriers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4768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As the user of an ArrayDeque, you cannot observe its internals.</a:t>
            </a:r>
            <a:endParaRPr/>
          </a:p>
          <a:p>
            <a:r>
              <a:rPr lang="en"/>
              <a:t>Even when writing tests, you don’t (usually) want to peer inside.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Java is a great language for enforcing abstraction barriers with syntax.</a:t>
            </a:r>
            <a:endParaRPr/>
          </a:p>
        </p:txBody>
      </p:sp>
      <p:grpSp>
        <p:nvGrpSpPr>
          <p:cNvPr id="213" name="Google Shape;213;p24"/>
          <p:cNvGrpSpPr/>
          <p:nvPr/>
        </p:nvGrpSpPr>
        <p:grpSpPr>
          <a:xfrm>
            <a:off x="3677213" y="1943287"/>
            <a:ext cx="2560795" cy="973934"/>
            <a:chOff x="4902950" y="1733799"/>
            <a:chExt cx="3414393" cy="1298578"/>
          </a:xfrm>
        </p:grpSpPr>
        <p:grpSp>
          <p:nvGrpSpPr>
            <p:cNvPr id="214" name="Google Shape;214;p24"/>
            <p:cNvGrpSpPr/>
            <p:nvPr/>
          </p:nvGrpSpPr>
          <p:grpSpPr>
            <a:xfrm>
              <a:off x="4902950" y="1733799"/>
              <a:ext cx="3414393" cy="1298578"/>
              <a:chOff x="1521175" y="1974674"/>
              <a:chExt cx="3414393" cy="1298578"/>
            </a:xfrm>
          </p:grpSpPr>
          <p:sp>
            <p:nvSpPr>
              <p:cNvPr id="215" name="Google Shape;215;p24"/>
              <p:cNvSpPr/>
              <p:nvPr/>
            </p:nvSpPr>
            <p:spPr>
              <a:xfrm>
                <a:off x="3229304" y="1974674"/>
                <a:ext cx="1706264" cy="1298578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219" name="Google Shape;219;p24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0" y="3176143"/>
            <a:ext cx="2119350" cy="119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535856" y="3684094"/>
            <a:ext cx="1413450" cy="30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307" y="3594571"/>
            <a:ext cx="2058074" cy="48369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3075617" y="4303706"/>
            <a:ext cx="990000" cy="1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 u="sng">
                <a:solidFill>
                  <a:schemeClr val="hlink"/>
                </a:solidFill>
                <a:hlinkClick r:id="rId5"/>
              </a:rPr>
              <a:t>Implementation</a:t>
            </a:r>
            <a:endParaRPr sz="750"/>
          </a:p>
        </p:txBody>
      </p:sp>
      <p:cxnSp>
        <p:nvCxnSpPr>
          <p:cNvPr id="224" name="Google Shape;224;p24"/>
          <p:cNvCxnSpPr/>
          <p:nvPr/>
        </p:nvCxnSpPr>
        <p:spPr>
          <a:xfrm rot="10800000">
            <a:off x="3390038" y="4270313"/>
            <a:ext cx="69750" cy="1210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729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b="1" i="1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A module is said to be </a:t>
            </a:r>
            <a:r>
              <a:rPr lang="en" b="1" i="1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  <a:p>
            <a:r>
              <a:rPr lang="en"/>
              <a:t>Instance variables private. Methods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private.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As we’ll see: Implementation inheritance (e.g. extends) breaks encapsulation!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13" y="3037201"/>
            <a:ext cx="2043975" cy="1300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5"/>
          <p:cNvGrpSpPr/>
          <p:nvPr/>
        </p:nvGrpSpPr>
        <p:grpSpPr>
          <a:xfrm>
            <a:off x="3677213" y="3143437"/>
            <a:ext cx="2560897" cy="974025"/>
            <a:chOff x="4902950" y="1733799"/>
            <a:chExt cx="3414529" cy="1298700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r"/>
                <a:r>
                  <a:rPr lang="en" sz="105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238" name="Google Shape;238;p25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 Inheritance Breaks Encapsulation</a:t>
            </a: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could just as easily have implemented methods as shown below.</a:t>
            </a:r>
            <a:endParaRPr/>
          </a:p>
          <a:p>
            <a:r>
              <a:rPr lang="en"/>
              <a:t>From the outside, functionality is exactly the same, it’s just a question of aesthetics.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3241575" y="1968206"/>
            <a:ext cx="3273525" cy="2007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barkMany(1);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  <p:grpSp>
        <p:nvGrpSpPr>
          <p:cNvPr id="257" name="Google Shape;257;p27"/>
          <p:cNvGrpSpPr/>
          <p:nvPr/>
        </p:nvGrpSpPr>
        <p:grpSpPr>
          <a:xfrm>
            <a:off x="195001" y="2697713"/>
            <a:ext cx="2558831" cy="596700"/>
            <a:chOff x="862200" y="2929550"/>
            <a:chExt cx="3411775" cy="795600"/>
          </a:xfrm>
        </p:grpSpPr>
        <p:sp>
          <p:nvSpPr>
            <p:cNvPr id="258" name="Google Shape;258;p27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 Inheritance Breaks Encapsulation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0593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would vd.barkMany(3) output?</a:t>
            </a:r>
            <a:endParaRPr/>
          </a:p>
          <a:p>
            <a:pPr>
              <a:buAutoNum type="alphaLcPeriod"/>
            </a:pPr>
            <a:r>
              <a:rPr lang="en" b="1"/>
              <a:t>As a dog, I say: bark bark bark</a:t>
            </a:r>
            <a:endParaRPr b="1"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bark bark bark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Something else.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285" name="Google Shape;285;p29"/>
          <p:cNvGrpSpPr/>
          <p:nvPr/>
        </p:nvGrpSpPr>
        <p:grpSpPr>
          <a:xfrm>
            <a:off x="195001" y="2869162"/>
            <a:ext cx="2558831" cy="1494188"/>
            <a:chOff x="862200" y="2929550"/>
            <a:chExt cx="3411775" cy="1992250"/>
          </a:xfrm>
        </p:grpSpPr>
        <p:sp>
          <p:nvSpPr>
            <p:cNvPr id="286" name="Google Shape;286;p29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 sz="1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2" name="Google Shape;292;p29"/>
            <p:cNvCxnSpPr>
              <a:stCxn id="290" idx="0"/>
              <a:endCxn id="287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93" name="Google Shape;293;p29"/>
          <p:cNvSpPr txBox="1"/>
          <p:nvPr/>
        </p:nvSpPr>
        <p:spPr>
          <a:xfrm>
            <a:off x="2822963" y="2991656"/>
            <a:ext cx="3896100" cy="139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bark();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4" name="Google Shape;294;p29"/>
          <p:cNvCxnSpPr/>
          <p:nvPr/>
        </p:nvCxnSpPr>
        <p:spPr>
          <a:xfrm rot="10800000">
            <a:off x="4219420" y="3913281"/>
            <a:ext cx="2880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29"/>
          <p:cNvSpPr txBox="1"/>
          <p:nvPr/>
        </p:nvSpPr>
        <p:spPr>
          <a:xfrm>
            <a:off x="4548968" y="3757436"/>
            <a:ext cx="1792575" cy="31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calls inherited bark method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3241575" y="1138313"/>
            <a:ext cx="3273525" cy="17788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bark();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 Inheritance Breaks Encapsulation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0593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would vd.barkMany(3) output?</a:t>
            </a:r>
            <a:endParaRPr/>
          </a:p>
          <a:p>
            <a:pPr marL="0" indent="0">
              <a:buNone/>
            </a:pPr>
            <a:r>
              <a:rPr lang="en" b="1"/>
              <a:t>c.   Something else.</a:t>
            </a:r>
            <a:endParaRPr b="1"/>
          </a:p>
          <a:p>
            <a:r>
              <a:rPr lang="en"/>
              <a:t>Gets caught in an infinite loop!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195001" y="2869162"/>
            <a:ext cx="2558831" cy="1494188"/>
            <a:chOff x="862200" y="2929550"/>
            <a:chExt cx="3411775" cy="1992250"/>
          </a:xfrm>
        </p:grpSpPr>
        <p:sp>
          <p:nvSpPr>
            <p:cNvPr id="322" name="Google Shape;322;p31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 sz="1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5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15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8" name="Google Shape;328;p31"/>
            <p:cNvCxnSpPr>
              <a:stCxn id="326" idx="0"/>
              <a:endCxn id="323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9" name="Google Shape;329;p31"/>
          <p:cNvSpPr txBox="1"/>
          <p:nvPr/>
        </p:nvSpPr>
        <p:spPr>
          <a:xfrm>
            <a:off x="2822963" y="2991656"/>
            <a:ext cx="3896100" cy="139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bark();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31"/>
          <p:cNvCxnSpPr/>
          <p:nvPr/>
        </p:nvCxnSpPr>
        <p:spPr>
          <a:xfrm rot="10800000">
            <a:off x="4219420" y="3913281"/>
            <a:ext cx="2880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1"/>
          <p:cNvSpPr txBox="1"/>
          <p:nvPr/>
        </p:nvSpPr>
        <p:spPr>
          <a:xfrm>
            <a:off x="4548968" y="3757436"/>
            <a:ext cx="1792575" cy="31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calls inherited bark method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241575" y="1138313"/>
            <a:ext cx="3273525" cy="17788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42900"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barkMany(1);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barkMany(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96713" y="2117531"/>
            <a:ext cx="5464575" cy="12330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Implementation Inheritance: Extends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696713" y="1955250"/>
            <a:ext cx="5464575" cy="12330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Type Checking and Casting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Reminder: Dynamic Method Selection</a:t>
            </a: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94750" cy="3340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</a:t>
            </a:r>
            <a:r>
              <a:rPr lang="en" u="sng"/>
              <a:t>overridden</a:t>
            </a:r>
            <a:r>
              <a:rPr lang="en"/>
              <a:t>, decide which method to call based on </a:t>
            </a:r>
            <a:r>
              <a:rPr lang="en" b="1"/>
              <a:t>run-time</a:t>
            </a:r>
            <a:r>
              <a:rPr lang="en"/>
              <a:t> type of variable.</a:t>
            </a:r>
            <a:endParaRPr/>
          </a:p>
          <a:p>
            <a:r>
              <a:rPr lang="en"/>
              <a:t>sl’s runtime type: VengefulSLList.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73" name="Google Shape;373;p34"/>
          <p:cNvSpPr txBox="1"/>
          <p:nvPr/>
        </p:nvSpPr>
        <p:spPr>
          <a:xfrm>
            <a:off x="3175256" y="1470394"/>
            <a:ext cx="3656475" cy="218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VengefulSLList&lt;Integer&gt; vsl = </a:t>
            </a: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VengefulSLList&lt;Integer&gt;(9);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SLList&lt;Integer&gt; sl = vsl; 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sl.addLast(50);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sl.removeLast();	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  <p:cxnSp>
        <p:nvCxnSpPr>
          <p:cNvPr id="374" name="Google Shape;374;p34"/>
          <p:cNvCxnSpPr/>
          <p:nvPr/>
        </p:nvCxnSpPr>
        <p:spPr>
          <a:xfrm flipH="1">
            <a:off x="4770581" y="968663"/>
            <a:ext cx="233325" cy="1993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5003906" y="656100"/>
            <a:ext cx="1051650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Also called dynamic type.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376" name="Google Shape;376;p34"/>
          <p:cNvCxnSpPr/>
          <p:nvPr/>
        </p:nvCxnSpPr>
        <p:spPr>
          <a:xfrm rot="10800000" flipH="1">
            <a:off x="550275" y="22837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34"/>
          <p:cNvCxnSpPr/>
          <p:nvPr/>
        </p:nvCxnSpPr>
        <p:spPr>
          <a:xfrm>
            <a:off x="1109944" y="2163661"/>
            <a:ext cx="0" cy="91755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2058825" y="2188748"/>
            <a:ext cx="0" cy="871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4"/>
          <p:cNvSpPr txBox="1"/>
          <p:nvPr/>
        </p:nvSpPr>
        <p:spPr>
          <a:xfrm>
            <a:off x="1125141" y="23750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7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632588" y="2327100"/>
            <a:ext cx="440550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1" name="Google Shape;381;p34"/>
          <p:cNvSpPr txBox="1"/>
          <p:nvPr/>
        </p:nvSpPr>
        <p:spPr>
          <a:xfrm>
            <a:off x="2068369" y="2375025"/>
            <a:ext cx="8784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98069" y="20500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2011688" y="20500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1353741" y="27602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7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2068368" y="2760281"/>
            <a:ext cx="8784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632589" y="2712347"/>
            <a:ext cx="390825" cy="33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7" name="Google Shape;387;p34"/>
          <p:cNvSpPr/>
          <p:nvPr/>
        </p:nvSpPr>
        <p:spPr>
          <a:xfrm>
            <a:off x="711113" y="2395688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730575" y="2822156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302329" y="23496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vsl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336641" y="2723344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582844" y="2270963"/>
            <a:ext cx="4902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590875" y="2656084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1183800" y="3315056"/>
            <a:ext cx="875025" cy="2515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94" name="Google Shape;394;p34"/>
          <p:cNvCxnSpPr>
            <a:stCxn id="386" idx="2"/>
            <a:endCxn id="395" idx="1"/>
          </p:cNvCxnSpPr>
          <p:nvPr/>
        </p:nvCxnSpPr>
        <p:spPr>
          <a:xfrm rot="-5400000" flipH="1">
            <a:off x="779289" y="3097660"/>
            <a:ext cx="443250" cy="3458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4"/>
          <p:cNvCxnSpPr>
            <a:stCxn id="387" idx="3"/>
            <a:endCxn id="393" idx="1"/>
          </p:cNvCxnSpPr>
          <p:nvPr/>
        </p:nvCxnSpPr>
        <p:spPr>
          <a:xfrm>
            <a:off x="905963" y="2454188"/>
            <a:ext cx="277875" cy="986625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34"/>
          <p:cNvSpPr txBox="1"/>
          <p:nvPr/>
        </p:nvSpPr>
        <p:spPr>
          <a:xfrm>
            <a:off x="1173935" y="3446119"/>
            <a:ext cx="277875" cy="9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397" name="Google Shape;397;p34"/>
          <p:cNvCxnSpPr/>
          <p:nvPr/>
        </p:nvCxnSpPr>
        <p:spPr>
          <a:xfrm flipH="1">
            <a:off x="4906088" y="2507750"/>
            <a:ext cx="594000" cy="587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398;p34"/>
          <p:cNvSpPr txBox="1"/>
          <p:nvPr/>
        </p:nvSpPr>
        <p:spPr>
          <a:xfrm>
            <a:off x="5544319" y="2285963"/>
            <a:ext cx="1151325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VengefulSLList doesn’t override, uses SLList’s.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5253319" y="2989519"/>
            <a:ext cx="1507275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Uses VengefulSLList’s.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400" name="Google Shape;400;p34"/>
          <p:cNvCxnSpPr/>
          <p:nvPr/>
        </p:nvCxnSpPr>
        <p:spPr>
          <a:xfrm rot="10800000">
            <a:off x="4994813" y="2800200"/>
            <a:ext cx="354150" cy="2090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34"/>
          <p:cNvSpPr txBox="1"/>
          <p:nvPr/>
        </p:nvSpPr>
        <p:spPr>
          <a:xfrm>
            <a:off x="31256" y="3781613"/>
            <a:ext cx="2947050" cy="5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Reminder: VengefulSLList overrides removeLast and provides a new method called printLostItems.</a:t>
            </a:r>
            <a:endParaRPr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Compile-Time Type Checking</a:t>
            </a:r>
            <a:endParaRPr/>
          </a:p>
        </p:txBody>
      </p:sp>
      <p:sp>
        <p:nvSpPr>
          <p:cNvPr id="440" name="Google Shape;440;p3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94750" cy="3340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Compiler allows method calls based on </a:t>
            </a:r>
            <a:r>
              <a:rPr lang="en" b="1"/>
              <a:t>compile-time</a:t>
            </a:r>
            <a:r>
              <a:rPr lang="en"/>
              <a:t> type of variable.</a:t>
            </a:r>
            <a:endParaRPr/>
          </a:p>
          <a:p>
            <a:r>
              <a:rPr lang="en"/>
              <a:t>sl’s runtime type: VengefulSLList.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But cannot call printLostItems.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0" y="3553971"/>
            <a:ext cx="6858000" cy="102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also allows assignments based on compile-time types.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sl’s runtime-type is VengefulSLList, cannot assign to vsl2.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plays it as safe as possible with type checking.</a:t>
            </a:r>
            <a:endParaRPr sz="1050"/>
          </a:p>
        </p:txBody>
      </p:sp>
      <p:sp>
        <p:nvSpPr>
          <p:cNvPr id="442" name="Google Shape;442;p36"/>
          <p:cNvSpPr txBox="1"/>
          <p:nvPr/>
        </p:nvSpPr>
        <p:spPr>
          <a:xfrm>
            <a:off x="3175256" y="1470394"/>
            <a:ext cx="3658950" cy="218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VengefulSLList&lt;Integer&gt; vsl = </a:t>
            </a: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VengefulSLList&lt;Integer&gt;(9);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SLList&lt;Integer&gt; sl = vsl; 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sl.addLast(50);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sl.removeLast();		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sl.printLostItems();</a:t>
            </a:r>
            <a:endParaRPr sz="1200">
              <a:solidFill>
                <a:srgbClr val="BE071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VengefulSLList&lt;Integer&gt; vsl2 = sl;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  <p:cxnSp>
        <p:nvCxnSpPr>
          <p:cNvPr id="443" name="Google Shape;443;p36"/>
          <p:cNvCxnSpPr/>
          <p:nvPr/>
        </p:nvCxnSpPr>
        <p:spPr>
          <a:xfrm flipH="1">
            <a:off x="4141931" y="968663"/>
            <a:ext cx="233325" cy="1993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6"/>
          <p:cNvSpPr txBox="1"/>
          <p:nvPr/>
        </p:nvSpPr>
        <p:spPr>
          <a:xfrm>
            <a:off x="4375256" y="656093"/>
            <a:ext cx="945900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Also called static type.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445" name="Google Shape;445;p36"/>
          <p:cNvCxnSpPr/>
          <p:nvPr/>
        </p:nvCxnSpPr>
        <p:spPr>
          <a:xfrm flipH="1">
            <a:off x="5327681" y="2983793"/>
            <a:ext cx="452250" cy="1077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36"/>
          <p:cNvCxnSpPr/>
          <p:nvPr/>
        </p:nvCxnSpPr>
        <p:spPr>
          <a:xfrm flipH="1">
            <a:off x="5722331" y="2983793"/>
            <a:ext cx="57600" cy="2632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6"/>
          <p:cNvSpPr txBox="1"/>
          <p:nvPr/>
        </p:nvSpPr>
        <p:spPr>
          <a:xfrm>
            <a:off x="5831250" y="2704594"/>
            <a:ext cx="945900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Compilation errors!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448" name="Google Shape;448;p36"/>
          <p:cNvCxnSpPr/>
          <p:nvPr/>
        </p:nvCxnSpPr>
        <p:spPr>
          <a:xfrm rot="10800000" flipH="1">
            <a:off x="550275" y="2283792"/>
            <a:ext cx="2342925" cy="697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36"/>
          <p:cNvCxnSpPr/>
          <p:nvPr/>
        </p:nvCxnSpPr>
        <p:spPr>
          <a:xfrm>
            <a:off x="1109944" y="2163661"/>
            <a:ext cx="0" cy="91755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36"/>
          <p:cNvCxnSpPr/>
          <p:nvPr/>
        </p:nvCxnSpPr>
        <p:spPr>
          <a:xfrm>
            <a:off x="2058825" y="2188748"/>
            <a:ext cx="0" cy="871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36"/>
          <p:cNvSpPr txBox="1"/>
          <p:nvPr/>
        </p:nvSpPr>
        <p:spPr>
          <a:xfrm>
            <a:off x="1125141" y="2375030"/>
            <a:ext cx="1055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7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632588" y="2327100"/>
            <a:ext cx="440550" cy="33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3" name="Google Shape;453;p36"/>
          <p:cNvSpPr txBox="1"/>
          <p:nvPr/>
        </p:nvSpPr>
        <p:spPr>
          <a:xfrm>
            <a:off x="2068369" y="2375025"/>
            <a:ext cx="8784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1198069" y="2050017"/>
            <a:ext cx="1151325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2011688" y="2050017"/>
            <a:ext cx="90945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1353741" y="2760272"/>
            <a:ext cx="5787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7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2068368" y="2760281"/>
            <a:ext cx="878400" cy="2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632589" y="2712347"/>
            <a:ext cx="390825" cy="33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9" name="Google Shape;459;p36"/>
          <p:cNvSpPr/>
          <p:nvPr/>
        </p:nvSpPr>
        <p:spPr>
          <a:xfrm>
            <a:off x="711113" y="2395688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30575" y="2822156"/>
            <a:ext cx="194850" cy="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CFE2F3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302329" y="2349619"/>
            <a:ext cx="390825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vsl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336641" y="2723344"/>
            <a:ext cx="322200" cy="2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sl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582844" y="2270963"/>
            <a:ext cx="49027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590875" y="2656084"/>
            <a:ext cx="390825" cy="1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45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1183800" y="3315056"/>
            <a:ext cx="875025" cy="2515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66" name="Google Shape;466;p36"/>
          <p:cNvCxnSpPr>
            <a:stCxn id="458" idx="2"/>
            <a:endCxn id="467" idx="1"/>
          </p:cNvCxnSpPr>
          <p:nvPr/>
        </p:nvCxnSpPr>
        <p:spPr>
          <a:xfrm rot="-5400000" flipH="1">
            <a:off x="779289" y="3097660"/>
            <a:ext cx="443250" cy="3458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6"/>
          <p:cNvCxnSpPr>
            <a:stCxn id="459" idx="3"/>
            <a:endCxn id="465" idx="1"/>
          </p:cNvCxnSpPr>
          <p:nvPr/>
        </p:nvCxnSpPr>
        <p:spPr>
          <a:xfrm>
            <a:off x="905963" y="2454188"/>
            <a:ext cx="277875" cy="986625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36"/>
          <p:cNvSpPr txBox="1"/>
          <p:nvPr/>
        </p:nvSpPr>
        <p:spPr>
          <a:xfrm>
            <a:off x="1173935" y="3446119"/>
            <a:ext cx="277875" cy="9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Compile-Time Types and Expressions</a:t>
            </a:r>
            <a:endParaRPr/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78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Expressions have compile-time types:</a:t>
            </a:r>
            <a:endParaRPr/>
          </a:p>
          <a:p>
            <a:r>
              <a:rPr lang="en"/>
              <a:t>An expression using the new keyword has the specified compile-time type.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Compile-time type of right hand side (RHS) expression is VengefulSLList.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VengefulSLList is-an SLList, so assignment is allowed.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Compile-time type of RHS expression is SLList.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An SLList is not necessarily a VengefulSLList, so compilation error results.</a:t>
            </a:r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269906" y="1971788"/>
            <a:ext cx="5445000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SLList&lt;Integer&gt; sl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VengefulSLList&lt;Integer&gt;();    </a:t>
            </a:r>
            <a:endParaRPr sz="1050">
              <a:highlight>
                <a:srgbClr val="EFEFEF"/>
              </a:highlight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256004" y="3037452"/>
            <a:ext cx="5445000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VengefulSLList&lt;Integer&gt; vsl = </a:t>
            </a:r>
            <a:r>
              <a:rPr lang="en" sz="1425" b="1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SLList&lt;Integer&gt;();</a:t>
            </a:r>
            <a:endParaRPr sz="1425">
              <a:solidFill>
                <a:srgbClr val="BE071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cxnSp>
        <p:nvCxnSpPr>
          <p:cNvPr id="477" name="Google Shape;477;p37"/>
          <p:cNvCxnSpPr/>
          <p:nvPr/>
        </p:nvCxnSpPr>
        <p:spPr>
          <a:xfrm rot="10800000">
            <a:off x="4347029" y="3354402"/>
            <a:ext cx="485325" cy="2220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37"/>
          <p:cNvSpPr txBox="1"/>
          <p:nvPr/>
        </p:nvSpPr>
        <p:spPr>
          <a:xfrm>
            <a:off x="4848397" y="3483440"/>
            <a:ext cx="1293525" cy="42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Compilation error!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Compile-Time Types and Expressions</a:t>
            </a:r>
            <a:endParaRPr/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7800" cy="156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Expressions have compile-time types:</a:t>
            </a:r>
            <a:endParaRPr/>
          </a:p>
          <a:p>
            <a:r>
              <a:rPr lang="en"/>
              <a:t>Method calls have compile-time type equal to their declared type.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r>
              <a:rPr lang="en" b="1"/>
              <a:t>Any call to maxDog will have compile-time type Dog!</a:t>
            </a:r>
            <a:endParaRPr b="1"/>
          </a:p>
          <a:p>
            <a:pPr marL="0" indent="0">
              <a:buClr>
                <a:srgbClr val="000000"/>
              </a:buClr>
              <a:buSzPts val="1100"/>
              <a:buNone/>
            </a:pPr>
            <a:endParaRPr/>
          </a:p>
        </p:txBody>
      </p:sp>
      <p:sp>
        <p:nvSpPr>
          <p:cNvPr id="485" name="Google Shape;485;p38"/>
          <p:cNvSpPr txBox="1"/>
          <p:nvPr/>
        </p:nvSpPr>
        <p:spPr>
          <a:xfrm>
            <a:off x="213225" y="1961156"/>
            <a:ext cx="5445000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maxDog(Dog d1, Dog d2) { …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566550" y="3001556"/>
            <a:ext cx="4771575" cy="12316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frank 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Poodle(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5);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frankJr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Poodle(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rgbClr val="BE0712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largerDog = maxDog(frank, frankJr);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BE071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largerPoodle = maxDog(frank, frankJr);</a:t>
            </a:r>
            <a:endParaRPr sz="1050">
              <a:solidFill>
                <a:srgbClr val="BE0712"/>
              </a:solidFill>
              <a:highlight>
                <a:srgbClr val="EFEFEF"/>
              </a:highlight>
            </a:endParaRPr>
          </a:p>
        </p:txBody>
      </p:sp>
      <p:cxnSp>
        <p:nvCxnSpPr>
          <p:cNvPr id="487" name="Google Shape;487;p38"/>
          <p:cNvCxnSpPr/>
          <p:nvPr/>
        </p:nvCxnSpPr>
        <p:spPr>
          <a:xfrm flipH="1">
            <a:off x="5025638" y="3699431"/>
            <a:ext cx="460575" cy="1644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38"/>
          <p:cNvSpPr txBox="1"/>
          <p:nvPr/>
        </p:nvSpPr>
        <p:spPr>
          <a:xfrm>
            <a:off x="5455556" y="3001556"/>
            <a:ext cx="1296225" cy="86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Compilation error!</a:t>
            </a:r>
            <a:endParaRPr sz="1050">
              <a:solidFill>
                <a:srgbClr val="AC2020"/>
              </a:solidFill>
            </a:endParaRPr>
          </a:p>
          <a:p>
            <a:endParaRPr sz="1050">
              <a:solidFill>
                <a:srgbClr val="AC2020"/>
              </a:solidFill>
            </a:endParaRPr>
          </a:p>
          <a:p>
            <a:r>
              <a:rPr lang="en" sz="1050">
                <a:solidFill>
                  <a:srgbClr val="AC2020"/>
                </a:solidFill>
              </a:rPr>
              <a:t>RHS has compile-time type Dog.</a:t>
            </a:r>
            <a:endParaRPr sz="1050">
              <a:solidFill>
                <a:srgbClr val="AC2020"/>
              </a:solidFill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199050" y="2693531"/>
            <a:ext cx="2250000" cy="3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Casting</a:t>
            </a:r>
            <a:endParaRPr/>
          </a:p>
        </p:txBody>
      </p:sp>
      <p:sp>
        <p:nvSpPr>
          <p:cNvPr id="495" name="Google Shape;495;p3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78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Java has a special syntax for specifying the compile-time type of any expression.</a:t>
            </a:r>
            <a:endParaRPr/>
          </a:p>
          <a:p>
            <a:r>
              <a:rPr lang="en"/>
              <a:t>Put desired type in parenthesis before the expression.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Examples:</a:t>
            </a:r>
            <a:endParaRPr/>
          </a:p>
          <a:p>
            <a:pPr lvl="1"/>
            <a:r>
              <a:rPr lang="en"/>
              <a:t>Compile-time type Dog:</a:t>
            </a:r>
            <a:endParaRPr/>
          </a:p>
          <a:p>
            <a:pPr indent="0">
              <a:buNone/>
            </a:pPr>
            <a:endParaRPr/>
          </a:p>
          <a:p>
            <a:pPr lvl="1">
              <a:spcBef>
                <a:spcPts val="360"/>
              </a:spcBef>
            </a:pPr>
            <a:r>
              <a:rPr lang="en"/>
              <a:t>Compile-time type Poodle: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Tells compiler to pretend it sees a particular type.</a:t>
            </a:r>
            <a:endParaRPr/>
          </a:p>
        </p:txBody>
      </p:sp>
      <p:sp>
        <p:nvSpPr>
          <p:cNvPr id="496" name="Google Shape;496;p39"/>
          <p:cNvSpPr txBox="1"/>
          <p:nvPr/>
        </p:nvSpPr>
        <p:spPr>
          <a:xfrm>
            <a:off x="3079200" y="1850888"/>
            <a:ext cx="2452050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maxDog(frank, frankJr);</a:t>
            </a:r>
            <a:endParaRPr sz="1050">
              <a:solidFill>
                <a:srgbClr val="BE0712"/>
              </a:solidFill>
              <a:highlight>
                <a:srgbClr val="EFEFEF"/>
              </a:highlight>
            </a:endParaRPr>
          </a:p>
        </p:txBody>
      </p:sp>
      <p:sp>
        <p:nvSpPr>
          <p:cNvPr id="497" name="Google Shape;497;p39"/>
          <p:cNvSpPr txBox="1"/>
          <p:nvPr/>
        </p:nvSpPr>
        <p:spPr>
          <a:xfrm>
            <a:off x="3091313" y="2418431"/>
            <a:ext cx="3657825" cy="3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(Poodle) maxDog(frank, frankJr);</a:t>
            </a:r>
            <a:endParaRPr sz="1050">
              <a:solidFill>
                <a:srgbClr val="BE0712"/>
              </a:solidFill>
              <a:highlight>
                <a:srgbClr val="EFEFEF"/>
              </a:highlight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280800" y="3378638"/>
            <a:ext cx="5801850" cy="9688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frank 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Poodle(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5);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frankJr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Poodle(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15);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largerDog = maxDog(frank, frankJr);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largerPoodle = (Poodle) maxDog(frank, frankJr);</a:t>
            </a:r>
            <a:endParaRPr sz="1050">
              <a:highlight>
                <a:srgbClr val="EFEFEF"/>
              </a:highlight>
            </a:endParaRPr>
          </a:p>
        </p:txBody>
      </p:sp>
      <p:cxnSp>
        <p:nvCxnSpPr>
          <p:cNvPr id="499" name="Google Shape;499;p39"/>
          <p:cNvCxnSpPr/>
          <p:nvPr/>
        </p:nvCxnSpPr>
        <p:spPr>
          <a:xfrm flipH="1">
            <a:off x="4854188" y="3378638"/>
            <a:ext cx="261900" cy="7139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39"/>
          <p:cNvSpPr txBox="1"/>
          <p:nvPr/>
        </p:nvSpPr>
        <p:spPr>
          <a:xfrm>
            <a:off x="4389561" y="2944406"/>
            <a:ext cx="2414925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Compilation OK!</a:t>
            </a:r>
            <a:endParaRPr sz="1050">
              <a:solidFill>
                <a:srgbClr val="AC2020"/>
              </a:solidFill>
            </a:endParaRPr>
          </a:p>
          <a:p>
            <a:r>
              <a:rPr lang="en" sz="1050">
                <a:solidFill>
                  <a:srgbClr val="AC2020"/>
                </a:solidFill>
              </a:rPr>
              <a:t>RHS has compile-time type Poodle.</a:t>
            </a:r>
            <a:endParaRPr sz="1050"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Casting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47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Casting is a powerful but dangerous tool.</a:t>
            </a:r>
            <a:endParaRPr/>
          </a:p>
          <a:p>
            <a:r>
              <a:rPr lang="en"/>
              <a:t>Tells Java to treat an expression as having a different compile-time type.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 example below, effectively tells the compiler to ignore its type checking duties.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Does not actually change anything: sunglasses don’t make the world dark.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If we run the code above, we get a ClassCastException at runtime.</a:t>
            </a:r>
            <a:endParaRPr/>
          </a:p>
          <a:p>
            <a:r>
              <a:rPr lang="en"/>
              <a:t>So much for .class files being verifiably type checked...</a:t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566550" y="2464238"/>
            <a:ext cx="5801850" cy="1052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frank 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Poodle(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5);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Malamute frankSr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Malamute(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"Frank Sr."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100);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Poodle largerPoodle = (Poodle) maxDog(frank, frankSr);</a:t>
            </a:r>
            <a:endParaRPr sz="105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>
            <a:spLocks noGrp="1"/>
          </p:cNvSpPr>
          <p:nvPr>
            <p:ph type="title"/>
          </p:nvPr>
        </p:nvSpPr>
        <p:spPr>
          <a:xfrm>
            <a:off x="696713" y="1950638"/>
            <a:ext cx="5464575" cy="12422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Dynamic Method Selection and Casting Puzzle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Is it Overriding? Overloading?</a:t>
            </a:r>
            <a:endParaRPr/>
          </a:p>
        </p:txBody>
      </p:sp>
      <p:sp>
        <p:nvSpPr>
          <p:cNvPr id="527" name="Google Shape;527;p43"/>
          <p:cNvSpPr txBox="1"/>
          <p:nvPr/>
        </p:nvSpPr>
        <p:spPr>
          <a:xfrm>
            <a:off x="139613" y="1211363"/>
            <a:ext cx="4393575" cy="86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Bird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gulgate(Bird b)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System.out.println(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"BiGulBi"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2675465" y="2069188"/>
            <a:ext cx="4100625" cy="91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Falcon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Bird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gulgate(Falcon f)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System.out.println(</a:t>
            </a:r>
            <a:r>
              <a:rPr lang="en" sz="142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"FaGulFa"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);}}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209250" y="3094300"/>
            <a:ext cx="3318975" cy="12559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Bird bird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Falcon();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Falcon falcon = (Falcon) bird;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bird.gulgate(falcon);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falcon.gulgate(falcon);</a:t>
            </a:r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3907931" y="2989838"/>
            <a:ext cx="2858400" cy="125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gets printed?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  BiGulBi FaGulFa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4544363" y="3577050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32" name="Google Shape;532;p43"/>
          <p:cNvSpPr txBox="1"/>
          <p:nvPr/>
        </p:nvSpPr>
        <p:spPr>
          <a:xfrm>
            <a:off x="5127600" y="3613200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33" name="Google Shape;533;p43"/>
          <p:cNvSpPr txBox="1"/>
          <p:nvPr/>
        </p:nvSpPr>
        <p:spPr>
          <a:xfrm>
            <a:off x="2551037" y="4017801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34" name="Google Shape;534;p43"/>
          <p:cNvSpPr txBox="1"/>
          <p:nvPr/>
        </p:nvSpPr>
        <p:spPr>
          <a:xfrm>
            <a:off x="2336274" y="3758343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535" name="Google Shape;535;p43"/>
          <p:cNvCxnSpPr>
            <a:stCxn id="531" idx="2"/>
            <a:endCxn id="534" idx="3"/>
          </p:cNvCxnSpPr>
          <p:nvPr/>
        </p:nvCxnSpPr>
        <p:spPr>
          <a:xfrm rot="5400000">
            <a:off x="3500363" y="2669738"/>
            <a:ext cx="139500" cy="21215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43"/>
          <p:cNvCxnSpPr>
            <a:stCxn id="532" idx="2"/>
            <a:endCxn id="533" idx="3"/>
          </p:cNvCxnSpPr>
          <p:nvPr/>
        </p:nvCxnSpPr>
        <p:spPr>
          <a:xfrm rot="5400000">
            <a:off x="3787725" y="2633213"/>
            <a:ext cx="362700" cy="24900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43"/>
          <p:cNvSpPr txBox="1"/>
          <p:nvPr/>
        </p:nvSpPr>
        <p:spPr>
          <a:xfrm>
            <a:off x="308344" y="2244881"/>
            <a:ext cx="2200950" cy="57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Casting causes no change to the bird variable, nor to the object the bird variable points at!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Why does BiGulBi get printed first?</a:t>
            </a:r>
            <a:endParaRPr/>
          </a:p>
        </p:txBody>
      </p:sp>
      <p:sp>
        <p:nvSpPr>
          <p:cNvPr id="543" name="Google Shape;543;p44"/>
          <p:cNvSpPr txBox="1"/>
          <p:nvPr/>
        </p:nvSpPr>
        <p:spPr>
          <a:xfrm>
            <a:off x="139613" y="1211363"/>
            <a:ext cx="4393575" cy="716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Bird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gulgate(Bird b)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"BiGulBi"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2675456" y="1954892"/>
            <a:ext cx="4100625" cy="716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Falcon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Bird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gulgate(Falcon f)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System.out.println(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"FaGulFa"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);}}</a:t>
            </a: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67050" y="2443144"/>
            <a:ext cx="3318975" cy="7636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Bird bird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Falcon();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Falcon falcon = (Falcon) bird;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bird.gulgate(falcon);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4544363" y="3577050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47" name="Google Shape;547;p44"/>
          <p:cNvSpPr txBox="1"/>
          <p:nvPr/>
        </p:nvSpPr>
        <p:spPr>
          <a:xfrm>
            <a:off x="5127600" y="3613200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48" name="Google Shape;548;p44"/>
          <p:cNvSpPr txBox="1"/>
          <p:nvPr/>
        </p:nvSpPr>
        <p:spPr>
          <a:xfrm>
            <a:off x="2551037" y="4017801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49" name="Google Shape;549;p44"/>
          <p:cNvSpPr txBox="1"/>
          <p:nvPr/>
        </p:nvSpPr>
        <p:spPr>
          <a:xfrm>
            <a:off x="2336274" y="3758343"/>
            <a:ext cx="173025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550" name="Google Shape;550;p44"/>
          <p:cNvSpPr txBox="1"/>
          <p:nvPr/>
        </p:nvSpPr>
        <p:spPr>
          <a:xfrm>
            <a:off x="128456" y="3206831"/>
            <a:ext cx="6559650" cy="12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Remember: The compiler chooses the most specific matching method signature from the </a:t>
            </a:r>
            <a:r>
              <a:rPr lang="en" sz="1500" u="sng">
                <a:latin typeface="Calibri"/>
                <a:ea typeface="Calibri"/>
                <a:cs typeface="Calibri"/>
                <a:sym typeface="Calibri"/>
              </a:rPr>
              <a:t>static type of the invoking class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Falcon is </a:t>
            </a:r>
            <a:r>
              <a:rPr lang="en" sz="1500" u="sng">
                <a:latin typeface="Calibri"/>
                <a:ea typeface="Calibri"/>
                <a:cs typeface="Calibri"/>
                <a:sym typeface="Calibri"/>
              </a:rPr>
              <a:t>overloading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the gulgate method, </a:t>
            </a:r>
            <a:r>
              <a:rPr lang="en" sz="1500" u="sng">
                <a:latin typeface="Calibri"/>
                <a:ea typeface="Calibri"/>
                <a:cs typeface="Calibri"/>
                <a:sym typeface="Calibri"/>
              </a:rPr>
              <a:t>not overriding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Compiler basically thinks “does Bird class have a gulgate method? Yes! I’ll use that”. Since there is no overloading, no dynamic method selection occurs.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Extends Keyword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39400" y="1060313"/>
            <a:ext cx="64386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a class is a hyponym of an interface, we used </a:t>
            </a:r>
            <a:r>
              <a:rPr lang="en" b="1"/>
              <a:t>implements.</a:t>
            </a:r>
            <a:endParaRPr b="1"/>
          </a:p>
          <a:p>
            <a:r>
              <a:rPr lang="en"/>
              <a:t>Example:</a:t>
            </a:r>
            <a:r>
              <a:rPr lang="en" b="1"/>
              <a:t> </a:t>
            </a: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SLList&lt;Blorp&gt; </a:t>
            </a:r>
            <a:r>
              <a:rPr lang="en" sz="1425" b="1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 List61B&lt;Blorp&gt;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If you want one class to be a hyponym of another </a:t>
            </a:r>
            <a:r>
              <a:rPr lang="en" i="1"/>
              <a:t>class</a:t>
            </a:r>
            <a:r>
              <a:rPr lang="en"/>
              <a:t>, you use </a:t>
            </a:r>
            <a:r>
              <a:rPr lang="en" b="1"/>
              <a:t>extends.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We’d like to build RotatingSLList that can perform any SLList operation as well as:</a:t>
            </a:r>
            <a:endParaRPr/>
          </a:p>
          <a:p>
            <a:r>
              <a:rPr lang="en"/>
              <a:t>rotateRight(): Moves back item the front.</a:t>
            </a:r>
            <a:endParaRPr/>
          </a:p>
          <a:p>
            <a:pPr marL="0" indent="0">
              <a:buSzPts val="1100"/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Example: Suppose we have [5, 9, 15, 22].</a:t>
            </a:r>
            <a:endParaRPr/>
          </a:p>
          <a:p>
            <a:r>
              <a:rPr lang="en"/>
              <a:t>After rotateRight: [22, 5, 9, 15]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479881" y="2881491"/>
            <a:ext cx="17664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5546269" y="3401419"/>
            <a:ext cx="7357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12"/>
          <p:cNvCxnSpPr>
            <a:stCxn id="60" idx="0"/>
            <a:endCxn id="59" idx="2"/>
          </p:cNvCxnSpPr>
          <p:nvPr/>
        </p:nvCxnSpPr>
        <p:spPr>
          <a:xfrm rot="10800000">
            <a:off x="5363119" y="3119494"/>
            <a:ext cx="551025" cy="2819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2"/>
          <p:cNvSpPr/>
          <p:nvPr/>
        </p:nvSpPr>
        <p:spPr>
          <a:xfrm>
            <a:off x="4451513" y="3401419"/>
            <a:ext cx="778275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2"/>
          <p:cNvCxnSpPr>
            <a:stCxn id="62" idx="0"/>
            <a:endCxn id="59" idx="2"/>
          </p:cNvCxnSpPr>
          <p:nvPr/>
        </p:nvCxnSpPr>
        <p:spPr>
          <a:xfrm rot="10800000" flipH="1">
            <a:off x="4840650" y="3119494"/>
            <a:ext cx="522450" cy="2819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2"/>
          <p:cNvSpPr/>
          <p:nvPr/>
        </p:nvSpPr>
        <p:spPr>
          <a:xfrm>
            <a:off x="5190879" y="3972919"/>
            <a:ext cx="1441350" cy="24975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RotatingSLList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2"/>
          <p:cNvCxnSpPr>
            <a:stCxn id="64" idx="0"/>
            <a:endCxn id="60" idx="2"/>
          </p:cNvCxnSpPr>
          <p:nvPr/>
        </p:nvCxnSpPr>
        <p:spPr>
          <a:xfrm rot="10800000" flipH="1">
            <a:off x="5911554" y="3651169"/>
            <a:ext cx="2700" cy="3217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2"/>
          <p:cNvCxnSpPr/>
          <p:nvPr/>
        </p:nvCxnSpPr>
        <p:spPr>
          <a:xfrm flipH="1">
            <a:off x="4375744" y="1947450"/>
            <a:ext cx="394875" cy="1482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2"/>
          <p:cNvSpPr txBox="1"/>
          <p:nvPr/>
        </p:nvSpPr>
        <p:spPr>
          <a:xfrm>
            <a:off x="4763250" y="1718006"/>
            <a:ext cx="1595700" cy="1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instead of an interface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>
            <a:spLocks noGrp="1"/>
          </p:cNvSpPr>
          <p:nvPr>
            <p:ph type="title"/>
          </p:nvPr>
        </p:nvSpPr>
        <p:spPr>
          <a:xfrm>
            <a:off x="717975" y="1955250"/>
            <a:ext cx="5464575" cy="12330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Higher Order Functions</a:t>
            </a:r>
            <a:endParaRPr sz="3600"/>
          </a:p>
          <a:p>
            <a:r>
              <a:rPr lang="en" sz="3600"/>
              <a:t>(A First Look)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Higher Order Functions</a:t>
            </a:r>
            <a:endParaRPr/>
          </a:p>
        </p:txBody>
      </p:sp>
      <p:sp>
        <p:nvSpPr>
          <p:cNvPr id="561" name="Google Shape;561;p4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Higher Order Function</a:t>
            </a:r>
            <a:r>
              <a:rPr lang="en"/>
              <a:t>: A function that treats another function as data.</a:t>
            </a:r>
            <a:endParaRPr/>
          </a:p>
          <a:p>
            <a:r>
              <a:rPr lang="en"/>
              <a:t>e.g. takes a function as input.</a:t>
            </a:r>
            <a:endParaRPr/>
          </a:p>
          <a:p>
            <a:pPr marL="0" indent="0">
              <a:buNone/>
            </a:pPr>
            <a:br>
              <a:rPr lang="en"/>
            </a:br>
            <a:endParaRPr/>
          </a:p>
          <a:p>
            <a:pPr marL="0" indent="0">
              <a:buNone/>
            </a:pPr>
            <a:r>
              <a:rPr lang="en"/>
              <a:t>Example in Python:</a:t>
            </a:r>
            <a:endParaRPr/>
          </a:p>
        </p:txBody>
      </p:sp>
      <p:sp>
        <p:nvSpPr>
          <p:cNvPr id="562" name="Google Shape;562;p46"/>
          <p:cNvSpPr txBox="1"/>
          <p:nvPr/>
        </p:nvSpPr>
        <p:spPr>
          <a:xfrm>
            <a:off x="1877531" y="2559019"/>
            <a:ext cx="2536425" cy="173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(f, 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f(f(x))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(do_twice(tenX, 2))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5139938" y="3837020"/>
            <a:ext cx="708525" cy="4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100"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Higher Order Functions in Java 7</a:t>
            </a:r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Old School (Java 7 and earlier)</a:t>
            </a:r>
            <a:endParaRPr/>
          </a:p>
          <a:p>
            <a:r>
              <a:rPr lang="en"/>
              <a:t>Fundamental issue: Memory boxes (variables) cannot contain pointers to functions.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Can use an interface instead. Let’s try it out.</a:t>
            </a:r>
            <a:endParaRPr/>
          </a:p>
        </p:txBody>
      </p:sp>
      <p:sp>
        <p:nvSpPr>
          <p:cNvPr id="570" name="Google Shape;570;p47"/>
          <p:cNvSpPr/>
          <p:nvPr/>
        </p:nvSpPr>
        <p:spPr>
          <a:xfrm>
            <a:off x="1293321" y="2669569"/>
            <a:ext cx="1736100" cy="596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IntUnaryFunction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1" name="Google Shape;571;p47"/>
          <p:cNvSpPr/>
          <p:nvPr/>
        </p:nvSpPr>
        <p:spPr>
          <a:xfrm>
            <a:off x="389494" y="2991000"/>
            <a:ext cx="902250" cy="221625"/>
          </a:xfrm>
          <a:prstGeom prst="rect">
            <a:avLst/>
          </a:prstGeom>
          <a:solidFill>
            <a:srgbClr val="D9ED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apply(int)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47"/>
          <p:cNvSpPr/>
          <p:nvPr/>
        </p:nvSpPr>
        <p:spPr>
          <a:xfrm>
            <a:off x="1445410" y="3700688"/>
            <a:ext cx="1431900" cy="596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TenX</a:t>
            </a: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3" name="Google Shape;573;p47"/>
          <p:cNvCxnSpPr>
            <a:stCxn id="572" idx="0"/>
            <a:endCxn id="570" idx="2"/>
          </p:cNvCxnSpPr>
          <p:nvPr/>
        </p:nvCxnSpPr>
        <p:spPr>
          <a:xfrm rot="10800000">
            <a:off x="2161360" y="3266213"/>
            <a:ext cx="0" cy="4344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47"/>
          <p:cNvSpPr/>
          <p:nvPr/>
        </p:nvSpPr>
        <p:spPr>
          <a:xfrm>
            <a:off x="543241" y="4005938"/>
            <a:ext cx="902250" cy="221625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r"/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apply(int)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3666675" y="2617650"/>
            <a:ext cx="2536425" cy="173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(f, 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f(f(x))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(do_twice(tenX, 2))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sp>
        <p:nvSpPr>
          <p:cNvPr id="576" name="Google Shape;576;p47"/>
          <p:cNvSpPr/>
          <p:nvPr/>
        </p:nvSpPr>
        <p:spPr>
          <a:xfrm rot="10800000">
            <a:off x="3428531" y="2665887"/>
            <a:ext cx="129825" cy="44437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Higher Order Functions in Java 7</a:t>
            </a: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433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Old School (Java 7 and earlier)</a:t>
            </a:r>
            <a:endParaRPr/>
          </a:p>
          <a:p>
            <a:r>
              <a:rPr lang="en"/>
              <a:t>Fundamental issue: Memory boxes (variables) cannot contain pointers to functions.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Can use an interface instead: Java code below is equivalent to given python code.</a:t>
            </a:r>
            <a:endParaRPr/>
          </a:p>
        </p:txBody>
      </p:sp>
      <p:sp>
        <p:nvSpPr>
          <p:cNvPr id="583" name="Google Shape;583;p48"/>
          <p:cNvSpPr txBox="1"/>
          <p:nvPr/>
        </p:nvSpPr>
        <p:spPr>
          <a:xfrm>
            <a:off x="4249669" y="2965289"/>
            <a:ext cx="2536425" cy="616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050">
              <a:highlight>
                <a:srgbClr val="EFEFEF"/>
              </a:highlight>
            </a:endParaRPr>
          </a:p>
        </p:txBody>
      </p:sp>
      <p:sp>
        <p:nvSpPr>
          <p:cNvPr id="584" name="Google Shape;584;p48"/>
          <p:cNvSpPr txBox="1"/>
          <p:nvPr/>
        </p:nvSpPr>
        <p:spPr>
          <a:xfrm>
            <a:off x="57731" y="3289190"/>
            <a:ext cx="4110525" cy="10073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TenX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IntUnaryFunction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 * x;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sp>
        <p:nvSpPr>
          <p:cNvPr id="585" name="Google Shape;585;p48"/>
          <p:cNvSpPr txBox="1"/>
          <p:nvPr/>
        </p:nvSpPr>
        <p:spPr>
          <a:xfrm>
            <a:off x="57731" y="2587529"/>
            <a:ext cx="3317850" cy="661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IntUnaryFunction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Example: Higher Order Functions Using Interfaces in Java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4249669" y="1122584"/>
            <a:ext cx="2536425" cy="17032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E75B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(f, x):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f(f(x))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(do_twice(tenX, 2))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82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82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57731" y="2894025"/>
            <a:ext cx="5194800" cy="15797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HoFDemo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do_twice(IntUnaryFunction f,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f.apply(f.apply(x));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System.out.println(do_twice(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TenX(), 2));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57731" y="1846536"/>
            <a:ext cx="4110525" cy="10073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TenX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IntUnaryFunction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 * x;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57731" y="1144877"/>
            <a:ext cx="3317850" cy="661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IntUnaryFunction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Example: Higher Order Functions in Java 8 or Later</a:t>
            </a:r>
            <a:endParaRPr/>
          </a:p>
        </p:txBody>
      </p:sp>
      <p:sp>
        <p:nvSpPr>
          <p:cNvPr id="600" name="Google Shape;600;p5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433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 Java 8, new types were introduced: now can can hold references to methods.</a:t>
            </a:r>
            <a:endParaRPr/>
          </a:p>
          <a:p>
            <a:r>
              <a:rPr lang="en"/>
              <a:t>You’re welcome to use these features, but </a:t>
            </a:r>
            <a:r>
              <a:rPr lang="en" u="sng"/>
              <a:t>we won’t teach them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Why? The old way is still widely used,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Comparators</a:t>
            </a:r>
            <a:r>
              <a:rPr lang="en"/>
              <a:t> (see next lecture).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601" name="Google Shape;601;p50"/>
          <p:cNvSpPr txBox="1"/>
          <p:nvPr/>
        </p:nvSpPr>
        <p:spPr>
          <a:xfrm>
            <a:off x="187481" y="1975759"/>
            <a:ext cx="6567750" cy="24268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Java8HoFDemo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tenX(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10*x;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doTwice(Function&lt;Integer, Integer&gt; f,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f.apply(f.apply(x));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result = doTwice(Java8HoFDemo::tenX, 2);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System.out.println(result);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 Inheritance Cheatsheet</a:t>
            </a:r>
            <a:endParaRPr/>
          </a:p>
        </p:txBody>
      </p:sp>
      <p:sp>
        <p:nvSpPr>
          <p:cNvPr id="607" name="Google Shape;607;p5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03525" cy="3356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VengefulSLList extends SLList means a VenglefulSLList is-an SLList. Inherits all members!</a:t>
            </a:r>
            <a:endParaRPr/>
          </a:p>
          <a:p>
            <a:r>
              <a:rPr lang="en"/>
              <a:t>Variables, methods, nested classes.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Not constructors.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Subclass constructor must invoke superclass constructor first.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Use super to invoke overridden superclass methods and constructors.</a:t>
            </a:r>
            <a:endParaRPr/>
          </a:p>
          <a:p>
            <a:pPr marL="0" indent="0">
              <a:buNone/>
            </a:pPr>
            <a:r>
              <a:rPr lang="en"/>
              <a:t>Invocation of overridden methods follows two simple rules:</a:t>
            </a:r>
            <a:endParaRPr/>
          </a:p>
          <a:p>
            <a:r>
              <a:rPr lang="en"/>
              <a:t>Compiler plays it safe and only lets us do things allowed by </a:t>
            </a:r>
            <a:r>
              <a:rPr lang="en" b="1" i="1"/>
              <a:t>static </a:t>
            </a:r>
            <a:r>
              <a:rPr lang="en"/>
              <a:t>type.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Compiler chooses 2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</a:t>
            </a:r>
            <a:r>
              <a:rPr lang="en" u="sng"/>
              <a:t>overridden</a:t>
            </a:r>
            <a:r>
              <a:rPr lang="en"/>
              <a:t> methods the actual method invoked is based on </a:t>
            </a:r>
            <a:r>
              <a:rPr lang="en" b="1"/>
              <a:t>dynamic</a:t>
            </a:r>
            <a:r>
              <a:rPr lang="en"/>
              <a:t> type of invoking expression, e.g. Dog.maxDog(d1, d2).bark();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Can use casting to overrule compiler type checking.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cxnSp>
        <p:nvCxnSpPr>
          <p:cNvPr id="608" name="Google Shape;608;p51"/>
          <p:cNvCxnSpPr/>
          <p:nvPr/>
        </p:nvCxnSpPr>
        <p:spPr>
          <a:xfrm rot="10800000" flipH="1">
            <a:off x="5481056" y="3740869"/>
            <a:ext cx="348750" cy="3487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9" name="Google Shape;609;p51"/>
          <p:cNvSpPr txBox="1"/>
          <p:nvPr/>
        </p:nvSpPr>
        <p:spPr>
          <a:xfrm>
            <a:off x="4640119" y="4028081"/>
            <a:ext cx="1601325" cy="38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Does not apply to </a:t>
            </a:r>
            <a:r>
              <a:rPr lang="en" sz="1050" b="1">
                <a:solidFill>
                  <a:srgbClr val="BE0712"/>
                </a:solidFill>
              </a:rPr>
              <a:t>overloaded</a:t>
            </a:r>
            <a:r>
              <a:rPr lang="en" sz="1050">
                <a:solidFill>
                  <a:srgbClr val="BE0712"/>
                </a:solidFill>
              </a:rPr>
              <a:t> methods!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Extra Problem Just For Fun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Type Checking Quiz!</a:t>
            </a:r>
            <a:endParaRPr/>
          </a:p>
        </p:txBody>
      </p:sp>
      <p:sp>
        <p:nvSpPr>
          <p:cNvPr id="620" name="Google Shape;620;p53"/>
          <p:cNvSpPr txBox="1">
            <a:spLocks noGrp="1"/>
          </p:cNvSpPr>
          <p:nvPr>
            <p:ph type="body" idx="1"/>
          </p:nvPr>
        </p:nvSpPr>
        <p:spPr>
          <a:xfrm>
            <a:off x="182250" y="1828085"/>
            <a:ext cx="6332850" cy="512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1. What is the static type of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Dog.maxDog(dogC, dog D)?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21" name="Google Shape;621;p53"/>
          <p:cNvSpPr txBox="1">
            <a:spLocks noGrp="1"/>
          </p:cNvSpPr>
          <p:nvPr>
            <p:ph type="body" idx="1"/>
          </p:nvPr>
        </p:nvSpPr>
        <p:spPr>
          <a:xfrm>
            <a:off x="188775" y="2227573"/>
            <a:ext cx="6332850" cy="464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2. Which (if any), will compile:</a:t>
            </a:r>
            <a:endParaRPr/>
          </a:p>
        </p:txBody>
      </p:sp>
      <p:pic>
        <p:nvPicPr>
          <p:cNvPr id="622" name="Google Shape;6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69" y="1101619"/>
            <a:ext cx="5072063" cy="76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262" y="2259750"/>
            <a:ext cx="3271838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669" y="3053550"/>
            <a:ext cx="3686175" cy="123586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3"/>
          <p:cNvSpPr txBox="1"/>
          <p:nvPr/>
        </p:nvSpPr>
        <p:spPr>
          <a:xfrm>
            <a:off x="188775" y="2582904"/>
            <a:ext cx="6656175" cy="76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How many memory boxes are there in the code below? What are the dynamic types of their contents?</a:t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RotatingSLList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182250" y="2900138"/>
            <a:ext cx="6332850" cy="16004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Because of </a:t>
            </a:r>
            <a:r>
              <a:rPr lang="en" b="1"/>
              <a:t>extends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/>
              <a:t> inherits all members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/>
          </a:p>
          <a:p>
            <a:r>
              <a:rPr lang="en"/>
              <a:t>All instance and static variables.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All methods.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All nested classes.</a:t>
            </a:r>
            <a:endParaRPr/>
          </a:p>
          <a:p>
            <a:pPr marL="0" indent="0">
              <a:buNone/>
            </a:pPr>
            <a:r>
              <a:rPr lang="en"/>
              <a:t>Constructors are not inherited.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68844" y="1211775"/>
            <a:ext cx="6046200" cy="1674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RotatingSLList&lt;Blorp&gt;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SLList&lt;Blorp&gt;{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rotateRight()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Blorp oldBack = removeLast();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insertFront(oldBack);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3100913" y="3559544"/>
            <a:ext cx="296100" cy="1152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3398288" y="3417860"/>
            <a:ext cx="3288150" cy="43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… but members may be private and thus inaccessible! More after midterm.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7" name="Google Shape;77;p13"/>
          <p:cNvCxnSpPr/>
          <p:nvPr/>
        </p:nvCxnSpPr>
        <p:spPr>
          <a:xfrm rot="10800000">
            <a:off x="1686206" y="3666525"/>
            <a:ext cx="1702575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/>
          <p:nvPr/>
        </p:nvCxnSpPr>
        <p:spPr>
          <a:xfrm rot="60002" flipH="1">
            <a:off x="2056214" y="3658293"/>
            <a:ext cx="1340754" cy="21401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Another Example: VengefulSLList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build an SLList that:</a:t>
            </a:r>
            <a:endParaRPr/>
          </a:p>
          <a:p>
            <a:r>
              <a:rPr lang="en"/>
              <a:t>Remembers all Items that have been destroyed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Has an additional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printLostItems()</a:t>
            </a:r>
            <a:r>
              <a:rPr lang="en"/>
              <a:t>, which prints all deleted items.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35938" y="2185992"/>
            <a:ext cx="5675400" cy="217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VengefulSLList&lt;Integer&gt; vs1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VengefulSLList&lt;Integer&gt;();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vs1.addLast(1);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vs1.addLast(5);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vs1.addLast(10);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vs1.addLast(13);      /* [1, 5, 10, 13] */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vs1.removeLast();     /* 13 gets deleted. */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vs1.removeLast();     /* 10 gets deleted. */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System.out.print(</a:t>
            </a:r>
            <a:r>
              <a:rPr lang="en" sz="12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vs1.printLostItems(); /* Should print 10 and 13. */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Another Example: VengefulSLList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85282" y="1125369"/>
            <a:ext cx="4869450" cy="33016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VengefulSLList&lt;Item&gt;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42900">
              <a:buClr>
                <a:schemeClr val="dk1"/>
              </a:buClr>
              <a:buSzPts val="1100"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 deletedItems;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deletedItems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Item oldBack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.removeLast();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deletedItems.addLast(oldBack);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oldBack;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printLostItems()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	deletedItems.print();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cxnSp>
        <p:nvCxnSpPr>
          <p:cNvPr id="92" name="Google Shape;92;p15"/>
          <p:cNvCxnSpPr/>
          <p:nvPr/>
        </p:nvCxnSpPr>
        <p:spPr>
          <a:xfrm flipH="1">
            <a:off x="3767288" y="2473875"/>
            <a:ext cx="378225" cy="1480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4194863" y="2063888"/>
            <a:ext cx="1061100" cy="80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calls Superclass’s</a:t>
            </a:r>
            <a:endParaRPr sz="1050">
              <a:solidFill>
                <a:srgbClr val="BE0712"/>
              </a:solidFill>
            </a:endParaRPr>
          </a:p>
          <a:p>
            <a:r>
              <a:rPr lang="en" sz="1050">
                <a:solidFill>
                  <a:srgbClr val="BE0712"/>
                </a:solidFill>
              </a:rPr>
              <a:t>version of removeLast()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450288" y="2771831"/>
            <a:ext cx="1407825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Note: Java syntax disallows super.super. For a nice description of why, see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 sz="1050"/>
              <a:t>.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Constructor Behavior Is Slightly Weird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39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Constructors are not inherited. However, the rules of Java say that</a:t>
            </a:r>
            <a:r>
              <a:rPr lang="en" b="1"/>
              <a:t> all constructors must start with a call to one of the super class’s constructors [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b="1"/>
              <a:t>].</a:t>
            </a:r>
            <a:endParaRPr/>
          </a:p>
          <a:p>
            <a:r>
              <a:rPr lang="en"/>
              <a:t>Idea: If every VengefulSLList is-an SLList, every VengefulSLList must be set up like an SLList.</a:t>
            </a:r>
            <a:endParaRPr/>
          </a:p>
          <a:p>
            <a:pPr lvl="1"/>
            <a:r>
              <a:rPr lang="en"/>
              <a:t>If you didn’t call SLList constructor, sentinel would be null. Very bad.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You can explicitly call the constructor with the keyword super (no dot).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If you don’t explicitly call the constructor, Java will </a:t>
            </a:r>
            <a:r>
              <a:rPr lang="en" u="sng"/>
              <a:t>automatically</a:t>
            </a:r>
            <a:r>
              <a:rPr lang="en"/>
              <a:t> do it for you.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42388" y="3176850"/>
            <a:ext cx="3413475" cy="735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deletedItems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00106" y="3502013"/>
            <a:ext cx="3413475" cy="8745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VengefulSLList()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deletedItems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rot="10800000" flipH="1">
            <a:off x="2739000" y="4159193"/>
            <a:ext cx="452250" cy="1077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2739000" y="4003718"/>
            <a:ext cx="57600" cy="2632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125100" y="4127569"/>
            <a:ext cx="2671425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These constructors are exactly equivalent.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 rot="10800000">
            <a:off x="4442156" y="3864825"/>
            <a:ext cx="617625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5074950" y="3708098"/>
            <a:ext cx="1316025" cy="2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must come first!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Calling Other Constructors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39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you want to use a super constructor other than the no-argument constructor, can give parameters to super.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82250" y="2046150"/>
            <a:ext cx="3413475" cy="954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VengefulSLList(Item x)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deletedItems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383663" y="3362175"/>
            <a:ext cx="3413475" cy="8745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VengefulSLList(Item x) 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deletedItems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SLList&lt;Item&gt;();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EFEFEF"/>
              </a:highlight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1383656" y="2425838"/>
            <a:ext cx="617625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2016450" y="2269111"/>
            <a:ext cx="1316025" cy="2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calls SLList(Item x)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rot="10800000" flipH="1">
            <a:off x="2739000" y="3587693"/>
            <a:ext cx="452250" cy="1077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7"/>
          <p:cNvCxnSpPr/>
          <p:nvPr/>
        </p:nvCxnSpPr>
        <p:spPr>
          <a:xfrm rot="10800000" flipH="1">
            <a:off x="2739000" y="3098993"/>
            <a:ext cx="156375" cy="5964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 txBox="1"/>
          <p:nvPr/>
        </p:nvSpPr>
        <p:spPr>
          <a:xfrm>
            <a:off x="239400" y="3556069"/>
            <a:ext cx="2613825" cy="47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Not equivalent! Code to the right makes implicit call to super(), not super(x).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4351144" y="3230588"/>
            <a:ext cx="1513350" cy="12172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7"/>
          <p:cNvCxnSpPr/>
          <p:nvPr/>
        </p:nvCxnSpPr>
        <p:spPr>
          <a:xfrm rot="10800000" flipH="1">
            <a:off x="4137281" y="3205969"/>
            <a:ext cx="1653300" cy="12008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Object Class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As it happens, every type in Java is a descendant of the Object class.</a:t>
            </a:r>
            <a:endParaRPr/>
          </a:p>
          <a:p>
            <a:r>
              <a:rPr lang="en"/>
              <a:t>VengefulSLList extends SLList.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SLList extends Object (implicitly).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569281" y="2603175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Dog</a:t>
            </a:r>
            <a:endParaRPr sz="1050"/>
          </a:p>
        </p:txBody>
      </p:sp>
      <p:sp>
        <p:nvSpPr>
          <p:cNvPr id="130" name="Google Shape;130;p18"/>
          <p:cNvSpPr/>
          <p:nvPr/>
        </p:nvSpPr>
        <p:spPr>
          <a:xfrm>
            <a:off x="4569281" y="3263456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ShowDog</a:t>
            </a:r>
            <a:endParaRPr sz="1050"/>
          </a:p>
        </p:txBody>
      </p:sp>
      <p:sp>
        <p:nvSpPr>
          <p:cNvPr id="131" name="Google Shape;131;p18"/>
          <p:cNvSpPr/>
          <p:nvPr/>
        </p:nvSpPr>
        <p:spPr>
          <a:xfrm>
            <a:off x="3510075" y="2603175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IntList</a:t>
            </a:r>
            <a:endParaRPr sz="1050"/>
          </a:p>
        </p:txBody>
      </p:sp>
      <p:sp>
        <p:nvSpPr>
          <p:cNvPr id="132" name="Google Shape;132;p18"/>
          <p:cNvSpPr/>
          <p:nvPr/>
        </p:nvSpPr>
        <p:spPr>
          <a:xfrm>
            <a:off x="2450869" y="2603175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String[]</a:t>
            </a:r>
            <a:endParaRPr sz="1050"/>
          </a:p>
        </p:txBody>
      </p:sp>
      <p:cxnSp>
        <p:nvCxnSpPr>
          <p:cNvPr id="133" name="Google Shape;133;p18"/>
          <p:cNvCxnSpPr>
            <a:stCxn id="130" idx="0"/>
            <a:endCxn id="129" idx="2"/>
          </p:cNvCxnSpPr>
          <p:nvPr/>
        </p:nvCxnSpPr>
        <p:spPr>
          <a:xfrm rot="10800000">
            <a:off x="4987556" y="2915156"/>
            <a:ext cx="0" cy="348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8"/>
          <p:cNvSpPr/>
          <p:nvPr/>
        </p:nvSpPr>
        <p:spPr>
          <a:xfrm>
            <a:off x="3510075" y="2004713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Object</a:t>
            </a:r>
            <a:endParaRPr sz="1050"/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4257075" y="2407463"/>
            <a:ext cx="730575" cy="1957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3932625" y="2403413"/>
            <a:ext cx="0" cy="199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8"/>
          <p:cNvCxnSpPr/>
          <p:nvPr/>
        </p:nvCxnSpPr>
        <p:spPr>
          <a:xfrm rot="10800000" flipH="1">
            <a:off x="2954550" y="2410838"/>
            <a:ext cx="717975" cy="1923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8" name="Google Shape;138;p18"/>
          <p:cNvSpPr/>
          <p:nvPr/>
        </p:nvSpPr>
        <p:spPr>
          <a:xfrm>
            <a:off x="1391663" y="2603175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String</a:t>
            </a:r>
            <a:endParaRPr sz="1050"/>
          </a:p>
        </p:txBody>
      </p:sp>
      <p:cxnSp>
        <p:nvCxnSpPr>
          <p:cNvPr id="139" name="Google Shape;139;p18"/>
          <p:cNvCxnSpPr/>
          <p:nvPr/>
        </p:nvCxnSpPr>
        <p:spPr>
          <a:xfrm rot="10800000" flipH="1">
            <a:off x="1832906" y="2340975"/>
            <a:ext cx="1450575" cy="2585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0" name="Google Shape;140;p18"/>
          <p:cNvSpPr/>
          <p:nvPr/>
        </p:nvSpPr>
        <p:spPr>
          <a:xfrm>
            <a:off x="3366000" y="3263456"/>
            <a:ext cx="980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WorkingDog</a:t>
            </a:r>
            <a:endParaRPr sz="1050"/>
          </a:p>
        </p:txBody>
      </p:sp>
      <p:cxnSp>
        <p:nvCxnSpPr>
          <p:cNvPr id="141" name="Google Shape;141;p18"/>
          <p:cNvCxnSpPr>
            <a:stCxn id="140" idx="0"/>
          </p:cNvCxnSpPr>
          <p:nvPr/>
        </p:nvCxnSpPr>
        <p:spPr>
          <a:xfrm rot="10800000" flipH="1">
            <a:off x="3856275" y="2950256"/>
            <a:ext cx="1022625" cy="313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8"/>
          <p:cNvSpPr/>
          <p:nvPr/>
        </p:nvSpPr>
        <p:spPr>
          <a:xfrm>
            <a:off x="2654981" y="3923738"/>
            <a:ext cx="717975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SledDog</a:t>
            </a:r>
            <a:endParaRPr sz="1050"/>
          </a:p>
        </p:txBody>
      </p:sp>
      <p:sp>
        <p:nvSpPr>
          <p:cNvPr id="143" name="Google Shape;143;p18"/>
          <p:cNvSpPr/>
          <p:nvPr/>
        </p:nvSpPr>
        <p:spPr>
          <a:xfrm>
            <a:off x="3583556" y="3923738"/>
            <a:ext cx="717975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DrugDog</a:t>
            </a:r>
            <a:endParaRPr sz="1050"/>
          </a:p>
        </p:txBody>
      </p:sp>
      <p:cxnSp>
        <p:nvCxnSpPr>
          <p:cNvPr id="144" name="Google Shape;144;p18"/>
          <p:cNvCxnSpPr>
            <a:stCxn id="142" idx="0"/>
          </p:cNvCxnSpPr>
          <p:nvPr/>
        </p:nvCxnSpPr>
        <p:spPr>
          <a:xfrm rot="10800000" flipH="1">
            <a:off x="3013969" y="3593213"/>
            <a:ext cx="616725" cy="3305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>
            <a:stCxn id="143" idx="0"/>
            <a:endCxn id="140" idx="2"/>
          </p:cNvCxnSpPr>
          <p:nvPr/>
        </p:nvCxnSpPr>
        <p:spPr>
          <a:xfrm rot="10800000">
            <a:off x="3856369" y="3575438"/>
            <a:ext cx="86175" cy="348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8"/>
          <p:cNvSpPr/>
          <p:nvPr/>
        </p:nvSpPr>
        <p:spPr>
          <a:xfrm>
            <a:off x="5723548" y="2603175"/>
            <a:ext cx="8365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SLList</a:t>
            </a:r>
            <a:endParaRPr sz="1050"/>
          </a:p>
        </p:txBody>
      </p:sp>
      <p:sp>
        <p:nvSpPr>
          <p:cNvPr id="147" name="Google Shape;147;p18"/>
          <p:cNvSpPr/>
          <p:nvPr/>
        </p:nvSpPr>
        <p:spPr>
          <a:xfrm>
            <a:off x="5599751" y="3263456"/>
            <a:ext cx="1085850" cy="312075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050"/>
              <a:t>VengefulSLList</a:t>
            </a:r>
            <a:endParaRPr sz="1050"/>
          </a:p>
        </p:txBody>
      </p:sp>
      <p:cxnSp>
        <p:nvCxnSpPr>
          <p:cNvPr id="148" name="Google Shape;148;p18"/>
          <p:cNvCxnSpPr>
            <a:stCxn id="147" idx="0"/>
            <a:endCxn id="146" idx="2"/>
          </p:cNvCxnSpPr>
          <p:nvPr/>
        </p:nvCxnSpPr>
        <p:spPr>
          <a:xfrm rot="10800000">
            <a:off x="6141776" y="2915156"/>
            <a:ext cx="900" cy="348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8"/>
          <p:cNvCxnSpPr>
            <a:stCxn id="146" idx="0"/>
          </p:cNvCxnSpPr>
          <p:nvPr/>
        </p:nvCxnSpPr>
        <p:spPr>
          <a:xfrm rot="10800000">
            <a:off x="4820398" y="2378400"/>
            <a:ext cx="1321425" cy="2247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182775" y="3508556"/>
            <a:ext cx="2116125" cy="5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Documentation for Object class: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https://docs.oracle.com/javase/9/docs/api/java/lang/Object.html</a:t>
            </a:r>
            <a:endParaRPr sz="1050"/>
          </a:p>
          <a:p>
            <a:endParaRPr sz="1050"/>
          </a:p>
        </p:txBody>
      </p:sp>
      <p:sp>
        <p:nvSpPr>
          <p:cNvPr id="151" name="Google Shape;151;p18"/>
          <p:cNvSpPr txBox="1"/>
          <p:nvPr/>
        </p:nvSpPr>
        <p:spPr>
          <a:xfrm>
            <a:off x="201911" y="4153875"/>
            <a:ext cx="2250000" cy="2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450"/>
              <a:t>Interfaces don’t extend Object:</a:t>
            </a:r>
            <a:endParaRPr sz="450"/>
          </a:p>
          <a:p>
            <a:r>
              <a:rPr lang="en" sz="450" u="sng">
                <a:solidFill>
                  <a:schemeClr val="hlink"/>
                </a:solidFill>
                <a:hlinkClick r:id="rId4"/>
              </a:rPr>
              <a:t>http://docs.oracle.com/javase/specs/jls/se7/html/jls-9.html#jls-9.2</a:t>
            </a:r>
            <a:endParaRPr sz="450"/>
          </a:p>
        </p:txBody>
      </p:sp>
      <p:sp>
        <p:nvSpPr>
          <p:cNvPr id="152" name="Google Shape;152;p18"/>
          <p:cNvSpPr/>
          <p:nvPr/>
        </p:nvSpPr>
        <p:spPr>
          <a:xfrm>
            <a:off x="5776538" y="2054597"/>
            <a:ext cx="730575" cy="238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8"/>
          <p:cNvCxnSpPr>
            <a:stCxn id="146" idx="0"/>
            <a:endCxn id="152" idx="2"/>
          </p:cNvCxnSpPr>
          <p:nvPr/>
        </p:nvCxnSpPr>
        <p:spPr>
          <a:xfrm rot="10800000">
            <a:off x="6141823" y="2292675"/>
            <a:ext cx="0" cy="31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2402</Words>
  <Application>Microsoft Macintosh PowerPoint</Application>
  <PresentationFormat>自定义</PresentationFormat>
  <Paragraphs>511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Ubuntu Mono</vt:lpstr>
      <vt:lpstr>Custom</vt:lpstr>
      <vt:lpstr>CS61B</vt:lpstr>
      <vt:lpstr>Implementation Inheritance: Extends</vt:lpstr>
      <vt:lpstr>The Extends Keyword</vt:lpstr>
      <vt:lpstr>RotatingSLList</vt:lpstr>
      <vt:lpstr>Another Example: VengefulSLList</vt:lpstr>
      <vt:lpstr>Another Example: VengefulSLList</vt:lpstr>
      <vt:lpstr>Constructor Behavior Is Slightly Weird</vt:lpstr>
      <vt:lpstr>Calling Other Constructors</vt:lpstr>
      <vt:lpstr>The Object Class</vt:lpstr>
      <vt:lpstr>Is-a vs. Has-A</vt:lpstr>
      <vt:lpstr>Encapsulation</vt:lpstr>
      <vt:lpstr>Complexity: The Enemy</vt:lpstr>
      <vt:lpstr>Modules and Encapsulation [Shewchuk]</vt:lpstr>
      <vt:lpstr>A Cautionary Tale</vt:lpstr>
      <vt:lpstr>Abstraction Barriers</vt:lpstr>
      <vt:lpstr>Modules and Encapsulation [Shewchuk]</vt:lpstr>
      <vt:lpstr>Implementation Inheritance Breaks Encapsulation</vt:lpstr>
      <vt:lpstr>Implementation Inheritance Breaks Encapsulation</vt:lpstr>
      <vt:lpstr>Implementation Inheritance Breaks Encapsulation</vt:lpstr>
      <vt:lpstr>Type Checking and Casting</vt:lpstr>
      <vt:lpstr>Reminder: Dynamic Method Selection</vt:lpstr>
      <vt:lpstr>Compile-Time Type Checking</vt:lpstr>
      <vt:lpstr>Compile-Time Types and Expressions</vt:lpstr>
      <vt:lpstr>Compile-Time Types and Expressions</vt:lpstr>
      <vt:lpstr>Casting</vt:lpstr>
      <vt:lpstr>Casting</vt:lpstr>
      <vt:lpstr>Dynamic Method Selection and Casting Puzzle</vt:lpstr>
      <vt:lpstr>Is it Overriding? Overloading?</vt:lpstr>
      <vt:lpstr>Why does BiGulBi get printed first?</vt:lpstr>
      <vt:lpstr>Higher Order Functions (A First Look)</vt:lpstr>
      <vt:lpstr>Higher Order Functions</vt:lpstr>
      <vt:lpstr>Higher Order Functions in Java 7</vt:lpstr>
      <vt:lpstr>Higher Order Functions in Java 7</vt:lpstr>
      <vt:lpstr>Example: Higher Order Functions Using Interfaces in Java</vt:lpstr>
      <vt:lpstr>Example: Higher Order Functions in Java 8 or Later</vt:lpstr>
      <vt:lpstr>Implementation Inheritance Cheatsheet</vt:lpstr>
      <vt:lpstr>Extra Problem Just For Fun</vt:lpstr>
      <vt:lpstr>Type Checking Quiz!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Microsoft Office 用户</cp:lastModifiedBy>
  <cp:revision>2</cp:revision>
  <cp:lastPrinted>2018-07-17T03:00:33Z</cp:lastPrinted>
  <dcterms:modified xsi:type="dcterms:W3CDTF">2018-07-17T03:00:36Z</dcterms:modified>
</cp:coreProperties>
</file>