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6858000" cy="5143500"/>
  <p:notesSz cx="6858000" cy="9144000"/>
  <p:embeddedFontLst>
    <p:embeddedFont>
      <p:font typeface="Ubuntu Mono" panose="020B0509030602030204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5.postimg.org/z3o1av1lj/C_4.p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humanecharities.org.au/images/beagle.png" TargetMode="External"/><Relationship Id="rId4" Type="http://schemas.openxmlformats.org/officeDocument/2006/relationships/hyperlink" Target="http://favoritedogbreed.com/wp-content/uploads/2015/07/Pomeranian_cutout.png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c77543c0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1c77543c0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79fb360a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79fb360a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http://s5.postimg.org/z3o1av1lj/C_4.png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http://favoritedogbreed.com/wp-content/uploads/2015/07/Pomeranian_cutout.png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http://www.humanecharities.org.au/images/beagle.png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77543c0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77543c0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77543c0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77543c0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77543c0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77543c0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77543c0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77543c0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77543c0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c77543c0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c77543c0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c77543c0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77543c0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77543c0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77543c0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c77543c0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77543c0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77543c0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DogLauncher will fail, because Maximizer expects OurComparables.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c77543c0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1c77543c0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c79fb360a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c79fb360a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DogLauncher will fail, because Maximizer expects OurComparables.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c77543c0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c77543c0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77543c0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c77543c0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c77543c0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c77543c0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77543c0c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c77543c0c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c77543c0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c77543c0c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77543c0c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77543c0c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c79fb360a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c79fb360a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77543c0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c77543c0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c77543c0c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c77543c0c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c77543c0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c77543c0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7b501ae1_2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7b501ae1_2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c7b501ae1_2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c7b501ae1_2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c77543c0c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c77543c0c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c77543c0c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c77543c0c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7b501ae1_2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7b501ae1_2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77543c0c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77543c0c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77543c0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c77543c0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77543c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77543c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77543c0c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77543c0c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77543c0c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77543c0c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77543c0c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77543c0c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77543c0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77543c0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tructur.es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8569" y="1941275"/>
            <a:ext cx="390465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24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1444" y="2612325"/>
            <a:ext cx="4035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18025" y="2669200"/>
            <a:ext cx="633285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25100" y="92501"/>
            <a:ext cx="6172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1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182250" y="587800"/>
            <a:ext cx="633285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82250" y="556500"/>
            <a:ext cx="633285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266700" rtl="0">
              <a:spcBef>
                <a:spcPts val="450"/>
              </a:spcBef>
              <a:spcAft>
                <a:spcPts val="0"/>
              </a:spcAft>
              <a:buSzPts val="2000"/>
              <a:buFont typeface="Calibri"/>
              <a:buChar char="●"/>
              <a:defRPr sz="1500"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667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1500">
                <a:latin typeface="Calibri"/>
                <a:ea typeface="Calibri"/>
                <a:cs typeface="Calibri"/>
                <a:sym typeface="Calibri"/>
              </a:defRPr>
            </a:lvl2pPr>
            <a:lvl3pPr marL="1028700" lvl="2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350">
                <a:latin typeface="Calibri"/>
                <a:ea typeface="Calibri"/>
                <a:cs typeface="Calibri"/>
                <a:sym typeface="Calibri"/>
              </a:defRPr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350">
                <a:latin typeface="Calibri"/>
                <a:ea typeface="Calibri"/>
                <a:cs typeface="Calibri"/>
                <a:sym typeface="Calibri"/>
              </a:defRPr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350">
                <a:latin typeface="Calibri"/>
                <a:ea typeface="Calibri"/>
                <a:cs typeface="Calibri"/>
                <a:sym typeface="Calibri"/>
              </a:defRPr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5100" y="4983478"/>
            <a:ext cx="3429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6433875" y="4793875"/>
            <a:ext cx="4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datastructur.es</a:t>
            </a:r>
            <a:endParaRPr sz="4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299587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314325" rtl="0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3519206" y="1200150"/>
            <a:ext cx="299587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314325" rtl="0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6713" y="2143050"/>
            <a:ext cx="54645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1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42900" y="4406309"/>
            <a:ext cx="61722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257175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1pPr>
            <a:lvl2pPr marL="685800" lvl="1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2pPr>
            <a:lvl3pPr marL="1028700" lvl="2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3pPr>
            <a:lvl4pPr marL="1371600" lvl="3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4pPr>
            <a:lvl5pPr marL="1714500" lvl="4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5pPr>
            <a:lvl6pPr marL="2057400" lvl="5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6pPr>
            <a:lvl7pPr marL="2400300" lvl="6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7pPr>
            <a:lvl8pPr marL="2743200" lvl="7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8pPr>
            <a:lvl9pPr marL="3086100" lvl="8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61722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huandkai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huandkai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28PmKI2zpI4pi21_sQxAgeLj7eF3dJzoLciJea4W37A/edit#slide=id.g6292bcebc_924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IandI/overrid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morphism_(computer_science)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roustrup.com/glossary.html#Gpolymorphis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roylong.wordpress.com/2014/01/14/great-moments-in-learning-2-brevity-is-the-soul-of-writing-andor-wit/#more-31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ctrTitle"/>
          </p:nvPr>
        </p:nvSpPr>
        <p:spPr>
          <a:xfrm>
            <a:off x="158569" y="2098894"/>
            <a:ext cx="3904650" cy="5886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CS61B</a:t>
            </a:r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121444" y="2830781"/>
            <a:ext cx="6422850" cy="15990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/>
              <a:t>Lecture 10: Subtype Polymorphism vs. HoFs</a:t>
            </a:r>
            <a:endParaRPr/>
          </a:p>
          <a:p>
            <a:pPr marL="342900" indent="-285750">
              <a:buChar char="●"/>
            </a:pPr>
            <a:r>
              <a:rPr lang="en"/>
              <a:t>Dynamic Method Selection Puzzle</a:t>
            </a:r>
            <a:endParaRPr/>
          </a:p>
          <a:p>
            <a:pPr marL="342900" indent="-285750">
              <a:buChar char="●"/>
            </a:pPr>
            <a:r>
              <a:rPr lang="en"/>
              <a:t>Subtype Polymorphism vs. Explicit HoFs</a:t>
            </a:r>
            <a:endParaRPr/>
          </a:p>
          <a:p>
            <a:pPr marL="342900" indent="-285750">
              <a:buChar char="●"/>
            </a:pPr>
            <a:r>
              <a:rPr lang="en"/>
              <a:t>Application 1: Comparables</a:t>
            </a:r>
            <a:endParaRPr/>
          </a:p>
          <a:p>
            <a:pPr marL="342900" indent="-285750">
              <a:buChar char="●"/>
            </a:pPr>
            <a:r>
              <a:rPr lang="en"/>
              <a:t>Application 2: Comparators</a:t>
            </a:r>
            <a:endParaRPr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625" y="909113"/>
            <a:ext cx="4550569" cy="1693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shoutkey.com/TBA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6666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want to write a function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"/>
              <a:t> that returns the max of any array, regardless of type. 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142560" y="1938900"/>
            <a:ext cx="381600" cy="2664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max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291785" y="1930763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112" name="Google Shape;112;p17"/>
          <p:cNvSpPr/>
          <p:nvPr/>
        </p:nvSpPr>
        <p:spPr>
          <a:xfrm>
            <a:off x="2668660" y="1930763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3</a:t>
            </a:r>
            <a:endParaRPr sz="1350"/>
          </a:p>
        </p:txBody>
      </p:sp>
      <p:sp>
        <p:nvSpPr>
          <p:cNvPr id="113" name="Google Shape;113;p17"/>
          <p:cNvSpPr/>
          <p:nvPr/>
        </p:nvSpPr>
        <p:spPr>
          <a:xfrm>
            <a:off x="3045535" y="1930763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</a:t>
            </a:r>
            <a:endParaRPr sz="1350"/>
          </a:p>
        </p:txBody>
      </p:sp>
      <p:sp>
        <p:nvSpPr>
          <p:cNvPr id="114" name="Google Shape;114;p17"/>
          <p:cNvSpPr/>
          <p:nvPr/>
        </p:nvSpPr>
        <p:spPr>
          <a:xfrm>
            <a:off x="3422410" y="1930763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115" name="Google Shape;115;p17"/>
          <p:cNvSpPr txBox="1"/>
          <p:nvPr/>
        </p:nvSpPr>
        <p:spPr>
          <a:xfrm>
            <a:off x="2372393" y="2150016"/>
            <a:ext cx="13680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0    1    2    3   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522129" y="2598985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17" name="Google Shape;117;p17"/>
          <p:cNvSpPr/>
          <p:nvPr/>
        </p:nvSpPr>
        <p:spPr>
          <a:xfrm>
            <a:off x="2899004" y="2598985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18" name="Google Shape;118;p17"/>
          <p:cNvSpPr/>
          <p:nvPr/>
        </p:nvSpPr>
        <p:spPr>
          <a:xfrm>
            <a:off x="3275879" y="2598985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19" name="Google Shape;119;p17"/>
          <p:cNvSpPr txBox="1"/>
          <p:nvPr/>
        </p:nvSpPr>
        <p:spPr>
          <a:xfrm>
            <a:off x="2602736" y="2818238"/>
            <a:ext cx="107955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0    1    2   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0" name="Google Shape;120;p17"/>
          <p:cNvCxnSpPr>
            <a:stCxn id="114" idx="3"/>
            <a:endCxn id="110" idx="1"/>
          </p:cNvCxnSpPr>
          <p:nvPr/>
        </p:nvCxnSpPr>
        <p:spPr>
          <a:xfrm>
            <a:off x="3799285" y="2071275"/>
            <a:ext cx="343350" cy="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7"/>
          <p:cNvCxnSpPr>
            <a:stCxn id="110" idx="3"/>
          </p:cNvCxnSpPr>
          <p:nvPr/>
        </p:nvCxnSpPr>
        <p:spPr>
          <a:xfrm>
            <a:off x="4524160" y="2072100"/>
            <a:ext cx="35122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7"/>
          <p:cNvSpPr txBox="1"/>
          <p:nvPr/>
        </p:nvSpPr>
        <p:spPr>
          <a:xfrm>
            <a:off x="5008566" y="1905149"/>
            <a:ext cx="308925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</a:rPr>
              <a:t>7</a:t>
            </a:r>
            <a:endParaRPr sz="1050"/>
          </a:p>
        </p:txBody>
      </p:sp>
      <p:sp>
        <p:nvSpPr>
          <p:cNvPr id="123" name="Google Shape;123;p17"/>
          <p:cNvSpPr/>
          <p:nvPr/>
        </p:nvSpPr>
        <p:spPr>
          <a:xfrm>
            <a:off x="4142560" y="2606306"/>
            <a:ext cx="381600" cy="2664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max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4" name="Google Shape;124;p17"/>
          <p:cNvCxnSpPr>
            <a:stCxn id="118" idx="3"/>
            <a:endCxn id="123" idx="1"/>
          </p:cNvCxnSpPr>
          <p:nvPr/>
        </p:nvCxnSpPr>
        <p:spPr>
          <a:xfrm>
            <a:off x="3652754" y="2739497"/>
            <a:ext cx="48982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7"/>
          <p:cNvCxnSpPr>
            <a:stCxn id="123" idx="3"/>
          </p:cNvCxnSpPr>
          <p:nvPr/>
        </p:nvCxnSpPr>
        <p:spPr>
          <a:xfrm>
            <a:off x="4524160" y="2739506"/>
            <a:ext cx="36337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7"/>
          <p:cNvSpPr/>
          <p:nvPr/>
        </p:nvSpPr>
        <p:spPr>
          <a:xfrm>
            <a:off x="4974591" y="1931588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27" name="Google Shape;127;p17"/>
          <p:cNvSpPr/>
          <p:nvPr/>
        </p:nvSpPr>
        <p:spPr>
          <a:xfrm>
            <a:off x="4984435" y="259899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28" name="Google Shape;128;p17"/>
          <p:cNvSpPr txBox="1"/>
          <p:nvPr/>
        </p:nvSpPr>
        <p:spPr>
          <a:xfrm>
            <a:off x="5129672" y="2638744"/>
            <a:ext cx="187875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sp>
        <p:nvSpPr>
          <p:cNvPr id="129" name="Google Shape;129;p17"/>
          <p:cNvSpPr txBox="1"/>
          <p:nvPr/>
        </p:nvSpPr>
        <p:spPr>
          <a:xfrm>
            <a:off x="1496690" y="3842944"/>
            <a:ext cx="829125" cy="2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>
                <a:solidFill>
                  <a:schemeClr val="dk1"/>
                </a:solidFill>
              </a:rPr>
              <a:t>Sture</a:t>
            </a:r>
            <a:endParaRPr sz="1050">
              <a:solidFill>
                <a:schemeClr val="dk1"/>
              </a:solidFill>
            </a:endParaRPr>
          </a:p>
          <a:p>
            <a:pPr algn="ctr"/>
            <a:r>
              <a:rPr lang="en" sz="1050">
                <a:solidFill>
                  <a:schemeClr val="dk1"/>
                </a:solidFill>
              </a:rPr>
              <a:t>9 lbs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882" y="3251757"/>
            <a:ext cx="873694" cy="58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735" y="3368629"/>
            <a:ext cx="417131" cy="63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3681272" y="4010906"/>
            <a:ext cx="709650" cy="2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>
                <a:solidFill>
                  <a:schemeClr val="dk1"/>
                </a:solidFill>
              </a:rPr>
              <a:t>Benjamin</a:t>
            </a:r>
            <a:endParaRPr sz="1050">
              <a:solidFill>
                <a:schemeClr val="dk1"/>
              </a:solidFill>
            </a:endParaRPr>
          </a:p>
          <a:p>
            <a:pPr algn="ctr"/>
            <a:r>
              <a:rPr lang="en" sz="1050">
                <a:solidFill>
                  <a:schemeClr val="dk1"/>
                </a:solidFill>
              </a:rPr>
              <a:t>15 lbs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2657044" y="4000593"/>
            <a:ext cx="680400" cy="2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>
                <a:solidFill>
                  <a:schemeClr val="dk1"/>
                </a:solidFill>
              </a:rPr>
              <a:t>Elyse</a:t>
            </a:r>
            <a:endParaRPr sz="1050">
              <a:solidFill>
                <a:schemeClr val="dk1"/>
              </a:solidFill>
            </a:endParaRPr>
          </a:p>
          <a:p>
            <a:pPr algn="ctr"/>
            <a:r>
              <a:rPr lang="en" sz="1050">
                <a:solidFill>
                  <a:schemeClr val="dk1"/>
                </a:solidFill>
              </a:rPr>
              <a:t>3 lbs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3906" y="3267225"/>
            <a:ext cx="600813" cy="77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7"/>
          <p:cNvCxnSpPr/>
          <p:nvPr/>
        </p:nvCxnSpPr>
        <p:spPr>
          <a:xfrm flipH="1">
            <a:off x="2325910" y="2774625"/>
            <a:ext cx="387450" cy="5631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7"/>
          <p:cNvCxnSpPr>
            <a:endCxn id="134" idx="0"/>
          </p:cNvCxnSpPr>
          <p:nvPr/>
        </p:nvCxnSpPr>
        <p:spPr>
          <a:xfrm flipH="1">
            <a:off x="3014312" y="2756475"/>
            <a:ext cx="1800" cy="510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3458241" y="2798850"/>
            <a:ext cx="333000" cy="5753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7"/>
          <p:cNvCxnSpPr>
            <a:stCxn id="128" idx="2"/>
          </p:cNvCxnSpPr>
          <p:nvPr/>
        </p:nvCxnSpPr>
        <p:spPr>
          <a:xfrm flipH="1">
            <a:off x="4257685" y="2761144"/>
            <a:ext cx="965925" cy="6797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yellkey.com/</a:t>
            </a:r>
            <a:r>
              <a:rPr lang="en">
                <a:solidFill>
                  <a:srgbClr val="208920"/>
                </a:solidFill>
              </a:rPr>
              <a:t>yell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want to write a function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"/>
              <a:t> that returns the max of any array, regardless of type. How many compilation errors are there in the code shown?</a:t>
            </a:r>
            <a:endParaRPr/>
          </a:p>
          <a:p>
            <a:pPr>
              <a:buAutoNum type="alphaUcPeriod"/>
            </a:pPr>
            <a:r>
              <a:rPr lang="en"/>
              <a:t>0</a:t>
            </a:r>
            <a:endParaRPr/>
          </a:p>
          <a:p>
            <a:pPr>
              <a:spcBef>
                <a:spcPts val="0"/>
              </a:spcBef>
              <a:buAutoNum type="alphaUcPeriod"/>
            </a:pPr>
            <a:r>
              <a:rPr lang="en"/>
              <a:t>1</a:t>
            </a:r>
            <a:endParaRPr/>
          </a:p>
          <a:p>
            <a:pPr>
              <a:spcBef>
                <a:spcPts val="0"/>
              </a:spcBef>
              <a:buAutoNum type="alphaUcPeriod"/>
            </a:pPr>
            <a:r>
              <a:rPr lang="en"/>
              <a:t>2</a:t>
            </a:r>
            <a:endParaRPr/>
          </a:p>
          <a:p>
            <a:pPr>
              <a:spcBef>
                <a:spcPts val="0"/>
              </a:spcBef>
              <a:buAutoNum type="alphaUcPeriod"/>
            </a:pPr>
            <a:r>
              <a:rPr lang="en"/>
              <a:t>3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239172" y="4206326"/>
            <a:ext cx="1389600" cy="22995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6" name="Google Shape;146;p18"/>
          <p:cNvSpPr/>
          <p:nvPr/>
        </p:nvSpPr>
        <p:spPr>
          <a:xfrm>
            <a:off x="3589086" y="1989881"/>
            <a:ext cx="1709550" cy="22995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7" name="Google Shape;147;p18"/>
          <p:cNvSpPr/>
          <p:nvPr/>
        </p:nvSpPr>
        <p:spPr>
          <a:xfrm>
            <a:off x="2787970" y="2505485"/>
            <a:ext cx="2049525" cy="22995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8" name="Google Shape;148;p18"/>
          <p:cNvSpPr txBox="1"/>
          <p:nvPr/>
        </p:nvSpPr>
        <p:spPr>
          <a:xfrm>
            <a:off x="1189856" y="1772494"/>
            <a:ext cx="5548500" cy="26637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Object max(Object[] items)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items.length; i += 1)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(items[i] &gt; items[maxDex])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maxDex = i;                 }}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items[maxDex];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Dog[] dogs = {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3),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9),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15)};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Dog maxDog = (Dog) max(dogs);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maxDog.bark();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75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102150" y="1833656"/>
            <a:ext cx="1709550" cy="2299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0" name="Google Shape;150;p18"/>
          <p:cNvSpPr/>
          <p:nvPr/>
        </p:nvSpPr>
        <p:spPr>
          <a:xfrm>
            <a:off x="1843463" y="2411363"/>
            <a:ext cx="2328075" cy="2299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1" name="Google Shape;151;p18"/>
          <p:cNvSpPr/>
          <p:nvPr/>
        </p:nvSpPr>
        <p:spPr>
          <a:xfrm>
            <a:off x="2592075" y="3772818"/>
            <a:ext cx="1488150" cy="2299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52" name="Google Shape;152;p18"/>
          <p:cNvCxnSpPr/>
          <p:nvPr/>
        </p:nvCxnSpPr>
        <p:spPr>
          <a:xfrm>
            <a:off x="1189856" y="3206885"/>
            <a:ext cx="5546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8"/>
          <p:cNvSpPr txBox="1"/>
          <p:nvPr/>
        </p:nvSpPr>
        <p:spPr>
          <a:xfrm>
            <a:off x="5298638" y="2920925"/>
            <a:ext cx="1622025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 b="1">
                <a:latin typeface="Consolas"/>
                <a:ea typeface="Consolas"/>
                <a:cs typeface="Consolas"/>
                <a:sym typeface="Consolas"/>
              </a:rPr>
              <a:t>Maximizer.java</a:t>
            </a:r>
            <a:endParaRPr sz="135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5137451" y="4142828"/>
            <a:ext cx="180675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 b="1">
                <a:latin typeface="Consolas"/>
                <a:ea typeface="Consolas"/>
                <a:cs typeface="Consolas"/>
                <a:sym typeface="Consolas"/>
              </a:rPr>
              <a:t>DogLauncher.java</a:t>
            </a:r>
            <a:endParaRPr sz="135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Writing a General Max Function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"/>
              <a:t>Objects cannot be compared to other objects with &gt;</a:t>
            </a:r>
            <a:endParaRPr/>
          </a:p>
          <a:p>
            <a:r>
              <a:rPr lang="en"/>
              <a:t>One (bad) way to fix this: Write a max method in the Dog class. 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3589086" y="1875581"/>
            <a:ext cx="1709550" cy="22995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2" name="Google Shape;162;p19"/>
          <p:cNvSpPr/>
          <p:nvPr/>
        </p:nvSpPr>
        <p:spPr>
          <a:xfrm>
            <a:off x="3239172" y="4206326"/>
            <a:ext cx="1389600" cy="22995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3" name="Google Shape;163;p19"/>
          <p:cNvSpPr/>
          <p:nvPr/>
        </p:nvSpPr>
        <p:spPr>
          <a:xfrm>
            <a:off x="3589086" y="1989881"/>
            <a:ext cx="1709550" cy="22995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4" name="Google Shape;164;p19"/>
          <p:cNvSpPr/>
          <p:nvPr/>
        </p:nvSpPr>
        <p:spPr>
          <a:xfrm>
            <a:off x="2787970" y="2505485"/>
            <a:ext cx="2049525" cy="22995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5" name="Google Shape;165;p19"/>
          <p:cNvSpPr txBox="1"/>
          <p:nvPr/>
        </p:nvSpPr>
        <p:spPr>
          <a:xfrm>
            <a:off x="1189856" y="1772494"/>
            <a:ext cx="5548500" cy="26637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Object max(Object[] items)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items.length; i += 1)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(items[i] &gt; items[maxDex])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maxDex = i;                 }}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items[maxDex];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Dog[] dogs = {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3),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9),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15)};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Dog maxDog = (Dog) max(dogs);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maxDog.bark();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75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1843463" y="2411363"/>
            <a:ext cx="2328075" cy="2299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67" name="Google Shape;167;p19"/>
          <p:cNvCxnSpPr/>
          <p:nvPr/>
        </p:nvCxnSpPr>
        <p:spPr>
          <a:xfrm>
            <a:off x="5056706" y="1042631"/>
            <a:ext cx="415800" cy="4439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19"/>
          <p:cNvSpPr txBox="1"/>
          <p:nvPr/>
        </p:nvSpPr>
        <p:spPr>
          <a:xfrm>
            <a:off x="4126969" y="642938"/>
            <a:ext cx="1764225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and give up on our dream of a one true max function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169" name="Google Shape;169;p19"/>
          <p:cNvCxnSpPr/>
          <p:nvPr/>
        </p:nvCxnSpPr>
        <p:spPr>
          <a:xfrm>
            <a:off x="1189856" y="3206885"/>
            <a:ext cx="5546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9"/>
          <p:cNvSpPr txBox="1"/>
          <p:nvPr/>
        </p:nvSpPr>
        <p:spPr>
          <a:xfrm>
            <a:off x="5298638" y="2920925"/>
            <a:ext cx="1622025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 b="1">
                <a:latin typeface="Consolas"/>
                <a:ea typeface="Consolas"/>
                <a:cs typeface="Consolas"/>
                <a:sym typeface="Consolas"/>
              </a:rPr>
              <a:t>Maximizer.java</a:t>
            </a:r>
            <a:endParaRPr sz="135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5137451" y="4142828"/>
            <a:ext cx="180675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 b="1">
                <a:latin typeface="Consolas"/>
                <a:ea typeface="Consolas"/>
                <a:cs typeface="Consolas"/>
                <a:sym typeface="Consolas"/>
              </a:rPr>
              <a:t>DogLauncher.java</a:t>
            </a:r>
            <a:endParaRPr sz="135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Dog.maxDog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One approach to maximizing a Dog array: Leave it to the Dog class.</a:t>
            </a:r>
            <a:endParaRPr/>
          </a:p>
          <a:p>
            <a:r>
              <a:rPr lang="en"/>
              <a:t>What is the disadvantage of this?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37975" y="1820363"/>
            <a:ext cx="4615650" cy="235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maximum of dogs. */</a:t>
            </a:r>
            <a:endParaRPr sz="1425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maxDog(Dog[] dogs)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(dogs == null || dogs.length == 0)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null; 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Dog maxDog = dogs[0];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(Dog d : dogs)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(d.size &gt; maxDog.size)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maxDog = d;        	}}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maxDog;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825">
              <a:solidFill>
                <a:schemeClr val="dk1"/>
              </a:solidFill>
              <a:highlight>
                <a:srgbClr val="EFEFEF"/>
              </a:highlight>
            </a:endParaRPr>
          </a:p>
          <a:p>
            <a:endParaRPr sz="1050">
              <a:highlight>
                <a:srgbClr val="EFEFEF"/>
              </a:highlight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2695969" y="3786656"/>
            <a:ext cx="3829950" cy="5886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Dog[] dogs = </a:t>
            </a:r>
            <a:r>
              <a:rPr lang="en" sz="1425" b="1">
                <a:solidFill>
                  <a:srgbClr val="9C20EE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Dog[]{d1, d2, d3};</a:t>
            </a:r>
            <a:endParaRPr sz="1425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Dog largest = Dog.maxDog(dogs);</a:t>
            </a:r>
            <a:endParaRPr sz="1425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>
              <a:highlight>
                <a:srgbClr val="EAD1DC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The Fundamental Problem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Objects cannot be compared to other objects with &gt;</a:t>
            </a:r>
            <a:endParaRPr/>
          </a:p>
          <a:p>
            <a:r>
              <a:rPr lang="en"/>
              <a:t>How could we fix our Maximizer class using inheritance / HoFs?</a:t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3589086" y="1875581"/>
            <a:ext cx="1709550" cy="22995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7" name="Google Shape;187;p21"/>
          <p:cNvSpPr/>
          <p:nvPr/>
        </p:nvSpPr>
        <p:spPr>
          <a:xfrm>
            <a:off x="3239172" y="4206326"/>
            <a:ext cx="1389600" cy="22995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8" name="Google Shape;188;p21"/>
          <p:cNvSpPr/>
          <p:nvPr/>
        </p:nvSpPr>
        <p:spPr>
          <a:xfrm>
            <a:off x="3589086" y="1989881"/>
            <a:ext cx="1709550" cy="22995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9" name="Google Shape;189;p21"/>
          <p:cNvSpPr/>
          <p:nvPr/>
        </p:nvSpPr>
        <p:spPr>
          <a:xfrm>
            <a:off x="2787970" y="2505485"/>
            <a:ext cx="2049525" cy="22995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0" name="Google Shape;190;p21"/>
          <p:cNvSpPr txBox="1"/>
          <p:nvPr/>
        </p:nvSpPr>
        <p:spPr>
          <a:xfrm>
            <a:off x="1189856" y="1772494"/>
            <a:ext cx="5548500" cy="26637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Object max(Object[] items)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items.length; i += 1)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(items[i] &gt; items[maxDex])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maxDex = i;                 }}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items[maxDex];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Dog[] dogs = {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3),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9),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15)};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Dog maxDog = (Dog) max(dogs);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maxDog.bark();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75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1843463" y="2411363"/>
            <a:ext cx="2328075" cy="2299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2" name="Google Shape;192;p21"/>
          <p:cNvSpPr txBox="1"/>
          <p:nvPr/>
        </p:nvSpPr>
        <p:spPr>
          <a:xfrm>
            <a:off x="5298638" y="2920925"/>
            <a:ext cx="1622025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 b="1">
                <a:latin typeface="Consolas"/>
                <a:ea typeface="Consolas"/>
                <a:cs typeface="Consolas"/>
                <a:sym typeface="Consolas"/>
              </a:rPr>
              <a:t>Maximizer.java</a:t>
            </a:r>
            <a:endParaRPr sz="135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5137451" y="4142828"/>
            <a:ext cx="180675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 b="1">
                <a:latin typeface="Consolas"/>
                <a:ea typeface="Consolas"/>
                <a:cs typeface="Consolas"/>
                <a:sym typeface="Consolas"/>
              </a:rPr>
              <a:t>DogLauncher.java</a:t>
            </a:r>
            <a:endParaRPr sz="135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4" name="Google Shape;194;p21"/>
          <p:cNvCxnSpPr/>
          <p:nvPr/>
        </p:nvCxnSpPr>
        <p:spPr>
          <a:xfrm>
            <a:off x="1189856" y="3206885"/>
            <a:ext cx="5546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Solution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9753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Create an interface that guarantees a comparison method.</a:t>
            </a:r>
            <a:endParaRPr/>
          </a:p>
          <a:p>
            <a:r>
              <a:rPr lang="en"/>
              <a:t>Have Dog implement this interface.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Write Maximizer class in terms of this interface.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182250" y="1972331"/>
            <a:ext cx="6536025" cy="3714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0795"/>
              </a:lnSpc>
            </a:pPr>
            <a:r>
              <a:rPr lang="en" sz="135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</a:t>
            </a:r>
            <a:r>
              <a:rPr lang="en" sz="1350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35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 sz="135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</a:t>
            </a:r>
            <a:r>
              <a:rPr lang="en" sz="135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 ...</a:t>
            </a:r>
            <a:endParaRPr sz="1350">
              <a:solidFill>
                <a:schemeClr val="dk2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3346172" y="2640310"/>
            <a:ext cx="1599075" cy="596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500">
                <a:latin typeface="Ubuntu Mono"/>
                <a:ea typeface="Ubuntu Mono"/>
                <a:cs typeface="Ubuntu Mono"/>
                <a:sym typeface="Ubuntu Mono"/>
              </a:rPr>
              <a:t>OurComparable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1912744" y="2961741"/>
            <a:ext cx="1431900" cy="221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compareTo(Object)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3433859" y="3671429"/>
            <a:ext cx="1431900" cy="596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5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05" name="Google Shape;205;p22"/>
          <p:cNvCxnSpPr>
            <a:stCxn id="204" idx="0"/>
            <a:endCxn id="202" idx="2"/>
          </p:cNvCxnSpPr>
          <p:nvPr/>
        </p:nvCxnSpPr>
        <p:spPr>
          <a:xfrm rot="10800000">
            <a:off x="4145759" y="3236954"/>
            <a:ext cx="4050" cy="4344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2"/>
          <p:cNvSpPr/>
          <p:nvPr/>
        </p:nvSpPr>
        <p:spPr>
          <a:xfrm>
            <a:off x="1998736" y="4008049"/>
            <a:ext cx="1431900" cy="221625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compareTo(Object)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7" name="Google Shape;207;p22"/>
          <p:cNvCxnSpPr/>
          <p:nvPr/>
        </p:nvCxnSpPr>
        <p:spPr>
          <a:xfrm>
            <a:off x="3354975" y="1048688"/>
            <a:ext cx="614925" cy="1676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Google Shape;208;p22"/>
          <p:cNvSpPr txBox="1"/>
          <p:nvPr/>
        </p:nvSpPr>
        <p:spPr>
          <a:xfrm>
            <a:off x="1912744" y="644700"/>
            <a:ext cx="2361600" cy="43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interface inheritance says </a:t>
            </a:r>
            <a:r>
              <a:rPr lang="en" sz="1050" b="1">
                <a:solidFill>
                  <a:srgbClr val="BE0712"/>
                </a:solidFill>
              </a:rPr>
              <a:t>what</a:t>
            </a:r>
            <a:r>
              <a:rPr lang="en" sz="1050">
                <a:solidFill>
                  <a:srgbClr val="BE0712"/>
                </a:solidFill>
              </a:rPr>
              <a:t> a class can do, in this case compare.</a:t>
            </a:r>
            <a:endParaRPr sz="105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The OurComparable Interface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lnSpc>
                <a:spcPct val="110795"/>
              </a:lnSpc>
              <a:spcBef>
                <a:spcPts val="0"/>
              </a:spcBef>
              <a:buSzPts val="1100"/>
              <a:buNone/>
            </a:pPr>
            <a:endParaRPr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795"/>
              </a:lnSpc>
              <a:spcBef>
                <a:spcPts val="0"/>
              </a:spcBef>
              <a:buSzPts val="1100"/>
              <a:buNone/>
            </a:pPr>
            <a:endParaRPr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795"/>
              </a:lnSpc>
              <a:spcBef>
                <a:spcPts val="0"/>
              </a:spcBef>
              <a:buSzPts val="1100"/>
              <a:buNone/>
            </a:pPr>
            <a:endParaRPr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None/>
            </a:pPr>
            <a:r>
              <a:rPr lang="en"/>
              <a:t>Specification, returns:</a:t>
            </a:r>
            <a:endParaRPr/>
          </a:p>
          <a:p>
            <a:r>
              <a:rPr lang="en"/>
              <a:t>Negative number if </a:t>
            </a:r>
            <a:r>
              <a:rPr lang="en" b="1" i="1"/>
              <a:t>this</a:t>
            </a:r>
            <a:r>
              <a:rPr lang="en"/>
              <a:t> is less than obj.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0 if </a:t>
            </a:r>
            <a:r>
              <a:rPr lang="en" b="1" i="1"/>
              <a:t>this</a:t>
            </a:r>
            <a:r>
              <a:rPr lang="en"/>
              <a:t> is equal to object.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Positive number if </a:t>
            </a:r>
            <a:r>
              <a:rPr lang="en" b="1" i="1"/>
              <a:t>this </a:t>
            </a:r>
            <a:r>
              <a:rPr lang="en"/>
              <a:t>is greater than obj.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125100" y="1148605"/>
            <a:ext cx="4308525" cy="7017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int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compareTo(Object obj);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     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6" name="Google Shape;216;p23"/>
          <p:cNvCxnSpPr/>
          <p:nvPr/>
        </p:nvCxnSpPr>
        <p:spPr>
          <a:xfrm rot="10800000">
            <a:off x="2286394" y="1618350"/>
            <a:ext cx="590175" cy="44167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3"/>
          <p:cNvSpPr txBox="1"/>
          <p:nvPr/>
        </p:nvSpPr>
        <p:spPr>
          <a:xfrm>
            <a:off x="2967413" y="1915200"/>
            <a:ext cx="190755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Could have also been OurComparable. No meaningful difference.</a:t>
            </a:r>
            <a:endParaRPr sz="105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General Maximization Function Through Inheritance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125100" y="1148605"/>
            <a:ext cx="4308525" cy="7017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int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compareTo(Object obj);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     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108000" y="1887540"/>
            <a:ext cx="5670225" cy="13646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compareTo(Object obj)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35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Warning, cast can cause runtime error! */</a:t>
            </a:r>
            <a:endParaRPr sz="135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Dog uddaDog = (Dog) obj;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 - </a:t>
            </a:r>
            <a:r>
              <a:rPr lang="en" sz="1350" u="sng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uddaDog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highlight>
                  <a:srgbClr val="EFEFEF"/>
                </a:highlight>
              </a:rPr>
              <a:t>      } ...</a:t>
            </a:r>
            <a:endParaRPr sz="1350">
              <a:highlight>
                <a:srgbClr val="EFEFEF"/>
              </a:highlight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89251" y="3291131"/>
            <a:ext cx="5548500" cy="10019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Maximizer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max(OurComparable[] a)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350">
              <a:highlight>
                <a:srgbClr val="EFEFEF"/>
              </a:highlight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2217394" y="3888431"/>
            <a:ext cx="4308525" cy="5886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Dog[] dogs = </a:t>
            </a:r>
            <a:r>
              <a:rPr lang="en" sz="1425" b="1">
                <a:solidFill>
                  <a:srgbClr val="9C20EE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Dog[]{d1, d2, d3};</a:t>
            </a:r>
            <a:endParaRPr sz="1425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Dog largest = (Dog) Maximizer.max(dogs);</a:t>
            </a:r>
            <a:endParaRPr sz="1425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>
              <a:highlight>
                <a:srgbClr val="EAD1DC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General Maximization Function Through Inheritance</a:t>
            </a:r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26775" cy="293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Benefits of this approach:</a:t>
            </a:r>
            <a:endParaRPr/>
          </a:p>
          <a:p>
            <a:r>
              <a:rPr lang="en"/>
              <a:t>No need for array maximization code in every custom type (i.e. no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Dog.maxDog(Dog[])</a:t>
            </a:r>
            <a:r>
              <a:rPr lang="en"/>
              <a:t> function required).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Code that operates on multiple types (mostly) gracefully, e.g.</a:t>
            </a:r>
            <a:endParaRPr/>
          </a:p>
          <a:p>
            <a:pPr marL="0" indent="0">
              <a:buNone/>
            </a:pPr>
            <a:endParaRPr/>
          </a:p>
          <a:p>
            <a:pPr marL="685800" indent="0">
              <a:lnSpc>
                <a:spcPct val="110795"/>
              </a:lnSpc>
              <a:spcBef>
                <a:spcPts val="0"/>
              </a:spcBef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 objs </a:t>
            </a:r>
            <a:r>
              <a:rPr lang="en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 getItems</a:t>
            </a:r>
            <a:r>
              <a:rPr lang="en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(“somefile.txt”);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 Maximizer</a:t>
            </a:r>
            <a:r>
              <a:rPr lang="en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b="1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objs</a:t>
            </a:r>
            <a:r>
              <a:rPr lang="en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  <a:p>
            <a:pPr indent="0">
              <a:buNone/>
            </a:pP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>
              <a:buNone/>
            </a:pP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/>
        </p:nvSpPr>
        <p:spPr>
          <a:xfrm>
            <a:off x="3972000" y="1178513"/>
            <a:ext cx="2861775" cy="14593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rgbClr val="9C20EE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125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 OurComparable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25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compareTo(Object o)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Dog uddaDog = (Dog) o;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- uddaDog.size;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 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2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Interfaces Quiz #1: yellkey.com/</a:t>
            </a:r>
            <a:r>
              <a:rPr lang="en">
                <a:solidFill>
                  <a:srgbClr val="208920"/>
                </a:solidFill>
              </a:rPr>
              <a:t>special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129019" y="2739356"/>
            <a:ext cx="3588075" cy="170415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If we omit </a:t>
            </a:r>
            <a:r>
              <a:rPr lang="en" sz="1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compareTo()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file will fail to </a:t>
            </a: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SzPts val="2000"/>
              <a:buFont typeface="Consolas"/>
              <a:buAutoNum type="alphaUcPeriod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DogLauncher.java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342900" indent="-266700">
              <a:buSzPts val="2000"/>
              <a:buFont typeface="Consolas"/>
              <a:buAutoNum type="alphaUcPeriod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Dog.java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342900" indent="-266700">
              <a:buSzPts val="2000"/>
              <a:buFont typeface="Consolas"/>
              <a:buAutoNum type="alphaUcPeriod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Maximizer.java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342900" indent="-266700">
              <a:buClr>
                <a:schemeClr val="dk1"/>
              </a:buClr>
              <a:buSzPts val="2000"/>
              <a:buFont typeface="Consolas"/>
              <a:buAutoNum type="alphaUcPeriod"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OurComparable.java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66619" y="1184700"/>
            <a:ext cx="3839400" cy="14593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DogLauncher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 static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Dog[] dogs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Dog[]{d1, d2, d3};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lang="en" sz="1200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Maximizer.max(dogs)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highlight>
                <a:srgbClr val="EFEFEF"/>
              </a:highlight>
            </a:endParaRPr>
          </a:p>
        </p:txBody>
      </p:sp>
      <p:cxnSp>
        <p:nvCxnSpPr>
          <p:cNvPr id="241" name="Google Shape;241;p26"/>
          <p:cNvCxnSpPr/>
          <p:nvPr/>
        </p:nvCxnSpPr>
        <p:spPr>
          <a:xfrm>
            <a:off x="4231331" y="1859480"/>
            <a:ext cx="2042550" cy="6365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26"/>
          <p:cNvSpPr txBox="1"/>
          <p:nvPr/>
        </p:nvSpPr>
        <p:spPr>
          <a:xfrm>
            <a:off x="3966956" y="2735494"/>
            <a:ext cx="2861775" cy="15133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Maximizer {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 static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</a:t>
            </a:r>
            <a:r>
              <a:rPr lang="en" sz="1125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max(</a:t>
            </a:r>
            <a:endParaRPr sz="1125">
              <a:solidFill>
                <a:schemeClr val="dk1"/>
              </a:solidFill>
              <a:highlight>
                <a:srgbClr val="B7B7B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125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OurComparable[] items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items[i].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125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compareTo(items[maxDex]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}...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3" name="Google Shape;243;p26"/>
          <p:cNvCxnSpPr/>
          <p:nvPr/>
        </p:nvCxnSpPr>
        <p:spPr>
          <a:xfrm rot="10800000" flipH="1">
            <a:off x="4227038" y="1835925"/>
            <a:ext cx="2301300" cy="6540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96713" y="1997550"/>
            <a:ext cx="5464575" cy="11484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Dynamic Method Selection Puzzle (Online Only)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/>
        </p:nvSpPr>
        <p:spPr>
          <a:xfrm>
            <a:off x="3972000" y="1178513"/>
            <a:ext cx="2861775" cy="14593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rgbClr val="9C20EE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125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 OurComparable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25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compareTo(Object o)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Dog uddaDog = (Dog) o;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- uddaDog.size;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 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2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Interfaces Quiz #2: yellkey.com/</a:t>
            </a:r>
            <a:r>
              <a:rPr lang="en">
                <a:solidFill>
                  <a:srgbClr val="208920"/>
                </a:solidFill>
              </a:rPr>
              <a:t>wish</a:t>
            </a:r>
            <a:endParaRPr>
              <a:solidFill>
                <a:srgbClr val="208920"/>
              </a:solidFill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4027200" y="1387819"/>
            <a:ext cx="2086425" cy="205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 rot="10800000" flipH="1">
            <a:off x="4015088" y="1375763"/>
            <a:ext cx="2016675" cy="1937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27"/>
          <p:cNvSpPr/>
          <p:nvPr/>
        </p:nvSpPr>
        <p:spPr>
          <a:xfrm>
            <a:off x="129019" y="2739356"/>
            <a:ext cx="3588075" cy="170415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Q: If we omit </a:t>
            </a: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implements OurComparable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, which file will fail to </a:t>
            </a: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SzPts val="2000"/>
              <a:buFont typeface="Consolas"/>
              <a:buAutoNum type="alphaUcPeriod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DogLauncher.java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342900" indent="-266700">
              <a:buSzPts val="2000"/>
              <a:buFont typeface="Consolas"/>
              <a:buAutoNum type="alphaUcPeriod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Dog.java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342900" indent="-266700">
              <a:buSzPts val="2000"/>
              <a:buFont typeface="Consolas"/>
              <a:buAutoNum type="alphaUcPeriod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Maximizer.java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342900" indent="-266700">
              <a:buClr>
                <a:schemeClr val="dk1"/>
              </a:buClr>
              <a:buSzPts val="2000"/>
              <a:buFont typeface="Consolas"/>
              <a:buAutoNum type="alphaUcPeriod"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OurComparable.java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66619" y="1184700"/>
            <a:ext cx="3839400" cy="14593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DogLauncher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 static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Dog[] dogs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Dog[]{d1, d2, d3};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lang="en" sz="1200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Maximizer.max(dogs)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highlight>
                <a:srgbClr val="EFEFEF"/>
              </a:highlight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3966956" y="2735494"/>
            <a:ext cx="2861775" cy="15133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Maximizer {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 static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</a:t>
            </a:r>
            <a:r>
              <a:rPr lang="en" sz="1125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max(</a:t>
            </a:r>
            <a:endParaRPr sz="1125">
              <a:solidFill>
                <a:schemeClr val="dk1"/>
              </a:solidFill>
              <a:highlight>
                <a:srgbClr val="B7B7B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125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OurComparable[] items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items[i].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125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compareTo(items[maxDex]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}...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Answers to Quiz</a:t>
            </a:r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Problem 1: Dog will fail to compile because it does not implement all abstract methods required by OurComparable interface. (And I suppose DogLauncher will fail as well since Dog.class doesn’t exist)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SzPts val="1100"/>
              <a:buNone/>
            </a:pPr>
            <a:r>
              <a:rPr lang="en"/>
              <a:t>Problem 2: DogLauncher will fail, because it tries to pass things that are not OurComparables, and Maximizer expects OurComparables.</a:t>
            </a:r>
            <a:endParaRPr/>
          </a:p>
          <a:p>
            <a:pPr marL="0" indent="0">
              <a:buSzPts val="1100"/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458100" y="2270700"/>
            <a:ext cx="5941800" cy="6021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Comparables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The Issues With OurComparable</a:t>
            </a:r>
            <a:endParaRPr/>
          </a:p>
        </p:txBody>
      </p:sp>
      <p:sp>
        <p:nvSpPr>
          <p:cNvPr id="271" name="Google Shape;271;p3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Two issues:</a:t>
            </a:r>
            <a:endParaRPr/>
          </a:p>
          <a:p>
            <a:r>
              <a:rPr lang="en"/>
              <a:t>Awkward casting to/from Objects.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We made it up.</a:t>
            </a:r>
            <a:endParaRPr/>
          </a:p>
          <a:p>
            <a:pPr lvl="1"/>
            <a:r>
              <a:rPr lang="en"/>
              <a:t>No existing classes implement OurComparable (e.g. String, etc).</a:t>
            </a:r>
            <a:endParaRPr/>
          </a:p>
          <a:p>
            <a:pPr lvl="1"/>
            <a:r>
              <a:rPr lang="en"/>
              <a:t>No existing classes use OurComparable (e.g. no built-in max function that uses OurComparable)</a:t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182250" y="2717209"/>
            <a:ext cx="5670225" cy="13646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compareTo(Object obj)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35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Warning, cast can cause runtime error! */</a:t>
            </a:r>
            <a:endParaRPr sz="135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Dog uddaDog = </a:t>
            </a: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(Dog)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 - </a:t>
            </a:r>
            <a:r>
              <a:rPr lang="en" sz="1350" u="sng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uddaDog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highlight>
                  <a:srgbClr val="EFEFEF"/>
                </a:highlight>
              </a:rPr>
              <a:t>      } ...</a:t>
            </a:r>
            <a:endParaRPr sz="1350">
              <a:highlight>
                <a:srgbClr val="EFEFEF"/>
              </a:highlight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2217394" y="3888431"/>
            <a:ext cx="4308525" cy="5886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Dog[] dogs = </a:t>
            </a:r>
            <a:r>
              <a:rPr lang="en" sz="1425" b="1">
                <a:solidFill>
                  <a:srgbClr val="9C20EE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Dog[]{d1, d2, d3};</a:t>
            </a:r>
            <a:endParaRPr sz="1425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Dog largest = </a:t>
            </a:r>
            <a:r>
              <a:rPr lang="en" sz="1425" b="1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(Dog)</a:t>
            </a: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Maximizer.max(dogs);</a:t>
            </a:r>
            <a:endParaRPr sz="1425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>
              <a:highlight>
                <a:srgbClr val="EAD1DC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The Issues With OurComparable</a:t>
            </a:r>
            <a:endParaRPr/>
          </a:p>
        </p:txBody>
      </p:sp>
      <p:sp>
        <p:nvSpPr>
          <p:cNvPr id="279" name="Google Shape;279;p3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Two issues:</a:t>
            </a:r>
            <a:endParaRPr/>
          </a:p>
          <a:p>
            <a:r>
              <a:rPr lang="en"/>
              <a:t>Awkward casting to/from Objects.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We made it up.</a:t>
            </a:r>
            <a:endParaRPr/>
          </a:p>
          <a:p>
            <a:pPr lvl="1"/>
            <a:r>
              <a:rPr lang="en"/>
              <a:t>No existing classes implement OurComparable (e.g. String, etc).</a:t>
            </a:r>
            <a:endParaRPr/>
          </a:p>
          <a:p>
            <a:pPr lvl="1"/>
            <a:r>
              <a:rPr lang="en"/>
              <a:t>No existing classes use OurComparable (e.g. no built-in max function that uses OurComparable)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The industrial strength approach: Use the built-in Comparable interface.</a:t>
            </a:r>
            <a:endParaRPr/>
          </a:p>
          <a:p>
            <a:r>
              <a:rPr lang="en"/>
              <a:t>Already defined and used by tons of libraries. Uses generics.</a:t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296550" y="3607106"/>
            <a:ext cx="3049200" cy="7872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200" b="1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&lt;T&gt;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2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 obj</a:t>
            </a:r>
            <a:r>
              <a:rPr lang="en" sz="12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highlight>
                <a:srgbClr val="EFEFEF"/>
              </a:highlight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3435469" y="3607106"/>
            <a:ext cx="3365550" cy="7872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2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lang="en" sz="12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Comparable vs. OurComparable</a:t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4874756" y="2613731"/>
            <a:ext cx="1599075" cy="596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500">
                <a:latin typeface="Ubuntu Mono"/>
                <a:ea typeface="Ubuntu Mono"/>
                <a:cs typeface="Ubuntu Mono"/>
                <a:sym typeface="Ubuntu Mono"/>
              </a:rPr>
              <a:t>Comparable&lt;Dog&gt;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3441329" y="2935163"/>
            <a:ext cx="1431900" cy="221625"/>
          </a:xfrm>
          <a:prstGeom prst="rect">
            <a:avLst/>
          </a:prstGeom>
          <a:solidFill>
            <a:srgbClr val="D9ED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compareTo(Dog)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4962443" y="3644850"/>
            <a:ext cx="1431900" cy="596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5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90" name="Google Shape;290;p32"/>
          <p:cNvCxnSpPr>
            <a:stCxn id="289" idx="0"/>
            <a:endCxn id="287" idx="2"/>
          </p:cNvCxnSpPr>
          <p:nvPr/>
        </p:nvCxnSpPr>
        <p:spPr>
          <a:xfrm rot="10800000">
            <a:off x="5674343" y="3210375"/>
            <a:ext cx="4050" cy="4344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" name="Google Shape;291;p32"/>
          <p:cNvSpPr/>
          <p:nvPr/>
        </p:nvSpPr>
        <p:spPr>
          <a:xfrm>
            <a:off x="3527321" y="3981471"/>
            <a:ext cx="1431900" cy="221625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compareTo(Dog)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1558519" y="2613704"/>
            <a:ext cx="1599075" cy="596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500">
                <a:latin typeface="Ubuntu Mono"/>
                <a:ea typeface="Ubuntu Mono"/>
                <a:cs typeface="Ubuntu Mono"/>
                <a:sym typeface="Ubuntu Mono"/>
              </a:rPr>
              <a:t>OurComparable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125091" y="2935135"/>
            <a:ext cx="1431900" cy="221625"/>
          </a:xfrm>
          <a:prstGeom prst="rect">
            <a:avLst/>
          </a:prstGeom>
          <a:solidFill>
            <a:srgbClr val="D9ED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compareTo(Object)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1646205" y="3644822"/>
            <a:ext cx="1431900" cy="596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5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95" name="Google Shape;295;p32"/>
          <p:cNvCxnSpPr>
            <a:stCxn id="294" idx="0"/>
            <a:endCxn id="292" idx="2"/>
          </p:cNvCxnSpPr>
          <p:nvPr/>
        </p:nvCxnSpPr>
        <p:spPr>
          <a:xfrm rot="10800000">
            <a:off x="2358105" y="3210347"/>
            <a:ext cx="4050" cy="4344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32"/>
          <p:cNvSpPr/>
          <p:nvPr/>
        </p:nvSpPr>
        <p:spPr>
          <a:xfrm>
            <a:off x="211083" y="3981443"/>
            <a:ext cx="1431900" cy="221625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compareTo(Object)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Comparable Advantages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Lots of built in classes implement Comparable (e.g. String).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Lots of libraries use the Comparable interface (e.g. Arrays.sort)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Avoids need for casts.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214275" y="1980769"/>
            <a:ext cx="5025600" cy="9042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Comparable&lt;Dog&gt;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compareTo(Dog uddaDog)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 - uddaDog.size;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75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227025" y="2906644"/>
            <a:ext cx="4612725" cy="10806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compareTo(Object obj)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Dog uddaDog = (Dog) obj;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 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 - uddaDog.size;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highlight>
                  <a:srgbClr val="EFEFEF"/>
                </a:highlight>
              </a:rPr>
              <a:t>      } ...</a:t>
            </a:r>
            <a:endParaRPr sz="1275">
              <a:highlight>
                <a:srgbClr val="EFEFEF"/>
              </a:highlight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5601375" y="2169544"/>
            <a:ext cx="1151550" cy="43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Much better!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306" name="Google Shape;306;p33"/>
          <p:cNvCxnSpPr/>
          <p:nvPr/>
        </p:nvCxnSpPr>
        <p:spPr>
          <a:xfrm rot="10800000">
            <a:off x="5321651" y="2308937"/>
            <a:ext cx="246825" cy="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33"/>
          <p:cNvSpPr txBox="1"/>
          <p:nvPr/>
        </p:nvSpPr>
        <p:spPr>
          <a:xfrm>
            <a:off x="1327181" y="3863756"/>
            <a:ext cx="5491575" cy="5886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Dog[] dogs = </a:t>
            </a:r>
            <a:r>
              <a:rPr lang="en" sz="1425" b="1">
                <a:solidFill>
                  <a:srgbClr val="9C20EE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Dog[]{d1, d2, d3};</a:t>
            </a:r>
            <a:endParaRPr sz="1425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Dog largest = Collections.max(Arrays.asList(dogs));</a:t>
            </a:r>
            <a:endParaRPr sz="1425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>
              <a:highlight>
                <a:srgbClr val="EAD1DC"/>
              </a:highlight>
            </a:endParaRPr>
          </a:p>
        </p:txBody>
      </p:sp>
      <p:cxnSp>
        <p:nvCxnSpPr>
          <p:cNvPr id="308" name="Google Shape;308;p33"/>
          <p:cNvCxnSpPr/>
          <p:nvPr/>
        </p:nvCxnSpPr>
        <p:spPr>
          <a:xfrm>
            <a:off x="3956325" y="2309363"/>
            <a:ext cx="1274850" cy="144765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p33"/>
          <p:cNvSpPr txBox="1"/>
          <p:nvPr/>
        </p:nvSpPr>
        <p:spPr>
          <a:xfrm>
            <a:off x="5090569" y="2902350"/>
            <a:ext cx="1728000" cy="75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Implementing Comparable allows library functions to compare custom types (e.g. finding max).</a:t>
            </a:r>
            <a:endParaRPr sz="105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458100" y="2270700"/>
            <a:ext cx="5941800" cy="6021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Comparators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Natural Order</a:t>
            </a:r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The term “Natural Order” is sometimes used to refer to the ordering implied by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/>
              <a:t>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/>
              <a:t> method.</a:t>
            </a:r>
            <a:endParaRPr/>
          </a:p>
          <a:p>
            <a:r>
              <a:rPr lang="en"/>
              <a:t>Example: Dog objects (as we’ve defined them) have a natural order given by their size.</a:t>
            </a:r>
            <a:endParaRPr/>
          </a:p>
          <a:p>
            <a:pPr marL="0" indent="0">
              <a:buNone/>
            </a:pPr>
            <a:endParaRPr/>
          </a:p>
        </p:txBody>
      </p:sp>
      <p:grpSp>
        <p:nvGrpSpPr>
          <p:cNvPr id="321" name="Google Shape;321;p35"/>
          <p:cNvGrpSpPr/>
          <p:nvPr/>
        </p:nvGrpSpPr>
        <p:grpSpPr>
          <a:xfrm>
            <a:off x="384412" y="2506781"/>
            <a:ext cx="1136588" cy="1816575"/>
            <a:chOff x="512550" y="2485125"/>
            <a:chExt cx="1515450" cy="2422100"/>
          </a:xfrm>
        </p:grpSpPr>
        <p:pic>
          <p:nvPicPr>
            <p:cNvPr id="322" name="Google Shape;32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675" y="2485125"/>
              <a:ext cx="1472326" cy="1792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Google Shape;323;p35"/>
            <p:cNvSpPr txBox="1"/>
            <p:nvPr/>
          </p:nvSpPr>
          <p:spPr>
            <a:xfrm>
              <a:off x="512550" y="4411925"/>
              <a:ext cx="14724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/>
                <a:t>“Doge”, size: 5</a:t>
              </a:r>
              <a:endParaRPr sz="1050"/>
            </a:p>
          </p:txBody>
        </p:sp>
      </p:grpSp>
      <p:grpSp>
        <p:nvGrpSpPr>
          <p:cNvPr id="324" name="Google Shape;324;p35"/>
          <p:cNvGrpSpPr/>
          <p:nvPr/>
        </p:nvGrpSpPr>
        <p:grpSpPr>
          <a:xfrm>
            <a:off x="2247900" y="2370605"/>
            <a:ext cx="1516950" cy="2153414"/>
            <a:chOff x="2997200" y="2303556"/>
            <a:chExt cx="2022600" cy="2871219"/>
          </a:xfrm>
        </p:grpSpPr>
        <p:pic>
          <p:nvPicPr>
            <p:cNvPr id="325" name="Google Shape;325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25063" y="2303556"/>
              <a:ext cx="1883776" cy="23075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p35"/>
            <p:cNvSpPr txBox="1"/>
            <p:nvPr/>
          </p:nvSpPr>
          <p:spPr>
            <a:xfrm>
              <a:off x="2997200" y="4679475"/>
              <a:ext cx="2022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/>
                <a:t>“Grigometh”, size: 200</a:t>
              </a:r>
              <a:endParaRPr sz="1050"/>
            </a:p>
          </p:txBody>
        </p:sp>
      </p:grpSp>
      <p:grpSp>
        <p:nvGrpSpPr>
          <p:cNvPr id="327" name="Google Shape;327;p35"/>
          <p:cNvGrpSpPr/>
          <p:nvPr/>
        </p:nvGrpSpPr>
        <p:grpSpPr>
          <a:xfrm>
            <a:off x="4429426" y="1949963"/>
            <a:ext cx="2294531" cy="2514881"/>
            <a:chOff x="5905900" y="1742700"/>
            <a:chExt cx="3059375" cy="3353175"/>
          </a:xfrm>
        </p:grpSpPr>
        <p:pic>
          <p:nvPicPr>
            <p:cNvPr id="328" name="Google Shape;328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05900" y="1742700"/>
              <a:ext cx="3059375" cy="296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35"/>
            <p:cNvSpPr txBox="1"/>
            <p:nvPr/>
          </p:nvSpPr>
          <p:spPr>
            <a:xfrm>
              <a:off x="6511800" y="4687275"/>
              <a:ext cx="20226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/>
                <a:t>“Clifford”, size: 9000</a:t>
              </a:r>
              <a:endParaRPr sz="10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Natural Order</a:t>
            </a:r>
            <a:endParaRPr/>
          </a:p>
        </p:txBody>
      </p:sp>
      <p:pic>
        <p:nvPicPr>
          <p:cNvPr id="335" name="Google Shape;3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297" y="2232849"/>
            <a:ext cx="1412832" cy="173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6"/>
          <p:cNvSpPr txBox="1"/>
          <p:nvPr/>
        </p:nvSpPr>
        <p:spPr>
          <a:xfrm>
            <a:off x="4850400" y="4014788"/>
            <a:ext cx="151695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“Grigometh”, size: 200</a:t>
            </a:r>
            <a:endParaRPr sz="1050"/>
          </a:p>
        </p:txBody>
      </p:sp>
      <p:sp>
        <p:nvSpPr>
          <p:cNvPr id="337" name="Google Shape;337;p36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8066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May wish to order objects in a different way.</a:t>
            </a:r>
            <a:endParaRPr/>
          </a:p>
          <a:p>
            <a:r>
              <a:rPr lang="en"/>
              <a:t>Example: By Name.</a:t>
            </a:r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256" y="2369025"/>
            <a:ext cx="1104245" cy="1344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6"/>
          <p:cNvSpPr txBox="1"/>
          <p:nvPr/>
        </p:nvSpPr>
        <p:spPr>
          <a:xfrm>
            <a:off x="2986913" y="3814125"/>
            <a:ext cx="11043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“Doge”, size: 5</a:t>
            </a:r>
            <a:endParaRPr sz="1050"/>
          </a:p>
        </p:txBody>
      </p:sp>
      <p:pic>
        <p:nvPicPr>
          <p:cNvPr id="340" name="Google Shape;34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307" y="1985681"/>
            <a:ext cx="2294531" cy="22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6"/>
          <p:cNvSpPr txBox="1"/>
          <p:nvPr/>
        </p:nvSpPr>
        <p:spPr>
          <a:xfrm>
            <a:off x="732731" y="4194113"/>
            <a:ext cx="1516950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“Clifford”, size: 9000</a:t>
            </a:r>
            <a:endParaRPr sz="10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 Typing Puzzle</a:t>
            </a: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28626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have two classes:</a:t>
            </a:r>
            <a:endParaRPr/>
          </a:p>
          <a:p>
            <a:r>
              <a:rPr lang="en"/>
              <a:t>Dog: Implements bark() method.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ShowDog: Extends Dog, overrides bark method.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Summarizing is-a relationships, we have:</a:t>
            </a:r>
            <a:endParaRPr/>
          </a:p>
          <a:p>
            <a:r>
              <a:rPr lang="en"/>
              <a:t>Every ShowDog is-a Dog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Every Dog is-an Object.</a:t>
            </a:r>
            <a:endParaRPr/>
          </a:p>
          <a:p>
            <a:pPr lvl="1"/>
            <a:r>
              <a:rPr lang="en"/>
              <a:t>All types in Java are a subtype of Object.</a:t>
            </a:r>
            <a:endParaRPr/>
          </a:p>
          <a:p>
            <a:pPr marL="0" indent="0"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45" name="Google Shape;45;p10"/>
          <p:cNvSpPr/>
          <p:nvPr/>
        </p:nvSpPr>
        <p:spPr>
          <a:xfrm>
            <a:off x="5752425" y="3262800"/>
            <a:ext cx="836550" cy="312075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/>
              <a:t>Dog</a:t>
            </a:r>
            <a:endParaRPr sz="1050"/>
          </a:p>
        </p:txBody>
      </p:sp>
      <p:sp>
        <p:nvSpPr>
          <p:cNvPr id="46" name="Google Shape;46;p10"/>
          <p:cNvSpPr/>
          <p:nvPr/>
        </p:nvSpPr>
        <p:spPr>
          <a:xfrm>
            <a:off x="5752425" y="3923081"/>
            <a:ext cx="836550" cy="312075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/>
              <a:t>ShowDog</a:t>
            </a:r>
            <a:endParaRPr sz="1050"/>
          </a:p>
        </p:txBody>
      </p:sp>
      <p:cxnSp>
        <p:nvCxnSpPr>
          <p:cNvPr id="47" name="Google Shape;47;p10"/>
          <p:cNvCxnSpPr>
            <a:stCxn id="46" idx="0"/>
            <a:endCxn id="45" idx="2"/>
          </p:cNvCxnSpPr>
          <p:nvPr/>
        </p:nvCxnSpPr>
        <p:spPr>
          <a:xfrm rot="10800000">
            <a:off x="6170700" y="3574781"/>
            <a:ext cx="0" cy="348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48;p10"/>
          <p:cNvCxnSpPr>
            <a:stCxn id="45" idx="0"/>
            <a:endCxn id="49" idx="2"/>
          </p:cNvCxnSpPr>
          <p:nvPr/>
        </p:nvCxnSpPr>
        <p:spPr>
          <a:xfrm rot="10800000" flipH="1">
            <a:off x="6170700" y="2955450"/>
            <a:ext cx="900" cy="3073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Google Shape;49;p10"/>
          <p:cNvSpPr/>
          <p:nvPr/>
        </p:nvSpPr>
        <p:spPr>
          <a:xfrm>
            <a:off x="5753330" y="2643397"/>
            <a:ext cx="836550" cy="312075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/>
              <a:t>Object</a:t>
            </a:r>
            <a:endParaRPr sz="1050"/>
          </a:p>
        </p:txBody>
      </p:sp>
      <p:sp>
        <p:nvSpPr>
          <p:cNvPr id="50" name="Google Shape;50;p10"/>
          <p:cNvSpPr/>
          <p:nvPr/>
        </p:nvSpPr>
        <p:spPr>
          <a:xfrm>
            <a:off x="5078186" y="3308025"/>
            <a:ext cx="675225" cy="221625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bark()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5078186" y="3983355"/>
            <a:ext cx="675225" cy="221625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bark()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7463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want to write a program that prints a string representation of the larger of two objects according to some specific comparison function.</a:t>
            </a:r>
            <a:endParaRPr/>
          </a:p>
        </p:txBody>
      </p:sp>
      <p:sp>
        <p:nvSpPr>
          <p:cNvPr id="348" name="Google Shape;348;p37"/>
          <p:cNvSpPr txBox="1"/>
          <p:nvPr/>
        </p:nvSpPr>
        <p:spPr>
          <a:xfrm>
            <a:off x="1380263" y="1806638"/>
            <a:ext cx="4934250" cy="10941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425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25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 sz="1050">
              <a:highlight>
                <a:srgbClr val="EFEFEF"/>
              </a:highlight>
            </a:endParaRPr>
          </a:p>
        </p:txBody>
      </p:sp>
      <p:cxnSp>
        <p:nvCxnSpPr>
          <p:cNvPr id="349" name="Google Shape;349;p37"/>
          <p:cNvCxnSpPr/>
          <p:nvPr/>
        </p:nvCxnSpPr>
        <p:spPr>
          <a:xfrm>
            <a:off x="2435288" y="3053963"/>
            <a:ext cx="13950" cy="13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7"/>
          <p:cNvSpPr txBox="1"/>
          <p:nvPr/>
        </p:nvSpPr>
        <p:spPr>
          <a:xfrm>
            <a:off x="550238" y="2066288"/>
            <a:ext cx="830025" cy="57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sz="1050"/>
              <a:t>Explicit</a:t>
            </a:r>
            <a:endParaRPr sz="1050"/>
          </a:p>
          <a:p>
            <a:pPr algn="ctr"/>
            <a:r>
              <a:rPr lang="en" sz="1050"/>
              <a:t>HoF Approach</a:t>
            </a:r>
            <a:endParaRPr sz="1050"/>
          </a:p>
        </p:txBody>
      </p:sp>
      <p:grpSp>
        <p:nvGrpSpPr>
          <p:cNvPr id="351" name="Google Shape;351;p37"/>
          <p:cNvGrpSpPr/>
          <p:nvPr/>
        </p:nvGrpSpPr>
        <p:grpSpPr>
          <a:xfrm>
            <a:off x="746438" y="3221063"/>
            <a:ext cx="4358156" cy="1094175"/>
            <a:chOff x="995250" y="3437500"/>
            <a:chExt cx="5810875" cy="1458900"/>
          </a:xfrm>
        </p:grpSpPr>
        <p:sp>
          <p:nvSpPr>
            <p:cNvPr id="352" name="Google Shape;352;p37"/>
            <p:cNvSpPr txBox="1"/>
            <p:nvPr/>
          </p:nvSpPr>
          <p:spPr>
            <a:xfrm>
              <a:off x="2470825" y="3437500"/>
              <a:ext cx="4335300" cy="14589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print_larger(T x, T y):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425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largerThan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(y):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425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>
                <a:lnSpc>
                  <a:spcPct val="115000"/>
                </a:lnSpc>
              </a:pP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y.</a:t>
              </a:r>
              <a:r>
                <a:rPr lang="en" sz="1425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050">
                <a:highlight>
                  <a:srgbClr val="EFEFEF"/>
                </a:highlight>
              </a:endParaRPr>
            </a:p>
          </p:txBody>
        </p:sp>
        <p:sp>
          <p:nvSpPr>
            <p:cNvPr id="353" name="Google Shape;353;p37"/>
            <p:cNvSpPr txBox="1"/>
            <p:nvPr/>
          </p:nvSpPr>
          <p:spPr>
            <a:xfrm>
              <a:off x="995250" y="3760450"/>
              <a:ext cx="14001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" sz="1050"/>
                <a:t>Subtype Polymorphism Approach??</a:t>
              </a:r>
              <a:endParaRPr sz="1050"/>
            </a:p>
          </p:txBody>
        </p:sp>
      </p:grpSp>
      <p:cxnSp>
        <p:nvCxnSpPr>
          <p:cNvPr id="354" name="Google Shape;354;p37"/>
          <p:cNvCxnSpPr/>
          <p:nvPr/>
        </p:nvCxnSpPr>
        <p:spPr>
          <a:xfrm>
            <a:off x="4074281" y="2132419"/>
            <a:ext cx="1975500" cy="11207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37"/>
          <p:cNvSpPr txBox="1"/>
          <p:nvPr/>
        </p:nvSpPr>
        <p:spPr>
          <a:xfrm>
            <a:off x="5599913" y="3238275"/>
            <a:ext cx="1274175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Can simply pass a different compare function.</a:t>
            </a:r>
            <a:endParaRPr sz="1050"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361" name="Google Shape;361;p3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7463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want to write a program that prints a string representation of the larger of two objects according to some specific comparison function.</a:t>
            </a:r>
            <a:endParaRPr/>
          </a:p>
        </p:txBody>
      </p:sp>
      <p:sp>
        <p:nvSpPr>
          <p:cNvPr id="362" name="Google Shape;362;p38"/>
          <p:cNvSpPr txBox="1"/>
          <p:nvPr/>
        </p:nvSpPr>
        <p:spPr>
          <a:xfrm>
            <a:off x="1380263" y="1806638"/>
            <a:ext cx="4934250" cy="10941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425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25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 sz="1050">
              <a:highlight>
                <a:srgbClr val="EFEFEF"/>
              </a:highlight>
            </a:endParaRPr>
          </a:p>
        </p:txBody>
      </p:sp>
      <p:cxnSp>
        <p:nvCxnSpPr>
          <p:cNvPr id="363" name="Google Shape;363;p38"/>
          <p:cNvCxnSpPr/>
          <p:nvPr/>
        </p:nvCxnSpPr>
        <p:spPr>
          <a:xfrm>
            <a:off x="2435288" y="3053963"/>
            <a:ext cx="13950" cy="13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38"/>
          <p:cNvSpPr txBox="1"/>
          <p:nvPr/>
        </p:nvSpPr>
        <p:spPr>
          <a:xfrm>
            <a:off x="550238" y="2066288"/>
            <a:ext cx="830025" cy="57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sz="1050"/>
              <a:t>Explicit</a:t>
            </a:r>
            <a:endParaRPr sz="1050"/>
          </a:p>
          <a:p>
            <a:pPr algn="ctr"/>
            <a:r>
              <a:rPr lang="en" sz="1050"/>
              <a:t>HoF Approach</a:t>
            </a:r>
            <a:endParaRPr sz="1050"/>
          </a:p>
        </p:txBody>
      </p:sp>
      <p:grpSp>
        <p:nvGrpSpPr>
          <p:cNvPr id="365" name="Google Shape;365;p38"/>
          <p:cNvGrpSpPr/>
          <p:nvPr/>
        </p:nvGrpSpPr>
        <p:grpSpPr>
          <a:xfrm>
            <a:off x="-110808" y="3221063"/>
            <a:ext cx="5710640" cy="1094175"/>
            <a:chOff x="258668" y="3437500"/>
            <a:chExt cx="6767565" cy="1458900"/>
          </a:xfrm>
        </p:grpSpPr>
        <p:sp>
          <p:nvSpPr>
            <p:cNvPr id="366" name="Google Shape;366;p38"/>
            <p:cNvSpPr txBox="1"/>
            <p:nvPr/>
          </p:nvSpPr>
          <p:spPr>
            <a:xfrm>
              <a:off x="1610033" y="3437500"/>
              <a:ext cx="5416200" cy="14589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print_larger(T x, T y, </a:t>
              </a:r>
              <a:r>
                <a:rPr lang="en" sz="1425">
                  <a:solidFill>
                    <a:srgbClr val="FF000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comparator&lt;T&gt; c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425">
                  <a:solidFill>
                    <a:srgbClr val="FF000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.compare(x, y):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425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>
                <a:lnSpc>
                  <a:spcPct val="115000"/>
                </a:lnSpc>
              </a:pP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y.</a:t>
              </a:r>
              <a:r>
                <a:rPr lang="en" sz="1425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050">
                <a:highlight>
                  <a:srgbClr val="EFEFEF"/>
                </a:highlight>
              </a:endParaRPr>
            </a:p>
          </p:txBody>
        </p:sp>
        <p:sp>
          <p:nvSpPr>
            <p:cNvPr id="367" name="Google Shape;367;p38"/>
            <p:cNvSpPr txBox="1"/>
            <p:nvPr/>
          </p:nvSpPr>
          <p:spPr>
            <a:xfrm>
              <a:off x="258668" y="3760450"/>
              <a:ext cx="14001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" sz="1050"/>
                <a:t>Subtype Polymorphism Approach</a:t>
              </a:r>
              <a:endParaRPr sz="1050"/>
            </a:p>
          </p:txBody>
        </p:sp>
      </p:grpSp>
      <p:cxnSp>
        <p:nvCxnSpPr>
          <p:cNvPr id="368" name="Google Shape;368;p38"/>
          <p:cNvCxnSpPr/>
          <p:nvPr/>
        </p:nvCxnSpPr>
        <p:spPr>
          <a:xfrm>
            <a:off x="4074281" y="2132419"/>
            <a:ext cx="1975500" cy="11207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Google Shape;369;p38"/>
          <p:cNvSpPr txBox="1"/>
          <p:nvPr/>
        </p:nvSpPr>
        <p:spPr>
          <a:xfrm>
            <a:off x="5599913" y="3238275"/>
            <a:ext cx="1274175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Can simply pass a different compare function.</a:t>
            </a:r>
            <a:endParaRPr sz="1050"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Additional Orders in Java</a:t>
            </a: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23962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In some languages, we’d write two comparison functions and simply pass the one we want :</a:t>
            </a:r>
            <a:endParaRPr/>
          </a:p>
          <a:p>
            <a:r>
              <a:rPr lang="en"/>
              <a:t>sizeCompare()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nameCompare()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The standard Java approach: Create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sizeComparator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/>
              <a:t> classes that implement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/>
              <a:t> interface.</a:t>
            </a:r>
            <a:endParaRPr/>
          </a:p>
          <a:p>
            <a:r>
              <a:rPr lang="en"/>
              <a:t>Requires methods that also take Comparator arguments (see project 1B).</a:t>
            </a:r>
            <a:br>
              <a:rPr lang="en"/>
            </a:br>
            <a:endParaRPr/>
          </a:p>
        </p:txBody>
      </p:sp>
      <p:sp>
        <p:nvSpPr>
          <p:cNvPr id="376" name="Google Shape;376;p39"/>
          <p:cNvSpPr txBox="1"/>
          <p:nvPr/>
        </p:nvSpPr>
        <p:spPr>
          <a:xfrm>
            <a:off x="239400" y="3456619"/>
            <a:ext cx="3709575" cy="944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0795"/>
              </a:lnSpc>
            </a:pPr>
            <a:r>
              <a:rPr lang="en" sz="15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 b="1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 sz="15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5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 b="1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 b="1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5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 o1</a:t>
            </a:r>
            <a:r>
              <a:rPr lang="en" sz="15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 o2</a:t>
            </a:r>
            <a:r>
              <a:rPr lang="en" sz="15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b="1">
              <a:solidFill>
                <a:schemeClr val="dk2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Dogs and Comparators</a:t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1890038" y="2513175"/>
            <a:ext cx="1218600" cy="22365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compare(T, T)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40"/>
          <p:cNvSpPr/>
          <p:nvPr/>
        </p:nvSpPr>
        <p:spPr>
          <a:xfrm>
            <a:off x="3108629" y="2444475"/>
            <a:ext cx="1431900" cy="596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500">
                <a:latin typeface="Ubuntu Mono"/>
                <a:ea typeface="Ubuntu Mono"/>
                <a:cs typeface="Ubuntu Mono"/>
                <a:sym typeface="Ubuntu Mono"/>
              </a:rPr>
              <a:t>Comparator&lt;T&gt;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84" name="Google Shape;384;p40"/>
          <p:cNvCxnSpPr>
            <a:stCxn id="385" idx="0"/>
            <a:endCxn id="383" idx="2"/>
          </p:cNvCxnSpPr>
          <p:nvPr/>
        </p:nvCxnSpPr>
        <p:spPr>
          <a:xfrm rot="10800000" flipH="1">
            <a:off x="2445563" y="3041138"/>
            <a:ext cx="1379025" cy="3822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6" name="Google Shape;386;p40"/>
          <p:cNvSpPr/>
          <p:nvPr/>
        </p:nvSpPr>
        <p:spPr>
          <a:xfrm>
            <a:off x="282863" y="3497231"/>
            <a:ext cx="1358550" cy="371475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compare(Dog, Dog)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1642763" y="3423413"/>
            <a:ext cx="1605600" cy="596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NameComparator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5188304" y="1525613"/>
            <a:ext cx="1431900" cy="596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4779619" y="1081613"/>
            <a:ext cx="1992825" cy="4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Dog not related by inheritance to any of the classes below.</a:t>
            </a:r>
            <a:endParaRPr sz="1050"/>
          </a:p>
        </p:txBody>
      </p:sp>
      <p:sp>
        <p:nvSpPr>
          <p:cNvPr id="389" name="Google Shape;389;p40"/>
          <p:cNvSpPr txBox="1"/>
          <p:nvPr/>
        </p:nvSpPr>
        <p:spPr>
          <a:xfrm>
            <a:off x="125100" y="1292081"/>
            <a:ext cx="3709575" cy="944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0795"/>
              </a:lnSpc>
            </a:pPr>
            <a:r>
              <a:rPr lang="en" sz="15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 b="1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 sz="15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5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 b="1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 b="1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5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 o1</a:t>
            </a:r>
            <a:r>
              <a:rPr lang="en" sz="15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 o2</a:t>
            </a:r>
            <a:r>
              <a:rPr lang="en" sz="15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5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b="1">
              <a:solidFill>
                <a:schemeClr val="dk2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40"/>
          <p:cNvSpPr/>
          <p:nvPr/>
        </p:nvSpPr>
        <p:spPr>
          <a:xfrm>
            <a:off x="3654713" y="3497231"/>
            <a:ext cx="1358550" cy="371475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compare(Dog, Dog)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40"/>
          <p:cNvSpPr/>
          <p:nvPr/>
        </p:nvSpPr>
        <p:spPr>
          <a:xfrm>
            <a:off x="5014613" y="3423413"/>
            <a:ext cx="1605600" cy="596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SizeComparator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2" name="Google Shape;392;p40"/>
          <p:cNvCxnSpPr>
            <a:stCxn id="391" idx="0"/>
            <a:endCxn id="383" idx="2"/>
          </p:cNvCxnSpPr>
          <p:nvPr/>
        </p:nvCxnSpPr>
        <p:spPr>
          <a:xfrm rot="10800000">
            <a:off x="3824588" y="3041138"/>
            <a:ext cx="1992825" cy="3822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Example: NameComparator</a:t>
            </a:r>
            <a:endParaRPr/>
          </a:p>
        </p:txBody>
      </p:sp>
      <p:sp>
        <p:nvSpPr>
          <p:cNvPr id="398" name="Google Shape;398;p41"/>
          <p:cNvSpPr txBox="1"/>
          <p:nvPr/>
        </p:nvSpPr>
        <p:spPr>
          <a:xfrm>
            <a:off x="114300" y="1107382"/>
            <a:ext cx="6688800" cy="25202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Comparable&lt;Dog&gt;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name;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 class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NameComparator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Comparator&lt;Dog&gt;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compare(Dog d1, Dog d2)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d1.name.compareTo(d2.name);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>
              <a:highlight>
                <a:srgbClr val="EFEFEF"/>
              </a:highlight>
            </a:endParaRPr>
          </a:p>
        </p:txBody>
      </p:sp>
      <p:sp>
        <p:nvSpPr>
          <p:cNvPr id="399" name="Google Shape;399;p41"/>
          <p:cNvSpPr txBox="1"/>
          <p:nvPr/>
        </p:nvSpPr>
        <p:spPr>
          <a:xfrm>
            <a:off x="1144313" y="3025931"/>
            <a:ext cx="5438475" cy="14157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Comparator&lt;Dog&gt; cd = </a:t>
            </a:r>
            <a:r>
              <a:rPr lang="en" sz="1425" b="1">
                <a:solidFill>
                  <a:srgbClr val="9C20EE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Dog.NameComparator();</a:t>
            </a:r>
            <a:endParaRPr sz="1425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(cd.compare(d1, d3) &gt; 0) {</a:t>
            </a:r>
            <a:endParaRPr sz="1425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   d1.bark();</a:t>
            </a:r>
            <a:endParaRPr sz="1425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425" b="1">
                <a:solidFill>
                  <a:srgbClr val="9C20EE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25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   d3.bark();</a:t>
            </a:r>
            <a:endParaRPr sz="1425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>
              <a:highlight>
                <a:srgbClr val="EAD1DC"/>
              </a:highlight>
            </a:endParaRPr>
          </a:p>
        </p:txBody>
      </p:sp>
      <p:sp>
        <p:nvSpPr>
          <p:cNvPr id="400" name="Google Shape;400;p41"/>
          <p:cNvSpPr txBox="1"/>
          <p:nvPr/>
        </p:nvSpPr>
        <p:spPr>
          <a:xfrm>
            <a:off x="3548700" y="3732713"/>
            <a:ext cx="2748600" cy="5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/>
              <a:t>Result: If d1 has a name that comes later in the alphabet than d3, d1 barks.</a:t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Comparable and Comparator Summary</a:t>
            </a:r>
            <a:endParaRPr/>
          </a:p>
        </p:txBody>
      </p:sp>
      <p:sp>
        <p:nvSpPr>
          <p:cNvPr id="406" name="Google Shape;406;p42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/>
              <a:t>Interfaces provide us with the ability to make </a:t>
            </a:r>
            <a:r>
              <a:rPr lang="en" b="1" i="1"/>
              <a:t>callbacks:</a:t>
            </a:r>
            <a:endParaRPr b="1" i="1"/>
          </a:p>
          <a:p>
            <a:r>
              <a:rPr lang="en"/>
              <a:t>Sometimes a function needs the help of another function that might not have been written yet.</a:t>
            </a:r>
            <a:endParaRPr/>
          </a:p>
          <a:p>
            <a:pPr lvl="1"/>
            <a:r>
              <a:rPr lang="en"/>
              <a:t>Example: max needs compareTo</a:t>
            </a:r>
            <a:endParaRPr/>
          </a:p>
          <a:p>
            <a:pPr lvl="1"/>
            <a:r>
              <a:rPr lang="en"/>
              <a:t>The helping function is sometimes called a “callback”.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Some languages handle this using explicit function passing.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In Java, we do this by wrapping up the needed function in an interface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Arrays.sort</a:t>
            </a:r>
            <a:r>
              <a:rPr lang="en"/>
              <a:t> needs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/>
              <a:t> which lives inside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/>
              <a:t> interface)</a:t>
            </a:r>
            <a:endParaRPr/>
          </a:p>
          <a:p>
            <a:pPr>
              <a:spcBef>
                <a:spcPts val="0"/>
              </a:spcBef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Arrays.sort</a:t>
            </a:r>
            <a:r>
              <a:rPr lang="en"/>
              <a:t> “calls back” whenever it needs a comparison.</a:t>
            </a:r>
            <a:endParaRPr/>
          </a:p>
          <a:p>
            <a:pPr lvl="1"/>
            <a:r>
              <a:rPr lang="en"/>
              <a:t>Similar to giving your number to someone if they need information.</a:t>
            </a:r>
            <a:endParaRPr/>
          </a:p>
          <a:p>
            <a:pPr lvl="1"/>
            <a:r>
              <a:rPr lang="en"/>
              <a:t>See Project 1B to explore how to write code that uses comparators.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 Typing Puzzle</a:t>
            </a: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For each assignment, decide if it causes a compile error.</a:t>
            </a:r>
            <a:endParaRPr/>
          </a:p>
          <a:p>
            <a:pPr marL="0" indent="0">
              <a:buNone/>
            </a:pPr>
            <a:r>
              <a:rPr lang="en"/>
              <a:t>For each call to bark, decide whether: 1. Dog.bark() is called, 2. ShowDog.bark() is called, or 3. A syntax error results.</a:t>
            </a: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38" y="2172094"/>
            <a:ext cx="4864894" cy="222170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/>
        </p:nvSpPr>
        <p:spPr>
          <a:xfrm>
            <a:off x="2490150" y="2720588"/>
            <a:ext cx="4367700" cy="172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/>
              <a:t>The rules: </a:t>
            </a:r>
            <a:endParaRPr sz="1350"/>
          </a:p>
          <a:p>
            <a:pPr marL="342900" indent="-257175">
              <a:buSzPts val="1800"/>
              <a:buChar char="●"/>
            </a:pPr>
            <a:r>
              <a:rPr lang="en" sz="1350"/>
              <a:t>Compiler allows memory box to hold any subtype.</a:t>
            </a:r>
            <a:endParaRPr sz="1350"/>
          </a:p>
          <a:p>
            <a:pPr marL="342900" indent="-257175">
              <a:buSzPts val="1800"/>
              <a:buChar char="●"/>
            </a:pPr>
            <a:r>
              <a:rPr lang="en" sz="1350"/>
              <a:t>Compiler allows calls based on static type.</a:t>
            </a:r>
            <a:endParaRPr sz="1350"/>
          </a:p>
          <a:p>
            <a:pPr marL="342900" indent="-257175">
              <a:buSzPts val="1800"/>
              <a:buChar char="●"/>
            </a:pPr>
            <a:r>
              <a:rPr lang="en" sz="1350" b="1"/>
              <a:t>Overridden non-static methods are selected at run time based on dynamic type</a:t>
            </a:r>
            <a:r>
              <a:rPr lang="en" sz="1350"/>
              <a:t>.</a:t>
            </a:r>
            <a:endParaRPr sz="1350"/>
          </a:p>
          <a:p>
            <a:pPr marL="685800" lvl="1" indent="-257175">
              <a:buSzPts val="1800"/>
              <a:buChar char="○"/>
            </a:pPr>
            <a:r>
              <a:rPr lang="en" sz="1350" b="1"/>
              <a:t>Everything else is based on static type</a:t>
            </a:r>
            <a:r>
              <a:rPr lang="en" sz="1350"/>
              <a:t>, including </a:t>
            </a:r>
            <a:r>
              <a:rPr lang="en" sz="1350" u="sng">
                <a:solidFill>
                  <a:schemeClr val="hlink"/>
                </a:solidFill>
                <a:hlinkClick r:id="rId4"/>
              </a:rPr>
              <a:t>overloaded methods</a:t>
            </a:r>
            <a:r>
              <a:rPr lang="en" sz="1350"/>
              <a:t>. Note: No overloaded methods for problem at left.</a:t>
            </a:r>
            <a:endParaRPr sz="13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Static Methods, Variables, and Inheritance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4402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You may find questions on old 61B exams, worksheets, etc. that consider:</a:t>
            </a:r>
            <a:endParaRPr/>
          </a:p>
          <a:p>
            <a:r>
              <a:rPr lang="en"/>
              <a:t>What if a subclass has variables with the same name as a superclass?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What if subclass has a static method with the same signature as a superclass method?</a:t>
            </a:r>
            <a:endParaRPr/>
          </a:p>
          <a:p>
            <a:pPr lvl="1"/>
            <a:r>
              <a:rPr lang="en"/>
              <a:t>For static methods, we do not use the term overriding for this.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These two practices above are called “hiding”.</a:t>
            </a:r>
            <a:endParaRPr/>
          </a:p>
          <a:p>
            <a:r>
              <a:rPr lang="en"/>
              <a:t>It is bad style.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There is no good reason to ever do this.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 rules for resolving the conflict are a bit confusing to learn.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 decided last year to stop teaching it in 61B.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But if you want to learn it,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https://docs.oracle.com/javase/tutorial/java/IandI/override.html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696713" y="2126325"/>
            <a:ext cx="5464575" cy="8241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Subtype Polymorphism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Subtype Polymorphism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The biggest idea of the last couple of lectures: </a:t>
            </a:r>
            <a:r>
              <a:rPr lang="en" b="1" i="1" u="sng"/>
              <a:t>Subtype Polymorphism</a:t>
            </a:r>
            <a:endParaRPr b="1" i="1" u="sng"/>
          </a:p>
          <a:p>
            <a:r>
              <a:rPr lang="en"/>
              <a:t>Polymorphism: “providing a single interface to entities of different types”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Consider a variable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"/>
              <a:t> of static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"/>
              <a:t>:</a:t>
            </a:r>
            <a:endParaRPr/>
          </a:p>
          <a:p>
            <a:r>
              <a:rPr lang="en"/>
              <a:t>When you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deque.addFirst()</a:t>
            </a:r>
            <a:r>
              <a:rPr lang="en"/>
              <a:t>, the actual behavior is based on the dynamic type.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Java automatically selects the right behavior using what is sometimes called “dynamic method selection”.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Curious about alternatives to subtype polymorphism?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wiki</a:t>
            </a:r>
            <a:r>
              <a:rPr lang="en"/>
              <a:t> or CS164.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67188" y="4187438"/>
            <a:ext cx="43461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u="sng">
                <a:solidFill>
                  <a:schemeClr val="hlink"/>
                </a:solidFill>
                <a:hlinkClick r:id="rId4"/>
              </a:rPr>
              <a:t>http://www.stroustrup.com/glossary.html#Gpolymorphism</a:t>
            </a:r>
            <a:endParaRPr sz="1050"/>
          </a:p>
          <a:p>
            <a:endParaRPr sz="1050"/>
          </a:p>
        </p:txBody>
      </p:sp>
      <p:cxnSp>
        <p:nvCxnSpPr>
          <p:cNvPr id="78" name="Google Shape;78;p14"/>
          <p:cNvCxnSpPr/>
          <p:nvPr/>
        </p:nvCxnSpPr>
        <p:spPr>
          <a:xfrm flipH="1">
            <a:off x="2920538" y="1866919"/>
            <a:ext cx="759825" cy="19417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4"/>
          <p:cNvSpPr txBox="1"/>
          <p:nvPr/>
        </p:nvSpPr>
        <p:spPr>
          <a:xfrm>
            <a:off x="3747881" y="1706531"/>
            <a:ext cx="15786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a.k.a. compile-time type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80" name="Google Shape;80;p14"/>
          <p:cNvCxnSpPr/>
          <p:nvPr/>
        </p:nvCxnSpPr>
        <p:spPr>
          <a:xfrm rot="10800000">
            <a:off x="1810931" y="2668838"/>
            <a:ext cx="552600" cy="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4"/>
          <p:cNvSpPr txBox="1"/>
          <p:nvPr/>
        </p:nvSpPr>
        <p:spPr>
          <a:xfrm>
            <a:off x="2364750" y="2513528"/>
            <a:ext cx="15786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a.k.a. run-time type</a:t>
            </a:r>
            <a:endParaRPr sz="105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7463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want to write a program that prints a string representation of the larger of two objects.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1380263" y="1806638"/>
            <a:ext cx="4934250" cy="10941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425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25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 sz="1050">
              <a:highlight>
                <a:srgbClr val="EFEFEF"/>
              </a:highlight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2435288" y="3053963"/>
            <a:ext cx="13950" cy="13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/>
        </p:nvSpPr>
        <p:spPr>
          <a:xfrm>
            <a:off x="550238" y="2066288"/>
            <a:ext cx="830025" cy="57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sz="1050"/>
              <a:t>Explicit</a:t>
            </a:r>
            <a:endParaRPr sz="1050"/>
          </a:p>
          <a:p>
            <a:pPr algn="ctr"/>
            <a:r>
              <a:rPr lang="en" sz="1050"/>
              <a:t>HoF Approach</a:t>
            </a:r>
            <a:endParaRPr sz="1050"/>
          </a:p>
        </p:txBody>
      </p:sp>
      <p:grpSp>
        <p:nvGrpSpPr>
          <p:cNvPr id="91" name="Google Shape;91;p15"/>
          <p:cNvGrpSpPr/>
          <p:nvPr/>
        </p:nvGrpSpPr>
        <p:grpSpPr>
          <a:xfrm>
            <a:off x="1317938" y="3221063"/>
            <a:ext cx="3786525" cy="1094175"/>
            <a:chOff x="1757250" y="3437500"/>
            <a:chExt cx="5048700" cy="1458900"/>
          </a:xfrm>
        </p:grpSpPr>
        <p:sp>
          <p:nvSpPr>
            <p:cNvPr id="92" name="Google Shape;92;p15"/>
            <p:cNvSpPr txBox="1"/>
            <p:nvPr/>
          </p:nvSpPr>
          <p:spPr>
            <a:xfrm>
              <a:off x="3157350" y="3437500"/>
              <a:ext cx="3648600" cy="14589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print_larger(x, y):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425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largerThan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(y):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425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>
                <a:lnSpc>
                  <a:spcPct val="115000"/>
                </a:lnSpc>
              </a:pP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425" b="1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y.</a:t>
              </a:r>
              <a:r>
                <a:rPr lang="en" sz="1425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425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050">
                <a:highlight>
                  <a:srgbClr val="EFEFEF"/>
                </a:highlight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1757250" y="3760450"/>
              <a:ext cx="14001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" sz="1050"/>
                <a:t>Subtype Polymorphism Approach</a:t>
              </a:r>
              <a:endParaRPr sz="1050"/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4166456" y="1454382"/>
            <a:ext cx="2646450" cy="2323631"/>
            <a:chOff x="5555275" y="1081925"/>
            <a:chExt cx="3528600" cy="3098175"/>
          </a:xfrm>
        </p:grpSpPr>
        <p:cxnSp>
          <p:nvCxnSpPr>
            <p:cNvPr id="95" name="Google Shape;95;p15"/>
            <p:cNvCxnSpPr/>
            <p:nvPr/>
          </p:nvCxnSpPr>
          <p:spPr>
            <a:xfrm flipH="1">
              <a:off x="5555275" y="1388825"/>
              <a:ext cx="678300" cy="2181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6" name="Google Shape;96;p15"/>
            <p:cNvSpPr txBox="1"/>
            <p:nvPr/>
          </p:nvSpPr>
          <p:spPr>
            <a:xfrm>
              <a:off x="6201250" y="1081925"/>
              <a:ext cx="28503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solidFill>
                    <a:srgbClr val="BE0712"/>
                  </a:solidFill>
                </a:rPr>
                <a:t>Sometimes called a “callback”.</a:t>
              </a:r>
              <a:endParaRPr sz="1050">
                <a:solidFill>
                  <a:srgbClr val="BE0712"/>
                </a:solidFill>
              </a:endParaRPr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7283275" y="3367100"/>
              <a:ext cx="18006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solidFill>
                    <a:srgbClr val="BE0712"/>
                  </a:solidFill>
                </a:rPr>
                <a:t>Not to be confused with the amazing </a:t>
              </a:r>
              <a:r>
                <a:rPr lang="en" sz="1050" u="sng">
                  <a:solidFill>
                    <a:schemeClr val="hlink"/>
                  </a:solidFill>
                  <a:hlinkClick r:id="rId3"/>
                </a:rPr>
                <a:t>Dr. Ernest Kaulbach</a:t>
              </a:r>
              <a:r>
                <a:rPr lang="en" sz="1050">
                  <a:solidFill>
                    <a:srgbClr val="BE0712"/>
                  </a:solidFill>
                </a:rPr>
                <a:t>, who taught my Old English class.</a:t>
              </a:r>
              <a:endParaRPr sz="1050">
                <a:solidFill>
                  <a:srgbClr val="BE0712"/>
                </a:solidFill>
              </a:endParaRPr>
            </a:p>
          </p:txBody>
        </p:sp>
        <p:cxnSp>
          <p:nvCxnSpPr>
            <p:cNvPr id="98" name="Google Shape;98;p15"/>
            <p:cNvCxnSpPr/>
            <p:nvPr/>
          </p:nvCxnSpPr>
          <p:spPr>
            <a:xfrm rot="10800000">
              <a:off x="8494450" y="1429475"/>
              <a:ext cx="185700" cy="19134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696713" y="2126325"/>
            <a:ext cx="5464575" cy="8241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DIY Comparison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2541</Words>
  <Application>Microsoft Macintosh PowerPoint</Application>
  <PresentationFormat>自定义</PresentationFormat>
  <Paragraphs>416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Ubuntu Mono</vt:lpstr>
      <vt:lpstr>Custom</vt:lpstr>
      <vt:lpstr>CS61B</vt:lpstr>
      <vt:lpstr>Dynamic Method Selection Puzzle (Online Only)</vt:lpstr>
      <vt:lpstr>A Typing Puzzle</vt:lpstr>
      <vt:lpstr>A Typing Puzzle</vt:lpstr>
      <vt:lpstr>Static Methods, Variables, and Inheritance</vt:lpstr>
      <vt:lpstr>Subtype Polymorphism</vt:lpstr>
      <vt:lpstr>Subtype Polymorphism</vt:lpstr>
      <vt:lpstr>Subtype Polymorphism vs. Explicit Higher Order Functions</vt:lpstr>
      <vt:lpstr>DIY Comparison</vt:lpstr>
      <vt:lpstr>shoutkey.com/TBA</vt:lpstr>
      <vt:lpstr>yellkey.com/yell</vt:lpstr>
      <vt:lpstr>Writing a General Max Function</vt:lpstr>
      <vt:lpstr>Dog.maxDog</vt:lpstr>
      <vt:lpstr>The Fundamental Problem</vt:lpstr>
      <vt:lpstr>Solution</vt:lpstr>
      <vt:lpstr>The OurComparable Interface</vt:lpstr>
      <vt:lpstr>General Maximization Function Through Inheritance</vt:lpstr>
      <vt:lpstr>General Maximization Function Through Inheritance</vt:lpstr>
      <vt:lpstr>Interfaces Quiz #1: yellkey.com/special</vt:lpstr>
      <vt:lpstr>Interfaces Quiz #2: yellkey.com/wish</vt:lpstr>
      <vt:lpstr>Answers to Quiz</vt:lpstr>
      <vt:lpstr>Comparables</vt:lpstr>
      <vt:lpstr>The Issues With OurComparable</vt:lpstr>
      <vt:lpstr>The Issues With OurComparable</vt:lpstr>
      <vt:lpstr>Comparable vs. OurComparable</vt:lpstr>
      <vt:lpstr>Comparable Advantages</vt:lpstr>
      <vt:lpstr>Comparators</vt:lpstr>
      <vt:lpstr>Natural Order</vt:lpstr>
      <vt:lpstr>Natural Order</vt:lpstr>
      <vt:lpstr>Subtype Polymorphism vs. Explicit Higher Order Functions</vt:lpstr>
      <vt:lpstr>Subtype Polymorphism vs. Explicit Higher Order Functions</vt:lpstr>
      <vt:lpstr>Additional Orders in Java</vt:lpstr>
      <vt:lpstr>Dogs and Comparators</vt:lpstr>
      <vt:lpstr>Example: NameComparator</vt:lpstr>
      <vt:lpstr>Comparable and Comparator Summary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CS61B</dc:title>
  <cp:lastModifiedBy>Microsoft Office 用户</cp:lastModifiedBy>
  <cp:revision>1</cp:revision>
  <cp:lastPrinted>2018-07-17T03:02:18Z</cp:lastPrinted>
  <dcterms:modified xsi:type="dcterms:W3CDTF">2018-07-17T03:02:24Z</dcterms:modified>
</cp:coreProperties>
</file>