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5" r:id="rId3"/>
    <p:sldId id="257" r:id="rId4"/>
    <p:sldId id="260" r:id="rId5"/>
    <p:sldId id="261" r:id="rId6"/>
    <p:sldId id="276" r:id="rId7"/>
    <p:sldId id="265" r:id="rId8"/>
    <p:sldId id="263" r:id="rId9"/>
    <p:sldId id="264" r:id="rId10"/>
    <p:sldId id="268" r:id="rId11"/>
    <p:sldId id="269" r:id="rId12"/>
    <p:sldId id="270" r:id="rId13"/>
    <p:sldId id="272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</a:t>
            </a:r>
            <a:r>
              <a:rPr lang="en-US" b="1" dirty="0" smtClean="0"/>
              <a:t>API </a:t>
            </a:r>
            <a:r>
              <a:rPr lang="ru-RU" b="1" dirty="0"/>
              <a:t>в </a:t>
            </a:r>
            <a:r>
              <a:rPr lang="en-US" b="1" dirty="0" smtClean="0"/>
              <a:t>ASP.NET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0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Конвейер обработки запроса в </a:t>
            </a:r>
            <a:r>
              <a:rPr lang="ru-RU" dirty="0" err="1"/>
              <a:t>Web</a:t>
            </a:r>
            <a:r>
              <a:rPr lang="ru-RU" dirty="0"/>
              <a:t>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2659" y="2928551"/>
            <a:ext cx="10206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Конвейер обработки запроса в </a:t>
            </a:r>
            <a:r>
              <a:rPr lang="ru-RU" sz="2400" dirty="0" err="1">
                <a:solidFill>
                  <a:schemeClr val="bg1"/>
                </a:solidFill>
              </a:rPr>
              <a:t>Web</a:t>
            </a:r>
            <a:r>
              <a:rPr lang="ru-RU" sz="2400" dirty="0">
                <a:solidFill>
                  <a:schemeClr val="bg1"/>
                </a:solidFill>
              </a:rPr>
              <a:t> API предполагает несколько этапов. Каждым этапом управляет </a:t>
            </a:r>
            <a:r>
              <a:rPr lang="ru-RU" sz="2400" dirty="0" smtClean="0">
                <a:solidFill>
                  <a:schemeClr val="bg1"/>
                </a:solidFill>
              </a:rPr>
              <a:t>обработчик </a:t>
            </a:r>
            <a:r>
              <a:rPr lang="ru-RU" sz="2400" dirty="0">
                <a:solidFill>
                  <a:schemeClr val="bg1"/>
                </a:solidFill>
              </a:rPr>
              <a:t>сообщений </a:t>
            </a:r>
            <a:r>
              <a:rPr lang="ru-RU" sz="2400" dirty="0" smtClean="0">
                <a:solidFill>
                  <a:schemeClr val="bg1"/>
                </a:solidFill>
              </a:rPr>
              <a:t>(</a:t>
            </a:r>
            <a:r>
              <a:rPr lang="ru-RU" sz="2400" dirty="0" err="1" smtClean="0">
                <a:solidFill>
                  <a:schemeClr val="bg1"/>
                </a:solidFill>
              </a:rPr>
              <a:t>message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</a:rPr>
              <a:t>handler</a:t>
            </a:r>
            <a:r>
              <a:rPr lang="ru-RU" sz="2400" dirty="0" smtClean="0">
                <a:solidFill>
                  <a:schemeClr val="bg1"/>
                </a:solidFill>
              </a:rPr>
              <a:t>). </a:t>
            </a:r>
            <a:r>
              <a:rPr lang="ru-RU" sz="2400" dirty="0">
                <a:solidFill>
                  <a:schemeClr val="bg1"/>
                </a:solidFill>
              </a:rPr>
              <a:t>Все </a:t>
            </a:r>
            <a:r>
              <a:rPr lang="ru-RU" sz="2400" dirty="0" smtClean="0">
                <a:solidFill>
                  <a:schemeClr val="bg1"/>
                </a:solidFill>
              </a:rPr>
              <a:t>обработчики наследуются </a:t>
            </a:r>
            <a:r>
              <a:rPr lang="ru-RU" sz="2400" dirty="0">
                <a:solidFill>
                  <a:schemeClr val="bg1"/>
                </a:solidFill>
              </a:rPr>
              <a:t>от абстрактного класса </a:t>
            </a:r>
            <a:r>
              <a:rPr lang="ru-RU" sz="2400" dirty="0" err="1">
                <a:solidFill>
                  <a:schemeClr val="bg1"/>
                </a:solidFill>
              </a:rPr>
              <a:t>HttpMessageHandler</a:t>
            </a:r>
            <a:r>
              <a:rPr lang="ru-RU" sz="2400" dirty="0">
                <a:solidFill>
                  <a:schemeClr val="bg1"/>
                </a:solidFill>
              </a:rPr>
              <a:t> из пространства имен </a:t>
            </a:r>
            <a:r>
              <a:rPr lang="ru-RU" sz="2400" dirty="0" err="1" smtClean="0">
                <a:solidFill>
                  <a:schemeClr val="bg1"/>
                </a:solidFill>
              </a:rPr>
              <a:t>System.Net.Http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1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60" y="658383"/>
            <a:ext cx="6086475" cy="5343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493" y="1206486"/>
            <a:ext cx="49179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Конвейер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/>
              <a:t>API представляют три компонента, каждый из которых является объектом </a:t>
            </a:r>
            <a:r>
              <a:rPr lang="ru-RU" dirty="0" err="1"/>
              <a:t>HttpMessageHandler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HttpServer</a:t>
            </a:r>
            <a:r>
              <a:rPr lang="ru-RU" dirty="0"/>
              <a:t>: получает от </a:t>
            </a:r>
            <a:r>
              <a:rPr lang="ru-RU" dirty="0" err="1"/>
              <a:t>хостирующей</a:t>
            </a:r>
            <a:r>
              <a:rPr lang="ru-RU" dirty="0"/>
              <a:t> среды объект запроса </a:t>
            </a:r>
            <a:r>
              <a:rPr lang="ru-RU" dirty="0" err="1" smtClean="0"/>
              <a:t>HttpRequestMessage</a:t>
            </a:r>
            <a:endParaRPr lang="ru-RU" dirty="0" smtClean="0"/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HttpRoutingDispatcher</a:t>
            </a:r>
            <a:r>
              <a:rPr lang="ru-RU" dirty="0"/>
              <a:t>: устанавливает данные для маршрутизации для текущего </a:t>
            </a:r>
            <a:r>
              <a:rPr lang="ru-RU" dirty="0" smtClean="0"/>
              <a:t>запроса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HttpControllerDispatcher</a:t>
            </a:r>
            <a:r>
              <a:rPr lang="ru-RU" dirty="0"/>
              <a:t>: выбирает контроллер и вызывает его метод для обработки запроса и генерации </a:t>
            </a:r>
            <a:r>
              <a:rPr lang="ru-RU" dirty="0" err="1" smtClean="0"/>
              <a:t>HttpResponseMessage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88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err="1" smtClean="0"/>
              <a:t>HttpServer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94038" y="2755557"/>
            <a:ext cx="10803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 время </a:t>
            </a:r>
            <a:r>
              <a:rPr lang="ru-RU" sz="2400" dirty="0" smtClean="0"/>
              <a:t>конфигурации </a:t>
            </a:r>
            <a:r>
              <a:rPr lang="ru-RU" sz="2400" dirty="0"/>
              <a:t>приложения класс конфигурации </a:t>
            </a:r>
            <a:r>
              <a:rPr lang="en-US" sz="2400" dirty="0" err="1">
                <a:latin typeface="Corbel" panose="020B0503020204020204" pitchFamily="34" charset="0"/>
              </a:rPr>
              <a:t>GlobalConfiguration</a:t>
            </a:r>
            <a:r>
              <a:rPr lang="en-US" sz="2400" dirty="0"/>
              <a:t> </a:t>
            </a:r>
            <a:r>
              <a:rPr lang="ru-RU" sz="2400" dirty="0"/>
              <a:t>создает объект </a:t>
            </a:r>
            <a:r>
              <a:rPr lang="en-US" sz="2400" dirty="0" err="1">
                <a:latin typeface="Corbel" panose="020B0503020204020204" pitchFamily="34" charset="0"/>
              </a:rPr>
              <a:t>HttpServer</a:t>
            </a:r>
            <a:r>
              <a:rPr lang="en-US" sz="2400" dirty="0"/>
              <a:t> </a:t>
            </a:r>
            <a:r>
              <a:rPr lang="ru-RU" sz="2400" dirty="0"/>
              <a:t>и устанавливает следующий объект </a:t>
            </a:r>
            <a:r>
              <a:rPr lang="en-US" sz="2400" dirty="0" err="1">
                <a:latin typeface="Corbel" panose="020B0503020204020204" pitchFamily="34" charset="0"/>
              </a:rPr>
              <a:t>MessageHandler</a:t>
            </a:r>
            <a:r>
              <a:rPr lang="en-US" sz="2400" dirty="0"/>
              <a:t>, </a:t>
            </a:r>
            <a:r>
              <a:rPr lang="ru-RU" sz="2400" dirty="0"/>
              <a:t>которому </a:t>
            </a:r>
            <a:r>
              <a:rPr lang="en-US" sz="2400" dirty="0" err="1">
                <a:latin typeface="Corbel" panose="020B0503020204020204" pitchFamily="34" charset="0"/>
              </a:rPr>
              <a:t>HttpServer</a:t>
            </a:r>
            <a:r>
              <a:rPr lang="en-US" sz="2400" dirty="0"/>
              <a:t> </a:t>
            </a:r>
            <a:r>
              <a:rPr lang="ru-RU" sz="2400" dirty="0"/>
              <a:t>должен передать данные (по умолчанию </a:t>
            </a:r>
            <a:r>
              <a:rPr lang="ru-RU" sz="2400" dirty="0" smtClean="0"/>
              <a:t>этим объектом является </a:t>
            </a:r>
            <a:r>
              <a:rPr lang="en-US" sz="2400" dirty="0" err="1" smtClean="0">
                <a:latin typeface="Corbel" panose="020B0503020204020204" pitchFamily="34" charset="0"/>
              </a:rPr>
              <a:t>HttpRoutingDispatcher</a:t>
            </a:r>
            <a:r>
              <a:rPr lang="en-US" sz="2400" dirty="0"/>
              <a:t>).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94038" y="4927362"/>
            <a:ext cx="10803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</a:t>
            </a:r>
            <a:r>
              <a:rPr lang="ru-RU" sz="2400" i="1" dirty="0" smtClean="0"/>
              <a:t>ся </a:t>
            </a:r>
            <a:r>
              <a:rPr lang="ru-RU" sz="2400" i="1" dirty="0"/>
              <a:t>задача </a:t>
            </a:r>
            <a:r>
              <a:rPr lang="ru-RU" sz="2400" i="1" dirty="0" err="1"/>
              <a:t>HttpServer</a:t>
            </a:r>
            <a:r>
              <a:rPr lang="ru-RU" sz="2400" i="1" dirty="0"/>
              <a:t> состоит в получении от сервера запроса в виде объекта </a:t>
            </a:r>
            <a:r>
              <a:rPr lang="ru-RU" sz="2400" i="1" dirty="0" err="1"/>
              <a:t>HttpRequestMessage</a:t>
            </a:r>
            <a:r>
              <a:rPr lang="ru-RU" sz="2400" i="1" dirty="0"/>
              <a:t> и передачу его в систему маршрутизации.</a:t>
            </a:r>
          </a:p>
        </p:txBody>
      </p:sp>
    </p:spTree>
    <p:extLst>
      <p:ext uri="{BB962C8B-B14F-4D97-AF65-F5344CB8AC3E}">
        <p14:creationId xmlns:p14="http://schemas.microsoft.com/office/powerpoint/2010/main" val="252497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err="1" smtClean="0"/>
              <a:t>HttpRoutingDispatcher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9092" y="2582563"/>
            <a:ext cx="10453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err="1"/>
              <a:t>HttpRoutingDispatcher</a:t>
            </a:r>
            <a:r>
              <a:rPr lang="ru-RU" sz="2400" i="1" dirty="0"/>
              <a:t> управляет системой маршрутизации в </a:t>
            </a:r>
            <a:r>
              <a:rPr lang="ru-RU" sz="2400" i="1" dirty="0" err="1"/>
              <a:t>Web</a:t>
            </a:r>
            <a:r>
              <a:rPr lang="ru-RU" sz="2400" i="1" dirty="0"/>
              <a:t> API.</a:t>
            </a:r>
            <a:r>
              <a:rPr lang="ru-RU" sz="2400" dirty="0"/>
              <a:t> На этапе маршрутизации из запроса извлекаются данные, на основе которых генерируются данные для маршрута. </a:t>
            </a:r>
            <a:r>
              <a:rPr lang="ru-RU" sz="2400" dirty="0" smtClean="0"/>
              <a:t>Данные маршрута представляют коллекцию пар "ключ-значение", которые используются для сопоставления с определенным маршрутом, определенным в приложении.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92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err="1"/>
              <a:t>HttpControllerDispatcher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96097" y="2619633"/>
            <a:ext cx="1079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HttpControllerDispatcher</a:t>
            </a:r>
            <a:r>
              <a:rPr lang="ru-RU" sz="2400" dirty="0"/>
              <a:t> получает данные от </a:t>
            </a:r>
            <a:r>
              <a:rPr lang="ru-RU" sz="2400" dirty="0" err="1"/>
              <a:t>HttpRoutingDispatcher</a:t>
            </a:r>
            <a:r>
              <a:rPr lang="ru-RU" sz="2400" dirty="0"/>
              <a:t> и на их основании с помощью объекта </a:t>
            </a:r>
            <a:r>
              <a:rPr lang="ru-RU" sz="2400" b="1" dirty="0" err="1"/>
              <a:t>IHttpControllerSelector</a:t>
            </a:r>
            <a:r>
              <a:rPr lang="ru-RU" sz="2400" dirty="0"/>
              <a:t> выбирает контроллер: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7" y="4117245"/>
            <a:ext cx="10799806" cy="17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5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405" y="457201"/>
            <a:ext cx="1070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ru-RU" sz="2400" dirty="0" err="1"/>
              <a:t>GetControllerMapping</a:t>
            </a:r>
            <a:r>
              <a:rPr lang="ru-RU" sz="2400" dirty="0"/>
              <a:t> возвращает коллекцию всех контроллеров, которые имеются в приложении. Для выбора контроллеров в приложении метод активирует объект </a:t>
            </a:r>
            <a:r>
              <a:rPr lang="ru-RU" sz="2400" b="1" dirty="0" err="1"/>
              <a:t>IHttpControllerTypeResolver</a:t>
            </a:r>
            <a:r>
              <a:rPr lang="ru-RU" sz="24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406" y="1828801"/>
            <a:ext cx="10700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Метод </a:t>
            </a:r>
            <a:r>
              <a:rPr lang="ru-RU" sz="2400" dirty="0" err="1"/>
              <a:t>SelectController</a:t>
            </a:r>
            <a:r>
              <a:rPr lang="ru-RU" sz="2400" dirty="0"/>
              <a:t> устанавливает контроллер, который должен обрабатывать запрос. Он возвращает объект </a:t>
            </a:r>
            <a:r>
              <a:rPr lang="ru-RU" sz="2400" b="1" dirty="0" err="1"/>
              <a:t>HttpControllerDescriptor</a:t>
            </a:r>
            <a:r>
              <a:rPr lang="ru-RU" sz="2400" dirty="0"/>
              <a:t>, содержащий информацию о контроллере.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405" y="3200401"/>
            <a:ext cx="1070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После этого </a:t>
            </a:r>
            <a:r>
              <a:rPr lang="en-US" sz="2400" dirty="0" err="1"/>
              <a:t>HttpControllerDispatcher</a:t>
            </a:r>
            <a:r>
              <a:rPr lang="en-US" sz="2400" dirty="0"/>
              <a:t> </a:t>
            </a:r>
            <a:r>
              <a:rPr lang="ru-RU" sz="2400" dirty="0"/>
              <a:t>вызывает у полученного объекта </a:t>
            </a:r>
            <a:r>
              <a:rPr lang="en-US" sz="2400" dirty="0" err="1"/>
              <a:t>HttpControllerDescriptor</a:t>
            </a:r>
            <a:r>
              <a:rPr lang="en-US" sz="2400" dirty="0"/>
              <a:t> </a:t>
            </a:r>
            <a:r>
              <a:rPr lang="ru-RU" sz="2400" dirty="0"/>
              <a:t>метод </a:t>
            </a:r>
            <a:r>
              <a:rPr lang="en-US" sz="2400" dirty="0" err="1"/>
              <a:t>CreateController</a:t>
            </a:r>
            <a:r>
              <a:rPr lang="en-US" sz="2400" dirty="0"/>
              <a:t>(), </a:t>
            </a:r>
            <a:r>
              <a:rPr lang="ru-RU" sz="2400" dirty="0"/>
              <a:t>который возвращает объект интерфейса </a:t>
            </a:r>
            <a:r>
              <a:rPr lang="en-US" sz="2400" b="1" dirty="0" err="1"/>
              <a:t>IHttpControllerActivator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4740746"/>
            <a:ext cx="10700952" cy="17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3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913" y="432487"/>
            <a:ext cx="11107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ru-RU" sz="2400" dirty="0" err="1"/>
              <a:t>Create</a:t>
            </a:r>
            <a:r>
              <a:rPr lang="ru-RU" sz="2400" dirty="0"/>
              <a:t> создает уже непосредственно объект контроллера в виде интерфейса </a:t>
            </a:r>
            <a:r>
              <a:rPr lang="ru-RU" sz="2400" b="1" dirty="0" err="1"/>
              <a:t>IHttpController</a:t>
            </a:r>
            <a:r>
              <a:rPr lang="ru-RU" sz="2400" dirty="0"/>
              <a:t> и передает ему через параметры объект запроса </a:t>
            </a:r>
            <a:r>
              <a:rPr lang="ru-RU" sz="2400" dirty="0" err="1"/>
              <a:t>HttpRequestMessage</a:t>
            </a:r>
            <a:r>
              <a:rPr lang="ru-RU" sz="2400" dirty="0"/>
              <a:t>, объект </a:t>
            </a:r>
            <a:r>
              <a:rPr lang="ru-RU" sz="2400" dirty="0" err="1"/>
              <a:t>HttpControllerDescriptor</a:t>
            </a:r>
            <a:r>
              <a:rPr lang="ru-RU" sz="2400" dirty="0"/>
              <a:t>, описывающий контроллер и тип контроллера.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913" y="2162433"/>
            <a:ext cx="1110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Web API </a:t>
            </a:r>
            <a:r>
              <a:rPr lang="ru-RU" sz="2400" dirty="0">
                <a:latin typeface="Corbel" panose="020B0503020204020204" pitchFamily="34" charset="0"/>
              </a:rPr>
              <a:t>предоставляет встроенную реализацию интерфейса </a:t>
            </a:r>
            <a:r>
              <a:rPr lang="en-US" sz="2400" dirty="0" err="1">
                <a:latin typeface="Corbel" panose="020B0503020204020204" pitchFamily="34" charset="0"/>
              </a:rPr>
              <a:t>IHttpControllerActivator</a:t>
            </a:r>
            <a:r>
              <a:rPr lang="en-US" sz="2400" dirty="0">
                <a:latin typeface="Corbel" panose="020B0503020204020204" pitchFamily="34" charset="0"/>
              </a:rPr>
              <a:t> - </a:t>
            </a:r>
            <a:r>
              <a:rPr lang="ru-RU" sz="2400" dirty="0">
                <a:latin typeface="Corbel" panose="020B0503020204020204" pitchFamily="34" charset="0"/>
              </a:rPr>
              <a:t>класс </a:t>
            </a:r>
            <a:r>
              <a:rPr lang="en-US" sz="2400" b="1" dirty="0" err="1">
                <a:latin typeface="Corbel" panose="020B0503020204020204" pitchFamily="34" charset="0"/>
              </a:rPr>
              <a:t>DefaultHttpControllerActivator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ru-RU" sz="2400" dirty="0">
                <a:latin typeface="Corbel" panose="020B0503020204020204" pitchFamily="34" charset="0"/>
              </a:rPr>
              <a:t>из пространства имен </a:t>
            </a:r>
            <a:r>
              <a:rPr lang="en-US" sz="2400" dirty="0" err="1" smtClean="0">
                <a:latin typeface="Corbel" panose="020B0503020204020204" pitchFamily="34" charset="0"/>
              </a:rPr>
              <a:t>System.Web.Http.Dispatcher</a:t>
            </a:r>
            <a:endParaRPr lang="ru-RU" sz="2400" dirty="0">
              <a:latin typeface="Corbel" panose="020B05030202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913" y="3523048"/>
            <a:ext cx="950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После создания контроллера происходит вызов метода </a:t>
            </a:r>
            <a:r>
              <a:rPr lang="ru-RU" sz="2400" dirty="0" err="1"/>
              <a:t>ExecuteAsync</a:t>
            </a:r>
            <a:r>
              <a:rPr lang="ru-RU" sz="2400" dirty="0"/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3" y="4144999"/>
            <a:ext cx="11107298" cy="1679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913" y="5984295"/>
            <a:ext cx="11107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 после этого начинается собственно обработка запроса контроллером.</a:t>
            </a:r>
          </a:p>
        </p:txBody>
      </p:sp>
    </p:spTree>
    <p:extLst>
      <p:ext uri="{BB962C8B-B14F-4D97-AF65-F5344CB8AC3E}">
        <p14:creationId xmlns:p14="http://schemas.microsoft.com/office/powerpoint/2010/main" val="10791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0575" y="2597150"/>
            <a:ext cx="106108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orbel" panose="020B0503020204020204" pitchFamily="34" charset="0"/>
              </a:rPr>
              <a:t>Платформа </a:t>
            </a:r>
            <a:r>
              <a:rPr lang="en-US" sz="2800" dirty="0" smtClean="0">
                <a:latin typeface="Corbel" panose="020B0503020204020204" pitchFamily="34" charset="0"/>
              </a:rPr>
              <a:t>Web</a:t>
            </a:r>
            <a:r>
              <a:rPr lang="ru-RU" sz="2800" dirty="0" smtClean="0">
                <a:latin typeface="Corbel" panose="020B0503020204020204" pitchFamily="34" charset="0"/>
              </a:rPr>
              <a:t> </a:t>
            </a:r>
            <a:r>
              <a:rPr lang="ru-RU" sz="2800" dirty="0"/>
              <a:t>A</a:t>
            </a:r>
            <a:r>
              <a:rPr lang="ru-RU" sz="2800" dirty="0" smtClean="0"/>
              <a:t>PI </a:t>
            </a:r>
            <a:r>
              <a:rPr lang="ru-RU" sz="2800" i="1" dirty="0" smtClean="0"/>
              <a:t>позволяет создавать </a:t>
            </a:r>
            <a:r>
              <a:rPr lang="ru-RU" sz="2800" b="1" i="1" dirty="0" smtClean="0"/>
              <a:t>HTTP</a:t>
            </a:r>
            <a:r>
              <a:rPr lang="en-US" sz="2800" b="1" i="1" dirty="0" smtClean="0">
                <a:latin typeface="Corbel" panose="020B0503020204020204" pitchFamily="34" charset="0"/>
              </a:rPr>
              <a:t>-</a:t>
            </a:r>
            <a:r>
              <a:rPr lang="ru-RU" sz="2800" b="1" i="1" dirty="0" smtClean="0">
                <a:latin typeface="Corbel" panose="020B0503020204020204" pitchFamily="34" charset="0"/>
              </a:rPr>
              <a:t>службы </a:t>
            </a:r>
            <a:r>
              <a:rPr lang="ru-RU" sz="2800" dirty="0" smtClean="0"/>
              <a:t>для </a:t>
            </a:r>
            <a:r>
              <a:rPr lang="ru-RU" sz="2800" dirty="0"/>
              <a:t>широкого диапазона клиентов, включая браузеры и мобильные устройства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r>
              <a:rPr lang="en-US" sz="2800" dirty="0" smtClean="0">
                <a:latin typeface="Corbel" panose="020B0503020204020204" pitchFamily="34" charset="0"/>
              </a:rPr>
              <a:t>Web </a:t>
            </a:r>
            <a:r>
              <a:rPr lang="ru-RU" sz="2800" dirty="0" smtClean="0"/>
              <a:t>API</a:t>
            </a:r>
            <a:r>
              <a:rPr lang="en-US" sz="2800" dirty="0" smtClean="0"/>
              <a:t> </a:t>
            </a:r>
            <a:r>
              <a:rPr lang="ru-RU" sz="2800" i="1" dirty="0" smtClean="0">
                <a:latin typeface="Corbel" panose="020B0503020204020204" pitchFamily="34" charset="0"/>
              </a:rPr>
              <a:t>используется</a:t>
            </a:r>
            <a:r>
              <a:rPr lang="ru-RU" sz="2800" i="1" dirty="0" smtClean="0"/>
              <a:t> </a:t>
            </a:r>
            <a:r>
              <a:rPr lang="ru-RU" sz="2800" i="1" dirty="0"/>
              <a:t>для разработки </a:t>
            </a:r>
            <a:r>
              <a:rPr lang="ru-RU" sz="2800" b="1" i="1" dirty="0" err="1"/>
              <a:t>RESTful</a:t>
            </a:r>
            <a:r>
              <a:rPr lang="ru-RU" sz="2800" b="1" i="1" dirty="0"/>
              <a:t> </a:t>
            </a:r>
            <a:r>
              <a:rPr lang="ru-RU" sz="2800" b="1" i="1" dirty="0" smtClean="0"/>
              <a:t>приложений</a:t>
            </a:r>
            <a:r>
              <a:rPr lang="ru-RU" sz="2800" dirty="0" smtClean="0"/>
              <a:t> на </a:t>
            </a:r>
            <a:r>
              <a:rPr lang="ru-RU" sz="2800" dirty="0"/>
              <a:t>платформе .NET </a:t>
            </a:r>
            <a:r>
              <a:rPr lang="ru-RU" sz="2800" dirty="0" err="1" smtClean="0"/>
              <a:t>Framework</a:t>
            </a:r>
            <a:r>
              <a:rPr lang="ru-RU" sz="2800" dirty="0" smtClean="0"/>
              <a:t>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1668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751" y="707081"/>
            <a:ext cx="106108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</a:t>
            </a:r>
            <a:r>
              <a:rPr lang="ru-RU" sz="2800" dirty="0" smtClean="0"/>
              <a:t>латформа </a:t>
            </a:r>
            <a:r>
              <a:rPr lang="ru-RU" sz="2800" dirty="0" err="1"/>
              <a:t>Web</a:t>
            </a:r>
            <a:r>
              <a:rPr lang="ru-RU" sz="2800" dirty="0"/>
              <a:t> </a:t>
            </a:r>
            <a:r>
              <a:rPr lang="ru-RU" sz="2800" dirty="0" smtClean="0"/>
              <a:t>API </a:t>
            </a:r>
            <a:r>
              <a:rPr lang="ru-RU" sz="2800" i="1" dirty="0"/>
              <a:t>не является частью </a:t>
            </a:r>
            <a:r>
              <a:rPr lang="ru-RU" sz="2800" i="1" dirty="0" err="1"/>
              <a:t>фреймворка</a:t>
            </a:r>
            <a:r>
              <a:rPr lang="ru-RU" sz="2800" i="1" dirty="0"/>
              <a:t> ASP.NET MVC</a:t>
            </a:r>
            <a:r>
              <a:rPr lang="ru-RU" sz="2800" dirty="0"/>
              <a:t> и может быть задействована как в связке с MVC, так и в соединении с </a:t>
            </a:r>
            <a:r>
              <a:rPr lang="ru-RU" sz="2800" dirty="0" err="1"/>
              <a:t>Web</a:t>
            </a:r>
            <a:r>
              <a:rPr lang="ru-RU" sz="2800" dirty="0"/>
              <a:t> </a:t>
            </a:r>
            <a:r>
              <a:rPr lang="ru-RU" sz="2800" dirty="0" err="1" smtClean="0"/>
              <a:t>Forms</a:t>
            </a:r>
            <a:r>
              <a:rPr lang="ru-RU" sz="2800" dirty="0" smtClean="0"/>
              <a:t>, </a:t>
            </a:r>
            <a:r>
              <a:rPr lang="en-US" sz="2800" dirty="0" smtClean="0">
                <a:latin typeface="Corbel" panose="020B0503020204020204" pitchFamily="34" charset="0"/>
              </a:rPr>
              <a:t>WPF</a:t>
            </a:r>
            <a:r>
              <a:rPr lang="en-US" sz="2800" dirty="0" smtClean="0"/>
              <a:t> </a:t>
            </a:r>
            <a:r>
              <a:rPr lang="ru-RU" sz="2800" dirty="0" smtClean="0"/>
              <a:t>и т. д. </a:t>
            </a:r>
          </a:p>
          <a:p>
            <a:endParaRPr lang="ru-RU" sz="2800" dirty="0"/>
          </a:p>
          <a:p>
            <a:r>
              <a:rPr lang="ru-RU" sz="2800" dirty="0"/>
              <a:t>В </a:t>
            </a:r>
            <a:r>
              <a:rPr lang="ru-RU" sz="2800" dirty="0" err="1"/>
              <a:t>Web</a:t>
            </a:r>
            <a:r>
              <a:rPr lang="ru-RU" sz="2800" dirty="0"/>
              <a:t> API имеется своя система версий. Первая версия появилась с .</a:t>
            </a:r>
            <a:r>
              <a:rPr lang="ru-RU" sz="2800" dirty="0" err="1"/>
              <a:t>net</a:t>
            </a:r>
            <a:r>
              <a:rPr lang="ru-RU" sz="2800" dirty="0"/>
              <a:t> 4.5. Вместе с .NET 4.5.1 и MVC 5 вышла </a:t>
            </a:r>
            <a:r>
              <a:rPr lang="ru-RU" sz="2800" dirty="0" err="1"/>
              <a:t>Web</a:t>
            </a:r>
            <a:r>
              <a:rPr lang="ru-RU" sz="2800" dirty="0"/>
              <a:t> API 2.0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r>
              <a:rPr lang="ru-RU" sz="2800" dirty="0"/>
              <a:t>Базовая функциональность </a:t>
            </a:r>
            <a:r>
              <a:rPr lang="ru-RU" sz="2800" dirty="0" err="1"/>
              <a:t>Web</a:t>
            </a:r>
            <a:r>
              <a:rPr lang="ru-RU" sz="2800" dirty="0"/>
              <a:t> API сосредоточена в пространствах имен</a:t>
            </a:r>
            <a:r>
              <a:rPr lang="en-US" sz="2800" dirty="0"/>
              <a:t> </a:t>
            </a:r>
            <a:r>
              <a:rPr lang="ru-RU" sz="2800" dirty="0" err="1"/>
              <a:t>System.Web.Http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ru-RU" sz="2800" dirty="0" err="1"/>
              <a:t>System.Net.Http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0836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Стандартный проект </a:t>
            </a:r>
            <a:r>
              <a:rPr lang="en-US" dirty="0"/>
              <a:t>Web API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Стандартный проект </a:t>
            </a:r>
            <a:r>
              <a:rPr lang="ru-RU" sz="1800" dirty="0" err="1"/>
              <a:t>Web</a:t>
            </a:r>
            <a:r>
              <a:rPr lang="ru-RU" sz="1800" dirty="0"/>
              <a:t> API после создания будет выглядеть как обычный проект </a:t>
            </a:r>
            <a:r>
              <a:rPr lang="ru-RU" sz="1800" dirty="0" err="1"/>
              <a:t>mvc</a:t>
            </a:r>
            <a:r>
              <a:rPr lang="ru-RU" sz="1800" dirty="0"/>
              <a:t> 5 с небольшими модификациями</a:t>
            </a:r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78" y="-21804"/>
            <a:ext cx="4054693" cy="6879804"/>
          </a:xfrm>
        </p:spPr>
      </p:pic>
    </p:spTree>
    <p:extLst>
      <p:ext uri="{BB962C8B-B14F-4D97-AF65-F5344CB8AC3E}">
        <p14:creationId xmlns:p14="http://schemas.microsoft.com/office/powerpoint/2010/main" val="336815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420" y="270800"/>
            <a:ext cx="46961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умолчанию в папке </a:t>
            </a:r>
            <a:r>
              <a:rPr lang="ru-RU" sz="2000" dirty="0" err="1" smtClean="0"/>
              <a:t>Contollers</a:t>
            </a:r>
            <a:r>
              <a:rPr lang="en-US" sz="2000" dirty="0"/>
              <a:t> </a:t>
            </a:r>
            <a:r>
              <a:rPr lang="ru-RU" sz="2000" dirty="0" smtClean="0"/>
              <a:t>будет </a:t>
            </a:r>
            <a:r>
              <a:rPr lang="ru-RU" sz="2000" dirty="0"/>
              <a:t>два контроллера: стандартный контроллер </a:t>
            </a:r>
            <a:r>
              <a:rPr lang="ru-RU" sz="2000" dirty="0" err="1"/>
              <a:t>HomeController</a:t>
            </a:r>
            <a:r>
              <a:rPr lang="ru-RU" sz="2000" dirty="0"/>
              <a:t> и контроллер -</a:t>
            </a:r>
            <a:r>
              <a:rPr lang="ru-RU" sz="2000" b="1" i="1" dirty="0" err="1"/>
              <a:t>ValuesController</a:t>
            </a:r>
            <a:r>
              <a:rPr lang="ru-RU" sz="2000" dirty="0"/>
              <a:t>, который и реализует функционал </a:t>
            </a:r>
            <a:r>
              <a:rPr lang="ru-RU" sz="2000" dirty="0" err="1"/>
              <a:t>Web</a:t>
            </a:r>
            <a:r>
              <a:rPr lang="ru-RU" sz="2000" dirty="0"/>
              <a:t> </a:t>
            </a:r>
            <a:r>
              <a:rPr lang="ru-RU" sz="2000" dirty="0" smtClean="0"/>
              <a:t>API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ValuesController</a:t>
            </a:r>
            <a:r>
              <a:rPr lang="en-US" sz="2000" dirty="0"/>
              <a:t> </a:t>
            </a:r>
            <a:r>
              <a:rPr lang="ru-RU" sz="2000" dirty="0"/>
              <a:t>является наследником класса </a:t>
            </a:r>
            <a:r>
              <a:rPr lang="en-US" sz="2000" b="1" i="1" dirty="0" err="1">
                <a:latin typeface="Corbel" panose="020B0503020204020204" pitchFamily="34" charset="0"/>
              </a:rPr>
              <a:t>ApiController</a:t>
            </a:r>
            <a:r>
              <a:rPr lang="en-US" sz="2000" dirty="0"/>
              <a:t>, </a:t>
            </a:r>
            <a:r>
              <a:rPr lang="ru-RU" sz="2000" dirty="0"/>
              <a:t>который не связан с базовым классом контроллеров </a:t>
            </a:r>
            <a:r>
              <a:rPr lang="en-US" sz="2000" dirty="0"/>
              <a:t>MVC – Controller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ValuesCont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ru-RU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oller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нет стандартных методов действий, которые возвращают </a:t>
            </a:r>
            <a:r>
              <a:rPr lang="ru-RU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ActionResult</a:t>
            </a:r>
            <a:r>
              <a:rPr lang="ru-RU" sz="2000" dirty="0"/>
              <a:t>, как в обычных контроллерах. Определенные в контроллере </a:t>
            </a:r>
            <a:r>
              <a:rPr lang="ru-RU" sz="2000" dirty="0" err="1"/>
              <a:t>Web</a:t>
            </a:r>
            <a:r>
              <a:rPr lang="ru-RU" sz="2000" dirty="0"/>
              <a:t> API методы сопоставляются с одноименными методами HTTP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53" y="0"/>
            <a:ext cx="4333333" cy="69148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28420" y="4922452"/>
            <a:ext cx="4696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REST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44378" y="2471352"/>
            <a:ext cx="105032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</a:t>
            </a:r>
            <a:r>
              <a:rPr lang="ru-RU" sz="2400" dirty="0" smtClean="0"/>
              <a:t>онтроллеры </a:t>
            </a:r>
            <a:r>
              <a:rPr lang="ru-RU" sz="2400" dirty="0" err="1"/>
              <a:t>Web</a:t>
            </a:r>
            <a:r>
              <a:rPr lang="ru-RU" sz="2400" dirty="0"/>
              <a:t> API применяют стиль </a:t>
            </a:r>
            <a:r>
              <a:rPr lang="ru-RU" sz="2400" b="1" i="1" dirty="0" smtClean="0"/>
              <a:t>REST</a:t>
            </a:r>
            <a:r>
              <a:rPr lang="ru-RU" sz="2400" dirty="0" smtClean="0"/>
              <a:t> (</a:t>
            </a:r>
            <a:r>
              <a:rPr lang="ru-RU" sz="2400" dirty="0" err="1"/>
              <a:t>Representation</a:t>
            </a:r>
            <a:r>
              <a:rPr lang="ru-RU" sz="2400" dirty="0"/>
              <a:t> </a:t>
            </a:r>
            <a:r>
              <a:rPr lang="ru-RU" sz="2400" dirty="0" err="1"/>
              <a:t>State</a:t>
            </a:r>
            <a:r>
              <a:rPr lang="ru-RU" sz="2400" dirty="0"/>
              <a:t> </a:t>
            </a:r>
            <a:r>
              <a:rPr lang="ru-RU" sz="2400" dirty="0" err="1"/>
              <a:t>Transfer</a:t>
            </a:r>
            <a:r>
              <a:rPr lang="ru-RU" sz="2400" dirty="0"/>
              <a:t> или "передача состояния представления</a:t>
            </a:r>
            <a:r>
              <a:rPr lang="ru-RU" sz="2400" dirty="0" smtClean="0"/>
              <a:t>")</a:t>
            </a:r>
            <a:r>
              <a:rPr lang="en-US" sz="2400" dirty="0" smtClean="0"/>
              <a:t> -</a:t>
            </a:r>
            <a:r>
              <a:rPr lang="en-US" sz="2400" dirty="0"/>
              <a:t> </a:t>
            </a:r>
            <a:r>
              <a:rPr lang="ru-RU" sz="2400" dirty="0"/>
              <a:t> </a:t>
            </a:r>
            <a:r>
              <a:rPr lang="ru-RU" sz="2400" dirty="0" smtClean="0"/>
              <a:t>архитектурный стиль</a:t>
            </a:r>
            <a:r>
              <a:rPr lang="ru-RU" sz="2400" dirty="0"/>
              <a:t> взаимодействия компонентов </a:t>
            </a:r>
            <a:r>
              <a:rPr lang="ru-RU" sz="2400" dirty="0"/>
              <a:t>приложения </a:t>
            </a:r>
            <a:r>
              <a:rPr lang="ru-RU" sz="2400" dirty="0"/>
              <a:t>в </a:t>
            </a:r>
            <a:r>
              <a:rPr lang="ru-RU" sz="2400" dirty="0"/>
              <a:t>сети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/>
              <a:t>REST-архитектура предполагает применение </a:t>
            </a:r>
            <a:r>
              <a:rPr lang="ru-RU" sz="2400" dirty="0" smtClean="0"/>
              <a:t>методов запросов </a:t>
            </a:r>
            <a:r>
              <a:rPr lang="ru-RU" sz="2400" dirty="0"/>
              <a:t>HTTP для взаимодействия с сервером: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DELETE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3935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Условности при наименовании методов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492" y="2804984"/>
            <a:ext cx="10911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</a:t>
            </a:r>
            <a:r>
              <a:rPr lang="ru-RU" sz="2400" dirty="0" smtClean="0"/>
              <a:t>мена </a:t>
            </a:r>
            <a:r>
              <a:rPr lang="ru-RU" sz="2400" dirty="0"/>
              <a:t>методов по умолчанию должны начинаться с имени предназначенного для них метода HTTP.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492" y="3991232"/>
            <a:ext cx="10911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Можно </a:t>
            </a:r>
            <a:r>
              <a:rPr lang="ru-RU" sz="2400" dirty="0"/>
              <a:t>использовать любые другие имена без </a:t>
            </a:r>
            <a:r>
              <a:rPr lang="ru-RU" sz="2400" dirty="0" smtClean="0"/>
              <a:t>префиксов, но </a:t>
            </a:r>
            <a:r>
              <a:rPr lang="ru-RU" sz="2400" dirty="0"/>
              <a:t>в этом случае </a:t>
            </a:r>
            <a:r>
              <a:rPr lang="ru-RU" sz="2400" dirty="0" smtClean="0"/>
              <a:t>необходимо явно </a:t>
            </a:r>
            <a:r>
              <a:rPr lang="ru-RU" sz="2400" dirty="0"/>
              <a:t>указать метод HTTP в виде </a:t>
            </a:r>
            <a:r>
              <a:rPr lang="ru-RU" sz="2400" dirty="0" smtClean="0"/>
              <a:t>атрибута.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2470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Маршрутизация в </a:t>
            </a:r>
            <a:r>
              <a:rPr lang="en-US" b="1" dirty="0"/>
              <a:t>Web </a:t>
            </a:r>
            <a:r>
              <a:rPr lang="en-US" b="1" dirty="0" smtClean="0"/>
              <a:t>API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О</a:t>
            </a:r>
            <a:r>
              <a:rPr lang="ru-RU" sz="1800" dirty="0" smtClean="0"/>
              <a:t>собенностью </a:t>
            </a:r>
            <a:r>
              <a:rPr lang="ru-RU" sz="1800" dirty="0"/>
              <a:t>проекта </a:t>
            </a:r>
            <a:r>
              <a:rPr lang="ru-RU" sz="1800" dirty="0" err="1"/>
              <a:t>Web</a:t>
            </a:r>
            <a:r>
              <a:rPr lang="ru-RU" sz="1800" dirty="0"/>
              <a:t> API является наличие файла </a:t>
            </a:r>
            <a:r>
              <a:rPr lang="ru-RU" sz="1800" i="1" dirty="0" err="1"/>
              <a:t>WebApiConfig.cs</a:t>
            </a:r>
            <a:r>
              <a:rPr lang="ru-RU" sz="1800" dirty="0"/>
              <a:t> (в папке </a:t>
            </a:r>
            <a:r>
              <a:rPr lang="ru-RU" sz="1800" i="1" dirty="0" err="1"/>
              <a:t>App_Start</a:t>
            </a:r>
            <a:r>
              <a:rPr lang="ru-RU" sz="1800" dirty="0"/>
              <a:t>), который содержит определения маршрутов </a:t>
            </a:r>
            <a:r>
              <a:rPr lang="ru-RU" sz="1800" dirty="0" err="1"/>
              <a:t>Web</a:t>
            </a:r>
            <a:r>
              <a:rPr lang="ru-RU" sz="1800" dirty="0"/>
              <a:t> API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40" y="1246605"/>
            <a:ext cx="6067260" cy="42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4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334" y="518984"/>
            <a:ext cx="1066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отличие от маршрутов обычных </a:t>
            </a:r>
            <a:r>
              <a:rPr lang="ru-RU" sz="2400" dirty="0" smtClean="0"/>
              <a:t>контроллеров </a:t>
            </a:r>
            <a:r>
              <a:rPr lang="ru-RU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отсутствует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{action}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, </a:t>
            </a:r>
            <a:r>
              <a:rPr lang="ru-RU" sz="2400" dirty="0" smtClean="0">
                <a:latin typeface="Corbel" panose="020B0503020204020204" pitchFamily="34" charset="0"/>
              </a:rPr>
              <a:t>маршрут обычно выглядит следующим образом: </a:t>
            </a:r>
            <a:r>
              <a:rPr lang="en-US" sz="2400" i="1" dirty="0" err="1" smtClean="0">
                <a:latin typeface="Corbel" panose="020B0503020204020204" pitchFamily="34" charset="0"/>
              </a:rPr>
              <a:t>api</a:t>
            </a:r>
            <a:r>
              <a:rPr lang="en-US" sz="2400" i="1" dirty="0" smtClean="0">
                <a:latin typeface="Corbel" panose="020B0503020204020204" pitchFamily="34" charset="0"/>
              </a:rPr>
              <a:t>/{controller}/{id}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04331" y="1556266"/>
            <a:ext cx="1066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</a:t>
            </a:r>
            <a:r>
              <a:rPr lang="ru-RU" sz="2400" dirty="0" smtClean="0"/>
              <a:t> </a:t>
            </a:r>
            <a:r>
              <a:rPr lang="ru-RU" sz="2400" dirty="0"/>
              <a:t>зависимости от использованного метода HTTP </a:t>
            </a:r>
            <a:r>
              <a:rPr lang="ru-RU" sz="2400" dirty="0" err="1"/>
              <a:t>фреймворк</a:t>
            </a:r>
            <a:r>
              <a:rPr lang="ru-RU" sz="2400" dirty="0"/>
              <a:t> будет </a:t>
            </a:r>
            <a:r>
              <a:rPr lang="ru-RU" sz="2400" dirty="0" smtClean="0"/>
              <a:t>различать, </a:t>
            </a:r>
            <a:r>
              <a:rPr lang="ru-RU" sz="2400" dirty="0"/>
              <a:t>к какому именно действию относится текущий запрос.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332" y="2593548"/>
            <a:ext cx="10663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Чтобы задействовать маршрутизацию </a:t>
            </a:r>
            <a:r>
              <a:rPr lang="en-US" sz="2400" dirty="0" smtClean="0"/>
              <a:t>Web API</a:t>
            </a:r>
            <a:r>
              <a:rPr lang="ru-RU" sz="2400" dirty="0" smtClean="0"/>
              <a:t>, в файле </a:t>
            </a:r>
            <a:r>
              <a:rPr lang="en-US" sz="2400" dirty="0" err="1" smtClean="0"/>
              <a:t>Global.asax</a:t>
            </a:r>
            <a:r>
              <a:rPr lang="en-US" sz="2400" dirty="0" smtClean="0"/>
              <a:t> </a:t>
            </a:r>
            <a:r>
              <a:rPr lang="ru-RU" sz="2400" dirty="0" smtClean="0"/>
              <a:t>в метод</a:t>
            </a:r>
            <a:r>
              <a:rPr lang="en-US" sz="2400" dirty="0" smtClean="0"/>
              <a:t> </a:t>
            </a:r>
            <a:r>
              <a:rPr lang="en-US" sz="2400" dirty="0" err="1" smtClean="0"/>
              <a:t>Application_Start</a:t>
            </a:r>
            <a:r>
              <a:rPr lang="en-US" sz="2400" dirty="0" smtClean="0"/>
              <a:t>()</a:t>
            </a:r>
            <a:r>
              <a:rPr lang="ru-RU" sz="2400" dirty="0" smtClean="0"/>
              <a:t> необходимо добавить строку </a:t>
            </a:r>
            <a:r>
              <a:rPr lang="en-US" sz="2400" dirty="0" err="1" smtClean="0"/>
              <a:t>GlobalConfiguration.Configure</a:t>
            </a:r>
            <a:r>
              <a:rPr lang="en-US" sz="2400" dirty="0" smtClean="0"/>
              <a:t>(</a:t>
            </a:r>
            <a:r>
              <a:rPr lang="en-US" sz="2400" dirty="0" err="1" smtClean="0"/>
              <a:t>WebApiConfig.Register</a:t>
            </a:r>
            <a:r>
              <a:rPr lang="en-US" sz="2400" dirty="0" smtClean="0"/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75470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375</TotalTime>
  <Words>642</Words>
  <Application>Microsoft Office PowerPoint</Application>
  <PresentationFormat>Широкоэкранный</PresentationFormat>
  <Paragraphs>56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Corbel</vt:lpstr>
      <vt:lpstr>Gill Sans MT</vt:lpstr>
      <vt:lpstr>Parcel</vt:lpstr>
      <vt:lpstr>Web API в ASP.NET</vt:lpstr>
      <vt:lpstr>Что такое web api?</vt:lpstr>
      <vt:lpstr>Презентация PowerPoint</vt:lpstr>
      <vt:lpstr>Стандартный проект Web API</vt:lpstr>
      <vt:lpstr>Презентация PowerPoint</vt:lpstr>
      <vt:lpstr>REST</vt:lpstr>
      <vt:lpstr>Условности при наименовании методов</vt:lpstr>
      <vt:lpstr>Маршрутизация в Web API</vt:lpstr>
      <vt:lpstr>Презентация PowerPoint</vt:lpstr>
      <vt:lpstr>Конвейер обработки запроса в Web API</vt:lpstr>
      <vt:lpstr>Презентация PowerPoint</vt:lpstr>
      <vt:lpstr>HttpServer</vt:lpstr>
      <vt:lpstr>HttpRoutingDispatcher</vt:lpstr>
      <vt:lpstr>HttpControllerDispatcher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в ASP.NET</dc:title>
  <dc:creator>Юля П.</dc:creator>
  <cp:lastModifiedBy>Юля П.</cp:lastModifiedBy>
  <cp:revision>19</cp:revision>
  <dcterms:created xsi:type="dcterms:W3CDTF">2017-08-23T00:18:28Z</dcterms:created>
  <dcterms:modified xsi:type="dcterms:W3CDTF">2017-08-24T23:54:40Z</dcterms:modified>
</cp:coreProperties>
</file>