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cdmx.gob.mx/api/records/1.0/download/?dataset=incidentes-viales-c5&amp;format=js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75F14-EC36-41A6-90C5-CCFA188AF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2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62533-E022-41CD-A25D-0636F7D75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 b="1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B086-8023-4545-8E46-B8714B840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Car incidents in Mexico City</a:t>
            </a:r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6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4131A-F6BC-4D3A-AFDD-8444DEFEC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5644" y="2736850"/>
            <a:ext cx="1985911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7CB0D-0BB8-4198-8D29-EA4199C0C28C}"/>
              </a:ext>
            </a:extLst>
          </p:cNvPr>
          <p:cNvSpPr txBox="1"/>
          <p:nvPr/>
        </p:nvSpPr>
        <p:spPr>
          <a:xfrm>
            <a:off x="688764" y="610967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Area (Total) -  Festive vs Non Festive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1C4809-119D-44CB-A8F3-C5D8731CE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83" y="2926080"/>
            <a:ext cx="3534565" cy="393192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2B1EAA-F43C-4858-BDE5-A193B0EB1AD3}"/>
              </a:ext>
            </a:extLst>
          </p:cNvPr>
          <p:cNvSpPr txBox="1">
            <a:spLocks/>
          </p:cNvSpPr>
          <p:nvPr/>
        </p:nvSpPr>
        <p:spPr>
          <a:xfrm>
            <a:off x="572880" y="2146857"/>
            <a:ext cx="4185623" cy="46166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Festive days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4EC96E3-584C-4C7A-8EFF-2FA9D5B7EA57}"/>
              </a:ext>
            </a:extLst>
          </p:cNvPr>
          <p:cNvSpPr txBox="1">
            <a:spLocks/>
          </p:cNvSpPr>
          <p:nvPr/>
        </p:nvSpPr>
        <p:spPr>
          <a:xfrm>
            <a:off x="5406819" y="2146857"/>
            <a:ext cx="4185623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Non - Festive days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654B262-A467-4B5E-84B8-CD7B29323E66}"/>
              </a:ext>
            </a:extLst>
          </p:cNvPr>
          <p:cNvSpPr txBox="1">
            <a:spLocks/>
          </p:cNvSpPr>
          <p:nvPr/>
        </p:nvSpPr>
        <p:spPr>
          <a:xfrm>
            <a:off x="572880" y="1327906"/>
            <a:ext cx="9534846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Iztapalapa</a:t>
            </a:r>
            <a:r>
              <a:rPr lang="en-US" sz="1800" dirty="0"/>
              <a:t> is the “</a:t>
            </a:r>
            <a:r>
              <a:rPr lang="en-US" sz="1800" dirty="0" err="1"/>
              <a:t>Alcaldia</a:t>
            </a:r>
            <a:r>
              <a:rPr lang="en-US" sz="1800" dirty="0"/>
              <a:t>” with the highest number of car incidents in festive and non – festive days.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332C0-C683-4B7B-85DF-901E6A36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22" y="2736850"/>
            <a:ext cx="3982664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7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A5205-19F9-4943-AF7C-88217E91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3" y="609600"/>
            <a:ext cx="4533241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2EB0C61C-F0ED-4851-93A7-E821315F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1643605"/>
            <a:ext cx="6087126" cy="4710896"/>
          </a:xfrm>
        </p:spPr>
        <p:txBody>
          <a:bodyPr>
            <a:normAutofit/>
          </a:bodyPr>
          <a:lstStyle/>
          <a:p>
            <a:r>
              <a:rPr lang="en-US" dirty="0"/>
              <a:t>Holidays or not holidays period , the highest car incidents in CDMX is registered on Friday.</a:t>
            </a:r>
          </a:p>
          <a:p>
            <a:endParaRPr lang="en-US" dirty="0"/>
          </a:p>
          <a:p>
            <a:r>
              <a:rPr lang="en-US" dirty="0"/>
              <a:t>In festive period, Saturdays register high car incidents in CDMX as well.</a:t>
            </a:r>
          </a:p>
          <a:p>
            <a:endParaRPr lang="en-US" dirty="0"/>
          </a:p>
          <a:p>
            <a:r>
              <a:rPr lang="en-US" dirty="0"/>
              <a:t>TOP 3 of the “</a:t>
            </a:r>
            <a:r>
              <a:rPr lang="en-US" dirty="0" err="1"/>
              <a:t>Alcaldias</a:t>
            </a:r>
            <a:r>
              <a:rPr lang="en-US" dirty="0"/>
              <a:t>” that register major incidents are the </a:t>
            </a:r>
            <a:r>
              <a:rPr lang="en-US" dirty="0" err="1"/>
              <a:t>Iztapalapa</a:t>
            </a:r>
            <a:r>
              <a:rPr lang="en-US" dirty="0"/>
              <a:t>, Gustavo A. Madero, </a:t>
            </a:r>
            <a:r>
              <a:rPr lang="en-US" dirty="0" err="1"/>
              <a:t>Cuahtemoc</a:t>
            </a:r>
            <a:r>
              <a:rPr lang="en-US" dirty="0"/>
              <a:t> both on holidays and on non-holiday days.</a:t>
            </a:r>
          </a:p>
          <a:p>
            <a:endParaRPr lang="en-US" dirty="0"/>
          </a:p>
          <a:p>
            <a:r>
              <a:rPr lang="en-US" dirty="0"/>
              <a:t>A little suggestion, if it is Friday ( or Saturday in festive days), avoid to drive on the three “</a:t>
            </a:r>
            <a:r>
              <a:rPr lang="en-US" dirty="0" err="1"/>
              <a:t>alcaldias</a:t>
            </a:r>
            <a:r>
              <a:rPr lang="en-US" dirty="0"/>
              <a:t>” or good luck.</a:t>
            </a:r>
          </a:p>
        </p:txBody>
      </p:sp>
      <p:pic>
        <p:nvPicPr>
          <p:cNvPr id="50" name="Content Placeholder 9">
            <a:extLst>
              <a:ext uri="{FF2B5EF4-FFF2-40B4-BE49-F238E27FC236}">
                <a16:creationId xmlns:a16="http://schemas.microsoft.com/office/drawing/2014/main" id="{6EE24932-88FC-4927-A1A8-EA3F089AD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6" r="31950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1" name="Isosceles Triangle 1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58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98DB2-D215-4010-9249-D0BB947C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894" r="2028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25B2D-0A6B-4DBD-981C-5172C0AE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2D39-6C4E-455A-94D7-A413DC24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851122" cy="1429278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car average incidents are registered during festive days than during non -  festive days in Mexico City</a:t>
            </a:r>
          </a:p>
        </p:txBody>
      </p:sp>
    </p:spTree>
    <p:extLst>
      <p:ext uri="{BB962C8B-B14F-4D97-AF65-F5344CB8AC3E}">
        <p14:creationId xmlns:p14="http://schemas.microsoft.com/office/powerpoint/2010/main" val="17702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36EE1-3B85-42A5-BE5E-7D6A4A50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0" r="11692"/>
          <a:stretch/>
        </p:blipFill>
        <p:spPr>
          <a:xfrm>
            <a:off x="5263116" y="-1"/>
            <a:ext cx="6928884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4D7FD-2E0E-4D83-86F9-1CF3F40D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2" y="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0513-7138-4D19-A7A4-FDE8BD2B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574159"/>
            <a:ext cx="4596415" cy="58479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Database of Car Incidents in Mexico city  registered via C-5 since 2014 is saved in </a:t>
            </a:r>
            <a:r>
              <a:rPr lang="en-US" sz="1600" dirty="0">
                <a:hlinkClick r:id="rId3"/>
              </a:rPr>
              <a:t>https://datos.cdmx.gob.mx/api/records/1.0/download/?dataset=incidentes-viales-c5&amp;format=json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According to web documentation, database contain all car incidents received from “</a:t>
            </a:r>
            <a:r>
              <a:rPr lang="es-ES" sz="1600" dirty="0"/>
              <a:t>Centro de Comando, Control, Cómputo, Comunicaciones y Contacto Ciudadano de la Ciudad de México “ 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Dates, Location - Lat and Long, Emergency types, Weekdays, Area between other information is recorded in Database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Holidays period considered: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Christmas and New Year holidays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Saint week holidays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Labor day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Summer vacation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Independence day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81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03B6-0F09-406D-8B47-61091863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0BA3-FC31-4248-B57C-94E2D57D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203045" cy="4434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Which day of the week recorded the highest number of car incidents in Mexico City??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Is it the same day, the highest number of incidents, for festive period and non - festive ones??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Is it safer to drive in Mexico City on festive than on non-festive days??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Where the greatest number of incidents are located?, , Which one "</a:t>
            </a:r>
            <a:r>
              <a:rPr lang="en-US" sz="1400" dirty="0" err="1">
                <a:solidFill>
                  <a:schemeClr val="bg1"/>
                </a:solidFill>
              </a:rPr>
              <a:t>Alcaldia</a:t>
            </a:r>
            <a:r>
              <a:rPr lang="en-US" sz="1400" dirty="0">
                <a:solidFill>
                  <a:schemeClr val="bg1"/>
                </a:solidFill>
              </a:rPr>
              <a:t>"?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Is it the same "</a:t>
            </a:r>
            <a:r>
              <a:rPr lang="en-US" sz="1400" dirty="0" err="1">
                <a:solidFill>
                  <a:schemeClr val="bg1"/>
                </a:solidFill>
              </a:rPr>
              <a:t>Alcaldia</a:t>
            </a:r>
            <a:r>
              <a:rPr lang="en-US" sz="1400" dirty="0">
                <a:solidFill>
                  <a:schemeClr val="bg1"/>
                </a:solidFill>
              </a:rPr>
              <a:t>", where the greatest number of incidents are located for festive and non - festive period?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EC5E9-BAF5-4E4A-9F1E-D7456A62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56156"/>
            <a:ext cx="5143500" cy="2533173"/>
          </a:xfrm>
          <a:prstGeom prst="rect">
            <a:avLst/>
          </a:prstGeom>
        </p:spPr>
      </p:pic>
      <p:sp>
        <p:nvSpPr>
          <p:cNvPr id="33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1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F7088-4F9F-4D21-BA1D-1AD2A40B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2" r="22650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66D25-7821-414A-9D30-C88384B3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DATA EXPLORATION -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8553-DDA5-438A-A43A-EC5E1592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4" y="1930400"/>
            <a:ext cx="524340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According to the web explanation, </a:t>
            </a:r>
            <a:r>
              <a:rPr lang="en-US" sz="1600" dirty="0" err="1"/>
              <a:t>codigo_cierre</a:t>
            </a:r>
            <a:r>
              <a:rPr lang="en-US" sz="1600" dirty="0"/>
              <a:t> = “</a:t>
            </a:r>
            <a:r>
              <a:rPr lang="es-ES" sz="1600" dirty="0"/>
              <a:t>A = “Afirmativo”: si se registra un incidente y personal de atención a emergencias confirma la emergencia en el lugar de los hechos” , </a:t>
            </a:r>
            <a:r>
              <a:rPr lang="en-US" sz="1600" dirty="0"/>
              <a:t> means car incidents really happened, then filtering ["</a:t>
            </a:r>
            <a:r>
              <a:rPr lang="en-US" sz="1600" dirty="0" err="1"/>
              <a:t>codigo_cierre</a:t>
            </a:r>
            <a:r>
              <a:rPr lang="en-US" sz="1600" dirty="0"/>
              <a:t>"] = “A”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Creating columns fields to be filled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Discarding blank rows ( in any column)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Fix the wrong values recorded in "</a:t>
            </a:r>
            <a:r>
              <a:rPr lang="en-US" sz="1600" dirty="0" err="1"/>
              <a:t>dia_semana</a:t>
            </a:r>
            <a:r>
              <a:rPr lang="en-US" sz="1600" dirty="0"/>
              <a:t>" column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10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04EC277-5CC7-44CE-8DB4-F8D152A83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137" b="908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6959-A266-46D3-B32B-37657F27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7FBA-06CE-406D-9BC8-86961ABD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964" y="4050832"/>
            <a:ext cx="5667528" cy="1615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In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 is explained the whole process to get final results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29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D2AC-2569-4FA4-B427-E3E3A555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74" y="97789"/>
            <a:ext cx="8596668" cy="66701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DD48-4AFB-447F-A714-494D35A7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779509"/>
            <a:ext cx="9061764" cy="66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highest number of incidents in Mexico City  is registered on Friday and the less one is on Sunday.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A2DDE-C7BF-4420-BA98-A07B7158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250" y="3224508"/>
            <a:ext cx="3547512" cy="3137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078E6-E6F3-4EBE-9B34-0A317E06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3" y="2540383"/>
            <a:ext cx="7037768" cy="3981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562B9-87C0-4DC8-8B35-104ECA75AA65}"/>
              </a:ext>
            </a:extLst>
          </p:cNvPr>
          <p:cNvSpPr txBox="1"/>
          <p:nvPr/>
        </p:nvSpPr>
        <p:spPr>
          <a:xfrm>
            <a:off x="677334" y="1022863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Number of Incidents vs Weekdays</a:t>
            </a:r>
          </a:p>
        </p:txBody>
      </p:sp>
    </p:spTree>
    <p:extLst>
      <p:ext uri="{BB962C8B-B14F-4D97-AF65-F5344CB8AC3E}">
        <p14:creationId xmlns:p14="http://schemas.microsoft.com/office/powerpoint/2010/main" val="28132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F184D-47BF-4898-8BBF-89680171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20" y="1554480"/>
            <a:ext cx="9534846" cy="742950"/>
          </a:xfrm>
        </p:spPr>
        <p:txBody>
          <a:bodyPr/>
          <a:lstStyle/>
          <a:p>
            <a:r>
              <a:rPr lang="en-US" sz="1800"/>
              <a:t>Similar trending is observed regarding average of incidents between Festive vs Non Festive days; in both periods, the highest value is register on Friday.</a:t>
            </a: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7C39EC-FC4A-4E62-855E-DFE9111D2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4" y="2996019"/>
            <a:ext cx="4713917" cy="31393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FB6352-4B14-4360-9FF3-FE15AFA311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59887" y="2779278"/>
            <a:ext cx="6078662" cy="212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DE1335-6A91-4061-B3EA-2223BD6DD999}"/>
              </a:ext>
            </a:extLst>
          </p:cNvPr>
          <p:cNvSpPr txBox="1"/>
          <p:nvPr/>
        </p:nvSpPr>
        <p:spPr>
          <a:xfrm>
            <a:off x="688764" y="610967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Incidents (Average) -  Festive vs Non Festive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8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49EC-CF5A-443F-BD54-8DA5F03C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20" y="2779278"/>
            <a:ext cx="4185623" cy="461666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/>
              <a:t>Festive days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A04F0E-C606-4E1C-A32D-096F4421D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020" y="3617057"/>
            <a:ext cx="4184650" cy="2897758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380866F-04BB-462E-ADCE-CAB22E161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020" y="1554480"/>
            <a:ext cx="9534846" cy="742950"/>
          </a:xfrm>
        </p:spPr>
        <p:txBody>
          <a:bodyPr/>
          <a:lstStyle/>
          <a:p>
            <a:r>
              <a:rPr lang="en-US" sz="1800" dirty="0"/>
              <a:t>Similar trending is observed regarding average of incidents between Festive vs Non Festive days; in both periods, the highest value is register on Friday.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9AADF-BA39-4627-A402-2C62F97A0E5E}"/>
              </a:ext>
            </a:extLst>
          </p:cNvPr>
          <p:cNvSpPr txBox="1"/>
          <p:nvPr/>
        </p:nvSpPr>
        <p:spPr>
          <a:xfrm>
            <a:off x="688764" y="610967"/>
            <a:ext cx="71666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% Incidents (Total) -  Festive vs Non Festive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7F158-EAA9-4F63-AD6D-307D615C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09" y="3617057"/>
            <a:ext cx="4254045" cy="289775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A90E7C-6152-4957-A956-202E8FBF065A}"/>
              </a:ext>
            </a:extLst>
          </p:cNvPr>
          <p:cNvSpPr txBox="1">
            <a:spLocks/>
          </p:cNvSpPr>
          <p:nvPr/>
        </p:nvSpPr>
        <p:spPr>
          <a:xfrm>
            <a:off x="5236233" y="2779278"/>
            <a:ext cx="4185623" cy="46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Non - Festive days</a:t>
            </a:r>
          </a:p>
        </p:txBody>
      </p:sp>
    </p:spTree>
    <p:extLst>
      <p:ext uri="{BB962C8B-B14F-4D97-AF65-F5344CB8AC3E}">
        <p14:creationId xmlns:p14="http://schemas.microsoft.com/office/powerpoint/2010/main" val="3526367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1359</TotalTime>
  <Words>561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Project 1</vt:lpstr>
      <vt:lpstr>HYPOTHESIS</vt:lpstr>
      <vt:lpstr>SOURCE</vt:lpstr>
      <vt:lpstr>QUESTIONS - MOTIVATION</vt:lpstr>
      <vt:lpstr>DATA EXPLORATION - CLEANING PROCESS</vt:lpstr>
      <vt:lpstr>ANALYSIS PROCESS</vt:lpstr>
      <vt:lpstr>Results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Victor Ortiz</dc:creator>
  <cp:lastModifiedBy>Victor Ortiz</cp:lastModifiedBy>
  <cp:revision>43</cp:revision>
  <dcterms:created xsi:type="dcterms:W3CDTF">2019-07-19T17:45:13Z</dcterms:created>
  <dcterms:modified xsi:type="dcterms:W3CDTF">2019-07-20T17:50:05Z</dcterms:modified>
</cp:coreProperties>
</file>