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3"/>
  </p:notesMasterIdLst>
  <p:sldIdLst>
    <p:sldId id="256" r:id="rId2"/>
    <p:sldId id="257" r:id="rId3"/>
    <p:sldId id="259"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97E897BE-2562-4EE4-BC6F-309500005F54}">
          <p14:sldIdLst>
            <p14:sldId id="256"/>
          </p14:sldIdLst>
        </p14:section>
        <p14:section name="SRS Document" id="{E44E889E-A5AA-44D8-A6CB-7B5F185679B7}">
          <p14:sldIdLst>
            <p14:sldId id="257"/>
          </p14:sldIdLst>
        </p14:section>
        <p14:section name="UML Diagrams" id="{E7A9024A-C9AE-49EF-9CFC-C72B7F9AF786}">
          <p14:sldIdLst>
            <p14:sldId id="259"/>
            <p14:sldId id="258"/>
            <p14:sldId id="260"/>
            <p14:sldId id="261"/>
            <p14:sldId id="262"/>
          </p14:sldIdLst>
        </p14:section>
        <p14:section name="PHP and MySQL" id="{2A2DCA3D-D5A2-4082-88B4-E8581A3465CB}">
          <p14:sldIdLst>
            <p14:sldId id="263"/>
            <p14:sldId id="264"/>
            <p14:sldId id="265"/>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3" autoAdjust="0"/>
    <p:restoredTop sz="38317" autoAdjust="0"/>
  </p:normalViewPr>
  <p:slideViewPr>
    <p:cSldViewPr snapToGrid="0">
      <p:cViewPr>
        <p:scale>
          <a:sx n="82" d="100"/>
          <a:sy n="82" d="100"/>
        </p:scale>
        <p:origin x="490" y="-3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0C88CE-8436-44F6-BDF6-3B3C86E8B68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640C97B-CEE9-471F-A1D5-7F298134C119}">
      <dgm:prSet/>
      <dgm:spPr/>
      <dgm:t>
        <a:bodyPr/>
        <a:lstStyle/>
        <a:p>
          <a:r>
            <a:rPr lang="en-US" b="0" i="0"/>
            <a:t>Landing Page – the main page of the portal.</a:t>
          </a:r>
          <a:endParaRPr lang="en-US"/>
        </a:p>
      </dgm:t>
    </dgm:pt>
    <dgm:pt modelId="{6E37CAB4-786C-4A3B-8EF4-0E91AABCE237}" type="parTrans" cxnId="{B8A304D0-66BD-4583-80F5-1045E08D1711}">
      <dgm:prSet/>
      <dgm:spPr/>
      <dgm:t>
        <a:bodyPr/>
        <a:lstStyle/>
        <a:p>
          <a:endParaRPr lang="en-US"/>
        </a:p>
      </dgm:t>
    </dgm:pt>
    <dgm:pt modelId="{80D5F196-7DEF-4AC3-8445-EB4370836E42}" type="sibTrans" cxnId="{B8A304D0-66BD-4583-80F5-1045E08D1711}">
      <dgm:prSet/>
      <dgm:spPr/>
      <dgm:t>
        <a:bodyPr/>
        <a:lstStyle/>
        <a:p>
          <a:endParaRPr lang="en-US"/>
        </a:p>
      </dgm:t>
    </dgm:pt>
    <dgm:pt modelId="{CC91D7F2-45ED-4D01-848B-8974925AE225}">
      <dgm:prSet/>
      <dgm:spPr/>
      <dgm:t>
        <a:bodyPr/>
        <a:lstStyle/>
        <a:p>
          <a:r>
            <a:rPr lang="en-US" b="0" i="0"/>
            <a:t>Login Page – allows a user to enter credentials to log in.</a:t>
          </a:r>
          <a:endParaRPr lang="en-US"/>
        </a:p>
      </dgm:t>
    </dgm:pt>
    <dgm:pt modelId="{8D76D84F-DDEA-4577-918A-9AEC5A0D9115}" type="parTrans" cxnId="{1A7D9D24-3709-46CA-8BF1-CFB0B85F9CE0}">
      <dgm:prSet/>
      <dgm:spPr/>
      <dgm:t>
        <a:bodyPr/>
        <a:lstStyle/>
        <a:p>
          <a:endParaRPr lang="en-US"/>
        </a:p>
      </dgm:t>
    </dgm:pt>
    <dgm:pt modelId="{A1E77F8E-85C9-4292-BC8A-32785A5B4B67}" type="sibTrans" cxnId="{1A7D9D24-3709-46CA-8BF1-CFB0B85F9CE0}">
      <dgm:prSet/>
      <dgm:spPr/>
      <dgm:t>
        <a:bodyPr/>
        <a:lstStyle/>
        <a:p>
          <a:endParaRPr lang="en-US"/>
        </a:p>
      </dgm:t>
    </dgm:pt>
    <dgm:pt modelId="{B04D0347-6208-4DEF-8ADE-7EAC83164E1D}">
      <dgm:prSet/>
      <dgm:spPr/>
      <dgm:t>
        <a:bodyPr/>
        <a:lstStyle/>
        <a:p>
          <a:r>
            <a:rPr lang="en-US" b="0" i="0"/>
            <a:t>Registration Page – Allows a new user to create an account.</a:t>
          </a:r>
          <a:endParaRPr lang="en-US"/>
        </a:p>
      </dgm:t>
    </dgm:pt>
    <dgm:pt modelId="{C8FD33D1-20BF-4061-AEA5-8AED4B7C99EF}" type="parTrans" cxnId="{303055AC-1F9C-4B40-8537-8F4483DBA01F}">
      <dgm:prSet/>
      <dgm:spPr/>
      <dgm:t>
        <a:bodyPr/>
        <a:lstStyle/>
        <a:p>
          <a:endParaRPr lang="en-US"/>
        </a:p>
      </dgm:t>
    </dgm:pt>
    <dgm:pt modelId="{09F44CB1-9511-4BA1-8902-6C4F88BB891F}" type="sibTrans" cxnId="{303055AC-1F9C-4B40-8537-8F4483DBA01F}">
      <dgm:prSet/>
      <dgm:spPr/>
      <dgm:t>
        <a:bodyPr/>
        <a:lstStyle/>
        <a:p>
          <a:endParaRPr lang="en-US"/>
        </a:p>
      </dgm:t>
    </dgm:pt>
    <dgm:pt modelId="{741DC0AA-95BD-4F14-9F2F-6A815BD50290}" type="pres">
      <dgm:prSet presAssocID="{BD0C88CE-8436-44F6-BDF6-3B3C86E8B683}" presName="root" presStyleCnt="0">
        <dgm:presLayoutVars>
          <dgm:dir/>
          <dgm:resizeHandles val="exact"/>
        </dgm:presLayoutVars>
      </dgm:prSet>
      <dgm:spPr/>
    </dgm:pt>
    <dgm:pt modelId="{C87BF6A2-7FE0-40A8-91C7-5A7AFE0693E2}" type="pres">
      <dgm:prSet presAssocID="{A640C97B-CEE9-471F-A1D5-7F298134C119}" presName="compNode" presStyleCnt="0"/>
      <dgm:spPr/>
    </dgm:pt>
    <dgm:pt modelId="{85F9504B-F340-4512-97F2-84A1EA75451B}" type="pres">
      <dgm:prSet presAssocID="{A640C97B-CEE9-471F-A1D5-7F298134C119}" presName="bgRect" presStyleLbl="bgShp" presStyleIdx="0" presStyleCnt="3"/>
      <dgm:spPr/>
    </dgm:pt>
    <dgm:pt modelId="{85E00D10-498E-43CA-8987-7A36BC265B86}" type="pres">
      <dgm:prSet presAssocID="{A640C97B-CEE9-471F-A1D5-7F298134C11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per"/>
        </a:ext>
      </dgm:extLst>
    </dgm:pt>
    <dgm:pt modelId="{0248881E-C4F0-4191-BE72-98D8B352F5BF}" type="pres">
      <dgm:prSet presAssocID="{A640C97B-CEE9-471F-A1D5-7F298134C119}" presName="spaceRect" presStyleCnt="0"/>
      <dgm:spPr/>
    </dgm:pt>
    <dgm:pt modelId="{10358AF9-22D5-4621-9D11-E39647311925}" type="pres">
      <dgm:prSet presAssocID="{A640C97B-CEE9-471F-A1D5-7F298134C119}" presName="parTx" presStyleLbl="revTx" presStyleIdx="0" presStyleCnt="3">
        <dgm:presLayoutVars>
          <dgm:chMax val="0"/>
          <dgm:chPref val="0"/>
        </dgm:presLayoutVars>
      </dgm:prSet>
      <dgm:spPr/>
    </dgm:pt>
    <dgm:pt modelId="{62B7BEB0-9FAF-4DDC-95A9-5A5B2FF47DAB}" type="pres">
      <dgm:prSet presAssocID="{80D5F196-7DEF-4AC3-8445-EB4370836E42}" presName="sibTrans" presStyleCnt="0"/>
      <dgm:spPr/>
    </dgm:pt>
    <dgm:pt modelId="{786F8489-C59E-4D6A-A2E9-6A0568E15550}" type="pres">
      <dgm:prSet presAssocID="{CC91D7F2-45ED-4D01-848B-8974925AE225}" presName="compNode" presStyleCnt="0"/>
      <dgm:spPr/>
    </dgm:pt>
    <dgm:pt modelId="{7FD14250-7050-44D2-9BE9-1179EDE2E0B4}" type="pres">
      <dgm:prSet presAssocID="{CC91D7F2-45ED-4D01-848B-8974925AE225}" presName="bgRect" presStyleLbl="bgShp" presStyleIdx="1" presStyleCnt="3"/>
      <dgm:spPr/>
    </dgm:pt>
    <dgm:pt modelId="{F0BABE5C-B2F8-411A-8011-4FE46A17E2CF}" type="pres">
      <dgm:prSet presAssocID="{CC91D7F2-45ED-4D01-848B-8974925AE22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mployee Badge"/>
        </a:ext>
      </dgm:extLst>
    </dgm:pt>
    <dgm:pt modelId="{EFA58F02-BA43-45DC-BD0C-34D6AC8201A8}" type="pres">
      <dgm:prSet presAssocID="{CC91D7F2-45ED-4D01-848B-8974925AE225}" presName="spaceRect" presStyleCnt="0"/>
      <dgm:spPr/>
    </dgm:pt>
    <dgm:pt modelId="{89483392-B5A3-44F2-957B-877D5ED0AD7C}" type="pres">
      <dgm:prSet presAssocID="{CC91D7F2-45ED-4D01-848B-8974925AE225}" presName="parTx" presStyleLbl="revTx" presStyleIdx="1" presStyleCnt="3">
        <dgm:presLayoutVars>
          <dgm:chMax val="0"/>
          <dgm:chPref val="0"/>
        </dgm:presLayoutVars>
      </dgm:prSet>
      <dgm:spPr/>
    </dgm:pt>
    <dgm:pt modelId="{B61522E3-A6C0-473F-93C8-F7EA1B70A335}" type="pres">
      <dgm:prSet presAssocID="{A1E77F8E-85C9-4292-BC8A-32785A5B4B67}" presName="sibTrans" presStyleCnt="0"/>
      <dgm:spPr/>
    </dgm:pt>
    <dgm:pt modelId="{85CA0B47-2D05-43CE-8F7C-5C817D8AA92C}" type="pres">
      <dgm:prSet presAssocID="{B04D0347-6208-4DEF-8ADE-7EAC83164E1D}" presName="compNode" presStyleCnt="0"/>
      <dgm:spPr/>
    </dgm:pt>
    <dgm:pt modelId="{8FA28F2C-D40E-46A7-9244-AD8D0DADED2F}" type="pres">
      <dgm:prSet presAssocID="{B04D0347-6208-4DEF-8ADE-7EAC83164E1D}" presName="bgRect" presStyleLbl="bgShp" presStyleIdx="2" presStyleCnt="3"/>
      <dgm:spPr/>
    </dgm:pt>
    <dgm:pt modelId="{C41AA4F4-605C-4E62-B9A7-53936A46A1D1}" type="pres">
      <dgm:prSet presAssocID="{B04D0347-6208-4DEF-8ADE-7EAC83164E1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dd"/>
        </a:ext>
      </dgm:extLst>
    </dgm:pt>
    <dgm:pt modelId="{FA20D4DD-8832-4677-8257-273363C1A0DC}" type="pres">
      <dgm:prSet presAssocID="{B04D0347-6208-4DEF-8ADE-7EAC83164E1D}" presName="spaceRect" presStyleCnt="0"/>
      <dgm:spPr/>
    </dgm:pt>
    <dgm:pt modelId="{D8D955AE-B695-4CC0-AD9A-E50654A87AE9}" type="pres">
      <dgm:prSet presAssocID="{B04D0347-6208-4DEF-8ADE-7EAC83164E1D}" presName="parTx" presStyleLbl="revTx" presStyleIdx="2" presStyleCnt="3">
        <dgm:presLayoutVars>
          <dgm:chMax val="0"/>
          <dgm:chPref val="0"/>
        </dgm:presLayoutVars>
      </dgm:prSet>
      <dgm:spPr/>
    </dgm:pt>
  </dgm:ptLst>
  <dgm:cxnLst>
    <dgm:cxn modelId="{1A7D9D24-3709-46CA-8BF1-CFB0B85F9CE0}" srcId="{BD0C88CE-8436-44F6-BDF6-3B3C86E8B683}" destId="{CC91D7F2-45ED-4D01-848B-8974925AE225}" srcOrd="1" destOrd="0" parTransId="{8D76D84F-DDEA-4577-918A-9AEC5A0D9115}" sibTransId="{A1E77F8E-85C9-4292-BC8A-32785A5B4B67}"/>
    <dgm:cxn modelId="{430E4B67-AC58-4C64-ACF1-92B81A31A18C}" type="presOf" srcId="{CC91D7F2-45ED-4D01-848B-8974925AE225}" destId="{89483392-B5A3-44F2-957B-877D5ED0AD7C}" srcOrd="0" destOrd="0" presId="urn:microsoft.com/office/officeart/2018/2/layout/IconVerticalSolidList"/>
    <dgm:cxn modelId="{DFFF9D7D-138E-43F7-8C3E-AD1F6D2C4C89}" type="presOf" srcId="{BD0C88CE-8436-44F6-BDF6-3B3C86E8B683}" destId="{741DC0AA-95BD-4F14-9F2F-6A815BD50290}" srcOrd="0" destOrd="0" presId="urn:microsoft.com/office/officeart/2018/2/layout/IconVerticalSolidList"/>
    <dgm:cxn modelId="{303055AC-1F9C-4B40-8537-8F4483DBA01F}" srcId="{BD0C88CE-8436-44F6-BDF6-3B3C86E8B683}" destId="{B04D0347-6208-4DEF-8ADE-7EAC83164E1D}" srcOrd="2" destOrd="0" parTransId="{C8FD33D1-20BF-4061-AEA5-8AED4B7C99EF}" sibTransId="{09F44CB1-9511-4BA1-8902-6C4F88BB891F}"/>
    <dgm:cxn modelId="{2C3620B7-86FB-4506-A19A-22C048165AA2}" type="presOf" srcId="{B04D0347-6208-4DEF-8ADE-7EAC83164E1D}" destId="{D8D955AE-B695-4CC0-AD9A-E50654A87AE9}" srcOrd="0" destOrd="0" presId="urn:microsoft.com/office/officeart/2018/2/layout/IconVerticalSolidList"/>
    <dgm:cxn modelId="{B8A304D0-66BD-4583-80F5-1045E08D1711}" srcId="{BD0C88CE-8436-44F6-BDF6-3B3C86E8B683}" destId="{A640C97B-CEE9-471F-A1D5-7F298134C119}" srcOrd="0" destOrd="0" parTransId="{6E37CAB4-786C-4A3B-8EF4-0E91AABCE237}" sibTransId="{80D5F196-7DEF-4AC3-8445-EB4370836E42}"/>
    <dgm:cxn modelId="{D74D9BF9-E906-458C-A237-C0F3B88DD73D}" type="presOf" srcId="{A640C97B-CEE9-471F-A1D5-7F298134C119}" destId="{10358AF9-22D5-4621-9D11-E39647311925}" srcOrd="0" destOrd="0" presId="urn:microsoft.com/office/officeart/2018/2/layout/IconVerticalSolidList"/>
    <dgm:cxn modelId="{1329891B-26CC-423A-B038-0F955BC8381B}" type="presParOf" srcId="{741DC0AA-95BD-4F14-9F2F-6A815BD50290}" destId="{C87BF6A2-7FE0-40A8-91C7-5A7AFE0693E2}" srcOrd="0" destOrd="0" presId="urn:microsoft.com/office/officeart/2018/2/layout/IconVerticalSolidList"/>
    <dgm:cxn modelId="{4EB57942-28E5-48D5-9195-07EA2D9F9666}" type="presParOf" srcId="{C87BF6A2-7FE0-40A8-91C7-5A7AFE0693E2}" destId="{85F9504B-F340-4512-97F2-84A1EA75451B}" srcOrd="0" destOrd="0" presId="urn:microsoft.com/office/officeart/2018/2/layout/IconVerticalSolidList"/>
    <dgm:cxn modelId="{88EB79C7-D02B-4ECD-86FF-459B5BEA0F85}" type="presParOf" srcId="{C87BF6A2-7FE0-40A8-91C7-5A7AFE0693E2}" destId="{85E00D10-498E-43CA-8987-7A36BC265B86}" srcOrd="1" destOrd="0" presId="urn:microsoft.com/office/officeart/2018/2/layout/IconVerticalSolidList"/>
    <dgm:cxn modelId="{6547D119-BDD2-4F0F-975D-688AD05FE3C9}" type="presParOf" srcId="{C87BF6A2-7FE0-40A8-91C7-5A7AFE0693E2}" destId="{0248881E-C4F0-4191-BE72-98D8B352F5BF}" srcOrd="2" destOrd="0" presId="urn:microsoft.com/office/officeart/2018/2/layout/IconVerticalSolidList"/>
    <dgm:cxn modelId="{7D3E101E-880D-490A-BD1B-EF92C8969E62}" type="presParOf" srcId="{C87BF6A2-7FE0-40A8-91C7-5A7AFE0693E2}" destId="{10358AF9-22D5-4621-9D11-E39647311925}" srcOrd="3" destOrd="0" presId="urn:microsoft.com/office/officeart/2018/2/layout/IconVerticalSolidList"/>
    <dgm:cxn modelId="{BA5794EC-59E4-431A-B4AD-84A99FD95428}" type="presParOf" srcId="{741DC0AA-95BD-4F14-9F2F-6A815BD50290}" destId="{62B7BEB0-9FAF-4DDC-95A9-5A5B2FF47DAB}" srcOrd="1" destOrd="0" presId="urn:microsoft.com/office/officeart/2018/2/layout/IconVerticalSolidList"/>
    <dgm:cxn modelId="{2A14005A-C105-42A9-8087-CCDDD0128555}" type="presParOf" srcId="{741DC0AA-95BD-4F14-9F2F-6A815BD50290}" destId="{786F8489-C59E-4D6A-A2E9-6A0568E15550}" srcOrd="2" destOrd="0" presId="urn:microsoft.com/office/officeart/2018/2/layout/IconVerticalSolidList"/>
    <dgm:cxn modelId="{084A9EAA-1B30-4F0C-B934-9C85CBD5BBAE}" type="presParOf" srcId="{786F8489-C59E-4D6A-A2E9-6A0568E15550}" destId="{7FD14250-7050-44D2-9BE9-1179EDE2E0B4}" srcOrd="0" destOrd="0" presId="urn:microsoft.com/office/officeart/2018/2/layout/IconVerticalSolidList"/>
    <dgm:cxn modelId="{8181B84D-29FC-4783-BF5C-1585F4948D5A}" type="presParOf" srcId="{786F8489-C59E-4D6A-A2E9-6A0568E15550}" destId="{F0BABE5C-B2F8-411A-8011-4FE46A17E2CF}" srcOrd="1" destOrd="0" presId="urn:microsoft.com/office/officeart/2018/2/layout/IconVerticalSolidList"/>
    <dgm:cxn modelId="{EDF9EFC7-8632-4CFA-88C3-43DD741AEF3F}" type="presParOf" srcId="{786F8489-C59E-4D6A-A2E9-6A0568E15550}" destId="{EFA58F02-BA43-45DC-BD0C-34D6AC8201A8}" srcOrd="2" destOrd="0" presId="urn:microsoft.com/office/officeart/2018/2/layout/IconVerticalSolidList"/>
    <dgm:cxn modelId="{CEF93988-AB36-4C60-9F12-9B74774E2C1D}" type="presParOf" srcId="{786F8489-C59E-4D6A-A2E9-6A0568E15550}" destId="{89483392-B5A3-44F2-957B-877D5ED0AD7C}" srcOrd="3" destOrd="0" presId="urn:microsoft.com/office/officeart/2018/2/layout/IconVerticalSolidList"/>
    <dgm:cxn modelId="{2FEA07BA-9530-4298-B747-69B1EEB1B0EC}" type="presParOf" srcId="{741DC0AA-95BD-4F14-9F2F-6A815BD50290}" destId="{B61522E3-A6C0-473F-93C8-F7EA1B70A335}" srcOrd="3" destOrd="0" presId="urn:microsoft.com/office/officeart/2018/2/layout/IconVerticalSolidList"/>
    <dgm:cxn modelId="{44E728EE-995E-425D-948D-0A1F2528699B}" type="presParOf" srcId="{741DC0AA-95BD-4F14-9F2F-6A815BD50290}" destId="{85CA0B47-2D05-43CE-8F7C-5C817D8AA92C}" srcOrd="4" destOrd="0" presId="urn:microsoft.com/office/officeart/2018/2/layout/IconVerticalSolidList"/>
    <dgm:cxn modelId="{C089034D-720E-4BBB-AAE8-8A7959C2A0CD}" type="presParOf" srcId="{85CA0B47-2D05-43CE-8F7C-5C817D8AA92C}" destId="{8FA28F2C-D40E-46A7-9244-AD8D0DADED2F}" srcOrd="0" destOrd="0" presId="urn:microsoft.com/office/officeart/2018/2/layout/IconVerticalSolidList"/>
    <dgm:cxn modelId="{4D82C888-110C-40CF-8E65-896E14A7F9BB}" type="presParOf" srcId="{85CA0B47-2D05-43CE-8F7C-5C817D8AA92C}" destId="{C41AA4F4-605C-4E62-B9A7-53936A46A1D1}" srcOrd="1" destOrd="0" presId="urn:microsoft.com/office/officeart/2018/2/layout/IconVerticalSolidList"/>
    <dgm:cxn modelId="{E7690FD1-F4F7-45BA-B8DD-A37A277313CA}" type="presParOf" srcId="{85CA0B47-2D05-43CE-8F7C-5C817D8AA92C}" destId="{FA20D4DD-8832-4677-8257-273363C1A0DC}" srcOrd="2" destOrd="0" presId="urn:microsoft.com/office/officeart/2018/2/layout/IconVerticalSolidList"/>
    <dgm:cxn modelId="{2738DC9C-84DA-4B80-AC9A-6C63AF4453CB}" type="presParOf" srcId="{85CA0B47-2D05-43CE-8F7C-5C817D8AA92C}" destId="{D8D955AE-B695-4CC0-AD9A-E50654A87AE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F9504B-F340-4512-97F2-84A1EA75451B}">
      <dsp:nvSpPr>
        <dsp:cNvPr id="0" name=""/>
        <dsp:cNvSpPr/>
      </dsp:nvSpPr>
      <dsp:spPr>
        <a:xfrm>
          <a:off x="0" y="558"/>
          <a:ext cx="6496050" cy="13059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E00D10-498E-43CA-8987-7A36BC265B86}">
      <dsp:nvSpPr>
        <dsp:cNvPr id="0" name=""/>
        <dsp:cNvSpPr/>
      </dsp:nvSpPr>
      <dsp:spPr>
        <a:xfrm>
          <a:off x="395054" y="294400"/>
          <a:ext cx="718281" cy="7182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0358AF9-22D5-4621-9D11-E39647311925}">
      <dsp:nvSpPr>
        <dsp:cNvPr id="0" name=""/>
        <dsp:cNvSpPr/>
      </dsp:nvSpPr>
      <dsp:spPr>
        <a:xfrm>
          <a:off x="1508391" y="558"/>
          <a:ext cx="4987658"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l" defTabSz="1066800">
            <a:lnSpc>
              <a:spcPct val="90000"/>
            </a:lnSpc>
            <a:spcBef>
              <a:spcPct val="0"/>
            </a:spcBef>
            <a:spcAft>
              <a:spcPct val="35000"/>
            </a:spcAft>
            <a:buNone/>
          </a:pPr>
          <a:r>
            <a:rPr lang="en-US" sz="2400" b="0" i="0" kern="1200"/>
            <a:t>Landing Page – the main page of the portal.</a:t>
          </a:r>
          <a:endParaRPr lang="en-US" sz="2400" kern="1200"/>
        </a:p>
      </dsp:txBody>
      <dsp:txXfrm>
        <a:off x="1508391" y="558"/>
        <a:ext cx="4987658" cy="1305966"/>
      </dsp:txXfrm>
    </dsp:sp>
    <dsp:sp modelId="{7FD14250-7050-44D2-9BE9-1179EDE2E0B4}">
      <dsp:nvSpPr>
        <dsp:cNvPr id="0" name=""/>
        <dsp:cNvSpPr/>
      </dsp:nvSpPr>
      <dsp:spPr>
        <a:xfrm>
          <a:off x="0" y="1633016"/>
          <a:ext cx="6496050" cy="13059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BABE5C-B2F8-411A-8011-4FE46A17E2CF}">
      <dsp:nvSpPr>
        <dsp:cNvPr id="0" name=""/>
        <dsp:cNvSpPr/>
      </dsp:nvSpPr>
      <dsp:spPr>
        <a:xfrm>
          <a:off x="395054" y="1926859"/>
          <a:ext cx="718281" cy="7182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9483392-B5A3-44F2-957B-877D5ED0AD7C}">
      <dsp:nvSpPr>
        <dsp:cNvPr id="0" name=""/>
        <dsp:cNvSpPr/>
      </dsp:nvSpPr>
      <dsp:spPr>
        <a:xfrm>
          <a:off x="1508391" y="1633016"/>
          <a:ext cx="4987658"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l" defTabSz="1066800">
            <a:lnSpc>
              <a:spcPct val="90000"/>
            </a:lnSpc>
            <a:spcBef>
              <a:spcPct val="0"/>
            </a:spcBef>
            <a:spcAft>
              <a:spcPct val="35000"/>
            </a:spcAft>
            <a:buNone/>
          </a:pPr>
          <a:r>
            <a:rPr lang="en-US" sz="2400" b="0" i="0" kern="1200"/>
            <a:t>Login Page – allows a user to enter credentials to log in.</a:t>
          </a:r>
          <a:endParaRPr lang="en-US" sz="2400" kern="1200"/>
        </a:p>
      </dsp:txBody>
      <dsp:txXfrm>
        <a:off x="1508391" y="1633016"/>
        <a:ext cx="4987658" cy="1305966"/>
      </dsp:txXfrm>
    </dsp:sp>
    <dsp:sp modelId="{8FA28F2C-D40E-46A7-9244-AD8D0DADED2F}">
      <dsp:nvSpPr>
        <dsp:cNvPr id="0" name=""/>
        <dsp:cNvSpPr/>
      </dsp:nvSpPr>
      <dsp:spPr>
        <a:xfrm>
          <a:off x="0" y="3265475"/>
          <a:ext cx="6496050" cy="13059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1AA4F4-605C-4E62-B9A7-53936A46A1D1}">
      <dsp:nvSpPr>
        <dsp:cNvPr id="0" name=""/>
        <dsp:cNvSpPr/>
      </dsp:nvSpPr>
      <dsp:spPr>
        <a:xfrm>
          <a:off x="395054" y="3559317"/>
          <a:ext cx="718281" cy="7182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8D955AE-B695-4CC0-AD9A-E50654A87AE9}">
      <dsp:nvSpPr>
        <dsp:cNvPr id="0" name=""/>
        <dsp:cNvSpPr/>
      </dsp:nvSpPr>
      <dsp:spPr>
        <a:xfrm>
          <a:off x="1508391" y="3265475"/>
          <a:ext cx="4987658"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l" defTabSz="1066800">
            <a:lnSpc>
              <a:spcPct val="90000"/>
            </a:lnSpc>
            <a:spcBef>
              <a:spcPct val="0"/>
            </a:spcBef>
            <a:spcAft>
              <a:spcPct val="35000"/>
            </a:spcAft>
            <a:buNone/>
          </a:pPr>
          <a:r>
            <a:rPr lang="en-US" sz="2400" b="0" i="0" kern="1200"/>
            <a:t>Registration Page – Allows a new user to create an account.</a:t>
          </a:r>
          <a:endParaRPr lang="en-US" sz="2400" kern="1200"/>
        </a:p>
      </dsp:txBody>
      <dsp:txXfrm>
        <a:off x="1508391" y="3265475"/>
        <a:ext cx="4987658" cy="130596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6B00C0-5906-448E-9AA1-5E2F0DAA79AC}" type="datetimeFigureOut">
              <a:rPr lang="en-US" smtClean="0"/>
              <a:t>3/2/2024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5D2E3-F878-416A-9EBF-427D7AFBD97F}" type="slidenum">
              <a:rPr lang="en-US" smtClean="0"/>
              <a:t>‹#›</a:t>
            </a:fld>
            <a:endParaRPr lang="en-US"/>
          </a:p>
        </p:txBody>
      </p:sp>
    </p:spTree>
    <p:extLst>
      <p:ext uri="{BB962C8B-B14F-4D97-AF65-F5344CB8AC3E}">
        <p14:creationId xmlns:p14="http://schemas.microsoft.com/office/powerpoint/2010/main" val="2123409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Hello, everyone! My name is Yulia Ferguson. I am going to walk you through this project, which is a student portal that allows user to register, log in, enroll in courses, unenroll in courses, view their information, and log out.</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kern="100" dirty="0">
                <a:effectLst/>
                <a:latin typeface="Aptos" panose="020B0004020202020204" pitchFamily="34" charset="0"/>
                <a:ea typeface="Aptos" panose="020B0004020202020204" pitchFamily="34" charset="0"/>
                <a:cs typeface="Times New Roman" panose="02020603050405020304" pitchFamily="18" charset="0"/>
              </a:rPr>
              <a:t>There are many aspects of this project. First, there is a Software Requirements Specifications document that spells out the important details of the project. UML design models have also been developed for this project to illustrate the functionality and important features.</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website itself is created with PHP code. XAMPP is used to create a local server that hosts the website. The website also connects to a MySQL database which is managed in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PHPMyAdmin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This database includes several tables that save user, course, and registration information.</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kern="100" dirty="0">
                <a:effectLst/>
                <a:latin typeface="Aptos" panose="020B0004020202020204" pitchFamily="34" charset="0"/>
                <a:ea typeface="Aptos" panose="020B0004020202020204" pitchFamily="34" charset="0"/>
                <a:cs typeface="Times New Roman" panose="02020603050405020304" pitchFamily="18" charset="0"/>
              </a:rPr>
              <a:t>Let’s dig into the specifics of this project.</a:t>
            </a:r>
          </a:p>
          <a:p>
            <a:endParaRPr lang="en-US" dirty="0"/>
          </a:p>
        </p:txBody>
      </p:sp>
      <p:sp>
        <p:nvSpPr>
          <p:cNvPr id="4" name="Slide Number Placeholder 3"/>
          <p:cNvSpPr>
            <a:spLocks noGrp="1"/>
          </p:cNvSpPr>
          <p:nvPr>
            <p:ph type="sldNum" sz="quarter" idx="5"/>
          </p:nvPr>
        </p:nvSpPr>
        <p:spPr/>
        <p:txBody>
          <a:bodyPr/>
          <a:lstStyle/>
          <a:p>
            <a:fld id="{D3F5D2E3-F878-416A-9EBF-427D7AFBD97F}" type="slidenum">
              <a:rPr lang="en-US" smtClean="0"/>
              <a:t>1</a:t>
            </a:fld>
            <a:endParaRPr lang="en-US"/>
          </a:p>
        </p:txBody>
      </p:sp>
    </p:spTree>
    <p:extLst>
      <p:ext uri="{BB962C8B-B14F-4D97-AF65-F5344CB8AC3E}">
        <p14:creationId xmlns:p14="http://schemas.microsoft.com/office/powerpoint/2010/main" val="3151596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There’s two more important scripts of the PHP code for this system.</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kern="100" dirty="0">
                <a:effectLst/>
                <a:latin typeface="Aptos" panose="020B0004020202020204" pitchFamily="34" charset="0"/>
                <a:ea typeface="Aptos" panose="020B0004020202020204" pitchFamily="34" charset="0"/>
                <a:cs typeface="Times New Roman" panose="02020603050405020304" pitchFamily="18" charset="0"/>
              </a:rPr>
              <a:t>First, is the logout function. When a logged-in user clicks logout, the webpage runs a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php</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script called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logout.php</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This script deletes the users ID from the session, effectively logging them out.</a:t>
            </a:r>
          </a:p>
          <a:p>
            <a:r>
              <a:rPr lang="en-US" sz="1800" dirty="0">
                <a:effectLst/>
                <a:latin typeface="Aptos" panose="020B0004020202020204" pitchFamily="34" charset="0"/>
                <a:ea typeface="Aptos" panose="020B0004020202020204" pitchFamily="34" charset="0"/>
                <a:cs typeface="Times New Roman" panose="02020603050405020304" pitchFamily="18" charset="0"/>
              </a:rPr>
              <a:t>Second, is a very important script called </a:t>
            </a:r>
            <a:r>
              <a:rPr lang="en-US" sz="1800" dirty="0" err="1">
                <a:effectLst/>
                <a:latin typeface="Aptos" panose="020B0004020202020204" pitchFamily="34" charset="0"/>
                <a:ea typeface="Aptos" panose="020B0004020202020204" pitchFamily="34" charset="0"/>
                <a:cs typeface="Times New Roman" panose="02020603050405020304" pitchFamily="18" charset="0"/>
              </a:rPr>
              <a:t>connect.php</a:t>
            </a:r>
            <a:r>
              <a:rPr lang="en-US" sz="1800" dirty="0">
                <a:effectLst/>
                <a:latin typeface="Aptos" panose="020B0004020202020204" pitchFamily="34" charset="0"/>
                <a:ea typeface="Aptos" panose="020B0004020202020204" pitchFamily="34" charset="0"/>
                <a:cs typeface="Times New Roman" panose="02020603050405020304" pitchFamily="18" charset="0"/>
              </a:rPr>
              <a:t>. This script contains all the information the system needs to connect to the MySQL database. This script is invoked anytime the system needs to read or write information to the database.</a:t>
            </a:r>
            <a:endParaRPr lang="en-US" dirty="0"/>
          </a:p>
        </p:txBody>
      </p:sp>
      <p:sp>
        <p:nvSpPr>
          <p:cNvPr id="4" name="Slide Number Placeholder 3"/>
          <p:cNvSpPr>
            <a:spLocks noGrp="1"/>
          </p:cNvSpPr>
          <p:nvPr>
            <p:ph type="sldNum" sz="quarter" idx="5"/>
          </p:nvPr>
        </p:nvSpPr>
        <p:spPr/>
        <p:txBody>
          <a:bodyPr/>
          <a:lstStyle/>
          <a:p>
            <a:fld id="{D3F5D2E3-F878-416A-9EBF-427D7AFBD97F}" type="slidenum">
              <a:rPr lang="en-US" smtClean="0"/>
              <a:t>10</a:t>
            </a:fld>
            <a:endParaRPr lang="en-US"/>
          </a:p>
        </p:txBody>
      </p:sp>
    </p:spTree>
    <p:extLst>
      <p:ext uri="{BB962C8B-B14F-4D97-AF65-F5344CB8AC3E}">
        <p14:creationId xmlns:p14="http://schemas.microsoft.com/office/powerpoint/2010/main" val="3041338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That concludes this overview of this Student Portal project. This project demonstrates the creation of a usable student portal, beginning with the planning stage, and ending with a usable student portal.</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kern="100" dirty="0">
                <a:effectLst/>
                <a:latin typeface="Aptos" panose="020B0004020202020204" pitchFamily="34" charset="0"/>
                <a:ea typeface="Aptos" panose="020B0004020202020204" pitchFamily="34" charset="0"/>
                <a:cs typeface="Times New Roman" panose="02020603050405020304" pitchFamily="18" charset="0"/>
              </a:rPr>
              <a:t>Thank you for listening and have a great day!</a:t>
            </a:r>
          </a:p>
        </p:txBody>
      </p:sp>
      <p:sp>
        <p:nvSpPr>
          <p:cNvPr id="4" name="Slide Number Placeholder 3"/>
          <p:cNvSpPr>
            <a:spLocks noGrp="1"/>
          </p:cNvSpPr>
          <p:nvPr>
            <p:ph type="sldNum" sz="quarter" idx="5"/>
          </p:nvPr>
        </p:nvSpPr>
        <p:spPr/>
        <p:txBody>
          <a:bodyPr/>
          <a:lstStyle/>
          <a:p>
            <a:fld id="{D3F5D2E3-F878-416A-9EBF-427D7AFBD97F}" type="slidenum">
              <a:rPr lang="en-US" smtClean="0"/>
              <a:t>11</a:t>
            </a:fld>
            <a:endParaRPr lang="en-US"/>
          </a:p>
        </p:txBody>
      </p:sp>
    </p:spTree>
    <p:extLst>
      <p:ext uri="{BB962C8B-B14F-4D97-AF65-F5344CB8AC3E}">
        <p14:creationId xmlns:p14="http://schemas.microsoft.com/office/powerpoint/2010/main" val="3411344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Software Requirements Specifications document is an important starting point for the project, as it describes the project’s purpose, functionality, and features. The document also describes the type of users that will use the webpage. In this case, the project is a Student Portal that will allow users manage their profiles and enroll and unenroll in courses.</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Software Requirements Specifications document for this webpage describes these features that the system must have:</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kern="100" dirty="0">
                <a:effectLst/>
                <a:latin typeface="Aptos" panose="020B0004020202020204" pitchFamily="34" charset="0"/>
                <a:ea typeface="Aptos" panose="020B0004020202020204" pitchFamily="34" charset="0"/>
                <a:cs typeface="Times New Roman" panose="02020603050405020304" pitchFamily="18" charset="0"/>
              </a:rPr>
              <a:t>New User Registration – the system must provide a user registration process that includes both account and profile creation. </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kern="100" dirty="0">
                <a:effectLst/>
                <a:latin typeface="Aptos" panose="020B0004020202020204" pitchFamily="34" charset="0"/>
                <a:ea typeface="Aptos" panose="020B0004020202020204" pitchFamily="34" charset="0"/>
                <a:cs typeface="Times New Roman" panose="02020603050405020304" pitchFamily="18" charset="0"/>
              </a:rPr>
              <a:t>User Login – Registered users will have the ability to log in using a unique ID and password created during registration.</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kern="100" dirty="0">
                <a:effectLst/>
                <a:latin typeface="Aptos" panose="020B0004020202020204" pitchFamily="34" charset="0"/>
                <a:ea typeface="Aptos" panose="020B0004020202020204" pitchFamily="34" charset="0"/>
                <a:cs typeface="Times New Roman" panose="02020603050405020304" pitchFamily="18" charset="0"/>
              </a:rPr>
              <a:t>Course Management – The system will manage online courses that are available for students to enroll in.</a:t>
            </a:r>
          </a:p>
          <a:p>
            <a:endParaRPr lang="en-US" dirty="0"/>
          </a:p>
        </p:txBody>
      </p:sp>
      <p:sp>
        <p:nvSpPr>
          <p:cNvPr id="4" name="Slide Number Placeholder 3"/>
          <p:cNvSpPr>
            <a:spLocks noGrp="1"/>
          </p:cNvSpPr>
          <p:nvPr>
            <p:ph type="sldNum" sz="quarter" idx="5"/>
          </p:nvPr>
        </p:nvSpPr>
        <p:spPr/>
        <p:txBody>
          <a:bodyPr/>
          <a:lstStyle/>
          <a:p>
            <a:fld id="{D3F5D2E3-F878-416A-9EBF-427D7AFBD97F}" type="slidenum">
              <a:rPr lang="en-US" smtClean="0"/>
              <a:t>2</a:t>
            </a:fld>
            <a:endParaRPr lang="en-US"/>
          </a:p>
        </p:txBody>
      </p:sp>
    </p:spTree>
    <p:extLst>
      <p:ext uri="{BB962C8B-B14F-4D97-AF65-F5344CB8AC3E}">
        <p14:creationId xmlns:p14="http://schemas.microsoft.com/office/powerpoint/2010/main" val="39858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Now, let’s look at another important piece of the project – UML design models.</a:t>
            </a:r>
          </a:p>
          <a:p>
            <a:r>
              <a:rPr lang="en-US" sz="1800" dirty="0">
                <a:effectLst/>
                <a:latin typeface="Aptos" panose="020B0004020202020204" pitchFamily="34" charset="0"/>
                <a:ea typeface="Aptos" panose="020B0004020202020204" pitchFamily="34" charset="0"/>
                <a:cs typeface="Times New Roman" panose="02020603050405020304" pitchFamily="18" charset="0"/>
              </a:rPr>
              <a:t>These diagrams portray the ways the system may be used.</a:t>
            </a:r>
            <a:br>
              <a:rPr lang="en-US" sz="1800" dirty="0">
                <a:effectLst/>
                <a:latin typeface="Aptos" panose="020B0004020202020204" pitchFamily="34" charset="0"/>
                <a:ea typeface="Aptos" panose="020B0004020202020204" pitchFamily="34" charset="0"/>
                <a:cs typeface="Times New Roman" panose="02020603050405020304" pitchFamily="18" charset="0"/>
              </a:rPr>
            </a:br>
            <a:br>
              <a:rPr lang="en-US" sz="1800" dirty="0">
                <a:effectLst/>
                <a:latin typeface="Aptos" panose="020B0004020202020204" pitchFamily="34" charset="0"/>
                <a:ea typeface="Aptos" panose="020B0004020202020204" pitchFamily="34" charset="0"/>
                <a:cs typeface="Times New Roman" panose="02020603050405020304" pitchFamily="18" charset="0"/>
              </a:rPr>
            </a:br>
            <a:r>
              <a:rPr lang="en-US" sz="1800" dirty="0">
                <a:effectLst/>
                <a:latin typeface="Aptos" panose="020B0004020202020204" pitchFamily="34" charset="0"/>
                <a:ea typeface="Aptos" panose="020B0004020202020204" pitchFamily="34" charset="0"/>
                <a:cs typeface="Times New Roman" panose="02020603050405020304" pitchFamily="18" charset="0"/>
              </a:rPr>
              <a:t>The Use Case diagram demonstrates the ways in which users can interact with the system. Generic users, like staff, can create an account, log in, and manage their profile. However, users that are students have additional capabilities. They can enroll in courses, manage their courses in their profile, cancel enrollment in a course, and even join a course waitlist.</a:t>
            </a:r>
            <a:endParaRPr lang="en-US" dirty="0"/>
          </a:p>
        </p:txBody>
      </p:sp>
      <p:sp>
        <p:nvSpPr>
          <p:cNvPr id="4" name="Slide Number Placeholder 3"/>
          <p:cNvSpPr>
            <a:spLocks noGrp="1"/>
          </p:cNvSpPr>
          <p:nvPr>
            <p:ph type="sldNum" sz="quarter" idx="5"/>
          </p:nvPr>
        </p:nvSpPr>
        <p:spPr/>
        <p:txBody>
          <a:bodyPr/>
          <a:lstStyle/>
          <a:p>
            <a:fld id="{D3F5D2E3-F878-416A-9EBF-427D7AFBD97F}" type="slidenum">
              <a:rPr lang="en-US" smtClean="0"/>
              <a:t>3</a:t>
            </a:fld>
            <a:endParaRPr lang="en-US"/>
          </a:p>
        </p:txBody>
      </p:sp>
    </p:spTree>
    <p:extLst>
      <p:ext uri="{BB962C8B-B14F-4D97-AF65-F5344CB8AC3E}">
        <p14:creationId xmlns:p14="http://schemas.microsoft.com/office/powerpoint/2010/main" val="2267811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The Class diagram displays the relationship between various classes in the portal. The diagram shows the relationships between the User and Course classes, as well as the User and </a:t>
            </a:r>
            <a:r>
              <a:rPr lang="en-US" sz="1800" dirty="0" err="1">
                <a:effectLst/>
                <a:latin typeface="Aptos" panose="020B0004020202020204" pitchFamily="34" charset="0"/>
                <a:ea typeface="Aptos" panose="020B0004020202020204" pitchFamily="34" charset="0"/>
                <a:cs typeface="Times New Roman" panose="02020603050405020304" pitchFamily="18" charset="0"/>
              </a:rPr>
              <a:t>UserProfile</a:t>
            </a:r>
            <a:r>
              <a:rPr lang="en-US" sz="1800" dirty="0">
                <a:effectLst/>
                <a:latin typeface="Aptos" panose="020B0004020202020204" pitchFamily="34" charset="0"/>
                <a:ea typeface="Aptos" panose="020B0004020202020204" pitchFamily="34" charset="0"/>
                <a:cs typeface="Times New Roman" panose="02020603050405020304" pitchFamily="18" charset="0"/>
              </a:rPr>
              <a:t> classes.</a:t>
            </a:r>
            <a:endParaRPr lang="en-US" dirty="0"/>
          </a:p>
        </p:txBody>
      </p:sp>
      <p:sp>
        <p:nvSpPr>
          <p:cNvPr id="4" name="Slide Number Placeholder 3"/>
          <p:cNvSpPr>
            <a:spLocks noGrp="1"/>
          </p:cNvSpPr>
          <p:nvPr>
            <p:ph type="sldNum" sz="quarter" idx="5"/>
          </p:nvPr>
        </p:nvSpPr>
        <p:spPr/>
        <p:txBody>
          <a:bodyPr/>
          <a:lstStyle/>
          <a:p>
            <a:fld id="{D3F5D2E3-F878-416A-9EBF-427D7AFBD97F}" type="slidenum">
              <a:rPr lang="en-US" smtClean="0"/>
              <a:t>4</a:t>
            </a:fld>
            <a:endParaRPr lang="en-US"/>
          </a:p>
        </p:txBody>
      </p:sp>
    </p:spTree>
    <p:extLst>
      <p:ext uri="{BB962C8B-B14F-4D97-AF65-F5344CB8AC3E}">
        <p14:creationId xmlns:p14="http://schemas.microsoft.com/office/powerpoint/2010/main" val="2299755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The Sequence Diagram displays the sequence of events that occurs as a user interacts with the system.</a:t>
            </a:r>
            <a:endParaRPr lang="en-US" dirty="0"/>
          </a:p>
        </p:txBody>
      </p:sp>
      <p:sp>
        <p:nvSpPr>
          <p:cNvPr id="4" name="Slide Number Placeholder 3"/>
          <p:cNvSpPr>
            <a:spLocks noGrp="1"/>
          </p:cNvSpPr>
          <p:nvPr>
            <p:ph type="sldNum" sz="quarter" idx="5"/>
          </p:nvPr>
        </p:nvSpPr>
        <p:spPr/>
        <p:txBody>
          <a:bodyPr/>
          <a:lstStyle/>
          <a:p>
            <a:fld id="{D3F5D2E3-F878-416A-9EBF-427D7AFBD97F}" type="slidenum">
              <a:rPr lang="en-US" smtClean="0"/>
              <a:t>5</a:t>
            </a:fld>
            <a:endParaRPr lang="en-US"/>
          </a:p>
        </p:txBody>
      </p:sp>
    </p:spTree>
    <p:extLst>
      <p:ext uri="{BB962C8B-B14F-4D97-AF65-F5344CB8AC3E}">
        <p14:creationId xmlns:p14="http://schemas.microsoft.com/office/powerpoint/2010/main" val="2559708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The Activity diagram shows the various actions a user can take in the webpage.</a:t>
            </a:r>
            <a:br>
              <a:rPr lang="en-US" sz="1800" dirty="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sp>
        <p:nvSpPr>
          <p:cNvPr id="4" name="Slide Number Placeholder 3"/>
          <p:cNvSpPr>
            <a:spLocks noGrp="1"/>
          </p:cNvSpPr>
          <p:nvPr>
            <p:ph type="sldNum" sz="quarter" idx="5"/>
          </p:nvPr>
        </p:nvSpPr>
        <p:spPr/>
        <p:txBody>
          <a:bodyPr/>
          <a:lstStyle/>
          <a:p>
            <a:fld id="{D3F5D2E3-F878-416A-9EBF-427D7AFBD97F}" type="slidenum">
              <a:rPr lang="en-US" smtClean="0"/>
              <a:t>6</a:t>
            </a:fld>
            <a:endParaRPr lang="en-US"/>
          </a:p>
        </p:txBody>
      </p:sp>
    </p:spTree>
    <p:extLst>
      <p:ext uri="{BB962C8B-B14F-4D97-AF65-F5344CB8AC3E}">
        <p14:creationId xmlns:p14="http://schemas.microsoft.com/office/powerpoint/2010/main" val="761358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Finally, the state diagram shows the various states the system goes through as the user interacts with the system.</a:t>
            </a:r>
            <a:endParaRPr lang="en-US" dirty="0"/>
          </a:p>
        </p:txBody>
      </p:sp>
      <p:sp>
        <p:nvSpPr>
          <p:cNvPr id="4" name="Slide Number Placeholder 3"/>
          <p:cNvSpPr>
            <a:spLocks noGrp="1"/>
          </p:cNvSpPr>
          <p:nvPr>
            <p:ph type="sldNum" sz="quarter" idx="5"/>
          </p:nvPr>
        </p:nvSpPr>
        <p:spPr/>
        <p:txBody>
          <a:bodyPr/>
          <a:lstStyle/>
          <a:p>
            <a:fld id="{D3F5D2E3-F878-416A-9EBF-427D7AFBD97F}" type="slidenum">
              <a:rPr lang="en-US" smtClean="0"/>
              <a:t>7</a:t>
            </a:fld>
            <a:endParaRPr lang="en-US"/>
          </a:p>
        </p:txBody>
      </p:sp>
    </p:spTree>
    <p:extLst>
      <p:ext uri="{BB962C8B-B14F-4D97-AF65-F5344CB8AC3E}">
        <p14:creationId xmlns:p14="http://schemas.microsoft.com/office/powerpoint/2010/main" val="1682456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Next, let’s dive into actual code used to create the webpage. The landing, login, and enrollment pages are written with PHP code.</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landing page is the main page of the student portal. This page actually checks to see if a user is currently logged in to determine what links to display. If a user’s ID is stored in the current session, the system knows a user is logged in. It will then display options to view their profile, logout, or enroll in courses. If no user is logged in, the page displays options to register a new account, or for an existing user to log in.</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login page allows a user to enter their credentials to log in. These credentials are then checked against the records stored in the MySQL database. If the credentials match, the user is logged in. If the credentials do not match, the user is informed that there has been an error.</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registration page allows a user to create a new account by entering in their information. When they click register, the user will be informed if the account creation is successful or not. If the creation is successful, the user’s information will be saved in the MySQL database, and they will be assigned a unique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UserID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D3F5D2E3-F878-416A-9EBF-427D7AFBD97F}" type="slidenum">
              <a:rPr lang="en-US" smtClean="0"/>
              <a:t>8</a:t>
            </a:fld>
            <a:endParaRPr lang="en-US"/>
          </a:p>
        </p:txBody>
      </p:sp>
    </p:spTree>
    <p:extLst>
      <p:ext uri="{BB962C8B-B14F-4D97-AF65-F5344CB8AC3E}">
        <p14:creationId xmlns:p14="http://schemas.microsoft.com/office/powerpoint/2010/main" val="1910838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Let’s talk now about the MySQL database, which is managed in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PHPMyAdmin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This database is a critical component of the system, as it maintains the info the system needs to function.</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information is saved in three tables:</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tblUser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contains all of a user’s information that they entered during registration.</a:t>
            </a:r>
          </a:p>
          <a:p>
            <a:pPr marL="0" marR="0">
              <a:lnSpc>
                <a:spcPct val="115000"/>
              </a:lnSpc>
              <a:spcBef>
                <a:spcPts val="0"/>
              </a:spcBef>
              <a:spcAft>
                <a:spcPts val="800"/>
              </a:spcAft>
            </a:pP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tblCourses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contains the information of the current courses that are offered.</a:t>
            </a:r>
          </a:p>
          <a:p>
            <a:pPr marL="0" marR="0">
              <a:lnSpc>
                <a:spcPct val="115000"/>
              </a:lnSpc>
              <a:spcBef>
                <a:spcPts val="0"/>
              </a:spcBef>
              <a:spcAft>
                <a:spcPts val="800"/>
              </a:spcAft>
            </a:pP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tblRegistrations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saves records of which courses each student is enrolled in.</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All of these databases are important for the Course Enrollment page to function properly. When a user logs in, their unique ID is saved into the current session. The user can then navigate to the Course Enrollment page where they can choose to enroll in any available course. When they click enroll, a new record is created in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tblRegistrations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to save the enrollment. </a:t>
            </a:r>
          </a:p>
          <a:p>
            <a:endParaRPr lang="en-US" dirty="0"/>
          </a:p>
        </p:txBody>
      </p:sp>
      <p:sp>
        <p:nvSpPr>
          <p:cNvPr id="4" name="Slide Number Placeholder 3"/>
          <p:cNvSpPr>
            <a:spLocks noGrp="1"/>
          </p:cNvSpPr>
          <p:nvPr>
            <p:ph type="sldNum" sz="quarter" idx="5"/>
          </p:nvPr>
        </p:nvSpPr>
        <p:spPr/>
        <p:txBody>
          <a:bodyPr/>
          <a:lstStyle/>
          <a:p>
            <a:fld id="{D3F5D2E3-F878-416A-9EBF-427D7AFBD97F}" type="slidenum">
              <a:rPr lang="en-US" smtClean="0"/>
              <a:t>9</a:t>
            </a:fld>
            <a:endParaRPr lang="en-US"/>
          </a:p>
        </p:txBody>
      </p:sp>
    </p:spTree>
    <p:extLst>
      <p:ext uri="{BB962C8B-B14F-4D97-AF65-F5344CB8AC3E}">
        <p14:creationId xmlns:p14="http://schemas.microsoft.com/office/powerpoint/2010/main" val="864756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E28786-AC7D-442C-97C3-C43B2484B3B6}"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EE33C-12C2-4DB8-BEE5-BCE6430210B0}" type="slidenum">
              <a:rPr lang="en-US" smtClean="0"/>
              <a:t>‹#›</a:t>
            </a:fld>
            <a:endParaRPr lang="en-US"/>
          </a:p>
        </p:txBody>
      </p:sp>
    </p:spTree>
    <p:extLst>
      <p:ext uri="{BB962C8B-B14F-4D97-AF65-F5344CB8AC3E}">
        <p14:creationId xmlns:p14="http://schemas.microsoft.com/office/powerpoint/2010/main" val="1849649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E28786-AC7D-442C-97C3-C43B2484B3B6}" type="datetimeFigureOut">
              <a:rPr lang="en-US" smtClean="0"/>
              <a:t>3/2/2024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EEE33C-12C2-4DB8-BEE5-BCE6430210B0}" type="slidenum">
              <a:rPr lang="en-US" smtClean="0"/>
              <a:t>‹#›</a:t>
            </a:fld>
            <a:endParaRPr lang="en-US"/>
          </a:p>
        </p:txBody>
      </p:sp>
    </p:spTree>
    <p:extLst>
      <p:ext uri="{BB962C8B-B14F-4D97-AF65-F5344CB8AC3E}">
        <p14:creationId xmlns:p14="http://schemas.microsoft.com/office/powerpoint/2010/main" val="3189145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FE28786-AC7D-442C-97C3-C43B2484B3B6}"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EE33C-12C2-4DB8-BEE5-BCE6430210B0}" type="slidenum">
              <a:rPr lang="en-US" smtClean="0"/>
              <a:t>‹#›</a:t>
            </a:fld>
            <a:endParaRPr lang="en-US"/>
          </a:p>
        </p:txBody>
      </p:sp>
    </p:spTree>
    <p:extLst>
      <p:ext uri="{BB962C8B-B14F-4D97-AF65-F5344CB8AC3E}">
        <p14:creationId xmlns:p14="http://schemas.microsoft.com/office/powerpoint/2010/main" val="3771435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FE28786-AC7D-442C-97C3-C43B2484B3B6}"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EE33C-12C2-4DB8-BEE5-BCE6430210B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80189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E28786-AC7D-442C-97C3-C43B2484B3B6}"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EE33C-12C2-4DB8-BEE5-BCE6430210B0}" type="slidenum">
              <a:rPr lang="en-US" smtClean="0"/>
              <a:t>‹#›</a:t>
            </a:fld>
            <a:endParaRPr lang="en-US"/>
          </a:p>
        </p:txBody>
      </p:sp>
    </p:spTree>
    <p:extLst>
      <p:ext uri="{BB962C8B-B14F-4D97-AF65-F5344CB8AC3E}">
        <p14:creationId xmlns:p14="http://schemas.microsoft.com/office/powerpoint/2010/main" val="78682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FE28786-AC7D-442C-97C3-C43B2484B3B6}" type="datetimeFigureOut">
              <a:rPr lang="en-US" smtClean="0"/>
              <a:t>3/2/2024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EE33C-12C2-4DB8-BEE5-BCE6430210B0}" type="slidenum">
              <a:rPr lang="en-US" smtClean="0"/>
              <a:t>‹#›</a:t>
            </a:fld>
            <a:endParaRPr lang="en-US"/>
          </a:p>
        </p:txBody>
      </p:sp>
    </p:spTree>
    <p:extLst>
      <p:ext uri="{BB962C8B-B14F-4D97-AF65-F5344CB8AC3E}">
        <p14:creationId xmlns:p14="http://schemas.microsoft.com/office/powerpoint/2010/main" val="184921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FE28786-AC7D-442C-97C3-C43B2484B3B6}" type="datetimeFigureOut">
              <a:rPr lang="en-US" smtClean="0"/>
              <a:t>3/2/2024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EE33C-12C2-4DB8-BEE5-BCE6430210B0}" type="slidenum">
              <a:rPr lang="en-US" smtClean="0"/>
              <a:t>‹#›</a:t>
            </a:fld>
            <a:endParaRPr lang="en-US"/>
          </a:p>
        </p:txBody>
      </p:sp>
    </p:spTree>
    <p:extLst>
      <p:ext uri="{BB962C8B-B14F-4D97-AF65-F5344CB8AC3E}">
        <p14:creationId xmlns:p14="http://schemas.microsoft.com/office/powerpoint/2010/main" val="2410523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E28786-AC7D-442C-97C3-C43B2484B3B6}"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EE33C-12C2-4DB8-BEE5-BCE6430210B0}" type="slidenum">
              <a:rPr lang="en-US" smtClean="0"/>
              <a:t>‹#›</a:t>
            </a:fld>
            <a:endParaRPr lang="en-US"/>
          </a:p>
        </p:txBody>
      </p:sp>
    </p:spTree>
    <p:extLst>
      <p:ext uri="{BB962C8B-B14F-4D97-AF65-F5344CB8AC3E}">
        <p14:creationId xmlns:p14="http://schemas.microsoft.com/office/powerpoint/2010/main" val="1719276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E28786-AC7D-442C-97C3-C43B2484B3B6}"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EE33C-12C2-4DB8-BEE5-BCE6430210B0}" type="slidenum">
              <a:rPr lang="en-US" smtClean="0"/>
              <a:t>‹#›</a:t>
            </a:fld>
            <a:endParaRPr lang="en-US"/>
          </a:p>
        </p:txBody>
      </p:sp>
    </p:spTree>
    <p:extLst>
      <p:ext uri="{BB962C8B-B14F-4D97-AF65-F5344CB8AC3E}">
        <p14:creationId xmlns:p14="http://schemas.microsoft.com/office/powerpoint/2010/main" val="3839741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FE28786-AC7D-442C-97C3-C43B2484B3B6}"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EE33C-12C2-4DB8-BEE5-BCE6430210B0}" type="slidenum">
              <a:rPr lang="en-US" smtClean="0"/>
              <a:t>‹#›</a:t>
            </a:fld>
            <a:endParaRPr lang="en-US"/>
          </a:p>
        </p:txBody>
      </p:sp>
    </p:spTree>
    <p:extLst>
      <p:ext uri="{BB962C8B-B14F-4D97-AF65-F5344CB8AC3E}">
        <p14:creationId xmlns:p14="http://schemas.microsoft.com/office/powerpoint/2010/main" val="195693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E28786-AC7D-442C-97C3-C43B2484B3B6}"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EE33C-12C2-4DB8-BEE5-BCE6430210B0}" type="slidenum">
              <a:rPr lang="en-US" smtClean="0"/>
              <a:t>‹#›</a:t>
            </a:fld>
            <a:endParaRPr lang="en-US"/>
          </a:p>
        </p:txBody>
      </p:sp>
    </p:spTree>
    <p:extLst>
      <p:ext uri="{BB962C8B-B14F-4D97-AF65-F5344CB8AC3E}">
        <p14:creationId xmlns:p14="http://schemas.microsoft.com/office/powerpoint/2010/main" val="1877881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E28786-AC7D-442C-97C3-C43B2484B3B6}" type="datetimeFigureOut">
              <a:rPr lang="en-US" smtClean="0"/>
              <a:t>3/2/2024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EEE33C-12C2-4DB8-BEE5-BCE6430210B0}" type="slidenum">
              <a:rPr lang="en-US" smtClean="0"/>
              <a:t>‹#›</a:t>
            </a:fld>
            <a:endParaRPr lang="en-US"/>
          </a:p>
        </p:txBody>
      </p:sp>
    </p:spTree>
    <p:extLst>
      <p:ext uri="{BB962C8B-B14F-4D97-AF65-F5344CB8AC3E}">
        <p14:creationId xmlns:p14="http://schemas.microsoft.com/office/powerpoint/2010/main" val="2554235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E28786-AC7D-442C-97C3-C43B2484B3B6}" type="datetimeFigureOut">
              <a:rPr lang="en-US" smtClean="0"/>
              <a:t>3/2/2024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EEE33C-12C2-4DB8-BEE5-BCE6430210B0}" type="slidenum">
              <a:rPr lang="en-US" smtClean="0"/>
              <a:t>‹#›</a:t>
            </a:fld>
            <a:endParaRPr lang="en-US"/>
          </a:p>
        </p:txBody>
      </p:sp>
    </p:spTree>
    <p:extLst>
      <p:ext uri="{BB962C8B-B14F-4D97-AF65-F5344CB8AC3E}">
        <p14:creationId xmlns:p14="http://schemas.microsoft.com/office/powerpoint/2010/main" val="2328678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FE28786-AC7D-442C-97C3-C43B2484B3B6}" type="datetimeFigureOut">
              <a:rPr lang="en-US" smtClean="0"/>
              <a:t>3/2/2024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1EEE33C-12C2-4DB8-BEE5-BCE6430210B0}" type="slidenum">
              <a:rPr lang="en-US" smtClean="0"/>
              <a:t>‹#›</a:t>
            </a:fld>
            <a:endParaRPr lang="en-US"/>
          </a:p>
        </p:txBody>
      </p:sp>
    </p:spTree>
    <p:extLst>
      <p:ext uri="{BB962C8B-B14F-4D97-AF65-F5344CB8AC3E}">
        <p14:creationId xmlns:p14="http://schemas.microsoft.com/office/powerpoint/2010/main" val="1889267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FE28786-AC7D-442C-97C3-C43B2484B3B6}" type="datetimeFigureOut">
              <a:rPr lang="en-US" smtClean="0"/>
              <a:t>3/2/2024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1EEE33C-12C2-4DB8-BEE5-BCE6430210B0}" type="slidenum">
              <a:rPr lang="en-US" smtClean="0"/>
              <a:t>‹#›</a:t>
            </a:fld>
            <a:endParaRPr lang="en-US"/>
          </a:p>
        </p:txBody>
      </p:sp>
    </p:spTree>
    <p:extLst>
      <p:ext uri="{BB962C8B-B14F-4D97-AF65-F5344CB8AC3E}">
        <p14:creationId xmlns:p14="http://schemas.microsoft.com/office/powerpoint/2010/main" val="2753382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FE28786-AC7D-442C-97C3-C43B2484B3B6}" type="datetimeFigureOut">
              <a:rPr lang="en-US" smtClean="0"/>
              <a:t>3/2/2024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1EEE33C-12C2-4DB8-BEE5-BCE6430210B0}" type="slidenum">
              <a:rPr lang="en-US" smtClean="0"/>
              <a:t>‹#›</a:t>
            </a:fld>
            <a:endParaRPr lang="en-US"/>
          </a:p>
        </p:txBody>
      </p:sp>
    </p:spTree>
    <p:extLst>
      <p:ext uri="{BB962C8B-B14F-4D97-AF65-F5344CB8AC3E}">
        <p14:creationId xmlns:p14="http://schemas.microsoft.com/office/powerpoint/2010/main" val="249124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E28786-AC7D-442C-97C3-C43B2484B3B6}" type="datetimeFigureOut">
              <a:rPr lang="en-US" smtClean="0"/>
              <a:t>3/2/2024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EEE33C-12C2-4DB8-BEE5-BCE6430210B0}" type="slidenum">
              <a:rPr lang="en-US" smtClean="0"/>
              <a:t>‹#›</a:t>
            </a:fld>
            <a:endParaRPr lang="en-US"/>
          </a:p>
        </p:txBody>
      </p:sp>
    </p:spTree>
    <p:extLst>
      <p:ext uri="{BB962C8B-B14F-4D97-AF65-F5344CB8AC3E}">
        <p14:creationId xmlns:p14="http://schemas.microsoft.com/office/powerpoint/2010/main" val="1605380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FE28786-AC7D-442C-97C3-C43B2484B3B6}" type="datetimeFigureOut">
              <a:rPr lang="en-US" smtClean="0"/>
              <a:t>3/2/2024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1EEE33C-12C2-4DB8-BEE5-BCE6430210B0}" type="slidenum">
              <a:rPr lang="en-US" smtClean="0"/>
              <a:t>‹#›</a:t>
            </a:fld>
            <a:endParaRPr lang="en-US"/>
          </a:p>
        </p:txBody>
      </p:sp>
    </p:spTree>
    <p:extLst>
      <p:ext uri="{BB962C8B-B14F-4D97-AF65-F5344CB8AC3E}">
        <p14:creationId xmlns:p14="http://schemas.microsoft.com/office/powerpoint/2010/main" val="2884108246"/>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0.sv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3E3ECE-78DB-8981-475A-7EDAC7F067E6}"/>
              </a:ext>
            </a:extLst>
          </p:cNvPr>
          <p:cNvPicPr>
            <a:picLocks noChangeAspect="1"/>
          </p:cNvPicPr>
          <p:nvPr/>
        </p:nvPicPr>
        <p:blipFill rotWithShape="1">
          <a:blip r:embed="rId4">
            <a:duotone>
              <a:prstClr val="black"/>
              <a:schemeClr val="accent5">
                <a:tint val="45000"/>
                <a:satMod val="400000"/>
              </a:schemeClr>
            </a:duotone>
            <a:alphaModFix amt="25000"/>
          </a:blip>
          <a:srcRect t="19694" b="519"/>
          <a:stretch/>
        </p:blipFill>
        <p:spPr>
          <a:xfrm>
            <a:off x="20" y="10"/>
            <a:ext cx="12191980" cy="6857990"/>
          </a:xfrm>
          <a:prstGeom prst="rect">
            <a:avLst/>
          </a:prstGeom>
        </p:spPr>
      </p:pic>
      <p:sp>
        <p:nvSpPr>
          <p:cNvPr id="2" name="Title 1">
            <a:extLst>
              <a:ext uri="{FF2B5EF4-FFF2-40B4-BE49-F238E27FC236}">
                <a16:creationId xmlns:a16="http://schemas.microsoft.com/office/drawing/2014/main" id="{B48632D5-07E0-B62D-DC9F-25041D0CF5AD}"/>
              </a:ext>
            </a:extLst>
          </p:cNvPr>
          <p:cNvSpPr>
            <a:spLocks noGrp="1"/>
          </p:cNvSpPr>
          <p:nvPr>
            <p:ph type="ctrTitle"/>
          </p:nvPr>
        </p:nvSpPr>
        <p:spPr>
          <a:xfrm>
            <a:off x="1154955" y="1447800"/>
            <a:ext cx="8825658" cy="3329581"/>
          </a:xfrm>
        </p:spPr>
        <p:txBody>
          <a:bodyPr>
            <a:normAutofit fontScale="90000"/>
          </a:bodyPr>
          <a:lstStyle/>
          <a:p>
            <a:pPr>
              <a:lnSpc>
                <a:spcPct val="90000"/>
              </a:lnSpc>
            </a:pPr>
            <a:r>
              <a:rPr lang="en-US" dirty="0"/>
              <a:t>Final Project</a:t>
            </a:r>
            <a:br>
              <a:rPr lang="en-US" dirty="0"/>
            </a:br>
            <a:r>
              <a:rPr lang="en-US" b="1" dirty="0"/>
              <a:t>Computer Software Technology for a Student Portal</a:t>
            </a:r>
            <a:endParaRPr lang="en-US" dirty="0"/>
          </a:p>
        </p:txBody>
      </p:sp>
      <p:sp>
        <p:nvSpPr>
          <p:cNvPr id="3" name="Subtitle 2">
            <a:extLst>
              <a:ext uri="{FF2B5EF4-FFF2-40B4-BE49-F238E27FC236}">
                <a16:creationId xmlns:a16="http://schemas.microsoft.com/office/drawing/2014/main" id="{4EADC333-88F0-85F6-F44B-ED1C54ED30EA}"/>
              </a:ext>
            </a:extLst>
          </p:cNvPr>
          <p:cNvSpPr>
            <a:spLocks noGrp="1"/>
          </p:cNvSpPr>
          <p:nvPr>
            <p:ph type="subTitle" idx="1"/>
          </p:nvPr>
        </p:nvSpPr>
        <p:spPr>
          <a:xfrm>
            <a:off x="1154955" y="4777380"/>
            <a:ext cx="8825658" cy="861420"/>
          </a:xfrm>
        </p:spPr>
        <p:txBody>
          <a:bodyPr>
            <a:normAutofit/>
          </a:bodyPr>
          <a:lstStyle/>
          <a:p>
            <a:r>
              <a:rPr lang="en-US" dirty="0"/>
              <a:t>By Yulia Ferguson</a:t>
            </a:r>
          </a:p>
        </p:txBody>
      </p:sp>
      <p:sp>
        <p:nvSpPr>
          <p:cNvPr id="9" name="Rectangle 8">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193667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8134C8-002F-8D10-A17D-959B12DC30AB}"/>
              </a:ext>
            </a:extLst>
          </p:cNvPr>
          <p:cNvSpPr>
            <a:spLocks noGrp="1"/>
          </p:cNvSpPr>
          <p:nvPr>
            <p:ph type="title"/>
          </p:nvPr>
        </p:nvSpPr>
        <p:spPr>
          <a:xfrm>
            <a:off x="648930" y="629266"/>
            <a:ext cx="6188190" cy="1622321"/>
          </a:xfrm>
        </p:spPr>
        <p:txBody>
          <a:bodyPr>
            <a:normAutofit/>
          </a:bodyPr>
          <a:lstStyle/>
          <a:p>
            <a:r>
              <a:rPr lang="en-US">
                <a:solidFill>
                  <a:srgbClr val="EBEBEB"/>
                </a:solidFill>
              </a:rPr>
              <a:t>Two Important Scripts</a:t>
            </a:r>
          </a:p>
        </p:txBody>
      </p:sp>
      <p:sp>
        <p:nvSpPr>
          <p:cNvPr id="3" name="Content Placeholder 2">
            <a:extLst>
              <a:ext uri="{FF2B5EF4-FFF2-40B4-BE49-F238E27FC236}">
                <a16:creationId xmlns:a16="http://schemas.microsoft.com/office/drawing/2014/main" id="{1EED3E32-DA63-0660-1199-F72949007B26}"/>
              </a:ext>
            </a:extLst>
          </p:cNvPr>
          <p:cNvSpPr>
            <a:spLocks noGrp="1"/>
          </p:cNvSpPr>
          <p:nvPr>
            <p:ph idx="1"/>
          </p:nvPr>
        </p:nvSpPr>
        <p:spPr>
          <a:xfrm>
            <a:off x="648930" y="2438400"/>
            <a:ext cx="6188189" cy="3785419"/>
          </a:xfrm>
        </p:spPr>
        <p:txBody>
          <a:bodyPr>
            <a:normAutofit/>
          </a:bodyPr>
          <a:lstStyle/>
          <a:p>
            <a:r>
              <a:rPr lang="en-US">
                <a:solidFill>
                  <a:srgbClr val="FFFFFF"/>
                </a:solidFill>
              </a:rPr>
              <a:t>Logout.php – logs the user out by destroying the session that stores their ID.</a:t>
            </a:r>
          </a:p>
          <a:p>
            <a:r>
              <a:rPr lang="en-US">
                <a:solidFill>
                  <a:srgbClr val="FFFFFF"/>
                </a:solidFill>
              </a:rPr>
              <a:t>Connect.php – contains the information needed to connect to the MySQL database.</a:t>
            </a:r>
          </a:p>
        </p:txBody>
      </p:sp>
      <p:sp>
        <p:nvSpPr>
          <p:cNvPr id="12"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Technological background">
            <a:extLst>
              <a:ext uri="{FF2B5EF4-FFF2-40B4-BE49-F238E27FC236}">
                <a16:creationId xmlns:a16="http://schemas.microsoft.com/office/drawing/2014/main" id="{9C173D0A-B30B-15ED-E4DC-2B6C42940397}"/>
              </a:ext>
            </a:extLst>
          </p:cNvPr>
          <p:cNvPicPr>
            <a:picLocks noChangeAspect="1"/>
          </p:cNvPicPr>
          <p:nvPr/>
        </p:nvPicPr>
        <p:blipFill rotWithShape="1">
          <a:blip r:embed="rId4"/>
          <a:srcRect l="18378" r="33313" b="-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3784646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0" name="Rectangle 3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49" name="Freeform: Shape 48">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itle 1">
            <a:extLst>
              <a:ext uri="{FF2B5EF4-FFF2-40B4-BE49-F238E27FC236}">
                <a16:creationId xmlns:a16="http://schemas.microsoft.com/office/drawing/2014/main" id="{C58134C8-002F-8D10-A17D-959B12DC30AB}"/>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Conclusion</a:t>
            </a:r>
          </a:p>
        </p:txBody>
      </p:sp>
      <p:sp>
        <p:nvSpPr>
          <p:cNvPr id="50" name="Content Placeholder 2">
            <a:extLst>
              <a:ext uri="{FF2B5EF4-FFF2-40B4-BE49-F238E27FC236}">
                <a16:creationId xmlns:a16="http://schemas.microsoft.com/office/drawing/2014/main" id="{1EED3E32-DA63-0660-1199-F72949007B26}"/>
              </a:ext>
            </a:extLst>
          </p:cNvPr>
          <p:cNvSpPr>
            <a:spLocks noGrp="1"/>
          </p:cNvSpPr>
          <p:nvPr>
            <p:ph idx="1"/>
          </p:nvPr>
        </p:nvSpPr>
        <p:spPr>
          <a:xfrm>
            <a:off x="1103312" y="2763520"/>
            <a:ext cx="8946541" cy="3484879"/>
          </a:xfrm>
        </p:spPr>
        <p:txBody>
          <a:bodyPr>
            <a:normAutofit/>
          </a:bodyPr>
          <a:lstStyle/>
          <a:p>
            <a:pPr marL="0" indent="0">
              <a:lnSpc>
                <a:spcPct val="90000"/>
              </a:lnSpc>
              <a:buNone/>
            </a:pPr>
            <a:r>
              <a:rPr lang="en-US" sz="1700" dirty="0"/>
              <a:t>References</a:t>
            </a:r>
          </a:p>
          <a:p>
            <a:pPr marL="0" indent="0">
              <a:lnSpc>
                <a:spcPct val="90000"/>
              </a:lnSpc>
              <a:buNone/>
            </a:pPr>
            <a:r>
              <a:rPr lang="en-US" sz="1700" dirty="0" err="1"/>
              <a:t>Chikh</a:t>
            </a:r>
            <a:r>
              <a:rPr lang="en-US" sz="1700" dirty="0"/>
              <a:t>, A., &amp; </a:t>
            </a:r>
            <a:r>
              <a:rPr lang="en-US" sz="1700" dirty="0" err="1"/>
              <a:t>Alajmi</a:t>
            </a:r>
            <a:r>
              <a:rPr lang="en-US" sz="1700" dirty="0"/>
              <a:t>, H. (2014, January 17–19). Towards a dynamic software requirements </a:t>
            </a:r>
            <a:r>
              <a:rPr lang="en-US" sz="1700" dirty="0" err="1"/>
              <a:t>specificationLinks</a:t>
            </a:r>
            <a:r>
              <a:rPr lang="en-US" sz="1700" dirty="0"/>
              <a:t> to an external site. [Paper presentation]. 2014 World Congress on Computer Applications and Information Systems (WCCAIS), </a:t>
            </a:r>
            <a:r>
              <a:rPr lang="en-US" sz="1700" dirty="0" err="1"/>
              <a:t>Hammamet</a:t>
            </a:r>
            <a:r>
              <a:rPr lang="en-US" sz="1700" dirty="0"/>
              <a:t>, Tunisia. https://doi.org/10.1109/WCCAIS.2014.6916656</a:t>
            </a:r>
          </a:p>
          <a:p>
            <a:pPr marL="0" indent="0">
              <a:lnSpc>
                <a:spcPct val="90000"/>
              </a:lnSpc>
              <a:buNone/>
            </a:pPr>
            <a:endParaRPr lang="en-US" sz="1700" dirty="0"/>
          </a:p>
          <a:p>
            <a:pPr marL="0" indent="0">
              <a:lnSpc>
                <a:spcPct val="90000"/>
              </a:lnSpc>
              <a:buNone/>
            </a:pPr>
            <a:r>
              <a:rPr lang="en-US" sz="1700" dirty="0"/>
              <a:t>Connolly, R., &amp; Hoar, R. (2018). Fundamentals of web development (2nd ed.). Pearson.</a:t>
            </a:r>
          </a:p>
          <a:p>
            <a:pPr marL="0" indent="0">
              <a:lnSpc>
                <a:spcPct val="90000"/>
              </a:lnSpc>
              <a:buNone/>
            </a:pPr>
            <a:endParaRPr lang="en-US" sz="1700" dirty="0"/>
          </a:p>
          <a:p>
            <a:pPr marL="0" indent="0">
              <a:lnSpc>
                <a:spcPct val="90000"/>
              </a:lnSpc>
              <a:buNone/>
            </a:pPr>
            <a:r>
              <a:rPr lang="en-US" sz="1700" dirty="0"/>
              <a:t>Tsui, F., Karam, O., &amp; Bernal, B. (2018). Essentials of software engineering (4th ed.). Jones &amp; Bartlett Learning.</a:t>
            </a:r>
          </a:p>
          <a:p>
            <a:pPr marL="0" indent="0">
              <a:lnSpc>
                <a:spcPct val="90000"/>
              </a:lnSpc>
              <a:buNone/>
            </a:pPr>
            <a:endParaRPr lang="en-US" sz="1700" dirty="0"/>
          </a:p>
        </p:txBody>
      </p:sp>
    </p:spTree>
    <p:extLst>
      <p:ext uri="{BB962C8B-B14F-4D97-AF65-F5344CB8AC3E}">
        <p14:creationId xmlns:p14="http://schemas.microsoft.com/office/powerpoint/2010/main" val="35372930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8134C8-002F-8D10-A17D-959B12DC30AB}"/>
              </a:ext>
            </a:extLst>
          </p:cNvPr>
          <p:cNvSpPr>
            <a:spLocks noGrp="1"/>
          </p:cNvSpPr>
          <p:nvPr>
            <p:ph type="title"/>
          </p:nvPr>
        </p:nvSpPr>
        <p:spPr>
          <a:xfrm>
            <a:off x="648930" y="629266"/>
            <a:ext cx="6188190" cy="1622321"/>
          </a:xfrm>
        </p:spPr>
        <p:txBody>
          <a:bodyPr>
            <a:normAutofit/>
          </a:bodyPr>
          <a:lstStyle/>
          <a:p>
            <a:r>
              <a:rPr lang="en-US" sz="3900">
                <a:solidFill>
                  <a:srgbClr val="EBEBEB"/>
                </a:solidFill>
              </a:rPr>
              <a:t>Software Requirements Specification Document</a:t>
            </a:r>
          </a:p>
        </p:txBody>
      </p:sp>
      <p:sp>
        <p:nvSpPr>
          <p:cNvPr id="22" name="Content Placeholder 2">
            <a:extLst>
              <a:ext uri="{FF2B5EF4-FFF2-40B4-BE49-F238E27FC236}">
                <a16:creationId xmlns:a16="http://schemas.microsoft.com/office/drawing/2014/main" id="{1EED3E32-DA63-0660-1199-F72949007B26}"/>
              </a:ext>
            </a:extLst>
          </p:cNvPr>
          <p:cNvSpPr>
            <a:spLocks noGrp="1"/>
          </p:cNvSpPr>
          <p:nvPr>
            <p:ph idx="1"/>
          </p:nvPr>
        </p:nvSpPr>
        <p:spPr>
          <a:xfrm>
            <a:off x="648930" y="2438400"/>
            <a:ext cx="6188189" cy="3785419"/>
          </a:xfrm>
        </p:spPr>
        <p:txBody>
          <a:bodyPr>
            <a:normAutofit/>
          </a:bodyPr>
          <a:lstStyle/>
          <a:p>
            <a:r>
              <a:rPr lang="en-US">
                <a:solidFill>
                  <a:srgbClr val="FFFFFF"/>
                </a:solidFill>
              </a:rPr>
              <a:t>The SRS document describes the project’s purpose, functionality, and features (Chikh &amp; Alajmi, 2014).</a:t>
            </a:r>
          </a:p>
          <a:p>
            <a:r>
              <a:rPr lang="en-US">
                <a:solidFill>
                  <a:srgbClr val="FFFFFF"/>
                </a:solidFill>
              </a:rPr>
              <a:t>Features:</a:t>
            </a:r>
          </a:p>
          <a:p>
            <a:pPr lvl="1"/>
            <a:r>
              <a:rPr lang="en-US">
                <a:solidFill>
                  <a:srgbClr val="FFFFFF"/>
                </a:solidFill>
              </a:rPr>
              <a:t>New User Registration</a:t>
            </a:r>
          </a:p>
          <a:p>
            <a:pPr lvl="1"/>
            <a:r>
              <a:rPr lang="en-US">
                <a:solidFill>
                  <a:srgbClr val="FFFFFF"/>
                </a:solidFill>
              </a:rPr>
              <a:t>User Login</a:t>
            </a:r>
          </a:p>
          <a:p>
            <a:pPr lvl="1"/>
            <a:r>
              <a:rPr lang="en-US">
                <a:solidFill>
                  <a:srgbClr val="FFFFFF"/>
                </a:solidFill>
              </a:rPr>
              <a:t>Course Management</a:t>
            </a:r>
          </a:p>
        </p:txBody>
      </p:sp>
      <p:sp>
        <p:nvSpPr>
          <p:cNvPr id="30"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24" name="Picture 23" descr="Pen placed on top of a signature line">
            <a:extLst>
              <a:ext uri="{FF2B5EF4-FFF2-40B4-BE49-F238E27FC236}">
                <a16:creationId xmlns:a16="http://schemas.microsoft.com/office/drawing/2014/main" id="{5FD8D170-7B61-92FA-46A4-75FA74A9BC0B}"/>
              </a:ext>
            </a:extLst>
          </p:cNvPr>
          <p:cNvPicPr>
            <a:picLocks noChangeAspect="1"/>
          </p:cNvPicPr>
          <p:nvPr/>
        </p:nvPicPr>
        <p:blipFill rotWithShape="1">
          <a:blip r:embed="rId4"/>
          <a:srcRect l="50793" r="898" b="-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462038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8134C8-002F-8D10-A17D-959B12DC30AB}"/>
              </a:ext>
            </a:extLst>
          </p:cNvPr>
          <p:cNvSpPr>
            <a:spLocks noGrp="1"/>
          </p:cNvSpPr>
          <p:nvPr>
            <p:ph type="title"/>
          </p:nvPr>
        </p:nvSpPr>
        <p:spPr>
          <a:xfrm>
            <a:off x="643855" y="1447799"/>
            <a:ext cx="3108626" cy="1444752"/>
          </a:xfrm>
        </p:spPr>
        <p:txBody>
          <a:bodyPr vert="horz" lIns="91440" tIns="45720" rIns="91440" bIns="45720" rtlCol="0" anchor="b">
            <a:normAutofit/>
          </a:bodyPr>
          <a:lstStyle/>
          <a:p>
            <a:r>
              <a:rPr lang="en-US" sz="3200">
                <a:solidFill>
                  <a:srgbClr val="EBEBEB"/>
                </a:solidFill>
              </a:rPr>
              <a:t>UML Design Diagrams</a:t>
            </a:r>
          </a:p>
        </p:txBody>
      </p:sp>
      <p:sp>
        <p:nvSpPr>
          <p:cNvPr id="64"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65" name="Freeform: Shape 64">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sp>
        <p:nvSpPr>
          <p:cNvPr id="66" name="Rectangle 6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1EED3E32-DA63-0660-1199-F72949007B26}"/>
              </a:ext>
            </a:extLst>
          </p:cNvPr>
          <p:cNvSpPr>
            <a:spLocks noGrp="1"/>
          </p:cNvSpPr>
          <p:nvPr>
            <p:ph idx="1"/>
          </p:nvPr>
        </p:nvSpPr>
        <p:spPr>
          <a:xfrm>
            <a:off x="643855" y="3072385"/>
            <a:ext cx="3108057" cy="2947415"/>
          </a:xfrm>
        </p:spPr>
        <p:txBody>
          <a:bodyPr vert="horz" lIns="91440" tIns="45720" rIns="91440" bIns="45720" rtlCol="0">
            <a:normAutofit/>
          </a:bodyPr>
          <a:lstStyle/>
          <a:p>
            <a:pPr marL="0" indent="0">
              <a:buNone/>
            </a:pPr>
            <a:r>
              <a:rPr lang="en-US" sz="1400" cap="all">
                <a:solidFill>
                  <a:srgbClr val="FFFFFF"/>
                </a:solidFill>
              </a:rPr>
              <a:t>Use Case Diagram </a:t>
            </a:r>
            <a:br>
              <a:rPr lang="en-US" sz="1400" cap="all">
                <a:solidFill>
                  <a:srgbClr val="FFFFFF"/>
                </a:solidFill>
              </a:rPr>
            </a:br>
            <a:r>
              <a:rPr lang="en-US" sz="1400" cap="all">
                <a:solidFill>
                  <a:srgbClr val="FFFFFF"/>
                </a:solidFill>
              </a:rPr>
              <a:t>(Tsui, &amp; Bernal, 2018)</a:t>
            </a:r>
          </a:p>
        </p:txBody>
      </p:sp>
      <p:pic>
        <p:nvPicPr>
          <p:cNvPr id="4" name="Picture 3" descr="A diagram of a student&#10;&#10;Description automatically generated">
            <a:extLst>
              <a:ext uri="{FF2B5EF4-FFF2-40B4-BE49-F238E27FC236}">
                <a16:creationId xmlns:a16="http://schemas.microsoft.com/office/drawing/2014/main" id="{5DBD7DF0-9634-01F1-899A-664D4890D3EF}"/>
              </a:ext>
            </a:extLst>
          </p:cNvPr>
          <p:cNvPicPr>
            <a:picLocks noChangeAspect="1"/>
          </p:cNvPicPr>
          <p:nvPr/>
        </p:nvPicPr>
        <p:blipFill rotWithShape="1">
          <a:blip r:embed="rId3">
            <a:extLst>
              <a:ext uri="{28A0092B-C50C-407E-A947-70E740481C1C}">
                <a14:useLocalDpi xmlns:a14="http://schemas.microsoft.com/office/drawing/2010/main" val="0"/>
              </a:ext>
            </a:extLst>
          </a:blip>
          <a:srcRect t="-809" r="78" b="-1092"/>
          <a:stretch/>
        </p:blipFill>
        <p:spPr bwMode="auto">
          <a:xfrm>
            <a:off x="5745011" y="1000052"/>
            <a:ext cx="3200013" cy="5484724"/>
          </a:xfrm>
          <a:prstGeom prst="rect">
            <a:avLst/>
          </a:prstGeom>
          <a:noFill/>
          <a:effectLst/>
        </p:spPr>
      </p:pic>
    </p:spTree>
    <p:extLst>
      <p:ext uri="{BB962C8B-B14F-4D97-AF65-F5344CB8AC3E}">
        <p14:creationId xmlns:p14="http://schemas.microsoft.com/office/powerpoint/2010/main" val="25095606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8134C8-002F-8D10-A17D-959B12DC30AB}"/>
              </a:ext>
            </a:extLst>
          </p:cNvPr>
          <p:cNvSpPr>
            <a:spLocks noGrp="1"/>
          </p:cNvSpPr>
          <p:nvPr>
            <p:ph type="title"/>
          </p:nvPr>
        </p:nvSpPr>
        <p:spPr>
          <a:xfrm>
            <a:off x="643855" y="1447799"/>
            <a:ext cx="3108626" cy="1444752"/>
          </a:xfrm>
        </p:spPr>
        <p:txBody>
          <a:bodyPr anchor="b">
            <a:normAutofit/>
          </a:bodyPr>
          <a:lstStyle/>
          <a:p>
            <a:r>
              <a:rPr lang="en-US" sz="3200">
                <a:solidFill>
                  <a:srgbClr val="EBEBEB"/>
                </a:solidFill>
              </a:rPr>
              <a:t>UML Design Diagrams</a:t>
            </a:r>
          </a:p>
        </p:txBody>
      </p:sp>
      <p:sp>
        <p:nvSpPr>
          <p:cNvPr id="36"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7" name="Freeform: Shape 36">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sp>
        <p:nvSpPr>
          <p:cNvPr id="38" name="Rectangle 37">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1EED3E32-DA63-0660-1199-F72949007B26}"/>
              </a:ext>
            </a:extLst>
          </p:cNvPr>
          <p:cNvSpPr>
            <a:spLocks noGrp="1"/>
          </p:cNvSpPr>
          <p:nvPr>
            <p:ph idx="1"/>
          </p:nvPr>
        </p:nvSpPr>
        <p:spPr>
          <a:xfrm>
            <a:off x="643855" y="3072385"/>
            <a:ext cx="3108057" cy="2947415"/>
          </a:xfrm>
        </p:spPr>
        <p:txBody>
          <a:bodyPr>
            <a:normAutofit/>
          </a:bodyPr>
          <a:lstStyle/>
          <a:p>
            <a:pPr marL="0" indent="0">
              <a:buNone/>
            </a:pPr>
            <a:r>
              <a:rPr lang="en-US" sz="1400">
                <a:solidFill>
                  <a:srgbClr val="FFFFFF"/>
                </a:solidFill>
              </a:rPr>
              <a:t>Class Diagram</a:t>
            </a:r>
          </a:p>
        </p:txBody>
      </p:sp>
      <p:pic>
        <p:nvPicPr>
          <p:cNvPr id="5" name="Picture 4" descr="A diagram of a course&#10;&#10;Description automatically generated">
            <a:extLst>
              <a:ext uri="{FF2B5EF4-FFF2-40B4-BE49-F238E27FC236}">
                <a16:creationId xmlns:a16="http://schemas.microsoft.com/office/drawing/2014/main" id="{E65BD0FF-CF9B-9DF8-E971-A4DD83BA2E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500044" y="1447799"/>
            <a:ext cx="5592661" cy="4572001"/>
          </a:xfrm>
          <a:prstGeom prst="rect">
            <a:avLst/>
          </a:prstGeom>
          <a:noFill/>
          <a:effectLst/>
        </p:spPr>
      </p:pic>
    </p:spTree>
    <p:extLst>
      <p:ext uri="{BB962C8B-B14F-4D97-AF65-F5344CB8AC3E}">
        <p14:creationId xmlns:p14="http://schemas.microsoft.com/office/powerpoint/2010/main" val="175066127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8134C8-002F-8D10-A17D-959B12DC30AB}"/>
              </a:ext>
            </a:extLst>
          </p:cNvPr>
          <p:cNvSpPr>
            <a:spLocks noGrp="1"/>
          </p:cNvSpPr>
          <p:nvPr>
            <p:ph type="title"/>
          </p:nvPr>
        </p:nvSpPr>
        <p:spPr>
          <a:xfrm>
            <a:off x="643855" y="1447799"/>
            <a:ext cx="3108626" cy="1444752"/>
          </a:xfrm>
        </p:spPr>
        <p:txBody>
          <a:bodyPr anchor="b">
            <a:normAutofit/>
          </a:bodyPr>
          <a:lstStyle/>
          <a:p>
            <a:r>
              <a:rPr lang="en-US" sz="3200">
                <a:solidFill>
                  <a:srgbClr val="EBEBEB"/>
                </a:solidFill>
              </a:rPr>
              <a:t>UML Design Diagrams</a:t>
            </a:r>
          </a:p>
        </p:txBody>
      </p:sp>
      <p:sp>
        <p:nvSpPr>
          <p:cNvPr id="11"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sp>
        <p:nvSpPr>
          <p:cNvPr id="15" name="Rectangle 14">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1EED3E32-DA63-0660-1199-F72949007B26}"/>
              </a:ext>
            </a:extLst>
          </p:cNvPr>
          <p:cNvSpPr>
            <a:spLocks noGrp="1"/>
          </p:cNvSpPr>
          <p:nvPr>
            <p:ph idx="1"/>
          </p:nvPr>
        </p:nvSpPr>
        <p:spPr>
          <a:xfrm>
            <a:off x="643855" y="3072385"/>
            <a:ext cx="3108057" cy="2947415"/>
          </a:xfrm>
        </p:spPr>
        <p:txBody>
          <a:bodyPr>
            <a:normAutofit/>
          </a:bodyPr>
          <a:lstStyle/>
          <a:p>
            <a:pPr marL="0" indent="0">
              <a:buNone/>
            </a:pPr>
            <a:r>
              <a:rPr lang="en-US" sz="1400">
                <a:solidFill>
                  <a:srgbClr val="FFFFFF"/>
                </a:solidFill>
              </a:rPr>
              <a:t>Sequence Diagram</a:t>
            </a:r>
          </a:p>
        </p:txBody>
      </p:sp>
      <p:pic>
        <p:nvPicPr>
          <p:cNvPr id="4" name="Picture 3" descr="A diagram of a course&#10;&#10;Description automatically generated">
            <a:extLst>
              <a:ext uri="{FF2B5EF4-FFF2-40B4-BE49-F238E27FC236}">
                <a16:creationId xmlns:a16="http://schemas.microsoft.com/office/drawing/2014/main" id="{751D2EE0-AA4F-60F2-EA58-776062BD1FAC}"/>
              </a:ext>
            </a:extLst>
          </p:cNvPr>
          <p:cNvPicPr>
            <a:picLocks noChangeAspect="1"/>
          </p:cNvPicPr>
          <p:nvPr/>
        </p:nvPicPr>
        <p:blipFill>
          <a:blip r:embed="rId3"/>
          <a:stretch>
            <a:fillRect/>
          </a:stretch>
        </p:blipFill>
        <p:spPr>
          <a:xfrm>
            <a:off x="4703211" y="651163"/>
            <a:ext cx="6831975" cy="5555673"/>
          </a:xfrm>
          <a:prstGeom prst="rect">
            <a:avLst/>
          </a:prstGeom>
          <a:effectLst/>
        </p:spPr>
      </p:pic>
    </p:spTree>
    <p:extLst>
      <p:ext uri="{BB962C8B-B14F-4D97-AF65-F5344CB8AC3E}">
        <p14:creationId xmlns:p14="http://schemas.microsoft.com/office/powerpoint/2010/main" val="42413917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8134C8-002F-8D10-A17D-959B12DC30AB}"/>
              </a:ext>
            </a:extLst>
          </p:cNvPr>
          <p:cNvSpPr>
            <a:spLocks noGrp="1"/>
          </p:cNvSpPr>
          <p:nvPr>
            <p:ph type="title"/>
          </p:nvPr>
        </p:nvSpPr>
        <p:spPr>
          <a:xfrm>
            <a:off x="643855" y="1447799"/>
            <a:ext cx="3108626" cy="1444752"/>
          </a:xfrm>
        </p:spPr>
        <p:txBody>
          <a:bodyPr anchor="b">
            <a:normAutofit/>
          </a:bodyPr>
          <a:lstStyle/>
          <a:p>
            <a:r>
              <a:rPr lang="en-US" sz="3200">
                <a:solidFill>
                  <a:srgbClr val="EBEBEB"/>
                </a:solidFill>
              </a:rPr>
              <a:t>UML Design Diagrams</a:t>
            </a:r>
          </a:p>
        </p:txBody>
      </p:sp>
      <p:sp>
        <p:nvSpPr>
          <p:cNvPr id="12"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sp>
        <p:nvSpPr>
          <p:cNvPr id="16"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1EED3E32-DA63-0660-1199-F72949007B26}"/>
              </a:ext>
            </a:extLst>
          </p:cNvPr>
          <p:cNvSpPr>
            <a:spLocks noGrp="1"/>
          </p:cNvSpPr>
          <p:nvPr>
            <p:ph idx="1"/>
          </p:nvPr>
        </p:nvSpPr>
        <p:spPr>
          <a:xfrm>
            <a:off x="643855" y="3072385"/>
            <a:ext cx="3108057" cy="2947415"/>
          </a:xfrm>
        </p:spPr>
        <p:txBody>
          <a:bodyPr>
            <a:normAutofit/>
          </a:bodyPr>
          <a:lstStyle/>
          <a:p>
            <a:pPr marL="0" indent="0">
              <a:buNone/>
            </a:pPr>
            <a:r>
              <a:rPr lang="en-US" sz="1400">
                <a:solidFill>
                  <a:srgbClr val="FFFFFF"/>
                </a:solidFill>
              </a:rPr>
              <a:t>Activity Diagram</a:t>
            </a:r>
          </a:p>
        </p:txBody>
      </p:sp>
      <p:pic>
        <p:nvPicPr>
          <p:cNvPr id="5" name="Picture 4" descr="A diagram of a person&#10;&#10;Description automatically generated">
            <a:extLst>
              <a:ext uri="{FF2B5EF4-FFF2-40B4-BE49-F238E27FC236}">
                <a16:creationId xmlns:a16="http://schemas.microsoft.com/office/drawing/2014/main" id="{224A944B-3C4D-F259-9394-21CA5E662DFA}"/>
              </a:ext>
            </a:extLst>
          </p:cNvPr>
          <p:cNvPicPr>
            <a:picLocks noChangeAspect="1"/>
          </p:cNvPicPr>
          <p:nvPr/>
        </p:nvPicPr>
        <p:blipFill>
          <a:blip r:embed="rId3"/>
          <a:stretch>
            <a:fillRect/>
          </a:stretch>
        </p:blipFill>
        <p:spPr>
          <a:xfrm>
            <a:off x="6252870" y="363354"/>
            <a:ext cx="3556148" cy="6131291"/>
          </a:xfrm>
          <a:prstGeom prst="rect">
            <a:avLst/>
          </a:prstGeom>
          <a:effectLst/>
        </p:spPr>
      </p:pic>
    </p:spTree>
    <p:extLst>
      <p:ext uri="{BB962C8B-B14F-4D97-AF65-F5344CB8AC3E}">
        <p14:creationId xmlns:p14="http://schemas.microsoft.com/office/powerpoint/2010/main" val="2834071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8134C8-002F-8D10-A17D-959B12DC30AB}"/>
              </a:ext>
            </a:extLst>
          </p:cNvPr>
          <p:cNvSpPr>
            <a:spLocks noGrp="1"/>
          </p:cNvSpPr>
          <p:nvPr>
            <p:ph type="title"/>
          </p:nvPr>
        </p:nvSpPr>
        <p:spPr>
          <a:xfrm>
            <a:off x="643855" y="1447799"/>
            <a:ext cx="3108626" cy="1444752"/>
          </a:xfrm>
        </p:spPr>
        <p:txBody>
          <a:bodyPr anchor="b">
            <a:normAutofit/>
          </a:bodyPr>
          <a:lstStyle/>
          <a:p>
            <a:r>
              <a:rPr lang="en-US" sz="3200">
                <a:solidFill>
                  <a:srgbClr val="EBEBEB"/>
                </a:solidFill>
              </a:rPr>
              <a:t>UML Design Diagrams</a:t>
            </a:r>
          </a:p>
        </p:txBody>
      </p:sp>
      <p:sp>
        <p:nvSpPr>
          <p:cNvPr id="11"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sp>
        <p:nvSpPr>
          <p:cNvPr id="15" name="Rectangle 14">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1EED3E32-DA63-0660-1199-F72949007B26}"/>
              </a:ext>
            </a:extLst>
          </p:cNvPr>
          <p:cNvSpPr>
            <a:spLocks noGrp="1"/>
          </p:cNvSpPr>
          <p:nvPr>
            <p:ph idx="1"/>
          </p:nvPr>
        </p:nvSpPr>
        <p:spPr>
          <a:xfrm>
            <a:off x="643855" y="3072385"/>
            <a:ext cx="3108057" cy="2947415"/>
          </a:xfrm>
        </p:spPr>
        <p:txBody>
          <a:bodyPr>
            <a:normAutofit/>
          </a:bodyPr>
          <a:lstStyle/>
          <a:p>
            <a:pPr marL="0" indent="0">
              <a:buNone/>
            </a:pPr>
            <a:r>
              <a:rPr lang="en-US" sz="1400">
                <a:solidFill>
                  <a:srgbClr val="FFFFFF"/>
                </a:solidFill>
              </a:rPr>
              <a:t>State Diagram</a:t>
            </a:r>
          </a:p>
        </p:txBody>
      </p:sp>
      <p:pic>
        <p:nvPicPr>
          <p:cNvPr id="4" name="Picture 3" descr="A diagram of a course&#10;&#10;Description automatically generated">
            <a:extLst>
              <a:ext uri="{FF2B5EF4-FFF2-40B4-BE49-F238E27FC236}">
                <a16:creationId xmlns:a16="http://schemas.microsoft.com/office/drawing/2014/main" id="{2F6DE33C-6A8A-F9F3-F382-8A56BB9F54C0}"/>
              </a:ext>
            </a:extLst>
          </p:cNvPr>
          <p:cNvPicPr>
            <a:picLocks noChangeAspect="1"/>
          </p:cNvPicPr>
          <p:nvPr/>
        </p:nvPicPr>
        <p:blipFill>
          <a:blip r:embed="rId3"/>
          <a:stretch>
            <a:fillRect/>
          </a:stretch>
        </p:blipFill>
        <p:spPr>
          <a:xfrm>
            <a:off x="4446382" y="838199"/>
            <a:ext cx="7101763" cy="5410201"/>
          </a:xfrm>
          <a:prstGeom prst="rect">
            <a:avLst/>
          </a:prstGeom>
          <a:effectLst/>
        </p:spPr>
      </p:pic>
    </p:spTree>
    <p:extLst>
      <p:ext uri="{BB962C8B-B14F-4D97-AF65-F5344CB8AC3E}">
        <p14:creationId xmlns:p14="http://schemas.microsoft.com/office/powerpoint/2010/main" val="263588867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8134C8-002F-8D10-A17D-959B12DC30AB}"/>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rPr>
              <a:t>Landing, Login, and Registration</a:t>
            </a:r>
          </a:p>
        </p:txBody>
      </p:sp>
      <p:sp>
        <p:nvSpPr>
          <p:cNvPr id="11" name="Freeform: Shape 10">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5" name="Rectangle 14">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5577E843-10FA-3B72-7822-C970AEE4EEEE}"/>
              </a:ext>
            </a:extLst>
          </p:cNvPr>
          <p:cNvGraphicFramePr>
            <a:graphicFrameLocks noGrp="1"/>
          </p:cNvGraphicFramePr>
          <p:nvPr>
            <p:ph idx="1"/>
            <p:extLst>
              <p:ext uri="{D42A27DB-BD31-4B8C-83A1-F6EECF244321}">
                <p14:modId xmlns:p14="http://schemas.microsoft.com/office/powerpoint/2010/main" val="1588264806"/>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4309129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34C8-002F-8D10-A17D-959B12DC30AB}"/>
              </a:ext>
            </a:extLst>
          </p:cNvPr>
          <p:cNvSpPr>
            <a:spLocks noGrp="1"/>
          </p:cNvSpPr>
          <p:nvPr>
            <p:ph type="title"/>
          </p:nvPr>
        </p:nvSpPr>
        <p:spPr>
          <a:xfrm>
            <a:off x="648930" y="629266"/>
            <a:ext cx="9252154" cy="1223983"/>
          </a:xfrm>
        </p:spPr>
        <p:txBody>
          <a:bodyPr>
            <a:normAutofit/>
          </a:bodyPr>
          <a:lstStyle/>
          <a:p>
            <a:r>
              <a:rPr lang="en-US"/>
              <a:t>MySQL Database</a:t>
            </a:r>
          </a:p>
        </p:txBody>
      </p:sp>
      <p:sp>
        <p:nvSpPr>
          <p:cNvPr id="3" name="Content Placeholder 2">
            <a:extLst>
              <a:ext uri="{FF2B5EF4-FFF2-40B4-BE49-F238E27FC236}">
                <a16:creationId xmlns:a16="http://schemas.microsoft.com/office/drawing/2014/main" id="{1EED3E32-DA63-0660-1199-F72949007B26}"/>
              </a:ext>
            </a:extLst>
          </p:cNvPr>
          <p:cNvSpPr>
            <a:spLocks noGrp="1"/>
          </p:cNvSpPr>
          <p:nvPr>
            <p:ph idx="1"/>
          </p:nvPr>
        </p:nvSpPr>
        <p:spPr>
          <a:xfrm>
            <a:off x="1103311" y="2052214"/>
            <a:ext cx="5965394" cy="4196185"/>
          </a:xfrm>
        </p:spPr>
        <p:txBody>
          <a:bodyPr>
            <a:normAutofit/>
          </a:bodyPr>
          <a:lstStyle/>
          <a:p>
            <a:r>
              <a:rPr lang="en-US"/>
              <a:t>MySQL Database – Saves information in three tables (Connolly &amp; Hoar, 2018):</a:t>
            </a:r>
          </a:p>
          <a:p>
            <a:pPr lvl="1"/>
            <a:r>
              <a:rPr lang="en-US" err="1"/>
              <a:t>tblUser</a:t>
            </a:r>
            <a:r>
              <a:rPr lang="en-US"/>
              <a:t> – contains user information</a:t>
            </a:r>
          </a:p>
          <a:p>
            <a:pPr lvl="1"/>
            <a:r>
              <a:rPr lang="en-US" err="1"/>
              <a:t>tblCourses</a:t>
            </a:r>
            <a:r>
              <a:rPr lang="en-US"/>
              <a:t> – contains course information</a:t>
            </a:r>
          </a:p>
          <a:p>
            <a:pPr lvl="1"/>
            <a:r>
              <a:rPr lang="en-US" err="1"/>
              <a:t>tblRegistrations</a:t>
            </a:r>
            <a:r>
              <a:rPr lang="en-US"/>
              <a:t> – contains records of course enrollments</a:t>
            </a:r>
          </a:p>
        </p:txBody>
      </p:sp>
      <p:pic>
        <p:nvPicPr>
          <p:cNvPr id="18" name="Graphic 17" descr="Programmer">
            <a:extLst>
              <a:ext uri="{FF2B5EF4-FFF2-40B4-BE49-F238E27FC236}">
                <a16:creationId xmlns:a16="http://schemas.microsoft.com/office/drawing/2014/main" id="{023AB25C-A9CC-2BC1-FCDB-31FF541DAD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34655" y="2145861"/>
            <a:ext cx="4008888" cy="4008888"/>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9967112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1477</TotalTime>
  <Words>1354</Words>
  <Application>Microsoft Office PowerPoint</Application>
  <PresentationFormat>Widescreen</PresentationFormat>
  <Paragraphs>67</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Century Gothic</vt:lpstr>
      <vt:lpstr>Wingdings 3</vt:lpstr>
      <vt:lpstr>Ion</vt:lpstr>
      <vt:lpstr>Final Project Computer Software Technology for a Student Portal</vt:lpstr>
      <vt:lpstr>Software Requirements Specification Document</vt:lpstr>
      <vt:lpstr>UML Design Diagrams</vt:lpstr>
      <vt:lpstr>UML Design Diagrams</vt:lpstr>
      <vt:lpstr>UML Design Diagrams</vt:lpstr>
      <vt:lpstr>UML Design Diagrams</vt:lpstr>
      <vt:lpstr>UML Design Diagrams</vt:lpstr>
      <vt:lpstr>Landing, Login, and Registration</vt:lpstr>
      <vt:lpstr>MySQL Database</vt:lpstr>
      <vt:lpstr>Two Important Scripts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Yulia Ferguson</dc:creator>
  <cp:lastModifiedBy>Yulia</cp:lastModifiedBy>
  <cp:revision>2</cp:revision>
  <dcterms:created xsi:type="dcterms:W3CDTF">2024-03-03T03:46:22Z</dcterms:created>
  <dcterms:modified xsi:type="dcterms:W3CDTF">2024-03-04T04:23:37Z</dcterms:modified>
</cp:coreProperties>
</file>