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31" autoAdjust="0"/>
  </p:normalViewPr>
  <p:slideViewPr>
    <p:cSldViewPr>
      <p:cViewPr>
        <p:scale>
          <a:sx n="75" d="100"/>
          <a:sy n="75" d="100"/>
        </p:scale>
        <p:origin x="1666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421E6-D2B0-49C2-96C4-2185A483D18D}" type="datetimeFigureOut">
              <a:rPr lang="en-ID" smtClean="0"/>
              <a:t>06/04/2020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69865-4316-4FFF-9C86-14E3EA9D6A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713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9865-4316-4FFF-9C86-14E3EA9D6A93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843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9865-4316-4FFF-9C86-14E3EA9D6A93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8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115344" y="972344"/>
            <a:ext cx="4904928" cy="4904928"/>
            <a:chOff x="2199928" y="1056928"/>
            <a:chExt cx="4896544" cy="4896544"/>
          </a:xfrm>
        </p:grpSpPr>
        <p:sp>
          <p:nvSpPr>
            <p:cNvPr id="2" name="Oval 1"/>
            <p:cNvSpPr/>
            <p:nvPr userDrawn="1"/>
          </p:nvSpPr>
          <p:spPr>
            <a:xfrm>
              <a:off x="2199928" y="1056928"/>
              <a:ext cx="4896544" cy="4896544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Oval 2"/>
            <p:cNvSpPr/>
            <p:nvPr userDrawn="1"/>
          </p:nvSpPr>
          <p:spPr>
            <a:xfrm>
              <a:off x="2276128" y="1133128"/>
              <a:ext cx="4744144" cy="4744144"/>
            </a:xfrm>
            <a:prstGeom prst="ellipse">
              <a:avLst/>
            </a:prstGeom>
            <a:noFill/>
            <a:ln>
              <a:solidFill>
                <a:schemeClr val="bg1">
                  <a:alpha val="64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114854" y="1988840"/>
            <a:ext cx="49142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IOT (Internet Of Things) 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3238CA6-8AB9-458D-8031-B9664E035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812" y="3514943"/>
            <a:ext cx="3384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Tema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: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Dibidang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perkebunan</a:t>
            </a:r>
            <a:endParaRPr lang="en-US" altLang="ko-KR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3BA8D590-3865-4D46-AB70-37D4B63C3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2868612"/>
            <a:ext cx="48334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Rancangan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Bangun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Sistem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Perlindungan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dan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Pemeliharaan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맑은 고딕" pitchFamily="50" charset="-127"/>
                <a:cs typeface="Arial" pitchFamily="34" charset="0"/>
              </a:rPr>
              <a:t>Tanaman</a:t>
            </a:r>
            <a:endParaRPr lang="en-US" altLang="ko-KR" b="1" dirty="0">
              <a:solidFill>
                <a:schemeClr val="bg1"/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4">
            <a:extLst>
              <a:ext uri="{FF2B5EF4-FFF2-40B4-BE49-F238E27FC236}">
                <a16:creationId xmlns:a16="http://schemas.microsoft.com/office/drawing/2014/main" id="{FF38AD32-CD66-48DE-B3E7-73713DE37D93}"/>
              </a:ext>
            </a:extLst>
          </p:cNvPr>
          <p:cNvGrpSpPr>
            <a:grpSpLocks/>
          </p:cNvGrpSpPr>
          <p:nvPr/>
        </p:nvGrpSpPr>
        <p:grpSpPr bwMode="auto">
          <a:xfrm>
            <a:off x="179512" y="2708920"/>
            <a:ext cx="1906463" cy="1852910"/>
            <a:chOff x="919228" y="3823327"/>
            <a:chExt cx="2292846" cy="18530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D258DB-E8F3-4337-BC78-7AE9CBB17976}"/>
                </a:ext>
              </a:extLst>
            </p:cNvPr>
            <p:cNvSpPr/>
            <p:nvPr/>
          </p:nvSpPr>
          <p:spPr>
            <a:xfrm>
              <a:off x="919228" y="3823327"/>
              <a:ext cx="2292846" cy="360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547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89E630-A41D-4461-800F-C4248D8B18B1}"/>
                </a:ext>
              </a:extLst>
            </p:cNvPr>
            <p:cNvSpPr/>
            <p:nvPr/>
          </p:nvSpPr>
          <p:spPr>
            <a:xfrm>
              <a:off x="919228" y="4183887"/>
              <a:ext cx="2292846" cy="14924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547"/>
            </a:p>
          </p:txBody>
        </p:sp>
      </p:grpSp>
      <p:grpSp>
        <p:nvGrpSpPr>
          <p:cNvPr id="17" name="그룹 2">
            <a:extLst>
              <a:ext uri="{FF2B5EF4-FFF2-40B4-BE49-F238E27FC236}">
                <a16:creationId xmlns:a16="http://schemas.microsoft.com/office/drawing/2014/main" id="{9956AFE6-AC21-407A-BFF8-7A41F88C27AB}"/>
              </a:ext>
            </a:extLst>
          </p:cNvPr>
          <p:cNvGrpSpPr>
            <a:grpSpLocks/>
          </p:cNvGrpSpPr>
          <p:nvPr/>
        </p:nvGrpSpPr>
        <p:grpSpPr bwMode="auto">
          <a:xfrm>
            <a:off x="4820416" y="2708920"/>
            <a:ext cx="1906463" cy="1852910"/>
            <a:chOff x="6200676" y="3823327"/>
            <a:chExt cx="2292846" cy="18530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518D3B7-8CEA-46E7-96AA-4EEC5FD20E04}"/>
                </a:ext>
              </a:extLst>
            </p:cNvPr>
            <p:cNvSpPr/>
            <p:nvPr/>
          </p:nvSpPr>
          <p:spPr>
            <a:xfrm>
              <a:off x="6200676" y="3823327"/>
              <a:ext cx="2292846" cy="3605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547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A8FA283D-65F2-45CE-9D6B-FECB379B5F87}"/>
                </a:ext>
              </a:extLst>
            </p:cNvPr>
            <p:cNvSpPr/>
            <p:nvPr/>
          </p:nvSpPr>
          <p:spPr>
            <a:xfrm>
              <a:off x="6200676" y="4183887"/>
              <a:ext cx="2292846" cy="14924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547"/>
            </a:p>
          </p:txBody>
        </p:sp>
      </p:grp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A879625-977A-4C57-A685-1D3B6BD8A19A}"/>
              </a:ext>
            </a:extLst>
          </p:cNvPr>
          <p:cNvSpPr txBox="1">
            <a:spLocks/>
          </p:cNvSpPr>
          <p:nvPr/>
        </p:nvSpPr>
        <p:spPr>
          <a:xfrm>
            <a:off x="419562" y="3491607"/>
            <a:ext cx="1472449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90715" tIns="38403" rIns="76805" bIns="38403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D" sz="1266" dirty="0"/>
              <a:t>1741720180</a:t>
            </a:r>
            <a:endParaRPr lang="en-US" sz="1266" dirty="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104688F-8801-44F2-BAE2-B4D869EDA2ED}"/>
              </a:ext>
            </a:extLst>
          </p:cNvPr>
          <p:cNvSpPr txBox="1">
            <a:spLocks/>
          </p:cNvSpPr>
          <p:nvPr/>
        </p:nvSpPr>
        <p:spPr>
          <a:xfrm>
            <a:off x="4996491" y="3163884"/>
            <a:ext cx="1640453" cy="332978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90715" tIns="38403" rIns="76805" bIns="38403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6" dirty="0"/>
              <a:t>YESSY NINDI</a:t>
            </a:r>
            <a:endParaRPr lang="en-US" sz="1406" dirty="0">
              <a:solidFill>
                <a:schemeClr val="accent3"/>
              </a:solidFill>
            </a:endParaRP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79B744F5-AE8E-41EE-BE97-40E65F394A6F}"/>
              </a:ext>
            </a:extLst>
          </p:cNvPr>
          <p:cNvSpPr txBox="1">
            <a:spLocks/>
          </p:cNvSpPr>
          <p:nvPr/>
        </p:nvSpPr>
        <p:spPr>
          <a:xfrm>
            <a:off x="5037424" y="3491606"/>
            <a:ext cx="1472449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90715" tIns="38403" rIns="76805" bIns="38403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D" sz="1266" dirty="0"/>
              <a:t>1741720105</a:t>
            </a:r>
            <a:endParaRPr lang="en-US" sz="1266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C729F958-1083-45DF-923A-9BF42995A426}"/>
              </a:ext>
            </a:extLst>
          </p:cNvPr>
          <p:cNvSpPr txBox="1">
            <a:spLocks/>
          </p:cNvSpPr>
          <p:nvPr/>
        </p:nvSpPr>
        <p:spPr>
          <a:xfrm>
            <a:off x="274516" y="3158130"/>
            <a:ext cx="1725750" cy="332978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90715" tIns="38403" rIns="76805" bIns="38403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6" dirty="0"/>
              <a:t>IZMIR TA’IS</a:t>
            </a:r>
            <a:endParaRPr lang="en-US" sz="1406" dirty="0">
              <a:solidFill>
                <a:schemeClr val="accent2"/>
              </a:solidFill>
            </a:endParaRPr>
          </a:p>
        </p:txBody>
      </p:sp>
      <p:grpSp>
        <p:nvGrpSpPr>
          <p:cNvPr id="26" name="그룹 4">
            <a:extLst>
              <a:ext uri="{FF2B5EF4-FFF2-40B4-BE49-F238E27FC236}">
                <a16:creationId xmlns:a16="http://schemas.microsoft.com/office/drawing/2014/main" id="{A2338A46-1AE4-401D-83F9-5F2FE1D7E0F1}"/>
              </a:ext>
            </a:extLst>
          </p:cNvPr>
          <p:cNvGrpSpPr>
            <a:grpSpLocks/>
          </p:cNvGrpSpPr>
          <p:nvPr/>
        </p:nvGrpSpPr>
        <p:grpSpPr bwMode="auto">
          <a:xfrm>
            <a:off x="2463073" y="3838369"/>
            <a:ext cx="1906463" cy="1852910"/>
            <a:chOff x="919228" y="3823327"/>
            <a:chExt cx="2292846" cy="18530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E04E51-DBC1-4FBB-9D92-B9393D19D685}"/>
                </a:ext>
              </a:extLst>
            </p:cNvPr>
            <p:cNvSpPr/>
            <p:nvPr/>
          </p:nvSpPr>
          <p:spPr>
            <a:xfrm>
              <a:off x="919228" y="3823327"/>
              <a:ext cx="2292846" cy="36056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547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0D6968-4488-4450-8C78-C457542EF1D1}"/>
                </a:ext>
              </a:extLst>
            </p:cNvPr>
            <p:cNvSpPr/>
            <p:nvPr/>
          </p:nvSpPr>
          <p:spPr>
            <a:xfrm>
              <a:off x="919228" y="4183887"/>
              <a:ext cx="2292846" cy="14924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547"/>
            </a:p>
          </p:txBody>
        </p:sp>
      </p:grp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47B1ED68-B425-40C0-934B-0102FE4BB33A}"/>
              </a:ext>
            </a:extLst>
          </p:cNvPr>
          <p:cNvSpPr txBox="1">
            <a:spLocks/>
          </p:cNvSpPr>
          <p:nvPr/>
        </p:nvSpPr>
        <p:spPr>
          <a:xfrm>
            <a:off x="2703123" y="4621056"/>
            <a:ext cx="1472449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90715" tIns="38403" rIns="76805" bIns="38403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D" sz="1266" dirty="0"/>
              <a:t>1741720177</a:t>
            </a:r>
            <a:endParaRPr lang="en-US" sz="1266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F4AE3F61-2E5E-40D7-A715-E28BF9F3F9C2}"/>
              </a:ext>
            </a:extLst>
          </p:cNvPr>
          <p:cNvSpPr txBox="1">
            <a:spLocks/>
          </p:cNvSpPr>
          <p:nvPr/>
        </p:nvSpPr>
        <p:spPr>
          <a:xfrm>
            <a:off x="2558077" y="4287579"/>
            <a:ext cx="1725750" cy="332978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90715" tIns="38403" rIns="76805" bIns="38403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6" dirty="0"/>
              <a:t>SERILDA WAHYU</a:t>
            </a:r>
            <a:endParaRPr lang="en-US" sz="1406" dirty="0">
              <a:solidFill>
                <a:schemeClr val="accent3"/>
              </a:solidFill>
            </a:endParaRPr>
          </a:p>
        </p:txBody>
      </p:sp>
      <p:grpSp>
        <p:nvGrpSpPr>
          <p:cNvPr id="31" name="그룹 1">
            <a:extLst>
              <a:ext uri="{FF2B5EF4-FFF2-40B4-BE49-F238E27FC236}">
                <a16:creationId xmlns:a16="http://schemas.microsoft.com/office/drawing/2014/main" id="{C3713E4E-65A4-497C-9EF9-07F4BDF45112}"/>
              </a:ext>
            </a:extLst>
          </p:cNvPr>
          <p:cNvGrpSpPr>
            <a:grpSpLocks/>
          </p:cNvGrpSpPr>
          <p:nvPr/>
        </p:nvGrpSpPr>
        <p:grpSpPr bwMode="auto">
          <a:xfrm>
            <a:off x="6996122" y="3842831"/>
            <a:ext cx="1906463" cy="1852910"/>
            <a:chOff x="3362631" y="3823327"/>
            <a:chExt cx="2292846" cy="18530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A868369-3C9A-4091-96C1-C92EB0A6C6BC}"/>
                </a:ext>
              </a:extLst>
            </p:cNvPr>
            <p:cNvSpPr/>
            <p:nvPr/>
          </p:nvSpPr>
          <p:spPr>
            <a:xfrm>
              <a:off x="3362631" y="3823327"/>
              <a:ext cx="2292846" cy="3605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547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1D99E29-22B8-4550-BE90-85029FE85CD5}"/>
                </a:ext>
              </a:extLst>
            </p:cNvPr>
            <p:cNvSpPr/>
            <p:nvPr/>
          </p:nvSpPr>
          <p:spPr>
            <a:xfrm>
              <a:off x="3362631" y="4183887"/>
              <a:ext cx="2292846" cy="1492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547"/>
            </a:p>
          </p:txBody>
        </p:sp>
      </p:grp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AE8259C3-4B6A-4CFA-9AC0-69DC310F67A0}"/>
              </a:ext>
            </a:extLst>
          </p:cNvPr>
          <p:cNvSpPr txBox="1">
            <a:spLocks/>
          </p:cNvSpPr>
          <p:nvPr/>
        </p:nvSpPr>
        <p:spPr>
          <a:xfrm>
            <a:off x="7076876" y="4297796"/>
            <a:ext cx="1725750" cy="332978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90715" tIns="38403" rIns="76805" bIns="38403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6" dirty="0"/>
              <a:t>YULI DWI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F88EFF59-CCBD-4C92-BA34-A98B2A0FFC2D}"/>
              </a:ext>
            </a:extLst>
          </p:cNvPr>
          <p:cNvSpPr txBox="1">
            <a:spLocks/>
          </p:cNvSpPr>
          <p:nvPr/>
        </p:nvSpPr>
        <p:spPr>
          <a:xfrm>
            <a:off x="7244461" y="4625518"/>
            <a:ext cx="1472449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90715" tIns="38403" rIns="76805" bIns="38403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D" sz="1266" dirty="0"/>
              <a:t>1741720165</a:t>
            </a:r>
            <a:endParaRPr lang="en-US" sz="126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CC1D9D-5D6E-4B0F-A756-E5321C89FD2B}"/>
              </a:ext>
            </a:extLst>
          </p:cNvPr>
          <p:cNvSpPr/>
          <p:nvPr/>
        </p:nvSpPr>
        <p:spPr>
          <a:xfrm>
            <a:off x="1641" y="313333"/>
            <a:ext cx="9142359" cy="13927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Arial Black" panose="020B0A04020102020204" pitchFamily="34" charset="0"/>
              </a:rPr>
              <a:t>Anggota</a:t>
            </a:r>
            <a:r>
              <a:rPr lang="en-US" sz="3200" dirty="0">
                <a:latin typeface="Arial Black" panose="020B0A04020102020204" pitchFamily="34" charset="0"/>
              </a:rPr>
              <a:t> </a:t>
            </a:r>
            <a:r>
              <a:rPr lang="en-US" sz="3200" dirty="0" err="1">
                <a:latin typeface="Arial Black" panose="020B0A04020102020204" pitchFamily="34" charset="0"/>
              </a:rPr>
              <a:t>Kelompok</a:t>
            </a:r>
            <a:r>
              <a:rPr lang="en-US" sz="3200" dirty="0">
                <a:latin typeface="Arial Black" panose="020B0A04020102020204" pitchFamily="34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8462" y="548680"/>
            <a:ext cx="7169514" cy="1069514"/>
          </a:xfrm>
        </p:spPr>
        <p:txBody>
          <a:bodyPr/>
          <a:lstStyle/>
          <a:p>
            <a:pPr algn="ctr"/>
            <a:r>
              <a:rPr lang="en-US" altLang="ko-KR" dirty="0" err="1">
                <a:latin typeface="Britannic Bold" panose="020B0903060703020204" pitchFamily="34" charset="0"/>
              </a:rPr>
              <a:t>Perangkat</a:t>
            </a:r>
            <a:r>
              <a:rPr lang="en-US" altLang="ko-KR" dirty="0">
                <a:latin typeface="Britannic Bold" panose="020B0903060703020204" pitchFamily="34" charset="0"/>
              </a:rPr>
              <a:t> yang </a:t>
            </a:r>
            <a:r>
              <a:rPr lang="en-US" altLang="ko-KR" dirty="0" err="1">
                <a:latin typeface="Britannic Bold" panose="020B0903060703020204" pitchFamily="34" charset="0"/>
              </a:rPr>
              <a:t>digunakan</a:t>
            </a:r>
            <a:endParaRPr lang="ko-KR" altLang="en-US" dirty="0">
              <a:latin typeface="Britannic Bold" panose="020B0903060703020204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619672" y="1916832"/>
            <a:ext cx="7524328" cy="494116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USB cable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PC/Laptop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Arduino IDE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Kabel Jumper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Ultrasonik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suhu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cahaya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LED RGB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LED 2Pin </a:t>
            </a:r>
            <a:r>
              <a:rPr lang="en-US" altLang="ko-K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Kuning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EB06-5AF9-41AB-8E10-6270C58B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947" y="188640"/>
            <a:ext cx="7524328" cy="792088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CB084-04B2-4ADC-84C5-66884DBD22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59632" y="1196752"/>
            <a:ext cx="7668344" cy="414786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Jika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hewan</a:t>
            </a:r>
            <a:r>
              <a:rPr lang="en-US" dirty="0"/>
              <a:t> yang </a:t>
            </a:r>
            <a:r>
              <a:rPr lang="en-US" dirty="0" err="1"/>
              <a:t>mendekat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area </a:t>
            </a:r>
            <a:r>
              <a:rPr lang="en-US" dirty="0" err="1"/>
              <a:t>perkebunan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sensor </a:t>
            </a:r>
            <a:br>
              <a:rPr lang="en-US" dirty="0"/>
            </a:br>
            <a:r>
              <a:rPr lang="en-US" dirty="0"/>
              <a:t>ultrasonic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jaraknya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Jika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diperkebunan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LED </a:t>
            </a:r>
            <a:r>
              <a:rPr lang="en-US" dirty="0" err="1"/>
              <a:t>biru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menyala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diperkebunan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LED </a:t>
            </a:r>
            <a:r>
              <a:rPr lang="en-US" dirty="0" err="1"/>
              <a:t>merah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menyala</a:t>
            </a:r>
            <a:r>
              <a:rPr lang="en-US" dirty="0"/>
              <a:t> dan </a:t>
            </a:r>
            <a:br>
              <a:rPr lang="en-US" dirty="0"/>
            </a:b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serial monitor.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Jika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perkebunan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terang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LED </a:t>
            </a:r>
            <a:r>
              <a:rPr lang="en-US" dirty="0" err="1"/>
              <a:t>putih</a:t>
            </a:r>
            <a:r>
              <a:rPr lang="en-US" dirty="0"/>
              <a:t> yang </a:t>
            </a:r>
            <a:r>
              <a:rPr lang="en-US" dirty="0" err="1"/>
              <a:t>menyala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diperkebunan</a:t>
            </a:r>
            <a:r>
              <a:rPr lang="en-US" dirty="0"/>
              <a:t> </a:t>
            </a:r>
            <a:r>
              <a:rPr lang="en-US" dirty="0" err="1"/>
              <a:t>gelap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LED </a:t>
            </a:r>
            <a:r>
              <a:rPr lang="en-US" dirty="0" err="1"/>
              <a:t>kuning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menyala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serial monitor.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Jika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perkebunan</a:t>
            </a:r>
            <a:r>
              <a:rPr lang="en-US" dirty="0"/>
              <a:t> </a:t>
            </a:r>
            <a:r>
              <a:rPr lang="en-US" dirty="0" err="1"/>
              <a:t>suhunya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dan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terang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LED </a:t>
            </a:r>
            <a:r>
              <a:rPr lang="en-US" dirty="0" err="1"/>
              <a:t>merah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menyala</a:t>
            </a:r>
            <a:r>
              <a:rPr lang="en-US" dirty="0"/>
              <a:t> 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perkebunan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dan </a:t>
            </a:r>
            <a:r>
              <a:rPr lang="en-US" dirty="0" err="1"/>
              <a:t>cahaya</a:t>
            </a:r>
            <a:r>
              <a:rPr lang="en-US" dirty="0"/>
              <a:t> </a:t>
            </a:r>
            <a:r>
              <a:rPr lang="en-US" dirty="0" err="1"/>
              <a:t>gelap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maka</a:t>
            </a:r>
            <a:r>
              <a:rPr lang="en-US" dirty="0"/>
              <a:t> LED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mati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2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9F07-E840-4A96-A039-F958BCEA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Fritzing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0AFF0-D205-4D34-BCB2-A2FB93774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899" y="1628800"/>
            <a:ext cx="9164487" cy="458940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273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9F07-E840-4A96-A039-F958BCEA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Rancangan</a:t>
            </a:r>
            <a:r>
              <a:rPr lang="en-US" sz="3200" dirty="0"/>
              <a:t> </a:t>
            </a:r>
            <a:r>
              <a:rPr lang="en-US" sz="3200" dirty="0" err="1"/>
              <a:t>NodeMCU</a:t>
            </a:r>
            <a:r>
              <a:rPr lang="en-US" sz="3200" dirty="0"/>
              <a:t> dan Module  </a:t>
            </a:r>
            <a:br>
              <a:rPr lang="en-US" sz="3200" dirty="0"/>
            </a:br>
            <a:r>
              <a:rPr lang="en-US" sz="3200" dirty="0"/>
              <a:t>pada Breadboard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0EC2F4B-A067-4787-8CAA-2E37D5935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89807"/>
              </p:ext>
            </p:extLst>
          </p:nvPr>
        </p:nvGraphicFramePr>
        <p:xfrm>
          <a:off x="1619672" y="1397000"/>
          <a:ext cx="2970987" cy="1249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276923640"/>
                    </a:ext>
                  </a:extLst>
                </a:gridCol>
                <a:gridCol w="1674843">
                  <a:extLst>
                    <a:ext uri="{9D8B030D-6E8A-4147-A177-3AD203B41FA5}">
                      <a16:colId xmlns:a16="http://schemas.microsoft.com/office/drawing/2014/main" val="1632423937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NodeMCU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 DHT11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18636"/>
                  </a:ext>
                </a:extLst>
              </a:tr>
              <a:tr h="265899">
                <a:tc>
                  <a:txBody>
                    <a:bodyPr/>
                    <a:lstStyle/>
                    <a:p>
                      <a:r>
                        <a:rPr lang="en-US" sz="1400" b="1" dirty="0"/>
                        <a:t>3V3</a:t>
                      </a:r>
                      <a:endParaRPr lang="en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VCC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335098"/>
                  </a:ext>
                </a:extLst>
              </a:tr>
              <a:tr h="265899">
                <a:tc>
                  <a:txBody>
                    <a:bodyPr/>
                    <a:lstStyle/>
                    <a:p>
                      <a:r>
                        <a:rPr lang="en-US" sz="1400" b="1" dirty="0"/>
                        <a:t>D8</a:t>
                      </a:r>
                      <a:endParaRPr lang="en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658385"/>
                  </a:ext>
                </a:extLst>
              </a:tr>
              <a:tr h="265899">
                <a:tc>
                  <a:txBody>
                    <a:bodyPr/>
                    <a:lstStyle/>
                    <a:p>
                      <a:r>
                        <a:rPr lang="en-US" sz="1400" b="1" dirty="0"/>
                        <a:t>GND</a:t>
                      </a:r>
                      <a:endParaRPr lang="en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401560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D3BCD37A-9E39-4240-8646-3D955DEA0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1861"/>
              </p:ext>
            </p:extLst>
          </p:nvPr>
        </p:nvGraphicFramePr>
        <p:xfrm>
          <a:off x="1619672" y="2906373"/>
          <a:ext cx="3048000" cy="1554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769236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32423937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NodeMCU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Sensor LDR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18636"/>
                  </a:ext>
                </a:extLst>
              </a:tr>
              <a:tr h="265899">
                <a:tc>
                  <a:txBody>
                    <a:bodyPr/>
                    <a:lstStyle/>
                    <a:p>
                      <a:r>
                        <a:rPr lang="en-US" sz="1400" b="1" dirty="0"/>
                        <a:t>Vin</a:t>
                      </a:r>
                      <a:endParaRPr lang="en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VCC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335098"/>
                  </a:ext>
                </a:extLst>
              </a:tr>
              <a:tr h="265899">
                <a:tc>
                  <a:txBody>
                    <a:bodyPr/>
                    <a:lstStyle/>
                    <a:p>
                      <a:r>
                        <a:rPr lang="en-US" sz="1400" b="1" dirty="0"/>
                        <a:t>AO</a:t>
                      </a:r>
                      <a:endParaRPr lang="en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658385"/>
                  </a:ext>
                </a:extLst>
              </a:tr>
              <a:tr h="265899">
                <a:tc>
                  <a:txBody>
                    <a:bodyPr/>
                    <a:lstStyle/>
                    <a:p>
                      <a:r>
                        <a:rPr lang="en-US" sz="14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D0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68031"/>
                  </a:ext>
                </a:extLst>
              </a:tr>
              <a:tr h="265899">
                <a:tc>
                  <a:txBody>
                    <a:bodyPr/>
                    <a:lstStyle/>
                    <a:p>
                      <a:r>
                        <a:rPr lang="en-US" sz="1400" b="1" dirty="0"/>
                        <a:t>GND</a:t>
                      </a:r>
                      <a:endParaRPr lang="en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41336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5C4B71BC-9099-40F9-8732-8E551E6E4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95533"/>
              </p:ext>
            </p:extLst>
          </p:nvPr>
        </p:nvGraphicFramePr>
        <p:xfrm>
          <a:off x="1642795" y="4725144"/>
          <a:ext cx="3048000" cy="1554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769236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32423937"/>
                    </a:ext>
                  </a:extLst>
                </a:gridCol>
              </a:tblGrid>
              <a:tr h="2718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NodeMCU</a:t>
                      </a:r>
                      <a:endParaRPr lang="en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LED</a:t>
                      </a:r>
                      <a:endParaRPr lang="en-ID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018636"/>
                  </a:ext>
                </a:extLst>
              </a:tr>
              <a:tr h="265899">
                <a:tc>
                  <a:txBody>
                    <a:bodyPr/>
                    <a:lstStyle/>
                    <a:p>
                      <a:r>
                        <a:rPr lang="en-US" sz="1400" b="1" dirty="0"/>
                        <a:t>D0</a:t>
                      </a:r>
                      <a:endParaRPr lang="en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RGB </a:t>
                      </a:r>
                      <a:r>
                        <a:rPr lang="en-US" sz="1400" dirty="0" err="1"/>
                        <a:t>Biru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335098"/>
                  </a:ext>
                </a:extLst>
              </a:tr>
              <a:tr h="265899">
                <a:tc>
                  <a:txBody>
                    <a:bodyPr/>
                    <a:lstStyle/>
                    <a:p>
                      <a:r>
                        <a:rPr lang="en-US" sz="1400" b="1" dirty="0"/>
                        <a:t>D3</a:t>
                      </a:r>
                      <a:endParaRPr lang="en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Kuning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658385"/>
                  </a:ext>
                </a:extLst>
              </a:tr>
              <a:tr h="265899">
                <a:tc>
                  <a:txBody>
                    <a:bodyPr/>
                    <a:lstStyle/>
                    <a:p>
                      <a:r>
                        <a:rPr lang="en-US" sz="1400" b="1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RGB Merah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68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D7</a:t>
                      </a:r>
                      <a:endParaRPr lang="en-ID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RGB Hijau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413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360A91-4C74-453C-9645-8CD694D27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68808"/>
              </p:ext>
            </p:extLst>
          </p:nvPr>
        </p:nvGraphicFramePr>
        <p:xfrm>
          <a:off x="5051966" y="3492304"/>
          <a:ext cx="3351668" cy="1664889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652878">
                  <a:extLst>
                    <a:ext uri="{9D8B030D-6E8A-4147-A177-3AD203B41FA5}">
                      <a16:colId xmlns:a16="http://schemas.microsoft.com/office/drawing/2014/main" val="1631406338"/>
                    </a:ext>
                  </a:extLst>
                </a:gridCol>
                <a:gridCol w="1698790">
                  <a:extLst>
                    <a:ext uri="{9D8B030D-6E8A-4147-A177-3AD203B41FA5}">
                      <a16:colId xmlns:a16="http://schemas.microsoft.com/office/drawing/2014/main" val="1631289401"/>
                    </a:ext>
                  </a:extLst>
                </a:gridCol>
              </a:tblGrid>
              <a:tr h="514393">
                <a:tc>
                  <a:txBody>
                    <a:bodyPr/>
                    <a:lstStyle/>
                    <a:p>
                      <a:pPr marL="0" indent="38735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ID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odeMCU</a:t>
                      </a:r>
                      <a:endParaRPr lang="en-ID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kern="1200" dirty="0">
                          <a:solidFill>
                            <a:schemeClr val="bg1"/>
                          </a:solidFill>
                        </a:rPr>
                        <a:t>LCD I2C</a:t>
                      </a:r>
                      <a:endParaRPr lang="en-ID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9014933"/>
                  </a:ext>
                </a:extLst>
              </a:tr>
              <a:tr h="287624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 kern="1200" dirty="0">
                          <a:solidFill>
                            <a:schemeClr val="dk1"/>
                          </a:solidFill>
                        </a:rPr>
                        <a:t>Vin</a:t>
                      </a:r>
                      <a:endParaRPr lang="en-ID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 kern="1200" dirty="0">
                          <a:solidFill>
                            <a:schemeClr val="dk1"/>
                          </a:solidFill>
                        </a:rPr>
                        <a:t>VCC</a:t>
                      </a:r>
                      <a:endParaRPr lang="en-ID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2761513"/>
                  </a:ext>
                </a:extLst>
              </a:tr>
              <a:tr h="287624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 kern="1200">
                          <a:solidFill>
                            <a:schemeClr val="dk1"/>
                          </a:solidFill>
                        </a:rPr>
                        <a:t>GND</a:t>
                      </a:r>
                      <a:endParaRPr lang="en-ID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 kern="1200" dirty="0">
                          <a:solidFill>
                            <a:schemeClr val="dk1"/>
                          </a:solidFill>
                        </a:rPr>
                        <a:t>GND</a:t>
                      </a:r>
                      <a:endParaRPr lang="en-ID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7927069"/>
                  </a:ext>
                </a:extLst>
              </a:tr>
              <a:tr h="287624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 kern="1200">
                          <a:solidFill>
                            <a:schemeClr val="dk1"/>
                          </a:solidFill>
                        </a:rPr>
                        <a:t>D1</a:t>
                      </a:r>
                      <a:endParaRPr lang="en-ID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 kern="1200" dirty="0">
                          <a:solidFill>
                            <a:schemeClr val="dk1"/>
                          </a:solidFill>
                        </a:rPr>
                        <a:t>SCL</a:t>
                      </a:r>
                      <a:endParaRPr lang="en-ID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907839"/>
                  </a:ext>
                </a:extLst>
              </a:tr>
              <a:tr h="287624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 kern="1200">
                          <a:solidFill>
                            <a:schemeClr val="dk1"/>
                          </a:solidFill>
                        </a:rPr>
                        <a:t>D2</a:t>
                      </a:r>
                      <a:endParaRPr lang="en-ID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 kern="1200" dirty="0">
                          <a:solidFill>
                            <a:schemeClr val="dk1"/>
                          </a:solidFill>
                        </a:rPr>
                        <a:t>SDA</a:t>
                      </a:r>
                      <a:endParaRPr lang="en-ID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02513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C2EFCF-90B6-4E57-89E3-A5066DC41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69923"/>
              </p:ext>
            </p:extLst>
          </p:nvPr>
        </p:nvGraphicFramePr>
        <p:xfrm>
          <a:off x="5051966" y="1397000"/>
          <a:ext cx="3351669" cy="1767818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525344">
                  <a:extLst>
                    <a:ext uri="{9D8B030D-6E8A-4147-A177-3AD203B41FA5}">
                      <a16:colId xmlns:a16="http://schemas.microsoft.com/office/drawing/2014/main" val="2468215643"/>
                    </a:ext>
                  </a:extLst>
                </a:gridCol>
                <a:gridCol w="1826325">
                  <a:extLst>
                    <a:ext uri="{9D8B030D-6E8A-4147-A177-3AD203B41FA5}">
                      <a16:colId xmlns:a16="http://schemas.microsoft.com/office/drawing/2014/main" val="122559185"/>
                    </a:ext>
                  </a:extLst>
                </a:gridCol>
              </a:tblGrid>
              <a:tr h="378762">
                <a:tc>
                  <a:txBody>
                    <a:bodyPr/>
                    <a:lstStyle/>
                    <a:p>
                      <a:pPr marL="0" indent="38735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kern="1200" dirty="0" err="1">
                          <a:solidFill>
                            <a:schemeClr val="bg1"/>
                          </a:solidFill>
                        </a:rPr>
                        <a:t>NodeMCU</a:t>
                      </a:r>
                      <a:endParaRPr lang="en-ID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600" kern="1200" dirty="0">
                          <a:solidFill>
                            <a:schemeClr val="bg1"/>
                          </a:solidFill>
                        </a:rPr>
                        <a:t>Sensor HCSR-04</a:t>
                      </a:r>
                      <a:endParaRPr lang="en-ID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1532005"/>
                  </a:ext>
                </a:extLst>
              </a:tr>
              <a:tr h="347264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 kern="1200" dirty="0">
                          <a:solidFill>
                            <a:schemeClr val="dk1"/>
                          </a:solidFill>
                        </a:rPr>
                        <a:t>3V3</a:t>
                      </a:r>
                      <a:endParaRPr lang="en-ID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 kern="1200" dirty="0">
                          <a:solidFill>
                            <a:schemeClr val="dk1"/>
                          </a:solidFill>
                        </a:rPr>
                        <a:t>VCC</a:t>
                      </a:r>
                      <a:endParaRPr lang="en-ID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079619"/>
                  </a:ext>
                </a:extLst>
              </a:tr>
              <a:tr h="347264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 kern="1200" dirty="0">
                          <a:solidFill>
                            <a:schemeClr val="dk1"/>
                          </a:solidFill>
                        </a:rPr>
                        <a:t>GND</a:t>
                      </a:r>
                      <a:endParaRPr lang="en-ID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 kern="1200" dirty="0">
                          <a:solidFill>
                            <a:schemeClr val="dk1"/>
                          </a:solidFill>
                        </a:rPr>
                        <a:t>GND</a:t>
                      </a:r>
                      <a:endParaRPr lang="en-ID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5627451"/>
                  </a:ext>
                </a:extLst>
              </a:tr>
              <a:tr h="347264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 kern="1200" dirty="0">
                          <a:solidFill>
                            <a:schemeClr val="dk1"/>
                          </a:solidFill>
                        </a:rPr>
                        <a:t>D5</a:t>
                      </a:r>
                      <a:endParaRPr lang="en-ID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 kern="1200" dirty="0">
                          <a:solidFill>
                            <a:schemeClr val="dk1"/>
                          </a:solidFill>
                        </a:rPr>
                        <a:t>Trig</a:t>
                      </a:r>
                      <a:endParaRPr lang="en-ID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190987"/>
                  </a:ext>
                </a:extLst>
              </a:tr>
              <a:tr h="347264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 kern="1200" dirty="0">
                          <a:solidFill>
                            <a:schemeClr val="dk1"/>
                          </a:solidFill>
                        </a:rPr>
                        <a:t>D6</a:t>
                      </a:r>
                      <a:endParaRPr lang="en-ID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1400" kern="1200" dirty="0">
                          <a:solidFill>
                            <a:schemeClr val="dk1"/>
                          </a:solidFill>
                        </a:rPr>
                        <a:t>Echo</a:t>
                      </a:r>
                      <a:endParaRPr lang="en-ID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68313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C33F37E9-F521-4F68-AC96-60CE399D2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801" y="229500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067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F56CD5-11E9-43DA-A6E9-2B99A4676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3286" y="-1152712"/>
            <a:ext cx="6858002" cy="9163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B44D45-0344-4E54-A0F2-450CEDC9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87" y="2857500"/>
            <a:ext cx="8229600" cy="1143000"/>
          </a:xfrm>
        </p:spPr>
        <p:txBody>
          <a:bodyPr/>
          <a:lstStyle/>
          <a:p>
            <a:r>
              <a:rPr lang="en-US" dirty="0">
                <a:latin typeface="Bernard MT Condensed" panose="02050806060905020404" pitchFamily="18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5611843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253</Words>
  <Application>Microsoft Office PowerPoint</Application>
  <PresentationFormat>On-screen Show (4:3)</PresentationFormat>
  <Paragraphs>83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Malgun Gothic</vt:lpstr>
      <vt:lpstr>Arial</vt:lpstr>
      <vt:lpstr>Arial Black</vt:lpstr>
      <vt:lpstr>Bernard MT Condensed</vt:lpstr>
      <vt:lpstr>Britannic Bold</vt:lpstr>
      <vt:lpstr>Calibri</vt:lpstr>
      <vt:lpstr>Times New Roman</vt:lpstr>
      <vt:lpstr>Office Theme</vt:lpstr>
      <vt:lpstr>Custom Design</vt:lpstr>
      <vt:lpstr>PowerPoint Presentation</vt:lpstr>
      <vt:lpstr>PowerPoint Presentation</vt:lpstr>
      <vt:lpstr>Perangkat yang digunakan</vt:lpstr>
      <vt:lpstr>Cara Kerja</vt:lpstr>
      <vt:lpstr>Rancangan Fritzing</vt:lpstr>
      <vt:lpstr>Rancangan NodeMCU dan Module   pada Breadboard</vt:lpstr>
      <vt:lpstr>TERIMA KASIH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MSI GF63</cp:lastModifiedBy>
  <cp:revision>56</cp:revision>
  <dcterms:created xsi:type="dcterms:W3CDTF">2014-04-01T16:35:38Z</dcterms:created>
  <dcterms:modified xsi:type="dcterms:W3CDTF">2020-04-06T13:43:31Z</dcterms:modified>
</cp:coreProperties>
</file>