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x="18288000" cy="10287000"/>
  <p:notesSz cx="6858000" cy="9144000"/>
  <p:embeddedFontLst>
    <p:embeddedFont>
      <p:font typeface="Open Sauce" charset="1" panose="00000500000000000000"/>
      <p:regular r:id="rId2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slides/slide20.xml" Type="http://schemas.openxmlformats.org/officeDocument/2006/relationships/slide"/><Relationship Id="rId26" Target="slides/slide21.xml" Type="http://schemas.openxmlformats.org/officeDocument/2006/relationships/slide"/><Relationship Id="rId27" Target="slides/slide22.xml" Type="http://schemas.openxmlformats.org/officeDocument/2006/relationships/slide"/><Relationship Id="rId28" Target="slides/slide23.xml" Type="http://schemas.openxmlformats.org/officeDocument/2006/relationships/slide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2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2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2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6FFD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752600" y="1943100"/>
            <a:ext cx="8385647" cy="6858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436"/>
              </a:lnSpc>
            </a:pPr>
            <a:r>
              <a:rPr lang="en-US" sz="4530" u="none">
                <a:solidFill>
                  <a:srgbClr val="129B5D"/>
                </a:solidFill>
                <a:latin typeface="Open Sauce"/>
                <a:ea typeface="Open Sauce"/>
                <a:cs typeface="Open Sauce"/>
                <a:sym typeface="Open Sauce"/>
              </a:rPr>
              <a:t>Хорошо, давайте добавим больше деталей в презентацию о серверах Linux и углубимся в различные аспекты, а также обсудим, где и как они применяются. Вот обновленная структура презентации с расширенным содержанием: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3144500" y="0"/>
            <a:ext cx="10287000" cy="10287000"/>
          </a:xfrm>
          <a:custGeom>
            <a:avLst/>
            <a:gdLst/>
            <a:ahLst/>
            <a:cxnLst/>
            <a:rect r="r" b="b" t="t" l="l"/>
            <a:pathLst>
              <a:path h="10287000" w="10287000">
                <a:moveTo>
                  <a:pt x="0" y="0"/>
                </a:moveTo>
                <a:lnTo>
                  <a:pt x="10287000" y="0"/>
                </a:lnTo>
                <a:lnTo>
                  <a:pt x="10287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9529831" y="-9525"/>
            <a:ext cx="8385647" cy="2447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600"/>
              </a:lnSpc>
            </a:pPr>
            <a:r>
              <a:rPr lang="en-US" sz="8000" u="none">
                <a:solidFill>
                  <a:srgbClr val="129B5D"/>
                </a:solidFill>
                <a:latin typeface="Open Sauce"/>
                <a:ea typeface="Open Sauce"/>
                <a:cs typeface="Open Sauce"/>
                <a:sym typeface="Open Sauce"/>
              </a:rPr>
              <a:t>Введение в серверы Linux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6FFD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752600" y="1933575"/>
            <a:ext cx="8385647" cy="3667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600"/>
              </a:lnSpc>
            </a:pPr>
            <a:r>
              <a:rPr lang="en-US" sz="8000" u="none">
                <a:solidFill>
                  <a:srgbClr val="129B5D"/>
                </a:solidFill>
                <a:latin typeface="Open Sauce"/>
                <a:ea typeface="Open Sauce"/>
                <a:cs typeface="Open Sauce"/>
                <a:sym typeface="Open Sauce"/>
              </a:rPr>
              <a:t>Преимущества серверов на Linux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3144500" y="0"/>
            <a:ext cx="10287000" cy="10287000"/>
          </a:xfrm>
          <a:custGeom>
            <a:avLst/>
            <a:gdLst/>
            <a:ahLst/>
            <a:cxnLst/>
            <a:rect r="r" b="b" t="t" l="l"/>
            <a:pathLst>
              <a:path h="10287000" w="10287000">
                <a:moveTo>
                  <a:pt x="0" y="0"/>
                </a:moveTo>
                <a:lnTo>
                  <a:pt x="10287000" y="0"/>
                </a:lnTo>
                <a:lnTo>
                  <a:pt x="10287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6FFD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752600" y="1933575"/>
            <a:ext cx="8385647" cy="2447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600"/>
              </a:lnSpc>
            </a:pPr>
            <a:r>
              <a:rPr lang="en-US" sz="8000" u="none">
                <a:solidFill>
                  <a:srgbClr val="129B5D"/>
                </a:solidFill>
                <a:latin typeface="Open Sauce"/>
                <a:ea typeface="Open Sauce"/>
                <a:cs typeface="Open Sauce"/>
                <a:sym typeface="Open Sauce"/>
              </a:rPr>
              <a:t>-Открытый исходный код: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3144500" y="0"/>
            <a:ext cx="10287000" cy="10287000"/>
          </a:xfrm>
          <a:custGeom>
            <a:avLst/>
            <a:gdLst/>
            <a:ahLst/>
            <a:cxnLst/>
            <a:rect r="r" b="b" t="t" l="l"/>
            <a:pathLst>
              <a:path h="10287000" w="10287000">
                <a:moveTo>
                  <a:pt x="0" y="0"/>
                </a:moveTo>
                <a:lnTo>
                  <a:pt x="10287000" y="0"/>
                </a:lnTo>
                <a:lnTo>
                  <a:pt x="10287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6FFD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752600" y="1943100"/>
            <a:ext cx="8385647" cy="7200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106"/>
              </a:lnSpc>
            </a:pPr>
            <a:r>
              <a:rPr lang="en-US" sz="6755" u="none">
                <a:solidFill>
                  <a:srgbClr val="129B5D"/>
                </a:solidFill>
                <a:latin typeface="Open Sauce"/>
                <a:ea typeface="Open Sauce"/>
                <a:cs typeface="Open Sauce"/>
                <a:sym typeface="Open Sauce"/>
              </a:rPr>
              <a:t>- Любой может изучать и изменять код Linux, что позволяет настраивать серверы под свои нужды.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3144500" y="0"/>
            <a:ext cx="10287000" cy="10287000"/>
          </a:xfrm>
          <a:custGeom>
            <a:avLst/>
            <a:gdLst/>
            <a:ahLst/>
            <a:cxnLst/>
            <a:rect r="r" b="b" t="t" l="l"/>
            <a:pathLst>
              <a:path h="10287000" w="10287000">
                <a:moveTo>
                  <a:pt x="0" y="0"/>
                </a:moveTo>
                <a:lnTo>
                  <a:pt x="10287000" y="0"/>
                </a:lnTo>
                <a:lnTo>
                  <a:pt x="10287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6FFD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752600" y="1933575"/>
            <a:ext cx="12770281" cy="18662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4619"/>
              </a:lnSpc>
            </a:pPr>
            <a:r>
              <a:rPr lang="en-US" sz="12183" u="none">
                <a:solidFill>
                  <a:srgbClr val="129B5D"/>
                </a:solidFill>
                <a:latin typeface="Open Sauce"/>
                <a:ea typeface="Open Sauce"/>
                <a:cs typeface="Open Sauce"/>
                <a:sym typeface="Open Sauce"/>
              </a:rPr>
              <a:t>Безопасность: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3144500" y="0"/>
            <a:ext cx="10287000" cy="10287000"/>
          </a:xfrm>
          <a:custGeom>
            <a:avLst/>
            <a:gdLst/>
            <a:ahLst/>
            <a:cxnLst/>
            <a:rect r="r" b="b" t="t" l="l"/>
            <a:pathLst>
              <a:path h="10287000" w="10287000">
                <a:moveTo>
                  <a:pt x="0" y="0"/>
                </a:moveTo>
                <a:lnTo>
                  <a:pt x="10287000" y="0"/>
                </a:lnTo>
                <a:lnTo>
                  <a:pt x="10287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6FFD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752600" y="1943100"/>
            <a:ext cx="8385647" cy="7239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703"/>
              </a:lnSpc>
            </a:pPr>
            <a:r>
              <a:rPr lang="en-US" sz="4752" u="none">
                <a:solidFill>
                  <a:srgbClr val="129B5D"/>
                </a:solidFill>
                <a:latin typeface="Open Sauce"/>
                <a:ea typeface="Open Sauce"/>
                <a:cs typeface="Open Sauce"/>
                <a:sym typeface="Open Sauce"/>
              </a:rPr>
              <a:t>- Linux известен своей архитектурой безопасности. Возможность гибкой настройки прав доступа, применения SELinux (Security-Enhanced Linux) делает его подходящим для обеспечения безопасности серверных сред.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3144500" y="0"/>
            <a:ext cx="10287000" cy="10287000"/>
          </a:xfrm>
          <a:custGeom>
            <a:avLst/>
            <a:gdLst/>
            <a:ahLst/>
            <a:cxnLst/>
            <a:rect r="r" b="b" t="t" l="l"/>
            <a:pathLst>
              <a:path h="10287000" w="10287000">
                <a:moveTo>
                  <a:pt x="0" y="0"/>
                </a:moveTo>
                <a:lnTo>
                  <a:pt x="10287000" y="0"/>
                </a:lnTo>
                <a:lnTo>
                  <a:pt x="10287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6FFD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752600" y="1933575"/>
            <a:ext cx="8385647" cy="4886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600"/>
              </a:lnSpc>
            </a:pPr>
            <a:r>
              <a:rPr lang="en-US" sz="8000" u="none">
                <a:solidFill>
                  <a:srgbClr val="129B5D"/>
                </a:solidFill>
                <a:latin typeface="Open Sauce"/>
                <a:ea typeface="Open Sauce"/>
                <a:cs typeface="Open Sauce"/>
                <a:sym typeface="Open Sauce"/>
              </a:rPr>
              <a:t>Масштабируемость и производительность: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3144500" y="0"/>
            <a:ext cx="10287000" cy="10287000"/>
          </a:xfrm>
          <a:custGeom>
            <a:avLst/>
            <a:gdLst/>
            <a:ahLst/>
            <a:cxnLst/>
            <a:rect r="r" b="b" t="t" l="l"/>
            <a:pathLst>
              <a:path h="10287000" w="10287000">
                <a:moveTo>
                  <a:pt x="0" y="0"/>
                </a:moveTo>
                <a:lnTo>
                  <a:pt x="10287000" y="0"/>
                </a:lnTo>
                <a:lnTo>
                  <a:pt x="10287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6FFD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752600" y="1933575"/>
            <a:ext cx="8385647" cy="7096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038"/>
              </a:lnSpc>
            </a:pPr>
            <a:r>
              <a:rPr lang="en-US" sz="5865" u="none">
                <a:solidFill>
                  <a:srgbClr val="129B5D"/>
                </a:solidFill>
                <a:latin typeface="Open Sauce"/>
                <a:ea typeface="Open Sauce"/>
                <a:cs typeface="Open Sauce"/>
                <a:sym typeface="Open Sauce"/>
              </a:rPr>
              <a:t>- Linux может эффективно работать как на одном сервере, так и на тысячах узлов в распределенных системах, таких как облачные платформы.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3144500" y="0"/>
            <a:ext cx="10287000" cy="10287000"/>
          </a:xfrm>
          <a:custGeom>
            <a:avLst/>
            <a:gdLst/>
            <a:ahLst/>
            <a:cxnLst/>
            <a:rect r="r" b="b" t="t" l="l"/>
            <a:pathLst>
              <a:path h="10287000" w="10287000">
                <a:moveTo>
                  <a:pt x="0" y="0"/>
                </a:moveTo>
                <a:lnTo>
                  <a:pt x="10287000" y="0"/>
                </a:lnTo>
                <a:lnTo>
                  <a:pt x="10287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6FFD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752600" y="1933575"/>
            <a:ext cx="8385647" cy="3667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600"/>
              </a:lnSpc>
            </a:pPr>
            <a:r>
              <a:rPr lang="en-US" sz="8000" u="none">
                <a:solidFill>
                  <a:srgbClr val="129B5D"/>
                </a:solidFill>
                <a:latin typeface="Open Sauce"/>
                <a:ea typeface="Open Sauce"/>
                <a:cs typeface="Open Sauce"/>
                <a:sym typeface="Open Sauce"/>
              </a:rPr>
              <a:t>- Большая поддержка сообществом: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3144500" y="0"/>
            <a:ext cx="10287000" cy="10287000"/>
          </a:xfrm>
          <a:custGeom>
            <a:avLst/>
            <a:gdLst/>
            <a:ahLst/>
            <a:cxnLst/>
            <a:rect r="r" b="b" t="t" l="l"/>
            <a:pathLst>
              <a:path h="10287000" w="10287000">
                <a:moveTo>
                  <a:pt x="0" y="0"/>
                </a:moveTo>
                <a:lnTo>
                  <a:pt x="10287000" y="0"/>
                </a:lnTo>
                <a:lnTo>
                  <a:pt x="10287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6FFD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752600" y="1943100"/>
            <a:ext cx="8385647" cy="7239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171"/>
              </a:lnSpc>
            </a:pPr>
            <a:r>
              <a:rPr lang="en-US" sz="5976" u="none">
                <a:solidFill>
                  <a:srgbClr val="129B5D"/>
                </a:solidFill>
                <a:latin typeface="Open Sauce"/>
                <a:ea typeface="Open Sauce"/>
                <a:cs typeface="Open Sauce"/>
                <a:sym typeface="Open Sauce"/>
              </a:rPr>
              <a:t>- Многочисленные сообщества, документация и форумы делают Linux удобным для самостоятельного изучения и внедрения.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3144500" y="0"/>
            <a:ext cx="10287000" cy="10287000"/>
          </a:xfrm>
          <a:custGeom>
            <a:avLst/>
            <a:gdLst/>
            <a:ahLst/>
            <a:cxnLst/>
            <a:rect r="r" b="b" t="t" l="l"/>
            <a:pathLst>
              <a:path h="10287000" w="10287000">
                <a:moveTo>
                  <a:pt x="0" y="0"/>
                </a:moveTo>
                <a:lnTo>
                  <a:pt x="10287000" y="0"/>
                </a:lnTo>
                <a:lnTo>
                  <a:pt x="10287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6FFD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752600" y="1933575"/>
            <a:ext cx="8385647" cy="1228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600"/>
              </a:lnSpc>
            </a:pPr>
            <a:r>
              <a:rPr lang="en-US" sz="8000" u="none">
                <a:solidFill>
                  <a:srgbClr val="129B5D"/>
                </a:solidFill>
                <a:latin typeface="Open Sauce"/>
                <a:ea typeface="Open Sauce"/>
                <a:cs typeface="Open Sauce"/>
                <a:sym typeface="Open Sauce"/>
              </a:rPr>
              <a:t>Заключение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3144500" y="0"/>
            <a:ext cx="10287000" cy="10287000"/>
          </a:xfrm>
          <a:custGeom>
            <a:avLst/>
            <a:gdLst/>
            <a:ahLst/>
            <a:cxnLst/>
            <a:rect r="r" b="b" t="t" l="l"/>
            <a:pathLst>
              <a:path h="10287000" w="10287000">
                <a:moveTo>
                  <a:pt x="0" y="0"/>
                </a:moveTo>
                <a:lnTo>
                  <a:pt x="10287000" y="0"/>
                </a:lnTo>
                <a:lnTo>
                  <a:pt x="10287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6FFD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752600" y="1943100"/>
            <a:ext cx="8385647" cy="7229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235"/>
              </a:lnSpc>
            </a:pPr>
            <a:r>
              <a:rPr lang="en-US" sz="4363" u="none">
                <a:solidFill>
                  <a:srgbClr val="129B5D"/>
                </a:solidFill>
                <a:latin typeface="Open Sauce"/>
                <a:ea typeface="Open Sauce"/>
                <a:cs typeface="Open Sauce"/>
                <a:sym typeface="Open Sauce"/>
              </a:rPr>
              <a:t>Сервер Linux — это компьютерная система, работающая под управлением операционной системы Linux и предназначенная для выполнения различных задач по обслуживанию запросов от клиентов (других компьютеров, приложений, пользователей).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3144500" y="0"/>
            <a:ext cx="10287000" cy="10287000"/>
          </a:xfrm>
          <a:custGeom>
            <a:avLst/>
            <a:gdLst/>
            <a:ahLst/>
            <a:cxnLst/>
            <a:rect r="r" b="b" t="t" l="l"/>
            <a:pathLst>
              <a:path h="10287000" w="10287000">
                <a:moveTo>
                  <a:pt x="0" y="0"/>
                </a:moveTo>
                <a:lnTo>
                  <a:pt x="10287000" y="0"/>
                </a:lnTo>
                <a:lnTo>
                  <a:pt x="10287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8951676" y="463992"/>
            <a:ext cx="8385647" cy="2447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600"/>
              </a:lnSpc>
            </a:pPr>
            <a:r>
              <a:rPr lang="en-US" sz="8000" u="none">
                <a:solidFill>
                  <a:srgbClr val="129B5D"/>
                </a:solidFill>
                <a:latin typeface="Open Sauce"/>
                <a:ea typeface="Open Sauce"/>
                <a:cs typeface="Open Sauce"/>
                <a:sym typeface="Open Sauce"/>
              </a:rPr>
              <a:t>Что такое сервер Linux?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6FFD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752600" y="1933575"/>
            <a:ext cx="8385647" cy="3667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600"/>
              </a:lnSpc>
            </a:pPr>
            <a:r>
              <a:rPr lang="en-US" sz="8000" u="none">
                <a:solidFill>
                  <a:srgbClr val="129B5D"/>
                </a:solidFill>
                <a:latin typeface="Open Sauce"/>
                <a:ea typeface="Open Sauce"/>
                <a:cs typeface="Open Sauce"/>
                <a:sym typeface="Open Sauce"/>
              </a:rPr>
              <a:t>-Почему Linux — лучший выбор для серверов?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3144500" y="0"/>
            <a:ext cx="10287000" cy="10287000"/>
          </a:xfrm>
          <a:custGeom>
            <a:avLst/>
            <a:gdLst/>
            <a:ahLst/>
            <a:cxnLst/>
            <a:rect r="r" b="b" t="t" l="l"/>
            <a:pathLst>
              <a:path h="10287000" w="10287000">
                <a:moveTo>
                  <a:pt x="0" y="0"/>
                </a:moveTo>
                <a:lnTo>
                  <a:pt x="10287000" y="0"/>
                </a:lnTo>
                <a:lnTo>
                  <a:pt x="10287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6FFD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752600" y="1943100"/>
            <a:ext cx="8385647" cy="7115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237"/>
              </a:lnSpc>
            </a:pPr>
            <a:r>
              <a:rPr lang="en-US" sz="5197" u="none">
                <a:solidFill>
                  <a:srgbClr val="129B5D"/>
                </a:solidFill>
                <a:latin typeface="Open Sauce"/>
                <a:ea typeface="Open Sauce"/>
                <a:cs typeface="Open Sauce"/>
                <a:sym typeface="Open Sauce"/>
              </a:rPr>
              <a:t>- Низкие затраты, высокая гибкость, надежность и поддержка сообществом делают серверы на базе Linux идеальными для любых задач: от небольших веб-приложений до сложных распределенных систем.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3144500" y="0"/>
            <a:ext cx="10287000" cy="10287000"/>
          </a:xfrm>
          <a:custGeom>
            <a:avLst/>
            <a:gdLst/>
            <a:ahLst/>
            <a:cxnLst/>
            <a:rect r="r" b="b" t="t" l="l"/>
            <a:pathLst>
              <a:path h="10287000" w="10287000">
                <a:moveTo>
                  <a:pt x="0" y="0"/>
                </a:moveTo>
                <a:lnTo>
                  <a:pt x="10287000" y="0"/>
                </a:lnTo>
                <a:lnTo>
                  <a:pt x="10287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6FFD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752600" y="1933575"/>
            <a:ext cx="8385647" cy="2447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600"/>
              </a:lnSpc>
            </a:pPr>
            <a:r>
              <a:rPr lang="en-US" sz="8000" u="none">
                <a:solidFill>
                  <a:srgbClr val="129B5D"/>
                </a:solidFill>
                <a:latin typeface="Open Sauce"/>
                <a:ea typeface="Open Sauce"/>
                <a:cs typeface="Open Sauce"/>
                <a:sym typeface="Open Sauce"/>
              </a:rPr>
              <a:t>-Будущее серверов Linux: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3144500" y="0"/>
            <a:ext cx="10287000" cy="10287000"/>
          </a:xfrm>
          <a:custGeom>
            <a:avLst/>
            <a:gdLst/>
            <a:ahLst/>
            <a:cxnLst/>
            <a:rect r="r" b="b" t="t" l="l"/>
            <a:pathLst>
              <a:path h="10287000" w="10287000">
                <a:moveTo>
                  <a:pt x="0" y="0"/>
                </a:moveTo>
                <a:lnTo>
                  <a:pt x="10287000" y="0"/>
                </a:lnTo>
                <a:lnTo>
                  <a:pt x="10287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6FFD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752600" y="1943100"/>
            <a:ext cx="8385647" cy="6772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970"/>
              </a:lnSpc>
            </a:pPr>
            <a:r>
              <a:rPr lang="en-US" sz="4975" u="none">
                <a:solidFill>
                  <a:srgbClr val="129B5D"/>
                </a:solidFill>
                <a:latin typeface="Open Sauce"/>
                <a:ea typeface="Open Sauce"/>
                <a:cs typeface="Open Sauce"/>
                <a:sym typeface="Open Sauce"/>
              </a:rPr>
              <a:t>- С ростом популярности облачных вычислений, контейнерных технологий (Docker, Kubernetes) и виртуализации, серверы на Linux продолжат оставаться лидерами на рынке серверных решений.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3144500" y="0"/>
            <a:ext cx="10287000" cy="10287000"/>
          </a:xfrm>
          <a:custGeom>
            <a:avLst/>
            <a:gdLst/>
            <a:ahLst/>
            <a:cxnLst/>
            <a:rect r="r" b="b" t="t" l="l"/>
            <a:pathLst>
              <a:path h="10287000" w="10287000">
                <a:moveTo>
                  <a:pt x="0" y="0"/>
                </a:moveTo>
                <a:lnTo>
                  <a:pt x="10287000" y="0"/>
                </a:lnTo>
                <a:lnTo>
                  <a:pt x="10287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6FFD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752600" y="1943100"/>
            <a:ext cx="8385647" cy="7239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703"/>
              </a:lnSpc>
            </a:pPr>
            <a:r>
              <a:rPr lang="en-US" sz="4752" u="none">
                <a:solidFill>
                  <a:srgbClr val="129B5D"/>
                </a:solidFill>
                <a:latin typeface="Open Sauce"/>
                <a:ea typeface="Open Sauce"/>
                <a:cs typeface="Open Sauce"/>
                <a:sym typeface="Open Sauce"/>
              </a:rPr>
              <a:t>Linux является выбором номер один для серверных систем из-за своей надежности, безопасности, и открытого исходного кода. Многие крупные компании и сервисы, такие как Google, Facebook, Amazon, используют серверы на базе Linux.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3144500" y="0"/>
            <a:ext cx="10287000" cy="10287000"/>
          </a:xfrm>
          <a:custGeom>
            <a:avLst/>
            <a:gdLst/>
            <a:ahLst/>
            <a:cxnLst/>
            <a:rect r="r" b="b" t="t" l="l"/>
            <a:pathLst>
              <a:path h="10287000" w="10287000">
                <a:moveTo>
                  <a:pt x="0" y="0"/>
                </a:moveTo>
                <a:lnTo>
                  <a:pt x="10287000" y="0"/>
                </a:lnTo>
                <a:lnTo>
                  <a:pt x="10287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138247" y="-9525"/>
            <a:ext cx="6378252" cy="46462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301"/>
              </a:lnSpc>
            </a:pPr>
            <a:r>
              <a:rPr lang="en-US" sz="6084" u="none">
                <a:solidFill>
                  <a:srgbClr val="129B5D"/>
                </a:solidFill>
                <a:latin typeface="Open Sauce"/>
                <a:ea typeface="Open Sauce"/>
                <a:cs typeface="Open Sauce"/>
                <a:sym typeface="Open Sauce"/>
              </a:rPr>
              <a:t>Почему Linux является популярной платформой для серверов?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6FFD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17895" y="1398198"/>
            <a:ext cx="12876957" cy="1104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380"/>
              </a:lnSpc>
            </a:pPr>
            <a:r>
              <a:rPr lang="en-US" sz="3650" u="none">
                <a:solidFill>
                  <a:srgbClr val="129B5D"/>
                </a:solidFill>
                <a:latin typeface="Open Sauce"/>
                <a:ea typeface="Open Sauce"/>
                <a:cs typeface="Open Sauce"/>
                <a:sym typeface="Open Sauce"/>
              </a:rPr>
              <a:t>- Ubuntu Server: часто используется для веб-серверов и облачных вычислений.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3144500" y="0"/>
            <a:ext cx="10287000" cy="10287000"/>
          </a:xfrm>
          <a:custGeom>
            <a:avLst/>
            <a:gdLst/>
            <a:ahLst/>
            <a:cxnLst/>
            <a:rect r="r" b="b" t="t" l="l"/>
            <a:pathLst>
              <a:path h="10287000" w="10287000">
                <a:moveTo>
                  <a:pt x="0" y="0"/>
                </a:moveTo>
                <a:lnTo>
                  <a:pt x="10287000" y="0"/>
                </a:lnTo>
                <a:lnTo>
                  <a:pt x="10287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17895" y="144128"/>
            <a:ext cx="17434315" cy="762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120"/>
              </a:lnSpc>
            </a:pPr>
            <a:r>
              <a:rPr lang="en-US" sz="5100" u="none">
                <a:solidFill>
                  <a:srgbClr val="129B5D"/>
                </a:solidFill>
                <a:latin typeface="Open Sauce"/>
                <a:ea typeface="Open Sauce"/>
                <a:cs typeface="Open Sauce"/>
                <a:sym typeface="Open Sauce"/>
              </a:rPr>
              <a:t>Популярные дистрибутивы серверов Linux: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17895" y="2503098"/>
            <a:ext cx="15518904" cy="876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90"/>
              </a:lnSpc>
            </a:pPr>
            <a:r>
              <a:rPr lang="en-US" sz="2908" u="none">
                <a:solidFill>
                  <a:srgbClr val="129B5D"/>
                </a:solidFill>
                <a:latin typeface="Open Sauce"/>
                <a:ea typeface="Open Sauce"/>
                <a:cs typeface="Open Sauce"/>
                <a:sym typeface="Open Sauce"/>
              </a:rPr>
              <a:t>- CentOS/AlmaLinux/Rocky Linux: используется в корпоративных средах благодаря своей стабильности и долгосрочной поддержке.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17895" y="3369873"/>
            <a:ext cx="16212415" cy="428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300"/>
              </a:lnSpc>
            </a:pPr>
            <a:r>
              <a:rPr lang="en-US" sz="2750" u="none">
                <a:solidFill>
                  <a:srgbClr val="129B5D"/>
                </a:solidFill>
                <a:latin typeface="Open Sauce"/>
                <a:ea typeface="Open Sauce"/>
                <a:cs typeface="Open Sauce"/>
                <a:sym typeface="Open Sauce"/>
              </a:rPr>
              <a:t>- Debian: известен своей стабильностью и гибкостью, популярен среди администраторов.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bg>
      <p:bgPr>
        <a:solidFill>
          <a:srgbClr val="B6FFD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50920" y="1019175"/>
            <a:ext cx="14131882" cy="857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720"/>
              </a:lnSpc>
            </a:pPr>
            <a:r>
              <a:rPr lang="en-US" sz="5600" u="none">
                <a:solidFill>
                  <a:srgbClr val="129B5D"/>
                </a:solidFill>
                <a:latin typeface="Open Sauce"/>
                <a:ea typeface="Open Sauce"/>
                <a:cs typeface="Open Sauce"/>
                <a:sym typeface="Open Sauce"/>
              </a:rPr>
              <a:t>- Веб-сервера: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50920" y="94494"/>
            <a:ext cx="18408533" cy="923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200"/>
              </a:lnSpc>
            </a:pPr>
            <a:r>
              <a:rPr lang="en-US" sz="6000" u="none">
                <a:solidFill>
                  <a:srgbClr val="129B5D"/>
                </a:solidFill>
                <a:latin typeface="Open Sauce"/>
                <a:ea typeface="Open Sauce"/>
                <a:cs typeface="Open Sauce"/>
                <a:sym typeface="Open Sauce"/>
              </a:rPr>
              <a:t>Основные функции серверов Linux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50920" y="1951999"/>
            <a:ext cx="17748047" cy="1495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903"/>
              </a:lnSpc>
            </a:pPr>
            <a:r>
              <a:rPr lang="en-US" sz="3252" u="none">
                <a:solidFill>
                  <a:srgbClr val="129B5D"/>
                </a:solidFill>
                <a:latin typeface="Open Sauce"/>
                <a:ea typeface="Open Sauce"/>
                <a:cs typeface="Open Sauce"/>
                <a:sym typeface="Open Sauce"/>
              </a:rPr>
              <a:t>- Nginx и Apache — два самых популярных веб-сервера, работающих на Linux. Nginx более производителен в условиях высокой нагрузки, а Apache удобен благодаря своей гибкости и широкому спектру настроек.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50920" y="3533149"/>
            <a:ext cx="16773829" cy="838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600"/>
              </a:lnSpc>
            </a:pPr>
            <a:r>
              <a:rPr lang="en-US" sz="5500" u="none">
                <a:solidFill>
                  <a:srgbClr val="129B5D"/>
                </a:solidFill>
                <a:latin typeface="Open Sauce"/>
                <a:ea typeface="Open Sauce"/>
                <a:cs typeface="Open Sauce"/>
                <a:sym typeface="Open Sauce"/>
              </a:rPr>
              <a:t>-Серверы баз данных: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95250" y="4400550"/>
            <a:ext cx="17946193" cy="1495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903"/>
              </a:lnSpc>
            </a:pPr>
            <a:r>
              <a:rPr lang="en-US" sz="3252" u="none">
                <a:solidFill>
                  <a:srgbClr val="129B5D"/>
                </a:solidFill>
                <a:latin typeface="Open Sauce"/>
                <a:ea typeface="Open Sauce"/>
                <a:cs typeface="Open Sauce"/>
                <a:sym typeface="Open Sauce"/>
              </a:rPr>
              <a:t>- MySQL и PostgreSQL — два самых используемых решения для хранения данных. MySQL применяется для сайтов и приложений, PostgreSQL — для сложных и масштабируемых баз данных.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95250" y="5895975"/>
            <a:ext cx="17450828" cy="838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600"/>
              </a:lnSpc>
            </a:pPr>
            <a:r>
              <a:rPr lang="en-US" sz="5500" u="none">
                <a:solidFill>
                  <a:srgbClr val="129B5D"/>
                </a:solidFill>
                <a:latin typeface="Open Sauce"/>
                <a:ea typeface="Open Sauce"/>
                <a:cs typeface="Open Sauce"/>
                <a:sym typeface="Open Sauce"/>
              </a:rPr>
              <a:t>-Файловые серверы: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50920" y="6810375"/>
            <a:ext cx="18137080" cy="962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811"/>
              </a:lnSpc>
            </a:pPr>
            <a:r>
              <a:rPr lang="en-US" sz="3176" u="none">
                <a:solidFill>
                  <a:srgbClr val="129B5D"/>
                </a:solidFill>
                <a:latin typeface="Open Sauce"/>
                <a:ea typeface="Open Sauce"/>
                <a:cs typeface="Open Sauce"/>
                <a:sym typeface="Open Sauce"/>
              </a:rPr>
              <a:t>- Samba позволяет Linux-серверам предоставлять общий доступ к файлам для компьютеров с Windows.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50920" y="7886700"/>
            <a:ext cx="17890523" cy="971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850"/>
              </a:lnSpc>
            </a:pPr>
            <a:r>
              <a:rPr lang="en-US" sz="3208" u="none">
                <a:solidFill>
                  <a:srgbClr val="129B5D"/>
                </a:solidFill>
                <a:latin typeface="Open Sauce"/>
                <a:ea typeface="Open Sauce"/>
                <a:cs typeface="Open Sauce"/>
                <a:sym typeface="Open Sauce"/>
              </a:rPr>
              <a:t>- NFS (Network File System) предоставляет возможность совместного использования файловых систем между Unix-подобными системами.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bg>
      <p:bgPr>
        <a:solidFill>
          <a:srgbClr val="B6FFD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1383" y="0"/>
            <a:ext cx="17368267" cy="800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360"/>
              </a:lnSpc>
            </a:pPr>
            <a:r>
              <a:rPr lang="en-US" sz="5300" u="none">
                <a:solidFill>
                  <a:srgbClr val="129B5D"/>
                </a:solidFill>
                <a:latin typeface="Open Sauce"/>
                <a:ea typeface="Open Sauce"/>
                <a:cs typeface="Open Sauce"/>
                <a:sym typeface="Open Sauce"/>
              </a:rPr>
              <a:t>-Сервера электронной почты: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1383" y="800100"/>
            <a:ext cx="18186617" cy="1066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266"/>
              </a:lnSpc>
            </a:pPr>
            <a:r>
              <a:rPr lang="en-US" sz="3555" u="none">
                <a:solidFill>
                  <a:srgbClr val="129B5D"/>
                </a:solidFill>
                <a:latin typeface="Open Sauce"/>
                <a:ea typeface="Open Sauce"/>
                <a:cs typeface="Open Sauce"/>
                <a:sym typeface="Open Sauce"/>
              </a:rPr>
              <a:t>- Postfix, Exim, Dovecot — это популярные SMTP-серверы для отправки и приема электронной почты на серверах Linux.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bg>
      <p:bgPr>
        <a:solidFill>
          <a:srgbClr val="B6FFD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0" y="0"/>
            <a:ext cx="17259300" cy="819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480"/>
              </a:lnSpc>
            </a:pPr>
            <a:r>
              <a:rPr lang="en-US" sz="5400" u="none">
                <a:solidFill>
                  <a:srgbClr val="129B5D"/>
                </a:solidFill>
                <a:latin typeface="Open Sauce"/>
                <a:ea typeface="Open Sauce"/>
                <a:cs typeface="Open Sauce"/>
                <a:sym typeface="Open Sauce"/>
              </a:rPr>
              <a:t>Где используются серверы Linux?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0" y="1038225"/>
            <a:ext cx="18288000" cy="714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760"/>
              </a:lnSpc>
            </a:pPr>
            <a:r>
              <a:rPr lang="en-US" sz="4800" u="none">
                <a:solidFill>
                  <a:srgbClr val="129B5D"/>
                </a:solidFill>
                <a:latin typeface="Open Sauce"/>
                <a:ea typeface="Open Sauce"/>
                <a:cs typeface="Open Sauce"/>
                <a:sym typeface="Open Sauce"/>
              </a:rPr>
              <a:t>- Веб-хостинг и облачные сервисы: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244003" y="1752600"/>
            <a:ext cx="17896656" cy="1400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730"/>
              </a:lnSpc>
            </a:pPr>
            <a:r>
              <a:rPr lang="en-US" sz="3108" u="none">
                <a:solidFill>
                  <a:srgbClr val="129B5D"/>
                </a:solidFill>
                <a:latin typeface="Open Sauce"/>
                <a:ea typeface="Open Sauce"/>
                <a:cs typeface="Open Sauce"/>
                <a:sym typeface="Open Sauce"/>
              </a:rPr>
              <a:t>- Большинство веб-сайтов и приложений в интернете работают на серверных платформах, таких как Linux. Примеры: Amazon Web Services (AWS), Google Cloud Platform, DigitalOcean.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0" y="3162300"/>
            <a:ext cx="18043997" cy="714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759"/>
              </a:lnSpc>
            </a:pPr>
            <a:r>
              <a:rPr lang="en-US" sz="4800" u="none">
                <a:solidFill>
                  <a:srgbClr val="129B5D"/>
                </a:solidFill>
                <a:latin typeface="Open Sauce"/>
                <a:ea typeface="Open Sauce"/>
                <a:cs typeface="Open Sauce"/>
                <a:sym typeface="Open Sauce"/>
              </a:rPr>
              <a:t>-Центры обработки данных (ЦОД):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346756" y="4076700"/>
            <a:ext cx="18140659" cy="2838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438"/>
              </a:lnSpc>
            </a:pPr>
            <a:r>
              <a:rPr lang="en-US" sz="6198" u="none">
                <a:solidFill>
                  <a:srgbClr val="129B5D"/>
                </a:solidFill>
                <a:latin typeface="Open Sauce"/>
                <a:ea typeface="Open Sauce"/>
                <a:cs typeface="Open Sauce"/>
                <a:sym typeface="Open Sauce"/>
              </a:rPr>
              <a:t>- Серверы Linux используются в ЦОДах для работы корпоративных приложений, баз данных и виртуальных машин.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6FFD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752600" y="1952625"/>
            <a:ext cx="11266050" cy="65424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2897"/>
              </a:lnSpc>
            </a:pPr>
            <a:r>
              <a:rPr lang="en-US" sz="10747" u="none">
                <a:solidFill>
                  <a:srgbClr val="129B5D"/>
                </a:solidFill>
                <a:latin typeface="Open Sauce"/>
                <a:ea typeface="Open Sauce"/>
                <a:cs typeface="Open Sauce"/>
                <a:sym typeface="Open Sauce"/>
              </a:rPr>
              <a:t>Обслуживание сетей и инфраструктуры: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3144500" y="0"/>
            <a:ext cx="10287000" cy="10287000"/>
          </a:xfrm>
          <a:custGeom>
            <a:avLst/>
            <a:gdLst/>
            <a:ahLst/>
            <a:cxnLst/>
            <a:rect r="r" b="b" t="t" l="l"/>
            <a:pathLst>
              <a:path h="10287000" w="10287000">
                <a:moveTo>
                  <a:pt x="0" y="0"/>
                </a:moveTo>
                <a:lnTo>
                  <a:pt x="10287000" y="0"/>
                </a:lnTo>
                <a:lnTo>
                  <a:pt x="10287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6FFD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752600" y="1943100"/>
            <a:ext cx="8385647" cy="6858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771"/>
              </a:lnSpc>
            </a:pPr>
            <a:r>
              <a:rPr lang="en-US" sz="5642" u="none">
                <a:solidFill>
                  <a:srgbClr val="129B5D"/>
                </a:solidFill>
                <a:latin typeface="Open Sauce"/>
                <a:ea typeface="Open Sauce"/>
                <a:cs typeface="Open Sauce"/>
                <a:sym typeface="Open Sauce"/>
              </a:rPr>
              <a:t>- Linux-сервера выполняют роль DNS-серверов, DHCP-серверов, VPN, прокси-серверов и других инфраструктурных сервисов в организациях.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3144500" y="0"/>
            <a:ext cx="10287000" cy="10287000"/>
          </a:xfrm>
          <a:custGeom>
            <a:avLst/>
            <a:gdLst/>
            <a:ahLst/>
            <a:cxnLst/>
            <a:rect r="r" b="b" t="t" l="l"/>
            <a:pathLst>
              <a:path h="10287000" w="10287000">
                <a:moveTo>
                  <a:pt x="0" y="0"/>
                </a:moveTo>
                <a:lnTo>
                  <a:pt x="10287000" y="0"/>
                </a:lnTo>
                <a:lnTo>
                  <a:pt x="10287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DAGQ5iYEDDE</dc:identifier>
  <dcterms:modified xsi:type="dcterms:W3CDTF">2011-08-01T06:04:30Z</dcterms:modified>
  <cp:revision>1</cp:revision>
  <dc:title>Welcome to Docs to Decks — Презентация</dc:title>
</cp:coreProperties>
</file>