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4" r:id="rId3"/>
    <p:sldId id="303" r:id="rId4"/>
    <p:sldId id="305" r:id="rId5"/>
    <p:sldId id="306" r:id="rId6"/>
    <p:sldId id="321" r:id="rId7"/>
    <p:sldId id="322" r:id="rId8"/>
    <p:sldId id="323" r:id="rId9"/>
    <p:sldId id="327" r:id="rId10"/>
    <p:sldId id="324" r:id="rId11"/>
    <p:sldId id="325" r:id="rId12"/>
    <p:sldId id="326" r:id="rId13"/>
    <p:sldId id="328" r:id="rId14"/>
    <p:sldId id="307" r:id="rId15"/>
    <p:sldId id="329" r:id="rId16"/>
    <p:sldId id="330" r:id="rId17"/>
    <p:sldId id="336" r:id="rId18"/>
    <p:sldId id="335" r:id="rId19"/>
    <p:sldId id="337" r:id="rId20"/>
    <p:sldId id="331" r:id="rId21"/>
    <p:sldId id="332" r:id="rId22"/>
    <p:sldId id="338" r:id="rId23"/>
    <p:sldId id="333" r:id="rId24"/>
    <p:sldId id="334" r:id="rId25"/>
    <p:sldId id="341" r:id="rId26"/>
    <p:sldId id="308" r:id="rId27"/>
    <p:sldId id="342" r:id="rId28"/>
    <p:sldId id="349" r:id="rId29"/>
    <p:sldId id="350" r:id="rId30"/>
    <p:sldId id="343" r:id="rId31"/>
    <p:sldId id="309" r:id="rId32"/>
    <p:sldId id="351" r:id="rId33"/>
    <p:sldId id="310" r:id="rId34"/>
    <p:sldId id="352" r:id="rId35"/>
    <p:sldId id="356" r:id="rId36"/>
    <p:sldId id="357" r:id="rId37"/>
    <p:sldId id="358" r:id="rId38"/>
    <p:sldId id="353" r:id="rId39"/>
    <p:sldId id="354" r:id="rId40"/>
    <p:sldId id="355" r:id="rId41"/>
    <p:sldId id="359" r:id="rId42"/>
    <p:sldId id="365" r:id="rId43"/>
    <p:sldId id="366" r:id="rId44"/>
    <p:sldId id="311" r:id="rId45"/>
    <p:sldId id="367" r:id="rId46"/>
    <p:sldId id="371" r:id="rId47"/>
    <p:sldId id="372" r:id="rId48"/>
    <p:sldId id="368" r:id="rId49"/>
    <p:sldId id="312" r:id="rId50"/>
    <p:sldId id="313" r:id="rId51"/>
    <p:sldId id="374" r:id="rId52"/>
    <p:sldId id="314" r:id="rId53"/>
    <p:sldId id="373" r:id="rId54"/>
    <p:sldId id="315" r:id="rId55"/>
    <p:sldId id="375" r:id="rId56"/>
    <p:sldId id="376" r:id="rId57"/>
    <p:sldId id="377" r:id="rId58"/>
    <p:sldId id="316" r:id="rId59"/>
    <p:sldId id="378" r:id="rId60"/>
    <p:sldId id="379" r:id="rId61"/>
    <p:sldId id="317" r:id="rId62"/>
    <p:sldId id="274" r:id="rId6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16/11/2017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59306" y="225261"/>
            <a:ext cx="8598091" cy="638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78100" y="5305427"/>
            <a:ext cx="58801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PRODI. TEKNIK INFORMATIKA (S-1)</a:t>
            </a:r>
            <a:endParaRPr lang="id-ID" sz="2000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65" y="4781609"/>
            <a:ext cx="5384127" cy="952381"/>
          </a:xfrm>
          <a:prstGeom prst="rect">
            <a:avLst/>
          </a:prstGeom>
        </p:spPr>
      </p:pic>
      <p:sp>
        <p:nvSpPr>
          <p:cNvPr id="10" name="Freeform 9"/>
          <p:cNvSpPr/>
          <p:nvPr userDrawn="1"/>
        </p:nvSpPr>
        <p:spPr>
          <a:xfrm>
            <a:off x="8001000" y="188496"/>
            <a:ext cx="952500" cy="49403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Freeform 20"/>
          <p:cNvSpPr/>
          <p:nvPr userDrawn="1"/>
        </p:nvSpPr>
        <p:spPr>
          <a:xfrm>
            <a:off x="4686300" y="188496"/>
            <a:ext cx="4279900" cy="2270095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Freeform 21"/>
          <p:cNvSpPr/>
          <p:nvPr userDrawn="1"/>
        </p:nvSpPr>
        <p:spPr>
          <a:xfrm>
            <a:off x="6842122" y="225261"/>
            <a:ext cx="2114550" cy="49276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Freeform 10"/>
          <p:cNvSpPr/>
          <p:nvPr userDrawn="1"/>
        </p:nvSpPr>
        <p:spPr>
          <a:xfrm>
            <a:off x="4686300" y="188497"/>
            <a:ext cx="4282407" cy="973138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5184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16/11/2017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xtLst/>
        </p:spPr>
      </p:pic>
      <p:sp>
        <p:nvSpPr>
          <p:cNvPr id="13" name="Freeform 12"/>
          <p:cNvSpPr/>
          <p:nvPr userDrawn="1"/>
        </p:nvSpPr>
        <p:spPr>
          <a:xfrm>
            <a:off x="7308850" y="133885"/>
            <a:ext cx="1657350" cy="327546"/>
          </a:xfrm>
          <a:custGeom>
            <a:avLst/>
            <a:gdLst>
              <a:gd name="connsiteX0" fmla="*/ 0 w 1978926"/>
              <a:gd name="connsiteY0" fmla="*/ 0 h 750627"/>
              <a:gd name="connsiteX1" fmla="*/ 1978926 w 1978926"/>
              <a:gd name="connsiteY1" fmla="*/ 750627 h 750627"/>
              <a:gd name="connsiteX2" fmla="*/ 1978926 w 1978926"/>
              <a:gd name="connsiteY2" fmla="*/ 27296 h 750627"/>
              <a:gd name="connsiteX3" fmla="*/ 0 w 1978926"/>
              <a:gd name="connsiteY3" fmla="*/ 0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8926" h="750627">
                <a:moveTo>
                  <a:pt x="0" y="0"/>
                </a:moveTo>
                <a:lnTo>
                  <a:pt x="1978926" y="750627"/>
                </a:lnTo>
                <a:lnTo>
                  <a:pt x="1978926" y="2729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reeform 14"/>
          <p:cNvSpPr/>
          <p:nvPr userDrawn="1"/>
        </p:nvSpPr>
        <p:spPr>
          <a:xfrm>
            <a:off x="8557146" y="191069"/>
            <a:ext cx="450376" cy="1364776"/>
          </a:xfrm>
          <a:custGeom>
            <a:avLst/>
            <a:gdLst>
              <a:gd name="connsiteX0" fmla="*/ 409433 w 450376"/>
              <a:gd name="connsiteY0" fmla="*/ 1364776 h 1364776"/>
              <a:gd name="connsiteX1" fmla="*/ 0 w 450376"/>
              <a:gd name="connsiteY1" fmla="*/ 0 h 1364776"/>
              <a:gd name="connsiteX2" fmla="*/ 450376 w 450376"/>
              <a:gd name="connsiteY2" fmla="*/ 0 h 1364776"/>
              <a:gd name="connsiteX3" fmla="*/ 409433 w 450376"/>
              <a:gd name="connsiteY3" fmla="*/ 1364776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376" h="1364776">
                <a:moveTo>
                  <a:pt x="409433" y="1364776"/>
                </a:moveTo>
                <a:lnTo>
                  <a:pt x="0" y="0"/>
                </a:lnTo>
                <a:lnTo>
                  <a:pt x="450376" y="0"/>
                </a:lnTo>
                <a:lnTo>
                  <a:pt x="409433" y="1364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Freeform 15"/>
          <p:cNvSpPr/>
          <p:nvPr userDrawn="1"/>
        </p:nvSpPr>
        <p:spPr>
          <a:xfrm>
            <a:off x="7451678" y="136478"/>
            <a:ext cx="1610435" cy="777922"/>
          </a:xfrm>
          <a:custGeom>
            <a:avLst/>
            <a:gdLst>
              <a:gd name="connsiteX0" fmla="*/ 0 w 1610435"/>
              <a:gd name="connsiteY0" fmla="*/ 0 h 777922"/>
              <a:gd name="connsiteX1" fmla="*/ 1596788 w 1610435"/>
              <a:gd name="connsiteY1" fmla="*/ 777922 h 777922"/>
              <a:gd name="connsiteX2" fmla="*/ 1610435 w 1610435"/>
              <a:gd name="connsiteY2" fmla="*/ 54591 h 777922"/>
              <a:gd name="connsiteX3" fmla="*/ 0 w 1610435"/>
              <a:gd name="connsiteY3" fmla="*/ 0 h 77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435" h="777922">
                <a:moveTo>
                  <a:pt x="0" y="0"/>
                </a:moveTo>
                <a:lnTo>
                  <a:pt x="1596788" y="777922"/>
                </a:lnTo>
                <a:lnTo>
                  <a:pt x="1610435" y="54591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reeform 16"/>
          <p:cNvSpPr/>
          <p:nvPr userDrawn="1"/>
        </p:nvSpPr>
        <p:spPr>
          <a:xfrm>
            <a:off x="8161361" y="204716"/>
            <a:ext cx="818866" cy="1337481"/>
          </a:xfrm>
          <a:custGeom>
            <a:avLst/>
            <a:gdLst>
              <a:gd name="connsiteX0" fmla="*/ 818866 w 818866"/>
              <a:gd name="connsiteY0" fmla="*/ 1337481 h 1337481"/>
              <a:gd name="connsiteX1" fmla="*/ 0 w 818866"/>
              <a:gd name="connsiteY1" fmla="*/ 0 h 1337481"/>
              <a:gd name="connsiteX2" fmla="*/ 805218 w 818866"/>
              <a:gd name="connsiteY2" fmla="*/ 13648 h 1337481"/>
              <a:gd name="connsiteX3" fmla="*/ 818866 w 818866"/>
              <a:gd name="connsiteY3" fmla="*/ 1337481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866" h="1337481">
                <a:moveTo>
                  <a:pt x="818866" y="1337481"/>
                </a:moveTo>
                <a:lnTo>
                  <a:pt x="0" y="0"/>
                </a:lnTo>
                <a:lnTo>
                  <a:pt x="805218" y="13648"/>
                </a:lnTo>
                <a:lnTo>
                  <a:pt x="818866" y="1337481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3675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26DB-75EA-4626-8F7E-22F6AA9CAC52}" type="datetimeFigureOut">
              <a:rPr lang="id-ID" smtClean="0"/>
              <a:t>16/11/2017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56834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308"/>
            <a:ext cx="7772400" cy="2387600"/>
          </a:xfrm>
        </p:spPr>
        <p:txBody>
          <a:bodyPr>
            <a:normAutofit/>
          </a:bodyPr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Sesi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Kelas dan Objek</a:t>
            </a:r>
            <a:endParaRPr lang="id-ID" sz="4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7983"/>
            <a:ext cx="6858000" cy="1655762"/>
          </a:xfrm>
        </p:spPr>
        <p:txBody>
          <a:bodyPr>
            <a:normAutofit lnSpcReduction="10000"/>
          </a:bodyPr>
          <a:lstStyle/>
          <a:p>
            <a:endParaRPr lang="id-ID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</a:t>
            </a: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 Poi Wong, S.Kom., M.T.I. </a:t>
            </a: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Khristian Tanselmus, S.Kom., M.TI.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86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Kelas dan Objek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 contoh sebelumnya, kelas Testing ditulis di dalam Program.cs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penulisan kelas Testing pada file kelas yang berbeda, dapat ditambahkan file kelas baru melalui menu klik kanan pada nama &lt;</a:t>
            </a:r>
            <a:r>
              <a:rPr lang="en-US" sz="32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Console Application&gt;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Add | Class, kemudian simpan file kelas tersebut dengan nama Testing.cs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295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Kelas dan Objek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 contoh, dapat dilihat bahwa fungsi namaLengkap didefinisikan dengan private, sehingga fungsi tersebut hanya dapat diakses di dalam lingkungan kelas Testing.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Sedangkan prosedur cetakNama didefinisikan dengan public, sehingga prosedur tersebut dapat diakses dari luar kelas Testing.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Fungsi namaLengkap dan prosedur cetakNama disebut sebagai Method.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097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Kelas dan Objek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A, B, C;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private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long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hasil;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cetakHasil()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hasil = A * B * C;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"Hasil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hasil);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Program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Main(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args)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test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554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Kelas dan Objek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2390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test.A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= 10;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test.B = 5;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test.C = 30;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test.cetakHasil();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377" y="3932414"/>
            <a:ext cx="4292974" cy="22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653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Assesor dan Mutator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 contoh, variabel A, B, C, dan hasil di dalam kelas Testing merupakan Instant Variable.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Instant Variable A, B, dan C didefinisikan public sehingga dapat diakses secara langsung dari luar kelas Testing.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Sedangkan variabel hasil didefinisikan private sehingga hanya dapat diakses oleh kelas Testing itu sendiri.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8050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Assesor dan Mutator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Instant Variable yang didefinisikan private, jika dari luar kelas ingin mengakses variabel tersebut, maka harus melalui atribut kelas atau properties kelas.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 kelas terdiri dari Assesor dan Mutator.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Assesor (</a:t>
            </a:r>
            <a:r>
              <a:rPr lang="en-US" sz="32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berfungsi membawa nilai keluar dari kelas.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Mutator (</a:t>
            </a:r>
            <a:r>
              <a:rPr lang="en-US" sz="32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berfungsi menerima nilai dari luar kelas.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9046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Assesor dan Mutator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private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varNama;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private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byte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varUmur;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nama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et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//Mutator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1077913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varNama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value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et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</a:t>
            </a:r>
            <a:r>
              <a:rPr lang="en-US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Asses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or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1077913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return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varNama;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8925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Assesor dan Mutator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byte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umur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//Mutator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1077913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if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value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&gt; 100)</a:t>
            </a:r>
          </a:p>
          <a:p>
            <a:pPr marL="1433513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"Umur maksimum 100 tahun"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1077913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else</a:t>
            </a:r>
          </a:p>
          <a:p>
            <a:pPr marL="1433513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varUmur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value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</a:t>
            </a:r>
            <a:r>
              <a:rPr lang="en-US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Asses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or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1077913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return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varUmur;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2475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Assesor dan Mutator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cetakStatus()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"Nama = {0}\nUmur = {1} tahun"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nama, umur);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Program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Main(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args)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test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test.nama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"Daniel"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test.umur = 25;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"Nama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test.nama);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"Umur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test.umur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45161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Assesor dan Mutator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2390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test.cetakStatus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723900" indent="0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test.umur = 150;</a:t>
            </a:r>
            <a:endParaRPr 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3303486"/>
            <a:ext cx="5867400" cy="287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42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pendekatan pemrograman untuk menyelesaikan permasalahan secara fungsional.</a:t>
            </a:r>
          </a:p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Umumnya terdiri dari 3 teknik yakni :</a:t>
            </a:r>
          </a:p>
          <a:p>
            <a:pPr marL="631825" lvl="1" indent="-363538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Encapsulation</a:t>
            </a:r>
          </a:p>
          <a:p>
            <a:pPr marL="631825" lvl="1" indent="-363538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</a:t>
            </a:r>
          </a:p>
          <a:p>
            <a:pPr marL="631825" lvl="1" indent="-363538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Polymorphism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66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Assesor dan Mutator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 penulisan Assesor dan Mutator, dapat digunakan teknik Composition, yakni pernyataan Assesor dan Mutator bersifat Auto-Implemented.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Selain itu, dapat dinyatakan juga Assesor atau Mutator yang bersifat private, artinya Assesor atau Mutator tidak dapat diakses dari luar kelas.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6987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Assesor dan Mutator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nama {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byte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umur {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status {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private set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setStatus()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077913" indent="-354013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status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.Concat(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"Nama =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nama,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"\nUmur =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umur,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 tahun"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Program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Main(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args)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test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21619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Assesor dan Mutator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2390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test.nama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"Daniel"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test.umur = 25;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"Nama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test.nama);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"Umur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test.umur);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test.setStatus();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.WriteLine(test.status);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12" y="3995205"/>
            <a:ext cx="3539938" cy="218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530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Assesor dan Mutator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kasus tertentu, terkadang diperlukan hanya Assesor atau Mutator saja, tidak perlu kedua-duanya.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menyatakan hanya Assesor atau hanya Mutator, tidak dapat digunakan teknik Composition, tetapi harus dijabarkan proses Assesor atau Mutator-nya.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1993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Assesor dan Mutator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private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varA;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private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varB;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077913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varA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value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B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1077913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return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varB;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4824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Assesor dan Mutator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proses()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varB = varA * 10;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Program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Main(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args)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test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test.A = 20;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test.proses();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"B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test.B);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701" y="1690689"/>
            <a:ext cx="3046649" cy="210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399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dan 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 penulisan kelas, dapat dibentuk Method yang secara auto dieksekusi saat objek kelas dibentuk dan Method yang secara auto dieksekusi saat objek kelas dihapus dari memori.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yang dieksekusi secara auto saat objek kelas dibentuk dinamakan Constructor.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yang dieksekusi secara auto saat objek kelas dihapus dinamakan Destructor.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9609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dan 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nama {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byte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umur {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Testing() {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//Constructor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nama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"no-name"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umur = 17;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cetakStatus()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"Nama = {0}\nUmur = {1} tahun"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nama, umur);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8205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dan 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~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Testing() {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//Destructor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"\nObjek Testing telah dihapus"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Program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Main(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args)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test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test.cetakStatus();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test.nama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"Daniel"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test.umur = 25;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test.cetakStatus();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null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3805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dan 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23900" indent="0">
              <a:buNone/>
            </a:pP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35560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72" y="3254188"/>
            <a:ext cx="4509978" cy="29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10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Kelas dan Objek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Kelas dan Objek</a:t>
            </a:r>
          </a:p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Assesor dan Mutator</a:t>
            </a:r>
          </a:p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dan Destructor</a:t>
            </a:r>
          </a:p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Garbage Collection</a:t>
            </a:r>
          </a:p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Overloaded Constructor</a:t>
            </a:r>
          </a:p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Member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DateTime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TimeSpan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7634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dan 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 contoh, tidak terlihat adanya eksekusi Destructor, tetapi Destructor akan dijalankan sesaat sebelum program berhenti.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dapat melihat adanya proses Destructor saat program dalam kondisi </a:t>
            </a:r>
            <a:r>
              <a:rPr lang="en-US" sz="32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adalah dengan menggunakan Garbage Collection.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9797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Garbage Collection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Fungsi dari Garbage Collection adalah untuk melepaskan semua resource yang telah diinstruksikan untuk dihapus dari manajemen memory, dengan perintah :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.Collect();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Sebagai contoh, tambahkan perintah pada contoh sebelumnya setelah “</a:t>
            </a:r>
            <a:r>
              <a:rPr lang="id-ID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 = </a:t>
            </a:r>
            <a:r>
              <a:rPr lang="id-ID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null</a:t>
            </a:r>
            <a:r>
              <a:rPr lang="id-ID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“: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23900" indent="0">
              <a:buNone/>
            </a:pPr>
            <a:r>
              <a:rPr lang="id-ID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 = 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null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GC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.Collect();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//Garbage Collection</a:t>
            </a:r>
            <a:endParaRPr lang="id-ID" sz="19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1697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Garbage Collection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17" y="1981200"/>
            <a:ext cx="5774567" cy="280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4404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dapat dituliskan lebih dari 1 Constructor untuk 1 kelas, dinamakan sebagai Overloaded Constructor.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Prinsipnya sama dengan Fungsi Overloading.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5863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nama {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byte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umur {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Testing() {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//Overloaded Constructor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nama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"no-name"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umur = 0;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Testing(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nama)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 </a:t>
            </a:r>
            <a:r>
              <a:rPr lang="en-US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//Overloaded Constructor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.nama = nama;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umur = 0;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7232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en-US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Testing(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byte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umur)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 </a:t>
            </a:r>
            <a:r>
              <a:rPr lang="en-US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//Overloaded Constructor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nama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"no-name"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.umur = umur;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Testing(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nama,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byte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umur)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 </a:t>
            </a:r>
            <a:r>
              <a:rPr lang="en-US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//Overloaded Constructor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.nama = nama;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.umur = umur;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Testing(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test)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 </a:t>
            </a:r>
            <a:r>
              <a:rPr lang="en-US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//Overloaded Constructor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nama = test.nama;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umur = test.umur;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8386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cetakStatus()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"Nama = {0}\nUmur = {1} tahun\n"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nama, umur);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~Testing() {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//Destructor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"\nObjek Testing telah dihapus"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Program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Main(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args)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test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[5];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test[0]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test[1]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"Howard"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9898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2390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test[2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]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(25);</a:t>
            </a:r>
          </a:p>
          <a:p>
            <a:pPr marL="723900" indent="0">
              <a:buNone/>
            </a:pP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test[3] =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"George"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30);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test[4]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(test[3]);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test)</a:t>
            </a:r>
          </a:p>
          <a:p>
            <a:pPr marL="1077913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i.cetakStatus();</a:t>
            </a:r>
          </a:p>
          <a:p>
            <a:pPr marL="723900" indent="0">
              <a:buNone/>
            </a:pPr>
            <a:r>
              <a:rPr lang="nn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nn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= 0; i &lt;= test.GetUpperBound(0); i++)</a:t>
            </a:r>
          </a:p>
          <a:p>
            <a:pPr marL="1077913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test[i]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null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.Collect();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363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494584"/>
            <a:ext cx="4343400" cy="50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10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 contoh sebelumnya, pada salah satu Constructor menuliskan :</a:t>
            </a:r>
          </a:p>
          <a:p>
            <a:pPr marL="723900" indent="0">
              <a:buNone/>
            </a:pP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Testing(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nama) 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077913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.nama = nama;</a:t>
            </a:r>
          </a:p>
          <a:p>
            <a:pPr marL="1077913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umur = 0;</a:t>
            </a:r>
          </a:p>
          <a:p>
            <a:pPr marL="72390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spcBef>
                <a:spcPts val="600"/>
              </a:spcBef>
              <a:buNone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Fungsi statement  </a:t>
            </a:r>
            <a:r>
              <a:rPr lang="id-ID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24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.nama = nama;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adalah membaca parameter nama kemudian menyimpan ke Instant Variabel nama melalui Mutator nama.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39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Kelas dan Objek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3" y="1821330"/>
            <a:ext cx="8816721" cy="328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77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 this juga dapat digunakan untuk memanggil Constructor lain pada kelas sendiri.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0363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nama {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byte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umur {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Testing()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: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"no-name"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0)</a:t>
            </a: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//panggil Constructor lain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 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Testing(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nama,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byte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umur)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.nama = nama;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.umur = umur;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268288" indent="-268288"/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2802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cetakStatus()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077913" indent="-354013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"Nama = {0}\nUmur = {1} tahun\n"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nama, umur);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Program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Main(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args)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a, b;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723900" indent="0">
              <a:buNone/>
            </a:pP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 =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"George"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30);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a.cetakStatus();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b.cetakStatus();</a:t>
            </a:r>
          </a:p>
          <a:p>
            <a:pPr marL="0" indent="0">
              <a:buNone/>
            </a:pP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1650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23900" indent="0">
              <a:buNone/>
            </a:pP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189" y="2868152"/>
            <a:ext cx="4118162" cy="330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212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Member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 dari 1 kelas yang sama dapat dibentuk lebih dari objek, tetapi isi dari kelas tidak dapat di-sharing antar objek.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dapat sharing antar objek, dapat digunakan pendefinisian static.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Penggunaan static pada kelas hanya dibatasi untuk Instant Variable saja.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03202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Member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Kendaraan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nomor {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jumlah {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private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Kendaraan()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nomor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"no-plat"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jumlah++;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Kendaraan(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nomor)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.nomor = nomor;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jumlah++;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3673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Member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Kendaraan(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Kendaraan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kendaraan)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  <a:endParaRPr 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.nomor = kendaraan.nomor;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jumlah++;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cetakInfo()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"Nomor Kendaraan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nomor);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Program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Main(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args)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Kendaraan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sepeda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Kendaraan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76695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Member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23900" indent="0">
              <a:buNone/>
            </a:pPr>
            <a:r>
              <a:rPr lang="nl-NL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Kendaraan</a:t>
            </a:r>
            <a:r>
              <a:rPr lang="nl-NL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nl-NL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motor = </a:t>
            </a:r>
            <a:r>
              <a:rPr lang="nl-NL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nl-NL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nl-NL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Kendaraan</a:t>
            </a:r>
            <a:r>
              <a:rPr lang="nl-NL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nl-NL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"BK 1234 ABC"</a:t>
            </a:r>
            <a:r>
              <a:rPr lang="nl-NL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nl-NL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Kendaraan</a:t>
            </a:r>
            <a:r>
              <a:rPr lang="nl-NL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mobil = </a:t>
            </a:r>
            <a:r>
              <a:rPr lang="nl-NL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nl-NL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nl-NL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Kendaraan</a:t>
            </a:r>
            <a:r>
              <a:rPr lang="nl-NL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nl-NL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"BK 456 BC"</a:t>
            </a:r>
            <a:r>
              <a:rPr lang="nl-NL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nl-NL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Kendaraan</a:t>
            </a:r>
            <a:r>
              <a:rPr lang="nl-NL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truk = </a:t>
            </a:r>
            <a:r>
              <a:rPr lang="nl-NL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nl-NL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nl-NL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Kendaraan</a:t>
            </a:r>
            <a:r>
              <a:rPr lang="nl-NL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nl-NL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"BK 7890 DE"</a:t>
            </a:r>
            <a:r>
              <a:rPr lang="nl-NL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Kendaraan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traktor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Kendaraan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(truk);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sepeda.cetakInfo();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motor.cetakInfo();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mobil.cetakInfo();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truk.cetakInfo();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traktor.cetakInfo();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"Jumlah Kendaraan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Kendaraan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.jumlah);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77160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Member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27" y="2971800"/>
            <a:ext cx="7012746" cy="292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4417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 DateTime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 DateTime merupakan jenis variabel objek untuk mengelola tanggal dan waktu.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sejumlah fungsi-fungsi yang ada di dalam Objek DateTime.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299207"/>
              </p:ext>
            </p:extLst>
          </p:nvPr>
        </p:nvGraphicFramePr>
        <p:xfrm>
          <a:off x="182655" y="3758901"/>
          <a:ext cx="8746191" cy="285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9371"/>
                <a:gridCol w="5616820"/>
              </a:tblGrid>
              <a:tr h="4081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Command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Result</a:t>
                      </a:r>
                      <a:endParaRPr lang="id-ID" sz="2000"/>
                    </a:p>
                  </a:txBody>
                  <a:tcPr/>
                </a:tc>
              </a:tr>
              <a:tr h="40815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Menambahkan tanggal dan waktu tertentu</a:t>
                      </a:r>
                      <a:endParaRPr lang="id-ID" sz="2000"/>
                    </a:p>
                  </a:txBody>
                  <a:tcPr/>
                </a:tc>
              </a:tr>
              <a:tr h="40815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Subtract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Mengurangi tanggal dan waktu tertentu</a:t>
                      </a:r>
                      <a:endParaRPr lang="id-ID" sz="2000"/>
                    </a:p>
                  </a:txBody>
                  <a:tcPr/>
                </a:tc>
              </a:tr>
              <a:tr h="40815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AddDays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Menambah/mengurangi besaran</a:t>
                      </a:r>
                      <a:r>
                        <a:rPr lang="en-US" sz="2000" baseline="0" smtClean="0"/>
                        <a:t> tanggal</a:t>
                      </a:r>
                      <a:endParaRPr lang="id-ID" sz="2000"/>
                    </a:p>
                  </a:txBody>
                  <a:tcPr/>
                </a:tc>
              </a:tr>
              <a:tr h="40815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AddMonths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Menambah/mengurangi besaran bulan</a:t>
                      </a:r>
                      <a:endParaRPr lang="id-ID" sz="2000"/>
                    </a:p>
                  </a:txBody>
                  <a:tcPr/>
                </a:tc>
              </a:tr>
              <a:tr h="40815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AddYears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Menambah/mengurangi besaran tahun</a:t>
                      </a:r>
                      <a:endParaRPr lang="id-ID" sz="2000"/>
                    </a:p>
                  </a:txBody>
                  <a:tcPr/>
                </a:tc>
              </a:tr>
              <a:tr h="40815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AddHours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Menambah/mengurangi besaran</a:t>
                      </a:r>
                      <a:r>
                        <a:rPr lang="en-US" sz="2000" baseline="0" smtClean="0"/>
                        <a:t> jam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20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Kelas dan Objek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bagian dari encapsulation.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Kelas terdiri dari sejumlah variabel, prosedur, fungsi, dan atribut.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Variabel di dalam kelas diistilahkan sebagai </a:t>
            </a:r>
            <a:r>
              <a:rPr lang="en-US" sz="32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Instant Variable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Prosedur dan fungsi di dalam kelas diistilahkan sebagai </a:t>
            </a:r>
            <a:r>
              <a:rPr lang="en-US" sz="32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 di dalam kelas diistilahkan sebagai </a:t>
            </a:r>
            <a:r>
              <a:rPr lang="en-US" sz="32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Assesor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</a:t>
            </a:r>
            <a:r>
              <a:rPr lang="en-US" sz="32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Mutator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13417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 DateTime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926531"/>
              </p:ext>
            </p:extLst>
          </p:nvPr>
        </p:nvGraphicFramePr>
        <p:xfrm>
          <a:off x="174813" y="1523999"/>
          <a:ext cx="8754034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177"/>
                <a:gridCol w="5621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Command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Result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AddMinutes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Menambah/mengurangi besaran menit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AddSeconds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Menambah/mengurangi besaran detik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AddMilliseconds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Menambah/mengurangi besaran milidetik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Date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</a:t>
                      </a:r>
                      <a:r>
                        <a:rPr lang="en-US" sz="2000" baseline="0" smtClean="0"/>
                        <a:t> nilai tanggal-bulan-tahun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TimeOfDay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nilai jam-menit-detik-milidetik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Day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hanya nilai angka tanggal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Month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hanya nilai angka bulan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Year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nilai tahun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Hour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nilai jam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Minute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nilai menit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Second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nilai detik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Millisecond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nilai</a:t>
                      </a:r>
                      <a:r>
                        <a:rPr lang="en-US" sz="2000" baseline="0" smtClean="0"/>
                        <a:t> milidetik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615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 DateTime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240159"/>
              </p:ext>
            </p:extLst>
          </p:nvPr>
        </p:nvGraphicFramePr>
        <p:xfrm>
          <a:off x="174812" y="1671916"/>
          <a:ext cx="875403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178"/>
                <a:gridCol w="5621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Command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Result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DayOfWeek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nilai/nama</a:t>
                      </a:r>
                      <a:r>
                        <a:rPr lang="en-US" sz="2000" baseline="0" smtClean="0"/>
                        <a:t> hari dalam skala minggu, dimana untuk hari minggu = 0, dan sabtu = 6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DayOfYear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nilai hari dalam skala tahun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ToShortDateString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nilai tanggal</a:t>
                      </a:r>
                      <a:r>
                        <a:rPr lang="en-US" sz="2000" baseline="0" smtClean="0"/>
                        <a:t> dengan format singkat (berdasarkan regional setting pada OS)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ToShortTimeString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nilai waktu dengan format singkat</a:t>
                      </a:r>
                      <a:r>
                        <a:rPr lang="en-US" sz="2000" baseline="0" smtClean="0"/>
                        <a:t> (berdasarkan regional setting pada OS)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ToLongDateString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nilai tanggal dengan format panjang</a:t>
                      </a:r>
                      <a:r>
                        <a:rPr lang="en-US" sz="2000" baseline="0" smtClean="0"/>
                        <a:t> (berdasarkan regional setting pada OS)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ToLongTimeString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nilai waktu dengan format panjang</a:t>
                      </a:r>
                      <a:r>
                        <a:rPr lang="en-US" sz="2000" baseline="0" smtClean="0"/>
                        <a:t> (berdasarkan regional setting pada OS)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ToUniversalTime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</a:t>
                      </a:r>
                      <a:r>
                        <a:rPr lang="en-US" sz="2000" baseline="0" smtClean="0"/>
                        <a:t> nilai tanggal dan waktu yang telah dikonversi menjadi nilai untuk koordinat UTC +00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4296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 DateTime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 DateTime juga memiliki beberapa Constructor, yakni :</a:t>
            </a:r>
          </a:p>
          <a:p>
            <a:pPr marL="631825" lvl="1" indent="-363538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DateTime()</a:t>
            </a:r>
          </a:p>
          <a:p>
            <a:pPr marL="631825" lvl="1" indent="0">
              <a:spcBef>
                <a:spcPts val="600"/>
              </a:spcBef>
              <a:buNone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Contructor dengan nilai tanggal dan waktu = 01/01/0001 00:00:00</a:t>
            </a:r>
          </a:p>
          <a:p>
            <a:pPr marL="631825" lvl="1" indent="-363538">
              <a:spcBef>
                <a:spcPts val="600"/>
              </a:spcBef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DateTime(year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 month, day)</a:t>
            </a:r>
          </a:p>
          <a:p>
            <a:pPr marL="631825" lvl="1" indent="0">
              <a:spcBef>
                <a:spcPts val="600"/>
              </a:spcBef>
              <a:buNone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 nilai tanggal sesuai dengan parameter yang diberikan, tetapi nilai waktu = 00:00:00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28928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 DateTime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1825" lvl="1" indent="-363538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DateTime(year, month, day, hour, minute, second)</a:t>
            </a:r>
          </a:p>
          <a:p>
            <a:pPr marL="631825" lvl="1" indent="0">
              <a:spcBef>
                <a:spcPts val="600"/>
              </a:spcBef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dengan tanggal dan waktu sesuai dengan parameter yang diberikan</a:t>
            </a:r>
          </a:p>
          <a:p>
            <a:pPr marL="631825" lvl="1" indent="-363538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DateTime (year, month, day, hour, minute, second, millisecond)</a:t>
            </a:r>
          </a:p>
          <a:p>
            <a:pPr marL="631825" lvl="1" indent="0">
              <a:spcBef>
                <a:spcPts val="600"/>
              </a:spcBef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dengan tanggal dan waktu sesuai dengan parameter yang diberikan, dengan waktu hingga ketelitian milidetik</a:t>
            </a:r>
          </a:p>
          <a:p>
            <a:pPr marL="268288" indent="-268288"/>
            <a:endParaRPr lang="id-ID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27240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TimeSpan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 TimeSpan merupakan jenis variabel objek untuk mengelola penambahan / pengurangan / proses selisih tanggal dan waktu.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sejumlah fungsi-fungsi yang ada di dalam Objek TimeSpan.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852867"/>
              </p:ext>
            </p:extLst>
          </p:nvPr>
        </p:nvGraphicFramePr>
        <p:xfrm>
          <a:off x="174813" y="4634753"/>
          <a:ext cx="875403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363"/>
                <a:gridCol w="50596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Command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Result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Menambahkan waktu tertentu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Subtract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Mengurangi waktu tertentu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Days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hanya nilai jumlah</a:t>
                      </a:r>
                      <a:r>
                        <a:rPr lang="en-US" sz="2000" baseline="0" smtClean="0"/>
                        <a:t> hari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Hours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hanya nilai angka jam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4645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TimeSpan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731822"/>
              </p:ext>
            </p:extLst>
          </p:nvPr>
        </p:nvGraphicFramePr>
        <p:xfrm>
          <a:off x="174813" y="1850313"/>
          <a:ext cx="8754034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363"/>
                <a:gridCol w="50596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Command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Result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Minutes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hanya nilai angka</a:t>
                      </a:r>
                      <a:r>
                        <a:rPr lang="en-US" sz="2000" baseline="0" smtClean="0"/>
                        <a:t> menit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Seconds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</a:t>
                      </a:r>
                      <a:r>
                        <a:rPr lang="en-US" sz="2000" baseline="0" smtClean="0"/>
                        <a:t> hanya nilai angka detik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Milliseconds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hanya nilai angka milidetik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TotalDays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</a:t>
                      </a:r>
                      <a:r>
                        <a:rPr lang="en-US" sz="2000" baseline="0" smtClean="0"/>
                        <a:t> jumlah hari keseluruhan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TotalHours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jumlah jam keseluruhan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TotalMinutes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jumlah menit keseluruhan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TotalSeconds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jumlah detik</a:t>
                      </a:r>
                      <a:r>
                        <a:rPr lang="en-US" sz="2000" baseline="0" smtClean="0"/>
                        <a:t> keseluruhan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TotalMilliseconds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jumlah milidetik keseluruhan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0547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TimeSpan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 TimeSpan juga memiliki beberapa Constructor, yakni :</a:t>
            </a:r>
          </a:p>
          <a:p>
            <a:pPr marL="631825" lvl="1" indent="-363538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TimeSpan()</a:t>
            </a:r>
          </a:p>
          <a:p>
            <a:pPr marL="631825" lvl="1" indent="0">
              <a:spcBef>
                <a:spcPts val="600"/>
              </a:spcBef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Contructor dengan nilai waktu = 00:00:00</a:t>
            </a:r>
          </a:p>
          <a:p>
            <a:pPr marL="631825" lvl="1" indent="-363538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TimeSpan(hours, minutes, seconds)</a:t>
            </a:r>
          </a:p>
          <a:p>
            <a:pPr marL="631825" lvl="1" indent="0">
              <a:spcBef>
                <a:spcPts val="600"/>
              </a:spcBef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dengan nilai waktu sesuai dengan parameter yang diberikan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04829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TimeSpan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1825" lvl="1" indent="-363538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TimeSpan(days, hours, minutes, seconds)</a:t>
            </a:r>
          </a:p>
          <a:p>
            <a:pPr marL="631825" lvl="1" indent="0">
              <a:spcBef>
                <a:spcPts val="600"/>
              </a:spcBef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dengan nilai waktu sesuai dengan parameter yang diberikan dengan tambahan nilai hari</a:t>
            </a:r>
          </a:p>
          <a:p>
            <a:pPr marL="631825" lvl="1" indent="-363538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TimeSpan(days, hours, minutes, seconds, milliseconds)</a:t>
            </a:r>
          </a:p>
          <a:p>
            <a:pPr marL="631825" lvl="1" indent="0">
              <a:spcBef>
                <a:spcPts val="600"/>
              </a:spcBef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dengan nilai waktu sesuai dengan parameter yang diberikan dengan tambahan nilai milidetik</a:t>
            </a:r>
          </a:p>
          <a:p>
            <a:pPr marL="268288" indent="-268288"/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30026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 DateTime &amp; TimeSpan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-35560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DateTime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dt1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DateTime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355600" indent="-355600">
              <a:buNone/>
            </a:pPr>
            <a:r>
              <a:rPr lang="nn-NO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DateTime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dt2 = </a:t>
            </a:r>
            <a:r>
              <a:rPr lang="nn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nn-NO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DateTime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(2013, 7, 19, 12, 30, 30);</a:t>
            </a:r>
          </a:p>
          <a:p>
            <a:pPr marL="355600" indent="-35560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TimeSpan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ts1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TimeSpan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355600" indent="-355600">
              <a:buNone/>
            </a:pP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TimeSpan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ts2 =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TimeSpan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(12, 6, 30, 30,500);</a:t>
            </a:r>
          </a:p>
          <a:p>
            <a:pPr marL="355600" indent="-35560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dt1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DateTime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.Now;</a:t>
            </a:r>
          </a:p>
          <a:p>
            <a:pPr marL="355600" indent="-35560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"DateTime 1 = {0}\n"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dt1.ToString(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"dddd, dd MMMM yyyy HH:mm:ss.fff"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));</a:t>
            </a:r>
          </a:p>
          <a:p>
            <a:pPr marL="355600" indent="-35560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"DateTime 2 = {0}\n"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dt2.ToString(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"dddd, dd MMMM yyyy HH:mm:ss.fff"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));</a:t>
            </a:r>
          </a:p>
          <a:p>
            <a:pPr marL="355600" indent="-35560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ts1 = dt1.Subtract(dt2);</a:t>
            </a:r>
          </a:p>
          <a:p>
            <a:pPr marL="355600" indent="-35560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"TimeSpan 1 (DT1-DT2) = {0} hari {1}:{2}:{3}.{4}\n"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ts1.Days, ts1.Hours.ToString(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"00"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), ts1.Minutes.ToString(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"00"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), ts1.Seconds.ToString(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"00"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), ts1.Milliseconds.ToString(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"000"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98432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 DateTime &amp; TimeSpan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-355600">
              <a:buNone/>
            </a:pP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"TimeSpan 2  = {0} hari {1}:{2}:{3}.{4}\n"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ts2.Days, ts2.Hours.ToString(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"00"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), ts2.Minutes.ToString(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"00"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), ts2.Seconds.ToString(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"00"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), ts2.Milliseconds.ToString(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"000"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));</a:t>
            </a:r>
          </a:p>
          <a:p>
            <a:pPr marL="355600" indent="-35560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ts2 = ts1.Add(ts2);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-35560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"TimeSpan 2 (TS1+TS2) = {0} hari {1}:{2}:{3}.{4}\n"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ts2.Days, ts2.Hours.ToString(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"00"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), ts2.Minutes.ToString(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"00"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), ts2.Seconds.ToString(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"00"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), ts2.Milliseconds.ToString(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"000"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));</a:t>
            </a:r>
          </a:p>
          <a:p>
            <a:pPr marL="355600" indent="-35560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"Total Hari TS2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Math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.Round(ts2.TotalDays, 2));</a:t>
            </a:r>
          </a:p>
          <a:p>
            <a:pPr marL="355600" indent="-35560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"Total Jam TS2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Math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.Round(ts2.TotalHours, 2));</a:t>
            </a:r>
          </a:p>
          <a:p>
            <a:pPr marL="355600" indent="-35560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"Total Menit TS2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Math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.Round(ts2.TotalMinutes, 2));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092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Kelas dan Objek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Selain itu, terdapat istilah </a:t>
            </a:r>
            <a:r>
              <a:rPr lang="en-US" sz="32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</a:t>
            </a:r>
            <a:r>
              <a:rPr lang="en-US" sz="32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Destructor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 adalah representasi dari kelas, sehingga isi dari kelas dapat dimanfaatkan.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 dalam Visual C#.Net, 1 file .cs dapat memuat 1 kelas atau banyak kelas.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 </a:t>
            </a:r>
            <a:r>
              <a:rPr lang="en-US" sz="32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 Application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Program.cs adalah merupakan kelas default untuk Command Mode.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05261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 DateTime &amp; TimeSpan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-355600">
              <a:buNone/>
            </a:pP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"Total Detik TS2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Math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.Round(ts2.TotalSeconds, 2));</a:t>
            </a:r>
          </a:p>
          <a:p>
            <a:pPr marL="355600" indent="-35560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"Total Milidetik TS2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Math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.Round(ts2.TotalMilliseconds, 2));</a:t>
            </a:r>
          </a:p>
          <a:p>
            <a:pPr marL="355600" indent="-35560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66608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 DateTime &amp; TimeSpan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25624"/>
            <a:ext cx="7886700" cy="4136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7854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Tanya Jawab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513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Kelas dan Objek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 dalam pendefinisian kelas, instant variable, method, assesor, dan mutator, dapat diawali dengan public atau private.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 pendefinisian public, maka kelas, instant variable, method, assesor, dan mutator dapat diakses dari luar kelas, sebaliknya dengan private, hanya dapat diakses dari kelasnya sendiri.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4151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Kelas dan Objek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Program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Main(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args)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test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test.cetakNama(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"Ahmad"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"Budi"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private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namaLengkap(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depan,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belakang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</a:t>
            </a:r>
          </a:p>
          <a:p>
            <a:pPr marL="35560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804863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return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.Concat(depan,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belakang);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848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Kelas dan Objek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cetakNama(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depan,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belakang)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077913" indent="-354013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"Nama Anda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namaLengkap(depan, belakang));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76" y="4504765"/>
            <a:ext cx="5146474" cy="167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12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.potx" id="{38B2F4A5-91A2-4594-8284-109E2BAEFE8C}" vid="{FEDBC11C-6094-4E23-B5DA-91283716C4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Presentation5</Template>
  <TotalTime>108</TotalTime>
  <Words>2767</Words>
  <Application>Microsoft Office PowerPoint</Application>
  <PresentationFormat>On-screen Show (4:3)</PresentationFormat>
  <Paragraphs>500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Consolas</vt:lpstr>
      <vt:lpstr>Courier New</vt:lpstr>
      <vt:lpstr>Office Theme</vt:lpstr>
      <vt:lpstr>Sesi 1 Kelas dan Objek</vt:lpstr>
      <vt:lpstr>Object-Oriented Programming</vt:lpstr>
      <vt:lpstr>Kelas dan Objek</vt:lpstr>
      <vt:lpstr>Kelas dan Objek</vt:lpstr>
      <vt:lpstr>Kelas dan Objek</vt:lpstr>
      <vt:lpstr>Kelas dan Objek</vt:lpstr>
      <vt:lpstr>Kelas dan Objek</vt:lpstr>
      <vt:lpstr>Kelas dan Objek</vt:lpstr>
      <vt:lpstr>Kelas dan Objek</vt:lpstr>
      <vt:lpstr>Kelas dan Objek</vt:lpstr>
      <vt:lpstr>Kelas dan Objek</vt:lpstr>
      <vt:lpstr>Kelas dan Objek</vt:lpstr>
      <vt:lpstr>Kelas dan Objek</vt:lpstr>
      <vt:lpstr>Assesor dan Mutator</vt:lpstr>
      <vt:lpstr>Assesor dan Mutator</vt:lpstr>
      <vt:lpstr>Assesor dan Mutator</vt:lpstr>
      <vt:lpstr>Assesor dan Mutator</vt:lpstr>
      <vt:lpstr>Assesor dan Mutator</vt:lpstr>
      <vt:lpstr>Assesor dan Mutator</vt:lpstr>
      <vt:lpstr>Assesor dan Mutator</vt:lpstr>
      <vt:lpstr>Assesor dan Mutator</vt:lpstr>
      <vt:lpstr>Assesor dan Mutator</vt:lpstr>
      <vt:lpstr>Assesor dan Mutator</vt:lpstr>
      <vt:lpstr>Assesor dan Mutator</vt:lpstr>
      <vt:lpstr>Assesor dan Mutator</vt:lpstr>
      <vt:lpstr>Constructor dan Destructor</vt:lpstr>
      <vt:lpstr>Constructor dan Destructor</vt:lpstr>
      <vt:lpstr>Constructor dan Destructor</vt:lpstr>
      <vt:lpstr>Constructor dan Destructor</vt:lpstr>
      <vt:lpstr>Constructor dan Destructor</vt:lpstr>
      <vt:lpstr>Garbage Collection</vt:lpstr>
      <vt:lpstr>Garbage Collection</vt:lpstr>
      <vt:lpstr>Overloaded Constructor</vt:lpstr>
      <vt:lpstr>Overloaded Constructor</vt:lpstr>
      <vt:lpstr>Overloaded Constructor</vt:lpstr>
      <vt:lpstr>Overloaded Constructor</vt:lpstr>
      <vt:lpstr>Overloaded Constructor</vt:lpstr>
      <vt:lpstr>Overloaded Constructor</vt:lpstr>
      <vt:lpstr>Overloaded Constructor</vt:lpstr>
      <vt:lpstr>Overloaded Constructor</vt:lpstr>
      <vt:lpstr>Overloaded Constructor</vt:lpstr>
      <vt:lpstr>Overloaded Constructor</vt:lpstr>
      <vt:lpstr>Overloaded Constructor</vt:lpstr>
      <vt:lpstr>Static Member</vt:lpstr>
      <vt:lpstr>Static Member</vt:lpstr>
      <vt:lpstr>Static Member</vt:lpstr>
      <vt:lpstr>Static Member</vt:lpstr>
      <vt:lpstr>Static Member</vt:lpstr>
      <vt:lpstr>Objek DateTime</vt:lpstr>
      <vt:lpstr>Objek DateTime</vt:lpstr>
      <vt:lpstr>Objek DateTime</vt:lpstr>
      <vt:lpstr>Objek DateTime</vt:lpstr>
      <vt:lpstr>Objek DateTime</vt:lpstr>
      <vt:lpstr>Objek TimeSpan</vt:lpstr>
      <vt:lpstr>Objek TimeSpan</vt:lpstr>
      <vt:lpstr>Objek TimeSpan</vt:lpstr>
      <vt:lpstr>Objek TimeSpan</vt:lpstr>
      <vt:lpstr>Objek DateTime &amp; TimeSpan</vt:lpstr>
      <vt:lpstr>Objek DateTime &amp; TimeSpan</vt:lpstr>
      <vt:lpstr>Objek DateTime &amp; TimeSpan</vt:lpstr>
      <vt:lpstr>Objek DateTime &amp; TimeSpan</vt:lpstr>
      <vt:lpstr>Tanya Jawab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Wong</cp:lastModifiedBy>
  <cp:revision>32</cp:revision>
  <dcterms:created xsi:type="dcterms:W3CDTF">2017-07-27T04:50:50Z</dcterms:created>
  <dcterms:modified xsi:type="dcterms:W3CDTF">2017-11-16T07:39:58Z</dcterms:modified>
</cp:coreProperties>
</file>