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304" r:id="rId30"/>
    <p:sldId id="274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2</a:t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Data, Variabel, dan</a:t>
            </a:r>
            <a:b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Tipe Data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-36830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myStr;</a:t>
            </a:r>
          </a:p>
          <a:p>
            <a:pPr marL="723900" indent="-36830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myInt;</a:t>
            </a:r>
          </a:p>
          <a:p>
            <a:pPr marL="723900" indent="-36830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myStr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"myString"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-36830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myInt = 100;</a:t>
            </a:r>
          </a:p>
          <a:p>
            <a:pPr marL="723900" indent="-36830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"{0,12}\n{1,-12}"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myStr, myStr);</a:t>
            </a:r>
          </a:p>
          <a:p>
            <a:pPr marL="723900" indent="-36830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"{0,12:D}\n{1,-12:D}"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myInt, myInt);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7" y="1305636"/>
            <a:ext cx="3148013" cy="242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40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variabel dengan nilai tetap, tidak dapat diganti selama aplikasi dalam kondisi running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 diawali dengan keyword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tax = 10;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phi = 3.14f;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3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Ekspresi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Unary</a:t>
            </a:r>
          </a:p>
          <a:p>
            <a:pPr marL="273050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Kategori Operator dengan 1 operand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Binary</a:t>
            </a:r>
          </a:p>
          <a:p>
            <a:pPr marL="273050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Kategori Operator dengan 2 operand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Ternary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Kategori Operator dengan 3 operand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 dibahas pada Sesi Percabangan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69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Aritmatika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8088" y="1726448"/>
          <a:ext cx="876754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17"/>
                <a:gridCol w="1040217"/>
                <a:gridCol w="2788412"/>
                <a:gridCol w="3898701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Equivalent</a:t>
                      </a:r>
                      <a:endParaRPr lang="id-ID" b="1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+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= sum</a:t>
                      </a:r>
                      <a:r>
                        <a:rPr lang="en-US" baseline="0" smtClean="0"/>
                        <a:t> of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/>
                        <a:t> and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-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=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/>
                        <a:t> subtract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*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= product </a:t>
                      </a:r>
                      <a:r>
                        <a:rPr lang="en-US" baseline="0" smtClean="0"/>
                        <a:t>of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/>
                        <a:t> and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/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=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/>
                        <a:t> divide by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%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Remainder value when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/>
                        <a:t> divide by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/>
                        <a:t> </a:t>
                      </a:r>
                      <a:endParaRPr lang="id-ID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+var2;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= +1</a:t>
                      </a:r>
                      <a:r>
                        <a:rPr lang="en-US" baseline="0" smtClean="0"/>
                        <a:t> *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/>
                        <a:t> </a:t>
                      </a:r>
                      <a:endParaRPr lang="id-ID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-var2;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= -1 *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/>
                        <a:t> </a:t>
                      </a:r>
                      <a:endParaRPr lang="id-ID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01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var1, var2, var3;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10;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var3 = 3;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+ var3;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:D2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var2, var3, var1);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var2 % var3;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% {1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:D2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var2, var3, var1);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-var2;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62" y="847107"/>
            <a:ext cx="4305477" cy="195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63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Aritmatika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Khusus Operator +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variabelnya bertipe String, maka yang terjadi ada penggabungan String (Concatenation)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Khusus Operator /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pembagian bilangan bulat, maka semua variabel yang terlibat harus bertipe numerik bilangan bulat</a:t>
            </a:r>
          </a:p>
          <a:p>
            <a:pPr marL="531813" lvl="1" indent="-2587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pembagian pecahan, maka var1 dan var2 WAJIB bertipa numerik pecahan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57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Aritmatika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5" y="1835622"/>
          <a:ext cx="878119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37"/>
                <a:gridCol w="1041837"/>
                <a:gridCol w="2009256"/>
                <a:gridCol w="4688265"/>
              </a:tblGrid>
              <a:tr h="732692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Equivalent</a:t>
                      </a:r>
                      <a:endParaRPr lang="id-ID" b="1"/>
                    </a:p>
                  </a:txBody>
                  <a:tcPr anchor="ctr"/>
                </a:tc>
              </a:tr>
              <a:tr h="769327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++var1;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is incremented</a:t>
                      </a:r>
                      <a:r>
                        <a:rPr lang="en-US" baseline="0" smtClean="0"/>
                        <a:t> by 1 then assign back to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769327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--var1;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is decremented</a:t>
                      </a:r>
                      <a:r>
                        <a:rPr lang="en-US" baseline="0" smtClean="0"/>
                        <a:t> by 1 then assign back to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endParaRPr lang="id-ID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769327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var1++;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is assigned by the value of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then increment</a:t>
                      </a:r>
                      <a:r>
                        <a:rPr lang="en-US" baseline="0" smtClean="0"/>
                        <a:t> by 1</a:t>
                      </a:r>
                      <a:endParaRPr lang="en-US" smtClean="0"/>
                    </a:p>
                  </a:txBody>
                  <a:tcPr anchor="ctr"/>
                </a:tc>
              </a:tr>
              <a:tr h="769327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var1--;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is assigned by the value of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/>
                        <a:t> then decrement</a:t>
                      </a:r>
                      <a:r>
                        <a:rPr lang="en-US" baseline="0" smtClean="0"/>
                        <a:t> by 1</a:t>
                      </a:r>
                      <a:endParaRPr lang="en-US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Penugasan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6" y="1794681"/>
          <a:ext cx="8781194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38"/>
                <a:gridCol w="1413921"/>
                <a:gridCol w="2455758"/>
                <a:gridCol w="3423177"/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Equivalent</a:t>
                      </a:r>
                      <a:endParaRPr lang="id-ID" b="1"/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+=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+=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+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-=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var1 -=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var1 -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*=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*=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*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/=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/=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/ var2;</a:t>
                      </a:r>
                      <a:endParaRPr lang="id-ID"/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%=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var1 %=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var1 % var2;</a:t>
                      </a:r>
                      <a:endParaRPr lang="id-ID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var1, var2;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= 5;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+= var2;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+= var2 ==&gt;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*= var2;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*= var2 ==&gt; {0}\n"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"var1++ ==&gt;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var1++);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after var1++ ==&gt; {0}\n"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"--var1 ==&gt;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--var1);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after --var1 ==&gt; {0}\n"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849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"var1+=5 ==&gt;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var1+=5);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after var1+=5 ==&gt;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69" y="2777850"/>
            <a:ext cx="5205982" cy="373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52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Tipe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dan Variabel</a:t>
            </a:r>
          </a:p>
          <a:p>
            <a:pPr marL="268288" indent="-268288"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Literal</a:t>
            </a:r>
          </a:p>
          <a:p>
            <a:pPr marL="268288" indent="-268288"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Aritmatika dan Penugasan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Implisit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Eksplisit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Implisit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konversi yang dapat dilakukan secara langsung tanpa harus menggunakan fungsi atau perintah bantuan karena memiliki format tipe dasar yang sama.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Hanya dapat dilakukan untuk tipe data numerik.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2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Implisit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88840"/>
              </p:ext>
            </p:extLst>
          </p:nvPr>
        </p:nvGraphicFramePr>
        <p:xfrm>
          <a:off x="170329" y="1761264"/>
          <a:ext cx="8798859" cy="49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32"/>
                <a:gridCol w="7754927"/>
              </a:tblGrid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Type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Can safely be converted to</a:t>
                      </a:r>
                      <a:endParaRPr lang="id-ID" b="1"/>
                    </a:p>
                  </a:txBody>
                  <a:tcPr anchor="ctr"/>
                </a:tc>
              </a:tr>
              <a:tr h="732385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short, ushort, int, uint, long, ulong, float,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short, int, long, float,</a:t>
                      </a:r>
                      <a:r>
                        <a:rPr lang="en-US" b="1" baseline="0" smtClean="0">
                          <a:latin typeface="Courier New" pitchFamily="49" charset="0"/>
                          <a:cs typeface="Courier New" pitchFamily="49" charset="0"/>
                        </a:rPr>
                        <a:t>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int, long, float,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ushort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int, uint, long, ulong, float,</a:t>
                      </a:r>
                      <a:r>
                        <a:rPr lang="en-US" b="1" baseline="0" smtClean="0">
                          <a:latin typeface="Courier New" pitchFamily="49" charset="0"/>
                          <a:cs typeface="Courier New" pitchFamily="49" charset="0"/>
                        </a:rPr>
                        <a:t>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long, float,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uint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long, ulong,</a:t>
                      </a:r>
                      <a:r>
                        <a:rPr lang="en-US" b="1" baseline="0" smtClean="0">
                          <a:latin typeface="Courier New" pitchFamily="49" charset="0"/>
                          <a:cs typeface="Courier New" pitchFamily="49" charset="0"/>
                        </a:rPr>
                        <a:t> float,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float, double, decimal</a:t>
                      </a: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float,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1850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ushort, int, uint, long, ulong, float, double, decimal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5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Implisit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 = 1000;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double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var2 = var1;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'A'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var2 = var1;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6" y="914499"/>
            <a:ext cx="3149974" cy="15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6" y="2934790"/>
            <a:ext cx="3149974" cy="20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97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Eksplisit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konversi yang dilakukan jika tidak dapat dikonversi secara implisit.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'A'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short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var2 = var1;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var2);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lvl="1" indent="0">
              <a:spcBef>
                <a:spcPts val="600"/>
              </a:spcBef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akan muncul pesan pada Error List :</a:t>
            </a:r>
          </a:p>
          <a:p>
            <a:pPr marL="633413" lvl="1" indent="0">
              <a:spcBef>
                <a:spcPts val="600"/>
              </a:spcBef>
              <a:buNone/>
            </a:pPr>
            <a:r>
              <a:rPr lang="en-US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800" b="1" i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implicitly convert type 'char' to 'short'. An explicit conversion exists (are you missing a cast?)</a:t>
            </a:r>
            <a:r>
              <a:rPr lang="en-US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18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Eksplisit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Konversi eksplisit disebut juga sebagai Casting</a:t>
            </a:r>
          </a:p>
          <a:p>
            <a:pPr marL="717550" lvl="1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&lt;(destinationType)sourceVar&gt;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'A'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short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var2;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short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)var1;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var2);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59" y="3087666"/>
            <a:ext cx="2840691" cy="182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45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kelas built-in dari C# yang terdiri dari sejumlah fungsi-fungsi konversi tipe data.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80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Convert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390055"/>
              </p:ext>
            </p:extLst>
          </p:nvPr>
        </p:nvGraphicFramePr>
        <p:xfrm>
          <a:off x="152398" y="1798265"/>
          <a:ext cx="8803342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671"/>
                <a:gridCol w="4401671"/>
              </a:tblGrid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Command</a:t>
                      </a:r>
                      <a:endParaRPr lang="id-ID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Result</a:t>
                      </a:r>
                      <a:endParaRPr lang="id-ID" sz="2000" b="1"/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Convert.ToBoolean(val)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Convert.ToByte(val)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Convert.ToChar(val)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Convert.ToDecimal(val)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Convert.ToDouble(val)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Convert.ToInt16(val)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Convert.ToInt32(val)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3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25800"/>
              </p:ext>
            </p:extLst>
          </p:nvPr>
        </p:nvGraphicFramePr>
        <p:xfrm>
          <a:off x="152398" y="1798265"/>
          <a:ext cx="8803342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671"/>
                <a:gridCol w="4401671"/>
              </a:tblGrid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Command</a:t>
                      </a:r>
                      <a:endParaRPr lang="id-ID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Result</a:t>
                      </a:r>
                      <a:endParaRPr lang="id-ID" sz="2000" b="1"/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Convert.ToInt64(val)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Convert.ToSByte(val)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Convert.ToSingle(val)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Convert.ToString(val)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Convert.ToUInt16(val)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ushort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Convert.ToUInt32(val)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uint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Convert.ToUInt64(val)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r>
                        <a:rPr lang="en-US" sz="2000" smtClean="0"/>
                        <a:t> converted to </a:t>
                      </a:r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id-ID" sz="20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6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var1, var2, A, B, C;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"Angka-1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"Angka-2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var1 + var2;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var1 - var2;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= var1 * var2;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 =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)var1 / var2;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096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A);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B);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x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C);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/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D);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975" y="3315503"/>
            <a:ext cx="4253753" cy="31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14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dan Variabel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5" y="1685502"/>
          <a:ext cx="8794843" cy="49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56"/>
                <a:gridCol w="2019328"/>
                <a:gridCol w="5732059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Type</a:t>
                      </a:r>
                      <a:endParaRPr lang="id-ID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Alias For</a:t>
                      </a:r>
                      <a:endParaRPr lang="id-ID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Allowed Value</a:t>
                      </a:r>
                      <a:endParaRPr lang="id-ID" sz="2400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err="1" smtClean="0"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System.SByte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 -128 and 127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System.Byte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 0 and 255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System.Int16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</a:t>
                      </a:r>
                      <a:r>
                        <a:rPr lang="en-US" baseline="0" smtClean="0"/>
                        <a:t> -32768 and 32767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ushort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System.UInt16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</a:t>
                      </a:r>
                      <a:r>
                        <a:rPr lang="en-US" baseline="0" smtClean="0"/>
                        <a:t> 0 and 65535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System.Int32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</a:t>
                      </a:r>
                      <a:r>
                        <a:rPr lang="en-US" baseline="0" smtClean="0"/>
                        <a:t> –2147483648 and 2147483647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uint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System.UInt32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</a:t>
                      </a:r>
                      <a:r>
                        <a:rPr lang="en-US" baseline="0" smtClean="0"/>
                        <a:t> 0 and 4294967295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System.Int64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Integer –9223372036854775808 and 9223372036854775807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System.UInt64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Integer 0 and 18446744073709551615</a:t>
                      </a:r>
                      <a:endParaRPr lang="id-ID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107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dan Variabel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6" y="1781035"/>
          <a:ext cx="8794842" cy="488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07"/>
                <a:gridCol w="1465807"/>
                <a:gridCol w="1465807"/>
                <a:gridCol w="1465807"/>
                <a:gridCol w="1465807"/>
                <a:gridCol w="1465807"/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Min M</a:t>
                      </a:r>
                      <a:endParaRPr lang="id-ID" sz="2000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Max</a:t>
                      </a:r>
                      <a:r>
                        <a:rPr lang="en-US" sz="2000" b="1" baseline="0" smtClean="0"/>
                        <a:t> M</a:t>
                      </a:r>
                      <a:endParaRPr lang="id-ID" sz="2000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Min E</a:t>
                      </a:r>
                      <a:endParaRPr lang="id-ID" sz="2000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Max E</a:t>
                      </a:r>
                      <a:endParaRPr lang="id-ID" sz="2000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Approx. Min Value</a:t>
                      </a:r>
                      <a:endParaRPr lang="id-ID" sz="2000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Approx. Max Value</a:t>
                      </a:r>
                      <a:endParaRPr lang="id-ID" sz="2000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Type</a:t>
                      </a:r>
                      <a:endParaRPr lang="id-ID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Alias For</a:t>
                      </a:r>
                      <a:endParaRPr lang="id-ID" sz="20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System.Single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24</a:t>
                      </a:r>
                      <a:endParaRPr lang="id-ID" baseline="300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-149</a:t>
                      </a:r>
                      <a:endParaRPr lang="id-ID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104</a:t>
                      </a:r>
                      <a:endParaRPr lang="id-ID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1.5 x 10</a:t>
                      </a:r>
                      <a:r>
                        <a:rPr lang="en-US" baseline="30000" smtClean="0"/>
                        <a:t>-45</a:t>
                      </a:r>
                      <a:endParaRPr lang="id-ID" baseline="300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3.4 x 10</a:t>
                      </a:r>
                      <a:r>
                        <a:rPr lang="en-US" baseline="30000" smtClean="0"/>
                        <a:t>38</a:t>
                      </a:r>
                      <a:endParaRPr lang="id-ID" baseline="30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Type</a:t>
                      </a:r>
                      <a:endParaRPr lang="id-ID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Alias For</a:t>
                      </a:r>
                      <a:endParaRPr lang="id-ID" sz="20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System.Double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53</a:t>
                      </a:r>
                      <a:endParaRPr lang="id-ID" baseline="300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-1075</a:t>
                      </a:r>
                      <a:endParaRPr lang="id-ID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970</a:t>
                      </a:r>
                      <a:endParaRPr lang="id-ID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5.0 x 10</a:t>
                      </a:r>
                      <a:r>
                        <a:rPr lang="en-US" baseline="30000" smtClean="0"/>
                        <a:t>-324</a:t>
                      </a:r>
                      <a:endParaRPr lang="id-ID" baseline="300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1.7 x 10</a:t>
                      </a:r>
                      <a:r>
                        <a:rPr lang="en-US" baseline="30000" smtClean="0"/>
                        <a:t>308</a:t>
                      </a:r>
                      <a:endParaRPr lang="id-ID" baseline="30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Type</a:t>
                      </a:r>
                      <a:endParaRPr lang="id-ID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Alias For</a:t>
                      </a:r>
                      <a:endParaRPr lang="id-ID" sz="20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System.Decimal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96</a:t>
                      </a:r>
                      <a:endParaRPr lang="id-ID" baseline="300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-28</a:t>
                      </a:r>
                      <a:endParaRPr lang="id-ID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1.0 x 10</a:t>
                      </a:r>
                      <a:r>
                        <a:rPr lang="en-US" baseline="30000" smtClean="0"/>
                        <a:t>-28</a:t>
                      </a:r>
                      <a:endParaRPr lang="id-ID" baseline="300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7.9 x 10</a:t>
                      </a:r>
                      <a:r>
                        <a:rPr lang="en-US" baseline="30000" smtClean="0"/>
                        <a:t>28</a:t>
                      </a:r>
                      <a:endParaRPr lang="id-ID" baseline="30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9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dan Variabel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mendeklarasikan variabel :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&lt;variable type&gt; &lt;variable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name&gt;</a:t>
            </a:r>
            <a:endParaRPr lang="en-US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73050" lvl="1" indent="0">
              <a:spcBef>
                <a:spcPts val="600"/>
              </a:spcBef>
              <a:buNone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id-ID" sz="1800" b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myInteger;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myString;</a:t>
            </a:r>
          </a:p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5" y="1575027"/>
          <a:ext cx="8794843" cy="226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56"/>
                <a:gridCol w="2155806"/>
                <a:gridCol w="5595581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Type</a:t>
                      </a:r>
                      <a:endParaRPr lang="id-ID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Alias For</a:t>
                      </a:r>
                      <a:endParaRPr lang="id-ID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Allowed Value</a:t>
                      </a:r>
                      <a:endParaRPr lang="id-ID" sz="2400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 smtClean="0">
                          <a:latin typeface="Courier New" pitchFamily="49" charset="0"/>
                          <a:cs typeface="Courier New" pitchFamily="49" charset="0"/>
                        </a:rPr>
                        <a:t>System.Char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Single UNICODE character, stored as an Integer</a:t>
                      </a:r>
                      <a:r>
                        <a:rPr lang="en-US" baseline="0" smtClean="0"/>
                        <a:t> between 0 and 65535</a:t>
                      </a:r>
                      <a:endParaRPr lang="id-ID"/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System.Boolean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Boolean value,</a:t>
                      </a:r>
                      <a:r>
                        <a:rPr lang="en-US" baseline="0" smtClean="0"/>
                        <a:t> </a:t>
                      </a:r>
                      <a:r>
                        <a:rPr lang="en-US" sz="2000" b="0" baseline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/>
                        <a:t> or </a:t>
                      </a:r>
                      <a:r>
                        <a:rPr lang="en-US" sz="2000" b="0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id-ID" b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System.String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/>
                        <a:t>A sequence of characters</a:t>
                      </a:r>
                      <a:endParaRPr lang="id-ID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Penamaan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 diawal dengan Huruf, garis bawah “_”, atau simbol at “@”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boleh diawali dengan angka atau karakter spesial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boleh mengandung karakter spasi atau karakter spesial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boleh menggunakan keyword dari C# sebagai nama variabel</a:t>
            </a:r>
          </a:p>
          <a:p>
            <a:pPr marL="273050" indent="-273050">
              <a:spcBef>
                <a:spcPts val="600"/>
              </a:spcBef>
            </a:pPr>
            <a:r>
              <a:rPr 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Ingat !!! …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Bahasa C# bersifat Case-Sensitive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3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Values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6" y="1658209"/>
          <a:ext cx="8794843" cy="501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250"/>
                <a:gridCol w="1117988"/>
                <a:gridCol w="3428498"/>
                <a:gridCol w="2534107"/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Type(s)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Category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Suffix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Example/Allowed Value</a:t>
                      </a:r>
                      <a:endParaRPr lang="id-ID"/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Boolean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None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/>
                        <a:t>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int, uint, long, ulong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Integer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None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100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uint, ulong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Integer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r>
                        <a:rPr lang="en-US" smtClean="0"/>
                        <a:t>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100U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long, ulong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Integer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smtClean="0"/>
                        <a:t>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100L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Integer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ul</a:t>
                      </a:r>
                      <a:r>
                        <a:rPr lang="en-US" smtClean="0"/>
                        <a:t>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uL</a:t>
                      </a:r>
                      <a:r>
                        <a:rPr lang="en-US" smtClean="0"/>
                        <a:t>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Ul</a:t>
                      </a:r>
                      <a:r>
                        <a:rPr lang="en-US" smtClean="0"/>
                        <a:t>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UL</a:t>
                      </a:r>
                      <a:r>
                        <a:rPr lang="en-US" smtClean="0"/>
                        <a:t>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lu</a:t>
                      </a:r>
                      <a:r>
                        <a:rPr lang="en-US" smtClean="0"/>
                        <a:t>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lU</a:t>
                      </a:r>
                      <a:r>
                        <a:rPr lang="en-US" smtClean="0"/>
                        <a:t>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Lu</a:t>
                      </a:r>
                      <a:r>
                        <a:rPr lang="en-US" smtClean="0"/>
                        <a:t>,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LU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100UL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Real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mtClean="0"/>
                        <a:t>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1.5F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Real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None,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smtClean="0"/>
                        <a:t>,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1.5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Real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mtClean="0"/>
                        <a:t>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1.5M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Character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None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‘a’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id-ID"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None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“a…a”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7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735" y="1794687"/>
          <a:ext cx="878119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24"/>
                <a:gridCol w="3125511"/>
                <a:gridCol w="3348761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Escape Sequence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Character Produced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Unicode</a:t>
                      </a:r>
                      <a:r>
                        <a:rPr lang="en-US" b="1" baseline="0" smtClean="0"/>
                        <a:t> Value of Character</a:t>
                      </a:r>
                      <a:endParaRPr lang="id-ID" b="1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\’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Single quotation</a:t>
                      </a:r>
                      <a:r>
                        <a:rPr lang="en-US" baseline="0" smtClean="0"/>
                        <a:t> mark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0x0027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\”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quotation</a:t>
                      </a:r>
                      <a:r>
                        <a:rPr lang="en-US" baseline="0" smtClean="0"/>
                        <a:t> mark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0x0022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\\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Backslash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0x005C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Null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0x0000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\a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Alert (causes a beep)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0x0007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\b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Backspace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0x0008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\f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Form feed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0x000C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New line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0x000A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\r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Carriage</a:t>
                      </a:r>
                      <a:r>
                        <a:rPr lang="en-US" baseline="0" smtClean="0"/>
                        <a:t> return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0x000D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Horizontal tab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0x0009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\v</a:t>
                      </a:r>
                      <a:endParaRPr lang="id-ID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Vertical tab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0x000B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50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myInteger = 17;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myString;</a:t>
            </a:r>
          </a:p>
          <a:p>
            <a:pPr marL="3556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myString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"\"myInteger\" is"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{1}."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myString, myInteger);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80" y="4741461"/>
            <a:ext cx="5638800" cy="172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14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65</TotalTime>
  <Words>1644</Words>
  <Application>Microsoft Office PowerPoint</Application>
  <PresentationFormat>On-screen Show (4:3)</PresentationFormat>
  <Paragraphs>449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Sesi 2 Tipe Data, Variabel, dan Konversi Tipe Data</vt:lpstr>
      <vt:lpstr>Konversi Tipe Data</vt:lpstr>
      <vt:lpstr>Tipe Data dan Variabel</vt:lpstr>
      <vt:lpstr>Tipe Data dan Variabel</vt:lpstr>
      <vt:lpstr>Tipe Data dan Variabel</vt:lpstr>
      <vt:lpstr>Penamaan Variabel</vt:lpstr>
      <vt:lpstr>Literal Values</vt:lpstr>
      <vt:lpstr>String Literals</vt:lpstr>
      <vt:lpstr>Contoh</vt:lpstr>
      <vt:lpstr>Contoh</vt:lpstr>
      <vt:lpstr>Konstanta</vt:lpstr>
      <vt:lpstr>Ekspresi</vt:lpstr>
      <vt:lpstr>Operator Aritmatika</vt:lpstr>
      <vt:lpstr>Contoh</vt:lpstr>
      <vt:lpstr>Operator Aritmatika</vt:lpstr>
      <vt:lpstr>Operator Aritmatika</vt:lpstr>
      <vt:lpstr>Operator Penugasan</vt:lpstr>
      <vt:lpstr>Contoh</vt:lpstr>
      <vt:lpstr>Contoh</vt:lpstr>
      <vt:lpstr>Konversi Implisit</vt:lpstr>
      <vt:lpstr>Konversi Implisit</vt:lpstr>
      <vt:lpstr>Konversi Implisit</vt:lpstr>
      <vt:lpstr>Konversi Eksplisit</vt:lpstr>
      <vt:lpstr>Konversi Eksplisit</vt:lpstr>
      <vt:lpstr>Class Convert</vt:lpstr>
      <vt:lpstr>Class Convert</vt:lpstr>
      <vt:lpstr>Class Convert</vt:lpstr>
      <vt:lpstr>Class Convert</vt:lpstr>
      <vt:lpstr>Class Convert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28</cp:revision>
  <dcterms:created xsi:type="dcterms:W3CDTF">2017-07-27T04:50:50Z</dcterms:created>
  <dcterms:modified xsi:type="dcterms:W3CDTF">2017-09-09T12:53:45Z</dcterms:modified>
</cp:coreProperties>
</file>