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304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5" r:id="rId20"/>
    <p:sldId id="302" r:id="rId21"/>
    <p:sldId id="303" r:id="rId22"/>
    <p:sldId id="274" r:id="rId23"/>
    <p:sldId id="306" r:id="rId24"/>
    <p:sldId id="307" r:id="rId25"/>
    <p:sldId id="308" r:id="rId26"/>
    <p:sldId id="312" r:id="rId27"/>
    <p:sldId id="313" r:id="rId28"/>
    <p:sldId id="309" r:id="rId29"/>
    <p:sldId id="310" r:id="rId30"/>
    <p:sldId id="314" r:id="rId31"/>
    <p:sldId id="315" r:id="rId32"/>
    <p:sldId id="316" r:id="rId33"/>
    <p:sldId id="317" r:id="rId34"/>
    <p:sldId id="318" r:id="rId35"/>
    <p:sldId id="320" r:id="rId36"/>
    <p:sldId id="319" r:id="rId37"/>
    <p:sldId id="311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59306" y="225261"/>
            <a:ext cx="8598091" cy="638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78100" y="5305427"/>
            <a:ext cx="5880100" cy="9144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000" b="1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PRODI. TEKNIK INFORMATIKA (S-1)</a:t>
            </a:r>
            <a:endParaRPr lang="id-ID" sz="2000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65" y="4781609"/>
            <a:ext cx="5384127" cy="952381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8001000" y="188496"/>
            <a:ext cx="952500" cy="49403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Freeform 20"/>
          <p:cNvSpPr/>
          <p:nvPr userDrawn="1"/>
        </p:nvSpPr>
        <p:spPr>
          <a:xfrm>
            <a:off x="4686300" y="188496"/>
            <a:ext cx="4279900" cy="2270095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Freeform 21"/>
          <p:cNvSpPr/>
          <p:nvPr userDrawn="1"/>
        </p:nvSpPr>
        <p:spPr>
          <a:xfrm>
            <a:off x="6842122" y="225261"/>
            <a:ext cx="2114550" cy="4927600"/>
          </a:xfrm>
          <a:custGeom>
            <a:avLst/>
            <a:gdLst>
              <a:gd name="connsiteX0" fmla="*/ 0 w 1879600"/>
              <a:gd name="connsiteY0" fmla="*/ 0 h 4927600"/>
              <a:gd name="connsiteX1" fmla="*/ 1879600 w 1879600"/>
              <a:gd name="connsiteY1" fmla="*/ 4927600 h 4927600"/>
              <a:gd name="connsiteX2" fmla="*/ 1879600 w 1879600"/>
              <a:gd name="connsiteY2" fmla="*/ 12700 h 4927600"/>
              <a:gd name="connsiteX3" fmla="*/ 0 w 1879600"/>
              <a:gd name="connsiteY3" fmla="*/ 0 h 4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9600" h="4927600">
                <a:moveTo>
                  <a:pt x="0" y="0"/>
                </a:moveTo>
                <a:lnTo>
                  <a:pt x="1879600" y="4927600"/>
                </a:lnTo>
                <a:lnTo>
                  <a:pt x="18796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Freeform 10"/>
          <p:cNvSpPr/>
          <p:nvPr userDrawn="1"/>
        </p:nvSpPr>
        <p:spPr>
          <a:xfrm>
            <a:off x="4686300" y="188497"/>
            <a:ext cx="4282407" cy="973138"/>
          </a:xfrm>
          <a:custGeom>
            <a:avLst/>
            <a:gdLst>
              <a:gd name="connsiteX0" fmla="*/ 0 w 3810000"/>
              <a:gd name="connsiteY0" fmla="*/ 0 h 2032000"/>
              <a:gd name="connsiteX1" fmla="*/ 3810000 w 3810000"/>
              <a:gd name="connsiteY1" fmla="*/ 2032000 h 2032000"/>
              <a:gd name="connsiteX2" fmla="*/ 3810000 w 3810000"/>
              <a:gd name="connsiteY2" fmla="*/ 12700 h 2032000"/>
              <a:gd name="connsiteX3" fmla="*/ 50800 w 3810000"/>
              <a:gd name="connsiteY3" fmla="*/ 12700 h 2032000"/>
              <a:gd name="connsiteX4" fmla="*/ 0 w 3810000"/>
              <a:gd name="connsiteY4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0" h="2032000">
                <a:moveTo>
                  <a:pt x="0" y="0"/>
                </a:moveTo>
                <a:lnTo>
                  <a:pt x="3810000" y="2032000"/>
                </a:lnTo>
                <a:lnTo>
                  <a:pt x="3810000" y="12700"/>
                </a:lnTo>
                <a:lnTo>
                  <a:pt x="5080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184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xtLst/>
        </p:spPr>
      </p:pic>
      <p:sp>
        <p:nvSpPr>
          <p:cNvPr id="13" name="Freeform 12"/>
          <p:cNvSpPr/>
          <p:nvPr userDrawn="1"/>
        </p:nvSpPr>
        <p:spPr>
          <a:xfrm>
            <a:off x="7308850" y="133885"/>
            <a:ext cx="1657350" cy="327546"/>
          </a:xfrm>
          <a:custGeom>
            <a:avLst/>
            <a:gdLst>
              <a:gd name="connsiteX0" fmla="*/ 0 w 1978926"/>
              <a:gd name="connsiteY0" fmla="*/ 0 h 750627"/>
              <a:gd name="connsiteX1" fmla="*/ 1978926 w 1978926"/>
              <a:gd name="connsiteY1" fmla="*/ 750627 h 750627"/>
              <a:gd name="connsiteX2" fmla="*/ 1978926 w 1978926"/>
              <a:gd name="connsiteY2" fmla="*/ 27296 h 750627"/>
              <a:gd name="connsiteX3" fmla="*/ 0 w 1978926"/>
              <a:gd name="connsiteY3" fmla="*/ 0 h 75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926" h="750627">
                <a:moveTo>
                  <a:pt x="0" y="0"/>
                </a:moveTo>
                <a:lnTo>
                  <a:pt x="1978926" y="750627"/>
                </a:lnTo>
                <a:lnTo>
                  <a:pt x="1978926" y="2729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14"/>
          <p:cNvSpPr/>
          <p:nvPr userDrawn="1"/>
        </p:nvSpPr>
        <p:spPr>
          <a:xfrm>
            <a:off x="8557146" y="191069"/>
            <a:ext cx="450376" cy="1364776"/>
          </a:xfrm>
          <a:custGeom>
            <a:avLst/>
            <a:gdLst>
              <a:gd name="connsiteX0" fmla="*/ 409433 w 450376"/>
              <a:gd name="connsiteY0" fmla="*/ 1364776 h 1364776"/>
              <a:gd name="connsiteX1" fmla="*/ 0 w 450376"/>
              <a:gd name="connsiteY1" fmla="*/ 0 h 1364776"/>
              <a:gd name="connsiteX2" fmla="*/ 450376 w 450376"/>
              <a:gd name="connsiteY2" fmla="*/ 0 h 1364776"/>
              <a:gd name="connsiteX3" fmla="*/ 409433 w 450376"/>
              <a:gd name="connsiteY3" fmla="*/ 1364776 h 13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76" h="1364776">
                <a:moveTo>
                  <a:pt x="409433" y="1364776"/>
                </a:moveTo>
                <a:lnTo>
                  <a:pt x="0" y="0"/>
                </a:lnTo>
                <a:lnTo>
                  <a:pt x="450376" y="0"/>
                </a:lnTo>
                <a:lnTo>
                  <a:pt x="409433" y="1364776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 userDrawn="1"/>
        </p:nvSpPr>
        <p:spPr>
          <a:xfrm>
            <a:off x="7451678" y="136478"/>
            <a:ext cx="1610435" cy="777922"/>
          </a:xfrm>
          <a:custGeom>
            <a:avLst/>
            <a:gdLst>
              <a:gd name="connsiteX0" fmla="*/ 0 w 1610435"/>
              <a:gd name="connsiteY0" fmla="*/ 0 h 777922"/>
              <a:gd name="connsiteX1" fmla="*/ 1596788 w 1610435"/>
              <a:gd name="connsiteY1" fmla="*/ 777922 h 777922"/>
              <a:gd name="connsiteX2" fmla="*/ 1610435 w 1610435"/>
              <a:gd name="connsiteY2" fmla="*/ 54591 h 777922"/>
              <a:gd name="connsiteX3" fmla="*/ 0 w 1610435"/>
              <a:gd name="connsiteY3" fmla="*/ 0 h 77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435" h="777922">
                <a:moveTo>
                  <a:pt x="0" y="0"/>
                </a:moveTo>
                <a:lnTo>
                  <a:pt x="1596788" y="777922"/>
                </a:lnTo>
                <a:lnTo>
                  <a:pt x="1610435" y="54591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Freeform 16"/>
          <p:cNvSpPr/>
          <p:nvPr userDrawn="1"/>
        </p:nvSpPr>
        <p:spPr>
          <a:xfrm>
            <a:off x="8161361" y="204716"/>
            <a:ext cx="818866" cy="1337481"/>
          </a:xfrm>
          <a:custGeom>
            <a:avLst/>
            <a:gdLst>
              <a:gd name="connsiteX0" fmla="*/ 818866 w 818866"/>
              <a:gd name="connsiteY0" fmla="*/ 1337481 h 1337481"/>
              <a:gd name="connsiteX1" fmla="*/ 0 w 818866"/>
              <a:gd name="connsiteY1" fmla="*/ 0 h 1337481"/>
              <a:gd name="connsiteX2" fmla="*/ 805218 w 818866"/>
              <a:gd name="connsiteY2" fmla="*/ 13648 h 1337481"/>
              <a:gd name="connsiteX3" fmla="*/ 818866 w 818866"/>
              <a:gd name="connsiteY3" fmla="*/ 1337481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866" h="1337481">
                <a:moveTo>
                  <a:pt x="818866" y="1337481"/>
                </a:moveTo>
                <a:lnTo>
                  <a:pt x="0" y="0"/>
                </a:lnTo>
                <a:lnTo>
                  <a:pt x="805218" y="13648"/>
                </a:lnTo>
                <a:lnTo>
                  <a:pt x="818866" y="1337481"/>
                </a:lnTo>
                <a:close/>
              </a:path>
            </a:pathLst>
          </a:cu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3675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6DB-75EA-4626-8F7E-22F6AA9CAC52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66B8F-6695-4F62-96FC-3595C167C6DD}" type="slidenum">
              <a:rPr lang="id-ID" smtClean="0"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52400" y="165100"/>
            <a:ext cx="8813800" cy="6556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pbs.twimg.com/profile_images/456379770700181506/2fnlPhty.jpeg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28700"/>
            <a:ext cx="4876800" cy="48768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56834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8308"/>
            <a:ext cx="7772400" cy="2387600"/>
          </a:xfrm>
        </p:spPr>
        <p:txBody>
          <a:bodyPr>
            <a:normAutofit/>
          </a:bodyPr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Sesi 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d-ID" sz="4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dan Perulangan</a:t>
            </a:r>
            <a:endParaRPr lang="id-ID" sz="4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7983"/>
            <a:ext cx="6858000" cy="1655762"/>
          </a:xfrm>
        </p:spPr>
        <p:txBody>
          <a:bodyPr>
            <a:normAutofit lnSpcReduction="10000"/>
          </a:bodyPr>
          <a:lstStyle/>
          <a:p>
            <a:endParaRPr lang="id-ID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 Poi Wong, S.Kom., M.T.I. </a:t>
            </a:r>
          </a:p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Khristian Tanselmus, S.Kom., M.TI.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6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var2, var3;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25;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var3 = -100;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(var2 &gt;= 0) &amp;&amp; (var2 &lt; 100);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(var3 &lt;= 0) || (var3 &gt;= 100);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90" y="738189"/>
            <a:ext cx="411416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9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Bitwise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87402"/>
              </p:ext>
            </p:extLst>
          </p:nvPr>
        </p:nvGraphicFramePr>
        <p:xfrm>
          <a:off x="152400" y="1849763"/>
          <a:ext cx="8789893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68"/>
                <a:gridCol w="1042868"/>
                <a:gridCol w="2965876"/>
                <a:gridCol w="3738281"/>
              </a:tblGrid>
              <a:tr h="833754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Result</a:t>
                      </a:r>
                      <a:endParaRPr lang="id-ID" b="1"/>
                    </a:p>
                  </a:txBody>
                  <a:tcPr anchor="ctr"/>
                </a:tc>
              </a:tr>
              <a:tr h="840423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&gt;&gt;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&gt;&gt;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binary content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of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is shifted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bits to the right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840423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&lt;&lt;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binary content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of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is shifted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bits to the left</a:t>
                      </a:r>
                      <a:endParaRPr lang="id-ID" smtClean="0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57376"/>
              </p:ext>
            </p:extLst>
          </p:nvPr>
        </p:nvGraphicFramePr>
        <p:xfrm>
          <a:off x="152400" y="4701986"/>
          <a:ext cx="878989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13"/>
                <a:gridCol w="1415322"/>
                <a:gridCol w="2458191"/>
                <a:gridCol w="3426569"/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Equivalent</a:t>
                      </a:r>
                      <a:endParaRPr lang="id-ID" b="1"/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&gt;&gt;=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&gt;&gt;=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&gt;&gt;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&lt;&lt;=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&lt;&lt;=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&lt;&lt;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6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var1, var2, var3;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172; </a:t>
            </a:r>
            <a:r>
              <a:rPr lang="id-ID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//1010 1100</a:t>
            </a:r>
            <a:endParaRPr lang="id-ID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var3 = 149; </a:t>
            </a:r>
            <a:r>
              <a:rPr lang="id-ID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//1001 0101</a:t>
            </a:r>
            <a:endParaRPr lang="id-ID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&gt;&gt; 1; </a:t>
            </a:r>
            <a:r>
              <a:rPr lang="id-ID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//0101 0110</a:t>
            </a:r>
            <a:endParaRPr lang="id-ID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var3 &lt;&lt; 2; </a:t>
            </a:r>
            <a:r>
              <a:rPr lang="id-ID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//0010 0101 0100</a:t>
            </a:r>
            <a:endParaRPr lang="id-ID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var3 &gt;&gt;= 3; </a:t>
            </a:r>
            <a:r>
              <a:rPr lang="id-ID" sz="2000" b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//0001 0010</a:t>
            </a:r>
            <a:endParaRPr lang="id-ID" sz="20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20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"var3 = {0}"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var3);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69" y="767557"/>
            <a:ext cx="271497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909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Ternary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operator dengan 3 operand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bagian dari percabangan</a:t>
            </a:r>
          </a:p>
          <a:p>
            <a:pPr marL="71755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&lt;test&gt; ? &lt;resultIfTrue&gt; : &lt;resultIfFalse&gt;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 = 20;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.WriteLine(var &gt;= 0 ?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"Positive"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: 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"Negative"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4509247"/>
            <a:ext cx="3048000" cy="194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30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Terdapat percabangan untuk 1 kondisi, 2 kondisi, banyak kondisi, dan kondisi bersarang.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percabangan IF dengan 1 kondisi :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(&lt;test&gt;)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&lt;test&gt; is true&gt;;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percabangan IF dengan 2 kondisi :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(&lt;test&gt;)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&lt;test&gt; is true&gt;;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&lt;test&gt; is false&gt;;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132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percabangan IF dengan banyak kondisi :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(&lt;test1&gt;)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&lt;test1&gt; is true&gt;;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 if (&lt;test2&gt;)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&lt;test2&gt; is true&gt;;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 if (&lt;test3&gt;)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&lt;test3&gt; is true&gt;;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………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all above &lt;test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&gt;;</a:t>
            </a:r>
            <a:endParaRPr lang="en-US" sz="1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4670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Percabangan IF jika baris kode masing-masing kondisi terdiri dari banyak baris :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(&lt;test&gt;)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&lt;test&gt; is true&gt;;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&lt;test&gt; is false&gt;;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57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percabangan IF dengan </a:t>
            </a:r>
            <a:r>
              <a:rPr lang="en-US" sz="3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kondisi </a:t>
            </a:r>
            <a:r>
              <a:rPr lang="en-US" sz="3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bersarang</a:t>
            </a:r>
            <a:r>
              <a:rPr lang="id-ID" sz="3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(&lt;test1&gt;)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&lt;test1&gt; is true&gt;;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 (&lt;test2&gt;)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5095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&lt;test2&gt; is true&gt;;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125095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executed if &lt;test2&gt; is false&gt;;</a:t>
            </a:r>
          </a:p>
          <a:p>
            <a:pPr marL="901700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en-US" sz="26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519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double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var1, var2;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"Angka-1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.ToDouble(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"Angka-2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.ToDouble(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(var1 == var2)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.ForegroundColor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ConsoleColor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.Green;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= {1}"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var2);</a:t>
            </a:r>
          </a:p>
          <a:p>
            <a:pPr marL="0" indent="0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88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else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(var1 &lt; var2)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.ForegroundColor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ConsoleColor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.Blue;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&lt; {1}"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latin typeface="Consolas"/>
              </a:rPr>
              <a:t>else</a:t>
            </a:r>
            <a:endParaRPr lang="id-ID" sz="1800" b="1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.ForegroundColor = </a:t>
            </a:r>
            <a:r>
              <a:rPr lang="id-ID" sz="1800" b="1">
                <a:solidFill>
                  <a:srgbClr val="2B91AF"/>
                </a:solidFill>
                <a:latin typeface="Consolas"/>
              </a:rPr>
              <a:t>ConsoleColor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.Yellow;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latin typeface="Consolas"/>
              </a:rPr>
              <a:t>"{0} &gt; {1}"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, var1, var2);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58" y="365126"/>
            <a:ext cx="4168760" cy="218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3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dan Perulangan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Logika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Ternary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IF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DO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WHILE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FOR</a:t>
            </a:r>
          </a:p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Interupsi Perulangan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8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/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Merupakan percabangan dengan nilai kondisi tunggal, tidak dapat dipergunakan untuk kondisi nilai range.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81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5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 dasar dari percabangan SWITCH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switch (&lt;testVar&gt;)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&lt;comparisonVal1&gt;: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&lt;comparisonVal1&gt; &gt;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&lt;comparisonVal2&gt;: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&lt;comparisonVal2&gt; &gt;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&lt;comparisonVal3&gt;: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&lt;comparisonVal3&gt; &gt;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29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9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  <a:endParaRPr lang="id-ID" sz="2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901700" indent="0">
              <a:spcBef>
                <a:spcPts val="600"/>
              </a:spcBef>
              <a:buNone/>
            </a:pPr>
            <a:endParaRPr lang="en-US" sz="2900" b="1" noProof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763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170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&lt;comparisonValN&gt;:</a:t>
            </a:r>
          </a:p>
          <a:p>
            <a:pPr marL="1250950" indent="-4763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&lt;comparisonValN&gt; &gt;</a:t>
            </a:r>
          </a:p>
          <a:p>
            <a:pPr marL="1250950" indent="-4763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 marL="1250950" indent="-4763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!= comparisonVals&gt;</a:t>
            </a:r>
          </a:p>
          <a:p>
            <a:pPr marL="1250950" indent="-4763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id-ID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5132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 dengan lintas kondisi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switch (&lt;testVar&gt;)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&lt;comparisonVal1&gt;: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&lt;comparisonVal1&gt; &gt;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16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goto case &lt;comparisonVal2&gt;;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&lt;comparisonVal2&gt;: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&lt;comparisonVal2&gt; &gt;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38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 dengan multi kondisi :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switch (&lt;testVar&gt;)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&lt;comparisonVal1&gt;: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case &lt;comparisonVal2&gt;:</a:t>
            </a:r>
          </a:p>
          <a:p>
            <a:pPr marL="1612900" indent="-361950">
              <a:spcBef>
                <a:spcPts val="600"/>
              </a:spcBef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execute if &lt;testVar&gt; == &lt;comparisonVal1&gt; or &lt;testVar&gt; == &lt;comparisonVal2&gt; &gt;</a:t>
            </a:r>
          </a:p>
          <a:p>
            <a:pPr marL="1250950" indent="0">
              <a:spcBef>
                <a:spcPts val="600"/>
              </a:spcBef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16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...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65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"Input sembarang angka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 = 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Convert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.ToInt32(</a:t>
            </a: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.ReadLine());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"Keterangan = 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switch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(var)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0: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"Nol"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break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072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1: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3: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5: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7: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9: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"Ganjil"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break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09876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Percabangan SWITCH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55600" indent="0">
              <a:buNone/>
            </a:pPr>
            <a:r>
              <a:rPr lang="id-ID" sz="18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2: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4: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6: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case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8: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"Genap"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break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default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: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"Negatif atau &gt; 9"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break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1455354"/>
            <a:ext cx="4724400" cy="159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18530"/>
            <a:ext cx="5907741" cy="170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1522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DO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dimana akan dieksekusi minimal 1 kali.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be looped&gt;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 while (&lt;Test&gt;);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53816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</a:t>
            </a:r>
          </a:p>
          <a:p>
            <a:pPr marL="53816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do</a:t>
            </a:r>
            <a:endParaRPr lang="id-ID" sz="1800" b="1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/>
            </a:endParaRPr>
          </a:p>
          <a:p>
            <a:pPr marL="53816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9017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.WriteLine(i++);</a:t>
            </a:r>
          </a:p>
          <a:p>
            <a:pPr marL="53816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while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&lt;= 10);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267646"/>
            <a:ext cx="2371725" cy="4276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970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WHILE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dimana akan divalidasi lebih dahulu kriterianya sebelum dieksekusi perulangan.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 (&lt;Test&gt;)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be looped&gt;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 :</a:t>
            </a:r>
          </a:p>
          <a:p>
            <a:pPr marL="53816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</a:t>
            </a:r>
            <a:r>
              <a:rPr lang="en-US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 = 1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538163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while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&lt;= 10)</a:t>
            </a:r>
          </a:p>
          <a:p>
            <a:pPr marL="53816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9017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.WriteLine(i++);</a:t>
            </a:r>
          </a:p>
          <a:p>
            <a:pPr marL="538163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572218"/>
            <a:ext cx="2143125" cy="386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41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Logika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76093"/>
              </p:ext>
            </p:extLst>
          </p:nvPr>
        </p:nvGraphicFramePr>
        <p:xfrm>
          <a:off x="170329" y="1801904"/>
          <a:ext cx="8771964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95"/>
                <a:gridCol w="1035423"/>
                <a:gridCol w="2958353"/>
                <a:gridCol w="3684493"/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Result</a:t>
                      </a:r>
                      <a:endParaRPr lang="id-ID" b="1"/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==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==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!=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&lt;&gt;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&lt;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&lt;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&gt;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&gt;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&lt;=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&lt;=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</a:t>
                      </a:r>
                      <a:endParaRPr lang="id-ID">
                        <a:latin typeface="+mn-lt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 &gt;=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&gt;=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</a:t>
                      </a:r>
                      <a:endParaRPr lang="id-ID">
                        <a:latin typeface="+mn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7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FOR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dimana jumlah perulangan telah ditentukan dari awal.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(&lt;initialization&gt;; &lt;condition&gt;; &lt;operation&gt;)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901700" indent="1588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&lt;code to loop&gt;</a:t>
            </a:r>
          </a:p>
          <a:p>
            <a:pPr marL="538163" indent="0">
              <a:spcBef>
                <a:spcPts val="600"/>
              </a:spcBef>
              <a:buNone/>
            </a:pP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Dimana :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&lt;initialization&gt;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Kondisi awal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&lt;condition&gt;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Kondisi akhir</a:t>
            </a:r>
          </a:p>
          <a:p>
            <a:pPr marL="538163" lvl="1" indent="0">
              <a:spcBef>
                <a:spcPts val="600"/>
              </a:spcBef>
              <a:buNone/>
            </a:pP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&lt;operation&gt;</a:t>
            </a:r>
            <a:r>
              <a: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Operasi iterator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891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FOR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= 1; i &lt;= 5; i++)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i;</a:t>
            </a: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= 5; i &gt; 0; i--)</a:t>
            </a:r>
          </a:p>
          <a:p>
            <a:pPr marL="365125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622" y="1136899"/>
            <a:ext cx="2004728" cy="244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072" y="3727699"/>
            <a:ext cx="2009277" cy="244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362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Perulangan FOR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10; i += 2)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</a:pPr>
            <a:endParaRPr lang="en-US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10; i &gt; 0; i -= 2)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986" y="1108945"/>
            <a:ext cx="200036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141" y="3699745"/>
            <a:ext cx="2032209" cy="24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753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Interupsi Perulangan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Berfungsi untuk mengendalikan proses di tengah perulangan.</a:t>
            </a:r>
          </a:p>
          <a:p>
            <a:pPr marL="268288" indent="-268288">
              <a:spcBef>
                <a:spcPts val="600"/>
              </a:spcBef>
            </a:pPr>
            <a:r>
              <a:rPr lang="en-US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Terdiri dari perintah :</a:t>
            </a:r>
          </a:p>
          <a:p>
            <a:pPr marL="538163" lvl="1" indent="-269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 menghentikan perulangan secara mendadak.</a:t>
            </a:r>
          </a:p>
          <a:p>
            <a:pPr marL="538163" lvl="1" indent="-269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lompat ke perulangan berikutnya.</a:t>
            </a:r>
          </a:p>
          <a:p>
            <a:pPr marL="538163" lvl="1" indent="-269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lompat ke label tertentu.</a:t>
            </a:r>
          </a:p>
          <a:p>
            <a:pPr marL="538163" lvl="1" indent="-26987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keluar dari fungsi (akan dibahas pada Sesi Fungsi).</a:t>
            </a:r>
          </a:p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036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Interupsi Perulangan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i = 1;</a:t>
            </a:r>
          </a:p>
          <a:p>
            <a:pPr marL="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 &lt;= 10)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if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 == 6)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break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.WriteLine(i++);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1690689"/>
            <a:ext cx="2133600" cy="26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7444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Interupsi Perulangan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for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</a:t>
            </a:r>
            <a:r>
              <a:rPr lang="nn-NO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nn-NO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 i &lt;= 10; i++)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% 2 == 0)</a:t>
            </a:r>
          </a:p>
          <a:p>
            <a:pPr marL="723900" indent="0">
              <a:buNone/>
            </a:pPr>
            <a:r>
              <a:rPr lang="id-ID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continue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35560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.WriteLine(i);</a:t>
            </a:r>
          </a:p>
          <a:p>
            <a:pPr marL="0" indent="0">
              <a:buNone/>
            </a:pP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d-ID" sz="20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20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497" y="1825625"/>
            <a:ext cx="193785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4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Interupsi Perulangan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i = 1;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while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&lt;= 10)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{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if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(i == 6)</a:t>
            </a:r>
          </a:p>
          <a:p>
            <a:pPr marL="72390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goto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exitPoint;</a:t>
            </a:r>
          </a:p>
          <a:p>
            <a:pPr marL="35560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.WriteLine(i++);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it-IT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t-IT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"Bagian ini tidak akan pernah dicapai"</a:t>
            </a:r>
            <a:r>
              <a:rPr lang="it-IT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exitPoint: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"Bagian ini adalah exitPoint"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18" y="1362064"/>
            <a:ext cx="4876800" cy="236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105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Tanya Jawab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07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int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var2 = 10, var3 = 3;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!= var3;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!= {1} ==&gt;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var2, var3, var1);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&lt; var3;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&lt; {1} ==&gt;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var2, var3, var1);</a:t>
            </a:r>
          </a:p>
          <a:p>
            <a:pPr marL="0" indent="0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&gt; var3;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"{0} &gt; {1} ==&gt; {2}"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var2, var3, var1);</a:t>
            </a:r>
          </a:p>
          <a:p>
            <a:pPr marL="0" indent="0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10" y="365126"/>
            <a:ext cx="428244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935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Logika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50627"/>
              </p:ext>
            </p:extLst>
          </p:nvPr>
        </p:nvGraphicFramePr>
        <p:xfrm>
          <a:off x="152400" y="1801904"/>
          <a:ext cx="8776447" cy="492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76"/>
                <a:gridCol w="1062318"/>
                <a:gridCol w="2796988"/>
                <a:gridCol w="3818965"/>
              </a:tblGrid>
              <a:tr h="667674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Result</a:t>
                      </a:r>
                      <a:endParaRPr lang="id-ID" b="1"/>
                    </a:p>
                  </a:txBody>
                  <a:tcPr anchor="ctr"/>
                </a:tc>
              </a:tr>
              <a:tr h="866585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!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Unary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!var2;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(Logical </a:t>
                      </a:r>
                      <a:r>
                        <a:rPr lang="en-US" b="1" baseline="0" smtClean="0">
                          <a:latin typeface="+mn-lt"/>
                          <a:cs typeface="Courier New" pitchFamily="49" charset="0"/>
                        </a:rPr>
                        <a:t>NOT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)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866585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&amp;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otherwise (Logical </a:t>
                      </a:r>
                      <a:r>
                        <a:rPr lang="en-US" b="1" smtClean="0">
                          <a:latin typeface="+mn-lt"/>
                          <a:cs typeface="Courier New" pitchFamily="49" charset="0"/>
                        </a:rPr>
                        <a:t>AND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)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123797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|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|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(or both)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, or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otherwise (Logical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US" b="1" baseline="0" smtClean="0">
                          <a:latin typeface="+mn-lt"/>
                          <a:cs typeface="Courier New" pitchFamily="49" charset="0"/>
                        </a:rPr>
                        <a:t>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)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1237978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^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IF either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but not both =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, or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 (Logical </a:t>
                      </a:r>
                      <a:r>
                        <a:rPr lang="en-US" b="1" baseline="0" smtClean="0">
                          <a:latin typeface="+mn-lt"/>
                          <a:cs typeface="Courier New" pitchFamily="49" charset="0"/>
                        </a:rPr>
                        <a:t>XOR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)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97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Logika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69110"/>
              </p:ext>
            </p:extLst>
          </p:nvPr>
        </p:nvGraphicFramePr>
        <p:xfrm>
          <a:off x="152400" y="1852519"/>
          <a:ext cx="8789894" cy="278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812"/>
                <a:gridCol w="1415322"/>
                <a:gridCol w="2458191"/>
                <a:gridCol w="3426569"/>
              </a:tblGrid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Equivalent</a:t>
                      </a:r>
                      <a:endParaRPr lang="id-ID" b="1"/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&amp;=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&amp;=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&amp;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|=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|=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|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^=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^=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var1 ^ var2;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18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1813" indent="-531813">
              <a:buNone/>
            </a:pP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bool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 var1, var2, var3;</a:t>
            </a:r>
          </a:p>
          <a:p>
            <a:pPr marL="531813" indent="-5318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var3 = </a:t>
            </a:r>
            <a:r>
              <a:rPr lang="id-ID" sz="1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true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;</a:t>
            </a:r>
          </a:p>
          <a:p>
            <a:pPr marL="531813" indent="-5318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= !var3;</a:t>
            </a:r>
          </a:p>
          <a:p>
            <a:pPr marL="531813" indent="-5318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{0}, var3 = {1}\n"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var2, var3);</a:t>
            </a:r>
          </a:p>
          <a:p>
            <a:pPr marL="531813" indent="-531813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var1 = var2 &amp; var3;</a:t>
            </a:r>
          </a:p>
          <a:p>
            <a:pPr marL="531813" indent="-5318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var2 AND var3"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63538" indent="-363538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{0}, var2 = {1}, var3 = {2}\n"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var3);</a:t>
            </a:r>
          </a:p>
          <a:p>
            <a:pPr marL="363538" indent="-363538">
              <a:buNone/>
            </a:pP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|= var3;</a:t>
            </a:r>
          </a:p>
          <a:p>
            <a:pPr marL="363538" indent="-363538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var2 OR var3"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63538" indent="-363538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{0}, var2 = {1}, var3 = {2}\n"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var3);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4459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Contoh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1813" indent="-531813">
              <a:buNone/>
            </a:pPr>
            <a:r>
              <a:rPr lang="id-ID" sz="1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var2 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^= var3;</a:t>
            </a:r>
          </a:p>
          <a:p>
            <a:pPr marL="531813" indent="-5318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"var2 = var2 XOR var3"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);</a:t>
            </a:r>
          </a:p>
          <a:p>
            <a:pPr marL="363538" indent="-363538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.WriteLine(</a:t>
            </a:r>
            <a:r>
              <a:rPr lang="id-ID" sz="1800" b="1">
                <a:solidFill>
                  <a:srgbClr val="A315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"var1 = {0}, var2 = {1}, var3 = {2}\n"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, var1, var2, var3);</a:t>
            </a:r>
          </a:p>
          <a:p>
            <a:pPr marL="531813" indent="-531813">
              <a:buNone/>
            </a:pPr>
            <a:r>
              <a:rPr lang="id-ID" sz="1800" b="1">
                <a:solidFill>
                  <a:srgbClr val="2B91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Console</a:t>
            </a:r>
            <a:r>
              <a:rPr lang="id-ID" sz="1800" b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/>
              </a:rPr>
              <a:t>.ReadKey();</a:t>
            </a:r>
          </a:p>
          <a:p>
            <a:pPr marL="0" indent="0">
              <a:buNone/>
            </a:pPr>
            <a:endParaRPr lang="id-ID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435" y="3550384"/>
            <a:ext cx="5931124" cy="29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72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Logika</a:t>
            </a:r>
            <a:endParaRPr lang="id-ID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d-ID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9151"/>
              </p:ext>
            </p:extLst>
          </p:nvPr>
        </p:nvGraphicFramePr>
        <p:xfrm>
          <a:off x="152400" y="1852519"/>
          <a:ext cx="8803341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464"/>
                <a:gridCol w="1044464"/>
                <a:gridCol w="2962684"/>
                <a:gridCol w="3751729"/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Operator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Category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Example Expression</a:t>
                      </a:r>
                      <a:endParaRPr lang="id-ID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Result</a:t>
                      </a:r>
                      <a:endParaRPr lang="id-ID" b="1"/>
                    </a:p>
                  </a:txBody>
                  <a:tcPr anchor="ctr"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&amp;&amp;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&amp;&amp;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IF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and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expression condition are both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, or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 (Logical </a:t>
                      </a:r>
                      <a:r>
                        <a:rPr lang="en-US" b="1" baseline="0" smtClean="0">
                          <a:latin typeface="+mn-lt"/>
                          <a:cs typeface="Courier New" pitchFamily="49" charset="0"/>
                        </a:rPr>
                        <a:t>AND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)</a:t>
                      </a:r>
                      <a:endParaRPr lang="id-ID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latin typeface="Courier New" pitchFamily="49" charset="0"/>
                          <a:cs typeface="Courier New" pitchFamily="49" charset="0"/>
                        </a:rPr>
                        <a:t>||</a:t>
                      </a:r>
                      <a:endParaRPr lang="id-ID" sz="2400" b="1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Binary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 = var2 || var3;</a:t>
                      </a:r>
                      <a:endParaRPr lang="id-ID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var1</a:t>
                      </a:r>
                      <a:r>
                        <a:rPr lang="en-US" smtClean="0">
                          <a:latin typeface="+mn-lt"/>
                          <a:cs typeface="Courier New" pitchFamily="49" charset="0"/>
                        </a:rPr>
                        <a:t> = </a:t>
                      </a:r>
                      <a:r>
                        <a:rPr lang="en-US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IF either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var2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var3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(or both) expression condition is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, or </a:t>
                      </a:r>
                      <a:r>
                        <a:rPr lang="en-US" baseline="0" smtClean="0">
                          <a:latin typeface="Courier New" pitchFamily="49" charset="0"/>
                          <a:cs typeface="Courier New" pitchFamily="49" charset="0"/>
                        </a:rPr>
                        <a:t>false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 otherwise (Logical </a:t>
                      </a:r>
                      <a:r>
                        <a:rPr lang="en-US" b="1" baseline="0" smtClean="0">
                          <a:latin typeface="+mn-lt"/>
                          <a:cs typeface="Courier New" pitchFamily="49" charset="0"/>
                        </a:rPr>
                        <a:t>OR</a:t>
                      </a:r>
                      <a:r>
                        <a:rPr lang="en-US" baseline="0" smtClean="0">
                          <a:latin typeface="+mn-lt"/>
                          <a:cs typeface="Courier New" pitchFamily="49" charset="0"/>
                        </a:rPr>
                        <a:t>)</a:t>
                      </a:r>
                      <a:endParaRPr lang="id-ID" smtClean="0">
                        <a:latin typeface="+mn-lt"/>
                        <a:cs typeface="Courier New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80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.potx" id="{38B2F4A5-91A2-4594-8284-109E2BAEFE8C}" vid="{FEDBC11C-6094-4E23-B5DA-91283716C4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Presentation5</Template>
  <TotalTime>86</TotalTime>
  <Words>1902</Words>
  <Application>Microsoft Office PowerPoint</Application>
  <PresentationFormat>On-screen Show (4:3)</PresentationFormat>
  <Paragraphs>412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Sesi 3 Percabangan dan Perulangan</vt:lpstr>
      <vt:lpstr>Percabangan dan Perulangan</vt:lpstr>
      <vt:lpstr>Operator Logika</vt:lpstr>
      <vt:lpstr>Contoh</vt:lpstr>
      <vt:lpstr>Operator Logika</vt:lpstr>
      <vt:lpstr>Operator Logika</vt:lpstr>
      <vt:lpstr>Contoh</vt:lpstr>
      <vt:lpstr>Contoh</vt:lpstr>
      <vt:lpstr>Operator Logika</vt:lpstr>
      <vt:lpstr>Contoh</vt:lpstr>
      <vt:lpstr>Operator Bitwise</vt:lpstr>
      <vt:lpstr>Contoh</vt:lpstr>
      <vt:lpstr>Operator Ternary</vt:lpstr>
      <vt:lpstr>Percabangan IF</vt:lpstr>
      <vt:lpstr>Percabangan IF</vt:lpstr>
      <vt:lpstr>Percabangan IF</vt:lpstr>
      <vt:lpstr>Percabangan IF</vt:lpstr>
      <vt:lpstr>Percabangan IF</vt:lpstr>
      <vt:lpstr>Percabangan IF</vt:lpstr>
      <vt:lpstr>Percabangan SWITCH</vt:lpstr>
      <vt:lpstr>Percabangan SWITCH</vt:lpstr>
      <vt:lpstr>Percabangan SWITCH</vt:lpstr>
      <vt:lpstr>Percabangan SWITCH</vt:lpstr>
      <vt:lpstr>Percabangan SWITCH</vt:lpstr>
      <vt:lpstr>Percabangan SWITCH</vt:lpstr>
      <vt:lpstr>Percabangan SWITCH</vt:lpstr>
      <vt:lpstr>Percabangan SWITCH</vt:lpstr>
      <vt:lpstr>Perulangan DO</vt:lpstr>
      <vt:lpstr>Perulangan WHILE</vt:lpstr>
      <vt:lpstr>Perulangan FOR</vt:lpstr>
      <vt:lpstr>Perulangan FOR</vt:lpstr>
      <vt:lpstr>Perulangan FOR</vt:lpstr>
      <vt:lpstr>Interupsi Perulangan</vt:lpstr>
      <vt:lpstr>Interupsi Perulangan</vt:lpstr>
      <vt:lpstr>Interupsi Perulangan</vt:lpstr>
      <vt:lpstr>Interupsi Perulangan</vt:lpstr>
      <vt:lpstr>Tanya Jawab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Wong</cp:lastModifiedBy>
  <cp:revision>31</cp:revision>
  <dcterms:created xsi:type="dcterms:W3CDTF">2017-07-27T04:50:50Z</dcterms:created>
  <dcterms:modified xsi:type="dcterms:W3CDTF">2017-09-10T14:14:42Z</dcterms:modified>
</cp:coreProperties>
</file>