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3" r:id="rId3"/>
    <p:sldId id="304" r:id="rId4"/>
    <p:sldId id="305" r:id="rId5"/>
    <p:sldId id="321" r:id="rId6"/>
    <p:sldId id="306" r:id="rId7"/>
    <p:sldId id="308" r:id="rId8"/>
    <p:sldId id="309" r:id="rId9"/>
    <p:sldId id="310" r:id="rId10"/>
    <p:sldId id="312" r:id="rId11"/>
    <p:sldId id="313" r:id="rId12"/>
    <p:sldId id="357" r:id="rId13"/>
    <p:sldId id="314" r:id="rId14"/>
    <p:sldId id="316" r:id="rId15"/>
    <p:sldId id="318" r:id="rId16"/>
    <p:sldId id="319" r:id="rId17"/>
    <p:sldId id="320" r:id="rId18"/>
    <p:sldId id="323" r:id="rId19"/>
    <p:sldId id="325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58" r:id="rId31"/>
    <p:sldId id="337" r:id="rId32"/>
    <p:sldId id="338" r:id="rId33"/>
    <p:sldId id="359" r:id="rId34"/>
    <p:sldId id="360" r:id="rId35"/>
    <p:sldId id="370" r:id="rId36"/>
    <p:sldId id="339" r:id="rId37"/>
    <p:sldId id="340" r:id="rId38"/>
    <p:sldId id="361" r:id="rId39"/>
    <p:sldId id="362" r:id="rId40"/>
    <p:sldId id="363" r:id="rId41"/>
    <p:sldId id="371" r:id="rId42"/>
    <p:sldId id="372" r:id="rId43"/>
    <p:sldId id="373" r:id="rId44"/>
    <p:sldId id="374" r:id="rId45"/>
    <p:sldId id="341" r:id="rId46"/>
    <p:sldId id="342" r:id="rId47"/>
    <p:sldId id="364" r:id="rId48"/>
    <p:sldId id="365" r:id="rId49"/>
    <p:sldId id="366" r:id="rId50"/>
    <p:sldId id="343" r:id="rId51"/>
    <p:sldId id="344" r:id="rId52"/>
    <p:sldId id="367" r:id="rId53"/>
    <p:sldId id="368" r:id="rId54"/>
    <p:sldId id="369" r:id="rId55"/>
    <p:sldId id="345" r:id="rId56"/>
    <p:sldId id="346" r:id="rId57"/>
    <p:sldId id="375" r:id="rId58"/>
    <p:sldId id="376" r:id="rId59"/>
    <p:sldId id="377" r:id="rId60"/>
    <p:sldId id="274" r:id="rId6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59306" y="225261"/>
            <a:ext cx="8598091" cy="638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78100" y="5305427"/>
            <a:ext cx="58801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PRODI. TEKNIK INFORMATIKA (S-1)</a:t>
            </a:r>
            <a:endParaRPr lang="id-ID" sz="2000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65" y="4781609"/>
            <a:ext cx="5384127" cy="952381"/>
          </a:xfrm>
          <a:prstGeom prst="rect">
            <a:avLst/>
          </a:prstGeom>
        </p:spPr>
      </p:pic>
      <p:sp>
        <p:nvSpPr>
          <p:cNvPr id="10" name="Freeform 9"/>
          <p:cNvSpPr/>
          <p:nvPr userDrawn="1"/>
        </p:nvSpPr>
        <p:spPr>
          <a:xfrm>
            <a:off x="8001000" y="188496"/>
            <a:ext cx="952500" cy="49403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Freeform 20"/>
          <p:cNvSpPr/>
          <p:nvPr userDrawn="1"/>
        </p:nvSpPr>
        <p:spPr>
          <a:xfrm>
            <a:off x="4686300" y="188496"/>
            <a:ext cx="4279900" cy="2270095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Freeform 21"/>
          <p:cNvSpPr/>
          <p:nvPr userDrawn="1"/>
        </p:nvSpPr>
        <p:spPr>
          <a:xfrm>
            <a:off x="6842122" y="225261"/>
            <a:ext cx="2114550" cy="49276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Freeform 10"/>
          <p:cNvSpPr/>
          <p:nvPr userDrawn="1"/>
        </p:nvSpPr>
        <p:spPr>
          <a:xfrm>
            <a:off x="4686300" y="188497"/>
            <a:ext cx="4282407" cy="973138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5184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xtLst/>
        </p:spPr>
      </p:pic>
      <p:sp>
        <p:nvSpPr>
          <p:cNvPr id="13" name="Freeform 12"/>
          <p:cNvSpPr/>
          <p:nvPr userDrawn="1"/>
        </p:nvSpPr>
        <p:spPr>
          <a:xfrm>
            <a:off x="7308850" y="133885"/>
            <a:ext cx="1657350" cy="327546"/>
          </a:xfrm>
          <a:custGeom>
            <a:avLst/>
            <a:gdLst>
              <a:gd name="connsiteX0" fmla="*/ 0 w 1978926"/>
              <a:gd name="connsiteY0" fmla="*/ 0 h 750627"/>
              <a:gd name="connsiteX1" fmla="*/ 1978926 w 1978926"/>
              <a:gd name="connsiteY1" fmla="*/ 750627 h 750627"/>
              <a:gd name="connsiteX2" fmla="*/ 1978926 w 1978926"/>
              <a:gd name="connsiteY2" fmla="*/ 27296 h 750627"/>
              <a:gd name="connsiteX3" fmla="*/ 0 w 1978926"/>
              <a:gd name="connsiteY3" fmla="*/ 0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8926" h="750627">
                <a:moveTo>
                  <a:pt x="0" y="0"/>
                </a:moveTo>
                <a:lnTo>
                  <a:pt x="1978926" y="750627"/>
                </a:lnTo>
                <a:lnTo>
                  <a:pt x="1978926" y="2729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reeform 14"/>
          <p:cNvSpPr/>
          <p:nvPr userDrawn="1"/>
        </p:nvSpPr>
        <p:spPr>
          <a:xfrm>
            <a:off x="8557146" y="191069"/>
            <a:ext cx="450376" cy="1364776"/>
          </a:xfrm>
          <a:custGeom>
            <a:avLst/>
            <a:gdLst>
              <a:gd name="connsiteX0" fmla="*/ 409433 w 450376"/>
              <a:gd name="connsiteY0" fmla="*/ 1364776 h 1364776"/>
              <a:gd name="connsiteX1" fmla="*/ 0 w 450376"/>
              <a:gd name="connsiteY1" fmla="*/ 0 h 1364776"/>
              <a:gd name="connsiteX2" fmla="*/ 450376 w 450376"/>
              <a:gd name="connsiteY2" fmla="*/ 0 h 1364776"/>
              <a:gd name="connsiteX3" fmla="*/ 409433 w 450376"/>
              <a:gd name="connsiteY3" fmla="*/ 1364776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376" h="1364776">
                <a:moveTo>
                  <a:pt x="409433" y="1364776"/>
                </a:moveTo>
                <a:lnTo>
                  <a:pt x="0" y="0"/>
                </a:lnTo>
                <a:lnTo>
                  <a:pt x="450376" y="0"/>
                </a:lnTo>
                <a:lnTo>
                  <a:pt x="409433" y="1364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Freeform 15"/>
          <p:cNvSpPr/>
          <p:nvPr userDrawn="1"/>
        </p:nvSpPr>
        <p:spPr>
          <a:xfrm>
            <a:off x="7451678" y="136478"/>
            <a:ext cx="1610435" cy="777922"/>
          </a:xfrm>
          <a:custGeom>
            <a:avLst/>
            <a:gdLst>
              <a:gd name="connsiteX0" fmla="*/ 0 w 1610435"/>
              <a:gd name="connsiteY0" fmla="*/ 0 h 777922"/>
              <a:gd name="connsiteX1" fmla="*/ 1596788 w 1610435"/>
              <a:gd name="connsiteY1" fmla="*/ 777922 h 777922"/>
              <a:gd name="connsiteX2" fmla="*/ 1610435 w 1610435"/>
              <a:gd name="connsiteY2" fmla="*/ 54591 h 777922"/>
              <a:gd name="connsiteX3" fmla="*/ 0 w 1610435"/>
              <a:gd name="connsiteY3" fmla="*/ 0 h 77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435" h="777922">
                <a:moveTo>
                  <a:pt x="0" y="0"/>
                </a:moveTo>
                <a:lnTo>
                  <a:pt x="1596788" y="777922"/>
                </a:lnTo>
                <a:lnTo>
                  <a:pt x="1610435" y="54591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reeform 16"/>
          <p:cNvSpPr/>
          <p:nvPr userDrawn="1"/>
        </p:nvSpPr>
        <p:spPr>
          <a:xfrm>
            <a:off x="8161361" y="204716"/>
            <a:ext cx="818866" cy="1337481"/>
          </a:xfrm>
          <a:custGeom>
            <a:avLst/>
            <a:gdLst>
              <a:gd name="connsiteX0" fmla="*/ 818866 w 818866"/>
              <a:gd name="connsiteY0" fmla="*/ 1337481 h 1337481"/>
              <a:gd name="connsiteX1" fmla="*/ 0 w 818866"/>
              <a:gd name="connsiteY1" fmla="*/ 0 h 1337481"/>
              <a:gd name="connsiteX2" fmla="*/ 805218 w 818866"/>
              <a:gd name="connsiteY2" fmla="*/ 13648 h 1337481"/>
              <a:gd name="connsiteX3" fmla="*/ 818866 w 818866"/>
              <a:gd name="connsiteY3" fmla="*/ 1337481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866" h="1337481">
                <a:moveTo>
                  <a:pt x="818866" y="1337481"/>
                </a:moveTo>
                <a:lnTo>
                  <a:pt x="0" y="0"/>
                </a:lnTo>
                <a:lnTo>
                  <a:pt x="805218" y="13648"/>
                </a:lnTo>
                <a:lnTo>
                  <a:pt x="818866" y="1337481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3675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26DB-75EA-4626-8F7E-22F6AA9CAC52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56834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308"/>
            <a:ext cx="7772400" cy="2387600"/>
          </a:xfrm>
        </p:spPr>
        <p:txBody>
          <a:bodyPr>
            <a:normAutofit/>
          </a:bodyPr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Sesi 4</a:t>
            </a:r>
            <a:b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 Kontrol</a:t>
            </a:r>
            <a:endParaRPr lang="id-ID" sz="4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7983"/>
            <a:ext cx="6858000" cy="1655762"/>
          </a:xfrm>
        </p:spPr>
        <p:txBody>
          <a:bodyPr>
            <a:normAutofit lnSpcReduction="10000"/>
          </a:bodyPr>
          <a:lstStyle/>
          <a:p>
            <a:endParaRPr lang="id-ID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</a:t>
            </a: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 Poi Wong, S.Kom., M.T.I. </a:t>
            </a: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Khristian Tanselmus, S.Kom., M.TI.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86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objek untuk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menuliskan 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daftar.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sejumlah properties yang umum digunakan, yakni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349192"/>
              </p:ext>
            </p:extLst>
          </p:nvPr>
        </p:nvGraphicFramePr>
        <p:xfrm>
          <a:off x="174812" y="3334869"/>
          <a:ext cx="8767482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659"/>
                <a:gridCol w="65218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Properties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ColumnWidth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Mengatur</a:t>
                      </a:r>
                      <a:r>
                        <a:rPr lang="en-US" sz="2000" baseline="0" smtClean="0"/>
                        <a:t> lebar kolom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HorizontalScrollbar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Mengaktif/nonaktifkan</a:t>
                      </a:r>
                      <a:r>
                        <a:rPr lang="en-US" sz="2000" baseline="0" smtClean="0"/>
                        <a:t> scrollbar horizontal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Items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Mengisi</a:t>
                      </a:r>
                      <a:r>
                        <a:rPr lang="en-US" sz="2000" baseline="0" smtClean="0"/>
                        <a:t> daftar (list)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MultiColumn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Mengaktif/nonaktifkan</a:t>
                      </a:r>
                      <a:r>
                        <a:rPr lang="en-US" sz="2000" baseline="0" smtClean="0"/>
                        <a:t> mode banyak kolom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ScrollAlwaysVisible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Mengaktif/nonaktifkan</a:t>
                      </a:r>
                      <a:r>
                        <a:rPr lang="en-US" sz="2000" baseline="0" smtClean="0"/>
                        <a:t> pilihan scroll selalu muncul atau tidak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SelectionMode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Mengatur mode pemilihan daftar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Sorted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Mengaktifkan/nonaktifkan</a:t>
                      </a:r>
                      <a:r>
                        <a:rPr lang="en-US" sz="2000" baseline="0" smtClean="0"/>
                        <a:t> pilihan pengurutan data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20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beberapa event yang umum digunakan,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yakni 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id-ID" sz="3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sejumlah method yang umum digunakan, yakni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08975"/>
              </p:ext>
            </p:extLst>
          </p:nvPr>
        </p:nvGraphicFramePr>
        <p:xfrm>
          <a:off x="188258" y="2809537"/>
          <a:ext cx="874058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712"/>
                <a:gridCol w="49628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Event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SelectedIndexChanged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Saat terjadi</a:t>
                      </a:r>
                      <a:r>
                        <a:rPr lang="en-US" sz="2000" baseline="0" smtClean="0"/>
                        <a:t> perubahan index terpilih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SelectedValueChanged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Saat terjadi perubahan nilai terpilih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646127"/>
              </p:ext>
            </p:extLst>
          </p:nvPr>
        </p:nvGraphicFramePr>
        <p:xfrm>
          <a:off x="188258" y="5503406"/>
          <a:ext cx="874058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84"/>
                <a:gridCol w="65184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Method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Items.Add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Menambah</a:t>
                      </a:r>
                      <a:r>
                        <a:rPr lang="en-US" sz="2000" baseline="0" smtClean="0"/>
                        <a:t> daftar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Items.Clear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Membersihkan daftar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615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404581"/>
              </p:ext>
            </p:extLst>
          </p:nvPr>
        </p:nvGraphicFramePr>
        <p:xfrm>
          <a:off x="183776" y="1882586"/>
          <a:ext cx="874507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323"/>
                <a:gridCol w="65217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Method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Items.Count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jumlah</a:t>
                      </a:r>
                      <a:r>
                        <a:rPr lang="en-US" sz="2000" baseline="0" smtClean="0"/>
                        <a:t> daftar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Items.RemoveAt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Menghapus daftar pada index tertentu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GetSelected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Mengecek apakah</a:t>
                      </a:r>
                      <a:r>
                        <a:rPr lang="en-US" sz="2000" baseline="0" smtClean="0"/>
                        <a:t> suatu index sedang dalam kondisi terpilih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SetSelected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 suatu index agar terpilih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SelectedIndex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</a:t>
                      </a:r>
                      <a:r>
                        <a:rPr lang="en-US" sz="2000" baseline="0" smtClean="0"/>
                        <a:t> nilai index dari daftar yang terpilih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SelectedItem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nilai string dari daftar yang terpilih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798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Sama dengan ListBox, tetapi lebih efisien terhadap area yang digunakan pada Form.</a:t>
            </a:r>
          </a:p>
          <a:p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Memiliki properties, event, dan method yang sama dengan ListBox, dengan penambahan 1 properties yang umum digunakan, yakni </a:t>
            </a:r>
            <a:r>
              <a:rPr lang="id-ID" sz="2600" b="1">
                <a:latin typeface="Consolas"/>
              </a:rPr>
              <a:t>DropDownStyle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untuk mengatur bentuk dropdown dari ComboBox.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2892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GroupBox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objek untuk menampung objek lain, sehingga akan terbentuk suatu kelompok objek.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Properties, event, dan method yang umum digunakan sama dengan objek lain.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9843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CheckBox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objek untuk memberikan pilihan centang atau tombol on/off kepada pengguna.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Memiliki beberapa properties yang umum digunakan, yakni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54178"/>
              </p:ext>
            </p:extLst>
          </p:nvPr>
        </p:nvGraphicFramePr>
        <p:xfrm>
          <a:off x="188258" y="4195482"/>
          <a:ext cx="874058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547"/>
                <a:gridCol w="61480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Properties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Appearance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Mengatur bentuk dari CheckBox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CheckAlign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Mengatur posisi centang pada properties</a:t>
                      </a:r>
                      <a:r>
                        <a:rPr lang="en-US" sz="2000" baseline="0" smtClean="0"/>
                        <a:t> </a:t>
                      </a:r>
                      <a:r>
                        <a:rPr lang="en-US" sz="2000" smtClean="0"/>
                        <a:t>Text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Checked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Mengaktif/nonaktifkan pilihan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CheckState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Mengatur jenis pilihan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ThreeState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Mengaktif/nonaktifkan</a:t>
                      </a:r>
                      <a:r>
                        <a:rPr lang="en-US" sz="2000" baseline="0" smtClean="0"/>
                        <a:t> mode 3 pilihan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33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CheckBox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yang digunakan umumnya sama dengan event pada objek lain, dengan tambahan 1 event, yakni CheckedChanged yang akan terjadi saat terjadi perubahan pilihan.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yang digunakan umumnya sama dengan method pada objek lain.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4632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RadioButton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Mirip dengan CheckBox.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Apabila terdapat kumpulan RadioButton pada 1 area objek yang sama, maka tanda centang hanya dapat diberikan pada salah satu dari kumpulan RadioButton tersebut.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Memiliki properties, event, dan method yang sama dengan CheckBox.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4231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ErrorProvider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objek yang memiliki indikator visual untuk menarik perhatian pengguna.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objek yang tidak memiliki bentuk visual dan tidak menempati Form.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Memiliki method yang umum digunakan, yakni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702141"/>
              </p:ext>
            </p:extLst>
          </p:nvPr>
        </p:nvGraphicFramePr>
        <p:xfrm>
          <a:off x="188259" y="4726939"/>
          <a:ext cx="875403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096"/>
                <a:gridCol w="59349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Method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SetError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 pesan kesalahan pada objek yang dituju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GetError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pesan kesalahan dari objek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SetIconAlignment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Mengatur posisi indikator</a:t>
                      </a:r>
                      <a:r>
                        <a:rPr lang="en-US" sz="2000" baseline="0" smtClean="0"/>
                        <a:t> visual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461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PictureBox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objek untuk menempatkan gambar.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Memiliki beberapa properties yang umum digunakan,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yakni 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id-ID" sz="3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endParaRPr lang="id-ID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endParaRPr lang="id-ID" sz="24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endParaRPr lang="id-ID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 method yang digunakan umumnya sama dengan objek lain.</a:t>
            </a:r>
          </a:p>
          <a:p>
            <a:pPr>
              <a:spcBef>
                <a:spcPts val="600"/>
              </a:spcBef>
            </a:pPr>
            <a:endParaRPr lang="id-ID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endParaRPr lang="en-US" sz="3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973010"/>
              </p:ext>
            </p:extLst>
          </p:nvPr>
        </p:nvGraphicFramePr>
        <p:xfrm>
          <a:off x="174812" y="3765176"/>
          <a:ext cx="876748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6329"/>
                <a:gridCol w="5721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Properties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Image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Memanggil</a:t>
                      </a:r>
                      <a:r>
                        <a:rPr lang="en-US" sz="2000" baseline="0" smtClean="0"/>
                        <a:t> file gambar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SizeMode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Mengatur bentuk</a:t>
                      </a:r>
                      <a:r>
                        <a:rPr lang="en-US" sz="2000" baseline="0" smtClean="0"/>
                        <a:t> tampilan gambar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89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 Kontrol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</a:p>
          <a:p>
            <a:pPr>
              <a:spcBef>
                <a:spcPts val="600"/>
              </a:spcBef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GroupBox</a:t>
            </a:r>
          </a:p>
          <a:p>
            <a:pPr>
              <a:spcBef>
                <a:spcPts val="600"/>
              </a:spcBef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CheckBox</a:t>
            </a:r>
            <a:endParaRPr lang="id-ID" sz="3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RadioButton</a:t>
            </a:r>
            <a:endParaRPr lang="id-ID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7634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HScrollBar &amp; VScrollBar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objek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berupa </a:t>
            </a:r>
            <a:r>
              <a:rPr lang="id-ID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gulungan layar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Terdiri dari 2 objek yakni HScrollBar dan VScrollBar. Bedanya adalah orientasi.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sejumlah properties yang umum digunakan, yakni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138735"/>
              </p:ext>
            </p:extLst>
          </p:nvPr>
        </p:nvGraphicFramePr>
        <p:xfrm>
          <a:off x="174812" y="4251960"/>
          <a:ext cx="876748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825"/>
                <a:gridCol w="60926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Properties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Minimum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 nilai</a:t>
                      </a:r>
                      <a:r>
                        <a:rPr lang="en-US" sz="2000" baseline="0" smtClean="0"/>
                        <a:t> paling kecil dari scrollbar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Maximum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</a:t>
                      </a:r>
                      <a:r>
                        <a:rPr lang="en-US" sz="2000" baseline="0" smtClean="0"/>
                        <a:t> n</a:t>
                      </a:r>
                      <a:r>
                        <a:rPr lang="en-US" sz="2000" smtClean="0"/>
                        <a:t>ilai</a:t>
                      </a:r>
                      <a:r>
                        <a:rPr lang="en-US" sz="2000" baseline="0" smtClean="0"/>
                        <a:t> paling besar dari scrollbar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SmallChange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</a:t>
                      </a:r>
                      <a:r>
                        <a:rPr lang="en-US" sz="2000" baseline="0" smtClean="0"/>
                        <a:t> b</a:t>
                      </a:r>
                      <a:r>
                        <a:rPr lang="en-US" sz="2000" smtClean="0"/>
                        <a:t>esaran</a:t>
                      </a:r>
                      <a:r>
                        <a:rPr lang="en-US" sz="2000" baseline="0" smtClean="0"/>
                        <a:t> nilai loncatan/geseran terkecil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LargeChange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</a:t>
                      </a:r>
                      <a:r>
                        <a:rPr lang="en-US" sz="2000" baseline="0" smtClean="0"/>
                        <a:t> b</a:t>
                      </a:r>
                      <a:r>
                        <a:rPr lang="en-US" sz="2000" smtClean="0"/>
                        <a:t>esaran nilai</a:t>
                      </a:r>
                      <a:r>
                        <a:rPr lang="en-US" sz="2000" baseline="0" smtClean="0"/>
                        <a:t> loncatan/geseran terbesar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Value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nilai dari posisi panel scrollbar saat ini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259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HScrollBar &amp; VScrollBar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yang paling umum digunakan pada objek HScrollBar dan VScrollBar adalah event Scroll, dimana akan terjadi saat user mengubah/menggeser posisi panel dari scrollbar.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1153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DateTimePicker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objek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menampilkan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tanggal dalam tampilan kalender.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Bentuknya mirip dengan ComboBox.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sejumlah properties yang umum digunakan, yakni :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05121"/>
              </p:ext>
            </p:extLst>
          </p:nvPr>
        </p:nvGraphicFramePr>
        <p:xfrm>
          <a:off x="188258" y="4265407"/>
          <a:ext cx="874058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621"/>
                <a:gridCol w="60739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Properties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CalendarFont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Mengelola</a:t>
                      </a:r>
                      <a:r>
                        <a:rPr lang="en-US" sz="2000" baseline="0" smtClean="0"/>
                        <a:t> font dari tampilan kalender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Format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Pilihan</a:t>
                      </a:r>
                      <a:r>
                        <a:rPr lang="en-US" sz="2000" baseline="0" smtClean="0"/>
                        <a:t> format dari tanggal yang dimunculkan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CustomFormat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 format sesuai keinginan user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MinDate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</a:t>
                      </a:r>
                      <a:r>
                        <a:rPr lang="en-US" sz="2000" baseline="0" smtClean="0"/>
                        <a:t> tanggal terkecil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MaxDate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 tanggal terbesar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194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DateTimePicker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565863"/>
              </p:ext>
            </p:extLst>
          </p:nvPr>
        </p:nvGraphicFramePr>
        <p:xfrm>
          <a:off x="188259" y="1877208"/>
          <a:ext cx="872714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2518"/>
                <a:gridCol w="60646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Properties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ShowUpDown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Mengaktif/non-aktifkan scrollbar atas-bawah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Value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tanggal terpilih</a:t>
                      </a:r>
                      <a:r>
                        <a:rPr lang="en-US" sz="2000" baseline="0" smtClean="0"/>
                        <a:t> saat ini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493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DomainUpDown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objek untuk menampilkan daftar nilai berupa string.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Bentuknya mirip dengan ComboBox.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sejumlah properties yang umum digunakan, yakni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602101"/>
              </p:ext>
            </p:extLst>
          </p:nvPr>
        </p:nvGraphicFramePr>
        <p:xfrm>
          <a:off x="188259" y="4288716"/>
          <a:ext cx="872714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6064"/>
                <a:gridCol w="52510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Properties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Items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Mengisi daftar (list)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UpDownAlign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Mengatur posisi scroll atas-bawah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393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DomainUpDown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sejumlah method yang umum digunakan, yakni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233891"/>
              </p:ext>
            </p:extLst>
          </p:nvPr>
        </p:nvGraphicFramePr>
        <p:xfrm>
          <a:off x="188258" y="2812574"/>
          <a:ext cx="874058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421"/>
                <a:gridCol w="52591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Method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DownButton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Sama dengan klik scroll bawah 1 x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UpButton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Sama dengan</a:t>
                      </a:r>
                      <a:r>
                        <a:rPr lang="en-US" sz="2000" baseline="0" smtClean="0"/>
                        <a:t> klik scroll atas 1 x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686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NumericUpDown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objek untuk menampilkan daftar nilai berupa angka.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Bentuknya mirip dengan DomainUpDown.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sejumlah properties yang umum digunakan, yakni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31216"/>
              </p:ext>
            </p:extLst>
          </p:nvPr>
        </p:nvGraphicFramePr>
        <p:xfrm>
          <a:off x="174812" y="4276911"/>
          <a:ext cx="8740588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984"/>
                <a:gridCol w="57036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Properties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DecimalPlaces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Mengatur jumlah</a:t>
                      </a:r>
                      <a:r>
                        <a:rPr lang="en-US" sz="2000" baseline="0" smtClean="0"/>
                        <a:t> desimal pecahan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Hexadecimal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Mengaktif/non-aktifkan</a:t>
                      </a:r>
                      <a:r>
                        <a:rPr lang="en-US" sz="2000" baseline="0" smtClean="0"/>
                        <a:t> nilai dalam hexadesimal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Increment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Mengatur besaran loncatan nilai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mtClean="0"/>
                        <a:t>ThousandsSeparator</a:t>
                      </a:r>
                      <a:endParaRPr lang="id-ID" sz="2000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Mengatur notasi pemisah ribuan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758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NumericUpDown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559344"/>
              </p:ext>
            </p:extLst>
          </p:nvPr>
        </p:nvGraphicFramePr>
        <p:xfrm>
          <a:off x="188259" y="1865966"/>
          <a:ext cx="872714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312"/>
                <a:gridCol w="56948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Properties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Minimum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 nilai</a:t>
                      </a:r>
                      <a:r>
                        <a:rPr lang="en-US" sz="2000" baseline="0" smtClean="0"/>
                        <a:t> paling kecil dari NumericUpDown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Maximum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 nilai</a:t>
                      </a:r>
                      <a:r>
                        <a:rPr lang="en-US" sz="2000" baseline="0" smtClean="0"/>
                        <a:t> paling besar dari NumericUpDown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416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MaskedTextBox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objek yang mirip dengan TextBox tetapi menyediakan Mask untuk membantu user dalam menginput nilai dengan format khusus.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sejumlah properties yang umum digunakan, yakni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716465"/>
              </p:ext>
            </p:extLst>
          </p:nvPr>
        </p:nvGraphicFramePr>
        <p:xfrm>
          <a:off x="179294" y="4641028"/>
          <a:ext cx="8763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144"/>
                <a:gridCol w="64608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Properties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Mask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/>
                        <a:t>Menset format Mask</a:t>
                      </a:r>
                      <a:endParaRPr lang="id-ID" sz="20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MaskCompleted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Bernilai</a:t>
                      </a:r>
                      <a:r>
                        <a:rPr lang="en-US" sz="2000" baseline="0" smtClean="0"/>
                        <a:t> True jika semua karakter wajib terisi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MaskFull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Bernilai True jika semua karakter wajib dan optional terisi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877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MaskedTextBox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Karakter untuk Mask adalah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sebagai 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berikut: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25483"/>
              </p:ext>
            </p:extLst>
          </p:nvPr>
        </p:nvGraphicFramePr>
        <p:xfrm>
          <a:off x="183776" y="2752165"/>
          <a:ext cx="8745072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659"/>
                <a:gridCol w="69664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Karakter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0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/>
                        <a:t>Angka antara 0 - 9 (Wajib)</a:t>
                      </a:r>
                      <a:endParaRPr lang="id-ID" sz="20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9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Angka atau Spasi (Optional)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#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Angka, Spasi, +, - (Optional)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L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Huruf a - z atau A - Z (Wajib)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?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Huruf a - z atau A - Z (Optional)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A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Karakter a - z, A - Z, atau 0 - 9 (Wajib)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a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/>
                        <a:t>Karakter a - z, A - Z, atau 0 - 9 (Optional)</a:t>
                      </a:r>
                      <a:endParaRPr lang="id-ID" sz="200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3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 Kontrol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id-ID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ErrorProvider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PictureBox</a:t>
            </a:r>
            <a:endParaRPr lang="id-ID" sz="3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HScrollBar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VScrollBar</a:t>
            </a:r>
          </a:p>
          <a:p>
            <a:pPr>
              <a:spcBef>
                <a:spcPts val="600"/>
              </a:spcBef>
            </a:pPr>
            <a:r>
              <a:rPr lang="id-ID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DateTimePicker</a:t>
            </a:r>
          </a:p>
          <a:p>
            <a:pPr>
              <a:spcBef>
                <a:spcPts val="600"/>
              </a:spcBef>
            </a:pPr>
            <a:r>
              <a:rPr lang="id-ID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DomainUpDown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NumericUpDown</a:t>
            </a:r>
          </a:p>
          <a:p>
            <a:pPr>
              <a:spcBef>
                <a:spcPts val="600"/>
              </a:spcBef>
            </a:pPr>
            <a:r>
              <a:rPr lang="id-ID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MaskedTextBox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RichTextBox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66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MaskedTextBox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767863"/>
              </p:ext>
            </p:extLst>
          </p:nvPr>
        </p:nvGraphicFramePr>
        <p:xfrm>
          <a:off x="183776" y="1865966"/>
          <a:ext cx="8758518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394"/>
                <a:gridCol w="6977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Karakter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Pemisah Koma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,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Pemisah Ribuan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: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Pemisah Waktu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/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/>
                        <a:t>Pemisah Tanggal</a:t>
                      </a:r>
                      <a:endParaRPr lang="id-ID" sz="20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$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Simbol Mata Uang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&lt;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/>
                        <a:t>Secara auto mengubah</a:t>
                      </a:r>
                      <a:r>
                        <a:rPr lang="en-US" sz="2000" baseline="0" smtClean="0"/>
                        <a:t> karakter menjadi huruf kecil setelahnya</a:t>
                      </a:r>
                      <a:endParaRPr lang="id-ID" sz="20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&gt;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/>
                        <a:t>Secara auto mengubah</a:t>
                      </a:r>
                      <a:r>
                        <a:rPr lang="en-US" sz="2000" baseline="0" smtClean="0"/>
                        <a:t> karakter menjadi huruf besar setelahnya</a:t>
                      </a:r>
                      <a:endParaRPr lang="id-ID" sz="200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482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RichTextBox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objek dengan tampilan dan fungsi yang sama dengan TextBox, tetapi dengan fitur yang lebih kompleks.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sejumlah properties yang umum digunakan, yakni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533694"/>
              </p:ext>
            </p:extLst>
          </p:nvPr>
        </p:nvGraphicFramePr>
        <p:xfrm>
          <a:off x="179294" y="4195763"/>
          <a:ext cx="874955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611"/>
                <a:gridCol w="6450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Properties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AcceptsTab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 penerimaan karakter tabulasi oleh RichTextBox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DetectUrls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Mengaktif/non-aktifkan auto-detect</a:t>
                      </a:r>
                      <a:r>
                        <a:rPr lang="en-US" sz="2000" baseline="0" smtClean="0"/>
                        <a:t> URL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Lines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isi</a:t>
                      </a:r>
                      <a:r>
                        <a:rPr lang="en-US" sz="2000" baseline="0" smtClean="0"/>
                        <a:t> RichTextBox dalam array String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MaxLength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 panjang maksimum isi RichTextBox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MultiLine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Mengaktif/non-aktifkan</a:t>
                      </a:r>
                      <a:r>
                        <a:rPr lang="en-US" sz="2000" baseline="0" smtClean="0"/>
                        <a:t> fitur multi line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370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RichTextBox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sejumlah method yang umum digunakan, yakni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26783"/>
              </p:ext>
            </p:extLst>
          </p:nvPr>
        </p:nvGraphicFramePr>
        <p:xfrm>
          <a:off x="188258" y="1865966"/>
          <a:ext cx="874058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256"/>
                <a:gridCol w="6444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Properties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ScrollBars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Mengatur tampilan</a:t>
                      </a:r>
                      <a:r>
                        <a:rPr lang="en-US" sz="2000" baseline="0" smtClean="0"/>
                        <a:t> scrollbar pada RichTextBox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WordWarp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Mengaktif/non-aktifkan</a:t>
                      </a:r>
                      <a:r>
                        <a:rPr lang="en-US" sz="2000" baseline="0" smtClean="0"/>
                        <a:t> fitur word-warp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70142"/>
              </p:ext>
            </p:extLst>
          </p:nvPr>
        </p:nvGraphicFramePr>
        <p:xfrm>
          <a:off x="188258" y="4498835"/>
          <a:ext cx="874058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402"/>
                <a:gridCol w="62961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Method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AppendText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Menambahkan teks pada akhir teks</a:t>
                      </a:r>
                      <a:r>
                        <a:rPr lang="en-US" sz="2000" baseline="0" smtClean="0"/>
                        <a:t> di dalam RichTextBox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CanUndo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Mengaktif/non-aktifkan fitur Undo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CanRedo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Mengaktif/non-aktifkan fitur</a:t>
                      </a:r>
                      <a:r>
                        <a:rPr lang="en-US" sz="2000" baseline="0" smtClean="0"/>
                        <a:t> Redo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CanPaste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Mengaktif/non-aktifkan fitur Paste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708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RichTextBox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07006"/>
              </p:ext>
            </p:extLst>
          </p:nvPr>
        </p:nvGraphicFramePr>
        <p:xfrm>
          <a:off x="179294" y="1865966"/>
          <a:ext cx="87630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0669"/>
                <a:gridCol w="63123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Method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Cut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Menjalankan</a:t>
                      </a:r>
                      <a:r>
                        <a:rPr lang="en-US" sz="2000" baseline="0" smtClean="0"/>
                        <a:t> operasi Cut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Copy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Menjalankan operasi Copy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Paste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Menjalankan operasi Paste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Undo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Menjalankan operasi Undo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Redo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Menjalankan operasi Redo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Clear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Membersihkan</a:t>
                      </a:r>
                      <a:r>
                        <a:rPr lang="en-US" sz="2000" baseline="0" smtClean="0"/>
                        <a:t> isi teks di dalam RichTextBox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ClearUndo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Membersihkan isi memori Undo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LoadFile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Membaca/memanggil</a:t>
                      </a:r>
                      <a:r>
                        <a:rPr lang="en-US" sz="2000" baseline="0" smtClean="0"/>
                        <a:t> file RichTextFile (RTF)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SaveFile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Menyimpan teks ke dalam </a:t>
                      </a:r>
                      <a:r>
                        <a:rPr lang="en-US" sz="2000" baseline="0" smtClean="0"/>
                        <a:t>RichTextFile (RTF)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SelectedText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teks</a:t>
                      </a:r>
                      <a:r>
                        <a:rPr lang="en-US" sz="2000" baseline="0" smtClean="0"/>
                        <a:t> yang ter-highlight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SelectionAlignment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Mengatur rata teks yang </a:t>
                      </a:r>
                      <a:r>
                        <a:rPr lang="en-US" sz="2000" baseline="0" smtClean="0"/>
                        <a:t>ter-highlight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728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RichTextBox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menset suatu teks sehingga ter-highlight, harus menggunakan method SelectionStart dan SelectionLength.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97495"/>
              </p:ext>
            </p:extLst>
          </p:nvPr>
        </p:nvGraphicFramePr>
        <p:xfrm>
          <a:off x="179294" y="1865966"/>
          <a:ext cx="87630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0669"/>
                <a:gridCol w="63123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Method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SelectionBackColor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Mengatur warna latar teks yang </a:t>
                      </a:r>
                      <a:r>
                        <a:rPr lang="en-US" sz="2000" baseline="0" smtClean="0"/>
                        <a:t>ter-highlight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SelectionBullet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Mengatur bullet pada teks yang </a:t>
                      </a:r>
                      <a:r>
                        <a:rPr lang="en-US" sz="2000" baseline="0" smtClean="0"/>
                        <a:t>ter-highlight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SelectionColor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Mengatur warna teks yang </a:t>
                      </a:r>
                      <a:r>
                        <a:rPr lang="en-US" sz="2000" baseline="0" smtClean="0"/>
                        <a:t>ter-highlight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SelectionFont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Mengatur font pada teks yang </a:t>
                      </a:r>
                      <a:r>
                        <a:rPr lang="en-US" sz="2000" baseline="0" smtClean="0"/>
                        <a:t>ter-highlight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SelectionStart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 posisi karakter pada</a:t>
                      </a:r>
                      <a:r>
                        <a:rPr lang="en-US" sz="2000" baseline="0" smtClean="0"/>
                        <a:t> teks yang akan di-highlight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SelectionLength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panjang teks yang </a:t>
                      </a:r>
                      <a:r>
                        <a:rPr lang="en-US" sz="2000" baseline="0" smtClean="0"/>
                        <a:t>ter-highlight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182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RichTextBox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: Buat 1 project dengan 1 Form (Form1), lalu pasangkan 1 Button dan 1 RichTextBox.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Tuliskan kode program berikut pada event Click pada Button tersebut :</a:t>
            </a:r>
          </a:p>
          <a:p>
            <a:pPr marL="723900" indent="0">
              <a:buNone/>
            </a:pPr>
            <a:r>
              <a:rPr lang="id-ID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richTextBox1.SelectionStart = 1;</a:t>
            </a:r>
          </a:p>
          <a:p>
            <a:pPr marL="723900" indent="0">
              <a:buNone/>
            </a:pPr>
            <a:r>
              <a:rPr lang="id-ID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richTextBox1.SelectionLength = 5;</a:t>
            </a:r>
          </a:p>
          <a:p>
            <a:pPr marL="1077913" indent="-354013">
              <a:buNone/>
            </a:pPr>
            <a:r>
              <a:rPr lang="fr-FR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richTextBox1.SelectionFont = </a:t>
            </a:r>
            <a:r>
              <a:rPr lang="fr-FR" sz="2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fr-FR" sz="2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fr-FR" sz="22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Font</a:t>
            </a:r>
            <a:r>
              <a:rPr lang="fr-FR" sz="2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fr-FR" sz="22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"Courier New"</a:t>
            </a:r>
            <a:r>
              <a:rPr lang="fr-FR" sz="2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20, </a:t>
            </a:r>
            <a:r>
              <a:rPr lang="fr-FR" sz="22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FontStyle</a:t>
            </a:r>
            <a:r>
              <a:rPr lang="fr-FR" sz="2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.Bold);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345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ListView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objek untuk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menampilkan </a:t>
            </a:r>
            <a:r>
              <a:rPr lang="id-ID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daftar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 bentuk tabel.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sejumlah properties yang umum digunakan, yakni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354144"/>
              </p:ext>
            </p:extLst>
          </p:nvPr>
        </p:nvGraphicFramePr>
        <p:xfrm>
          <a:off x="183776" y="3753522"/>
          <a:ext cx="874507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048"/>
                <a:gridCol w="69790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Properties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CheckBoxes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Mengaktif/non-aktifkan checkbox</a:t>
                      </a:r>
                      <a:r>
                        <a:rPr lang="en-US" sz="2000" baseline="0" smtClean="0"/>
                        <a:t> pada setiap item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Columns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Mengelola kolom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FullRowSelect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Mengaktif/non-aktifkan fitur seleksi</a:t>
                      </a:r>
                      <a:r>
                        <a:rPr lang="en-US" sz="2000" baseline="0" smtClean="0"/>
                        <a:t> baris penuh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GridLines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Mengaktif/non-aktifkan tampilan garis baris-kolom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Groups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Mengelola grup</a:t>
                      </a:r>
                      <a:r>
                        <a:rPr lang="en-US" sz="2000" baseline="0" smtClean="0"/>
                        <a:t> (kategori item)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HotTracking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Mengaktif/non-aktifkan</a:t>
                      </a:r>
                      <a:r>
                        <a:rPr lang="en-US" sz="2000" baseline="0" smtClean="0"/>
                        <a:t> fitur hyperlink pada item (semua kolom)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510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ListView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Columns, terdiri dari beberapa properties yang umum digunakan, yakni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730710"/>
              </p:ext>
            </p:extLst>
          </p:nvPr>
        </p:nvGraphicFramePr>
        <p:xfrm>
          <a:off x="179294" y="1718049"/>
          <a:ext cx="874955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868"/>
                <a:gridCol w="68216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Properties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HoverSelection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Mengaktif/non-aktifkan fitur hyperlink pada item pertama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Items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Mengelola item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MultiSelect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Mengaktif/non-aktifkan fitur multi-select item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ShowGroups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Mengaktif/non-aktifkan</a:t>
                      </a:r>
                      <a:r>
                        <a:rPr lang="en-US" sz="2000" baseline="0" smtClean="0"/>
                        <a:t> tampilan grup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View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Mengelola mode tampilan ListView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585079"/>
              </p:ext>
            </p:extLst>
          </p:nvPr>
        </p:nvGraphicFramePr>
        <p:xfrm>
          <a:off x="179294" y="5490882"/>
          <a:ext cx="874955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099"/>
                <a:gridCol w="57094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Properties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TextAlign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Mengatur perataan kolom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Width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Mengatur lebar kolom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312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ListView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 mode Details, Kolom pada ListView terdiri dari Kolom Utama dan Kolom Pendamping.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Kolom Utama dapat dipilih oleh user, tetapi Kolom Pendamping tidak bisa.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Kolom Utama hanya diizinkan 1 kolom saja, yakni Kolom Pertama (kolom paling kiri), tetapi Kolom Pendamping dapat lebih dari 1 kolom.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6518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ListView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 properties Items, terdiri dari beberapa properties yang umum digunakan,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yakni 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id-ID" sz="3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 properties Items, untuk mengelola item pada Kolom Utama, sedangkan item pada Kolom Pendamping, dikelola oleh properties SubItems yang ada di dalam properties Items.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889561"/>
              </p:ext>
            </p:extLst>
          </p:nvPr>
        </p:nvGraphicFramePr>
        <p:xfrm>
          <a:off x="188258" y="2785680"/>
          <a:ext cx="874058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892"/>
                <a:gridCol w="68146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Properties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Group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 grup</a:t>
                      </a:r>
                      <a:r>
                        <a:rPr lang="en-US" sz="2000" baseline="0" smtClean="0"/>
                        <a:t> untuk item yang sedang diisi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SubItems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Mengelola sub-item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2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 Kontrol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ListView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MenuStrip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ContextMenuStrip</a:t>
            </a:r>
            <a:endParaRPr lang="id-ID" sz="3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id-ID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OpenFileDialog &amp; SaveFileDialog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8477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ListView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sejumlah method yang umum digunakan, yakni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063780"/>
              </p:ext>
            </p:extLst>
          </p:nvPr>
        </p:nvGraphicFramePr>
        <p:xfrm>
          <a:off x="179294" y="2812574"/>
          <a:ext cx="874955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504"/>
                <a:gridCol w="60060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Method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CheckedItems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item yang</a:t>
                      </a:r>
                      <a:r>
                        <a:rPr lang="en-US" sz="2000" baseline="0" smtClean="0"/>
                        <a:t> memiliki tanda centang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Clear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Membersihkan semua item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FindItemWithText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Mencari item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FocusedItem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item</a:t>
                      </a:r>
                      <a:r>
                        <a:rPr lang="en-US" sz="2000" baseline="0" smtClean="0"/>
                        <a:t> yang sedang terpilih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SelectedItems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item yang sedang terpilih secara detail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034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ListView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: Buat 1 project dengan 1 Form (Form1), lalu pasangkan 1 ListView dan 1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id-ID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Berikan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nama ListView dengan “LV”.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Tuliskan kode program berikut pada event Load pada Form :</a:t>
            </a:r>
          </a:p>
          <a:p>
            <a:pPr marL="1077913" indent="-354013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LV.View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View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.Details;</a:t>
            </a:r>
          </a:p>
          <a:p>
            <a:pPr marL="1077913" indent="-354013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LV.Columns.Add(</a:t>
            </a:r>
            <a:r>
              <a:rPr lang="id-ID" sz="1800" b="1" smtClean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"Teks"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1077913" indent="-354013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LV.Columns.Add(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"Satuan"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80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</a:t>
            </a: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HorizontalAlignment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.Right);</a:t>
            </a:r>
          </a:p>
          <a:p>
            <a:pPr marL="1077913" indent="-354013">
              <a:buNone/>
            </a:pPr>
            <a:r>
              <a:rPr lang="id-ID" sz="1800" b="1">
                <a:solidFill>
                  <a:prstClr val="black"/>
                </a:solidFill>
                <a:latin typeface="Consolas"/>
              </a:rPr>
              <a:t>LV.Columns.Add(</a:t>
            </a:r>
            <a:r>
              <a:rPr lang="id-ID" sz="1800" b="1">
                <a:solidFill>
                  <a:srgbClr val="A31515"/>
                </a:solidFill>
                <a:latin typeface="Consolas"/>
              </a:rPr>
              <a:t>"Puluhan"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, 80, </a:t>
            </a:r>
            <a:r>
              <a:rPr lang="id-ID" sz="1800" b="1">
                <a:solidFill>
                  <a:srgbClr val="2B91AF"/>
                </a:solidFill>
                <a:latin typeface="Consolas"/>
              </a:rPr>
              <a:t>HorizontalAlignment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.Right</a:t>
            </a:r>
            <a:r>
              <a:rPr lang="id-ID" sz="1800" b="1" smtClean="0">
                <a:solidFill>
                  <a:prstClr val="black"/>
                </a:solidFill>
                <a:latin typeface="Consolas"/>
              </a:rPr>
              <a:t>);</a:t>
            </a:r>
            <a:endParaRPr lang="id-ID" sz="1800" b="1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1077913" indent="-354013">
              <a:buNone/>
            </a:pPr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095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ListView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77913" indent="-354013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LV.Columns.Add(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"Ratusan"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80,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HorizontalAlignment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.Right);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LV.Items.Add(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"Satu"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LV.Items[0].SubItems.Add(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"1"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LV.Items[0].SubItems.Add(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"10"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LV.Items[0].SubItems.Add(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"100"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LV.Items.Add(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"Dua"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LV.Items[1].SubItems.Add(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"2"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LV.Items[1].SubItems.Add(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"20"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LV.Items[1].SubItems.Add(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"200"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268288" indent="-268288"/>
            <a:endParaRPr lang="id-ID" sz="18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18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39681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ListView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LV.Items.Add(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"Tiga"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LV.Items[2].SubItems.Add(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"3"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LV.Items[2].SubItems.Add(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"30"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LV.Items[2].SubItems.Add(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"300"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tuliskan kode program berikut pada event Click pada Button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tersebut 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id-ID" sz="3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77913" indent="-354013">
              <a:buNone/>
            </a:pPr>
            <a:r>
              <a:rPr lang="id-ID" sz="21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psn = </a:t>
            </a:r>
            <a:r>
              <a:rPr lang="id-ID" sz="21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""</a:t>
            </a:r>
            <a:r>
              <a:rPr lang="id-ID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1077913" indent="-354013">
              <a:buNone/>
            </a:pPr>
            <a:r>
              <a:rPr lang="en-US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psn = </a:t>
            </a:r>
            <a:r>
              <a:rPr lang="en-US" sz="21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en-US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.Concat(</a:t>
            </a:r>
            <a:r>
              <a:rPr lang="en-US" sz="21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"Teks = "</a:t>
            </a:r>
            <a:r>
              <a:rPr lang="en-US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LV.SelectedItems[0].Text, </a:t>
            </a:r>
            <a:r>
              <a:rPr lang="en-US" sz="21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"\n"</a:t>
            </a:r>
            <a:r>
              <a:rPr lang="en-US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1077913" indent="-354013">
              <a:buNone/>
            </a:pPr>
            <a:r>
              <a:rPr lang="id-ID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psn = </a:t>
            </a:r>
            <a:r>
              <a:rPr lang="id-ID" sz="21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.Concat(psn, </a:t>
            </a:r>
            <a:r>
              <a:rPr lang="id-ID" sz="21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"Satuan = "</a:t>
            </a:r>
            <a:r>
              <a:rPr lang="id-ID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LV.SelectedItems[0].SubItems[1].Text, </a:t>
            </a:r>
            <a:r>
              <a:rPr lang="id-ID" sz="21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"\n"</a:t>
            </a:r>
            <a:r>
              <a:rPr lang="id-ID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268288" indent="-268288"/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17454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ListView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77913" indent="-354013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psn = </a:t>
            </a: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.Concat(psn, </a:t>
            </a:r>
            <a:r>
              <a:rPr lang="id-ID" sz="19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"Puluhan = "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LV.SelectedItems[0].SubItems[2].Text, </a:t>
            </a:r>
            <a:r>
              <a:rPr lang="id-ID" sz="19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"\n"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1077913" indent="-354013">
              <a:buNone/>
            </a:pP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psn = </a:t>
            </a:r>
            <a:r>
              <a:rPr lang="en-US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.Concat(psn, </a:t>
            </a:r>
            <a:r>
              <a:rPr lang="en-US" sz="19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"Ratusan = "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LV.SelectedItems[0].SubItems[3].Text);</a:t>
            </a:r>
          </a:p>
          <a:p>
            <a:pPr marL="1077913" indent="-354013">
              <a:buNone/>
            </a:pP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MessageBox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.Show(psn, </a:t>
            </a:r>
            <a:r>
              <a:rPr lang="id-ID" sz="19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"Info"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</a:t>
            </a: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MessageBoxButtons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.OK, </a:t>
            </a: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MessageBoxIcon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.Information);</a:t>
            </a:r>
          </a:p>
          <a:p>
            <a:pPr marL="268288" indent="-268288"/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Jalankan programnya, pilih salah satu item pada ListView, kemudian klik Button, dan lihat hasilnya</a:t>
            </a:r>
          </a:p>
          <a:p>
            <a:pPr marL="268288" indent="-268288"/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4551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MenuStrip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objek untuk membangun Menu Pull-Down.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dapat dirancang secara langsung pada Form.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yang dirancang dapat memiliki submenu.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Setiap menu yang dirancang baik menu utama maupun sub-menu, memiliki propertiesnya masing-masing.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1547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MenuStrip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1 properties yang umum digunakan, yakni properties Items untuk mengelola menu.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yang dapat dirancang terdiri dari jenis MenuItem, ComboBox, dan TextBox.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Masing-masing jenis menu memiliki properties tersendiri.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3276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MenuStrip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jenis MenuItem, memiliki sejumlah properties yang umum digunakan, yakni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489448"/>
              </p:ext>
            </p:extLst>
          </p:nvPr>
        </p:nvGraphicFramePr>
        <p:xfrm>
          <a:off x="179294" y="2805953"/>
          <a:ext cx="8749553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653"/>
                <a:gridCol w="59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Properties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Checked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Mengaktif/non-aktifkan</a:t>
                      </a:r>
                      <a:r>
                        <a:rPr lang="en-US" sz="2000" baseline="0" smtClean="0"/>
                        <a:t> fitur CheckBox pada menu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CheckState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 nilai dari CheckBox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DisplayStyle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 bentuk tampilan dari tulisan menu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Image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Mengelola icon</a:t>
                      </a:r>
                      <a:r>
                        <a:rPr lang="en-US" sz="2000" baseline="0" smtClean="0"/>
                        <a:t> dari setiap menu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TextImageRelation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 posisi icon terhadap tulisan menu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DropDownItems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Mengelola submenu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ShortcutKeys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Mengelola shortcut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910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MenuStrip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DropDownItems terdiri dari sejumlah properties, dimana adalah sama dengan properties MenuItems.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jenis ComboBox, memiliki sejumlah properties yang umum digunakan, yakni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92950"/>
              </p:ext>
            </p:extLst>
          </p:nvPr>
        </p:nvGraphicFramePr>
        <p:xfrm>
          <a:off x="179294" y="4199068"/>
          <a:ext cx="874955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058"/>
                <a:gridCol w="62284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Properties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DropDownStyle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Mengelola</a:t>
                      </a:r>
                      <a:r>
                        <a:rPr lang="en-US" sz="2000" baseline="0" smtClean="0"/>
                        <a:t> bentuk tampilan dropdown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MaxDropDownItems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 maksimal item</a:t>
                      </a:r>
                      <a:r>
                        <a:rPr lang="en-US" sz="2000" baseline="0" smtClean="0"/>
                        <a:t> yang diizinkan di dalam dropdown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Items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Mengisi daftar item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9819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MenuStrip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Masing-masing jenis menu, memiliki eventnya masing-masing.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yang umum digunakan adalah event yang umum digunakan pada objek lain, misalnya event Click.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 dibuat Separator (pemisah) pada menu, dengan diberikan karakter Dash (-) pada properties Text.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165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 Kontrol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NotifyIcon</a:t>
            </a:r>
          </a:p>
          <a:p>
            <a:pPr>
              <a:spcBef>
                <a:spcPts val="600"/>
              </a:spcBef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ToolStrip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StatusStrip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84996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ContextMenuStrip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objek untuk membangun menu Pop-Up.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Jika pada MenuStrip, menunya akan muncul langsung di Form, tetapi pada ContextMenuStrip, menu tidak akan muncul secara langsung di Form.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memunculkan menu pada ContextMenuStrip, harus melalui kode program.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16411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ContextMenuStrip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yang dapat dirancang terdiri dari jenis MenuItem, ComboBox, TextBox, dan Separator.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Jenis menu Separator hanya berfungsi sebagai pemisah antar menu.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 juga dibuat Separator dengan cara memberikan Dash (-) pada properties Text.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yang dimiliki adalah sama dengan properties pada MenuStrip.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21646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ContextMenuStrip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: Buat 1 project dengan 1 Form (Form1), lalu pasangkan 1 ContextMenuStrip.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Berikan nama ContextMenuStrip dengan “CMS”.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Rancanglah beberapa menu pada ContextMenuStrip.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2 cara untuk memunculkan ContextMenuStrip “CMS”.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2178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ContextMenuStrip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b="1" u="sng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 1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Tuliskan kode program berikut pada event Load pada Form :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.ContextMenuStrip = CMS;</a:t>
            </a:r>
            <a:endParaRPr lang="id-ID" sz="32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tuliskan kode program berikut pada event MouseUp pada Form :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if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(e.Button == </a:t>
            </a: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MouseButtons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.Right)</a:t>
            </a:r>
            <a:endParaRPr lang="en-US" sz="2000" b="1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1077913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.ContextMenuStrip.Show(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e.X, e.Y);</a:t>
            </a:r>
            <a:endParaRPr lang="id-ID" sz="32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Jalankan programnya, klik kanan pada mouse, dan lihat hasilnya.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8192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ContextMenuStrip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u="sng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 2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Hapus event Load pada Form dari cara 1.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tuliskan kode program berikut pada event MouseUp pada Form :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if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(e.Button == </a:t>
            </a: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MouseButtons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.Right)</a:t>
            </a:r>
          </a:p>
          <a:p>
            <a:pPr marL="1077913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CMS.Show(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e.X, e.Y);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Jalankan programnya, klik kanan pada mouse, dan lihat hasilnya.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48533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OpenFileDialog &amp; SaveFileDialog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objek untuk menampilkan kotak dialog buka &amp; simpan File.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sejumlah properties yang umum digunakan, yakni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21417"/>
              </p:ext>
            </p:extLst>
          </p:nvPr>
        </p:nvGraphicFramePr>
        <p:xfrm>
          <a:off x="175933" y="3751730"/>
          <a:ext cx="8752914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726"/>
                <a:gridCol w="66831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Properties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AddExtension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Mengaktif/non-aktifkan penambahan</a:t>
                      </a:r>
                      <a:r>
                        <a:rPr lang="en-US" sz="2000" baseline="0" smtClean="0"/>
                        <a:t> </a:t>
                      </a:r>
                      <a:r>
                        <a:rPr lang="en-US" sz="2000" smtClean="0"/>
                        <a:t>extension ke nama File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CheckFileExists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Mengaktif/non-aktifkan pengecekan keberadaan File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CheckPathExists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Mengaktif/non-aktifkan pengecekan keberadaan Path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FileName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</a:t>
                      </a:r>
                      <a:r>
                        <a:rPr lang="en-US" sz="2000" baseline="0" smtClean="0"/>
                        <a:t> path &amp; n</a:t>
                      </a:r>
                      <a:r>
                        <a:rPr lang="en-US" sz="2000" smtClean="0"/>
                        <a:t>ama File yang terpilih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Filter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Mengelola penyaringan extension File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FilterIndex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</a:t>
                      </a:r>
                      <a:r>
                        <a:rPr lang="en-US" sz="2000" baseline="0" smtClean="0"/>
                        <a:t> extension default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1940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OpenFileDialog &amp; SaveFileDialog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8288" indent="-268288"/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 mengelola penyaringan extension File (Filter), dapat diset :</a:t>
            </a:r>
          </a:p>
          <a:p>
            <a:pPr lvl="1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list filter dengan 1 extension</a:t>
            </a:r>
          </a:p>
          <a:p>
            <a:pPr lvl="1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list filter dengan banyak extension</a:t>
            </a:r>
          </a:p>
          <a:p>
            <a:pPr lvl="1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Banyak list filter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69146"/>
              </p:ext>
            </p:extLst>
          </p:nvPr>
        </p:nvGraphicFramePr>
        <p:xfrm>
          <a:off x="183776" y="1865966"/>
          <a:ext cx="874507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59"/>
                <a:gridCol w="65756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Properties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InitialDirectory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 path</a:t>
                      </a:r>
                      <a:r>
                        <a:rPr lang="en-US" sz="2000" baseline="0" smtClean="0"/>
                        <a:t> Folder aktif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MultiSelect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Mengaktif/non-aktifkan fitur</a:t>
                      </a:r>
                      <a:r>
                        <a:rPr lang="en-US" sz="2000" baseline="0" smtClean="0"/>
                        <a:t> multi-select File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OverwritePrompt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Mengaktif/non-aktifkan konfirmasi</a:t>
                      </a:r>
                      <a:r>
                        <a:rPr lang="en-US" sz="2000" baseline="0" smtClean="0"/>
                        <a:t> timpa File yang telah ada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Title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 judul dari kotak dialog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3220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OpenFileDialog &amp; SaveFileDialog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penulisan Filter untuk 1 list filter dengan 1 extension :</a:t>
            </a:r>
          </a:p>
          <a:p>
            <a:pPr marL="723900" indent="0">
              <a:buNone/>
            </a:pPr>
            <a:r>
              <a:rPr lang="nn-NO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&lt;namaObjek&gt;.Filter = </a:t>
            </a:r>
            <a:r>
              <a:rPr lang="nn-NO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"File Teks (*.txt)|*.txt"</a:t>
            </a:r>
            <a:r>
              <a:rPr lang="nn-NO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penulisan Filter untuk 1 list filter dengan banyak extension :</a:t>
            </a:r>
          </a:p>
          <a:p>
            <a:pPr marL="1077913" indent="-354013">
              <a:buNone/>
            </a:pPr>
            <a:r>
              <a:rPr lang="id-ID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openFileDialog1.Filter = 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"File Gambar (*.jpg;*.jpeg;*.bmp)|*.jpg;*.jpeg;*.bmp"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0486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OpenFileDialog &amp; SaveFileDialog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penulisan Filter untuk banyak list filter :</a:t>
            </a:r>
          </a:p>
          <a:p>
            <a:pPr marL="1077913" indent="-354013">
              <a:buNone/>
            </a:pPr>
            <a:r>
              <a:rPr lang="id-ID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openFileDialog1.Filter = 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"File Teks (*.txt)|*.txt|File Gambar (*.jpg;*.jpeg;*.bmp)|*.jpg;*.jpeg;*.bmp|Semua File(*.*)|*.*"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>
              <a:spcBef>
                <a:spcPts val="600"/>
              </a:spcBef>
            </a:pP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yang umum digunakan adalah event FileOk, dimana terjadi saat diklik tombol OK pada kotak dialog.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59013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OpenFileDialog &amp; SaveFileDialog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sejumlah method yang umum digunakan, yakni :</a:t>
            </a:r>
          </a:p>
          <a:p>
            <a:pPr marL="268288" indent="-268288"/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Penggunaan ke-2 kotak dialog ini adalah HANYA untuk mengambil nama File, bukan memproses baca/tulis isi File.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61698"/>
              </p:ext>
            </p:extLst>
          </p:nvPr>
        </p:nvGraphicFramePr>
        <p:xfrm>
          <a:off x="183776" y="2711824"/>
          <a:ext cx="8758518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306"/>
                <a:gridCol w="68042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Method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FileNames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path &amp; nama File yang terpilih secara multi-select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SafeFileName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hanya nama File yang terpilih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SafeFileNames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hanya</a:t>
                      </a:r>
                      <a:r>
                        <a:rPr lang="en-US" sz="2000" baseline="0" smtClean="0"/>
                        <a:t> </a:t>
                      </a:r>
                      <a:r>
                        <a:rPr lang="en-US" sz="2000" smtClean="0"/>
                        <a:t>nama File yang terpilih secara multi-select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ShowDialog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Memunculkan</a:t>
                      </a:r>
                      <a:r>
                        <a:rPr lang="en-US" sz="2000" baseline="0" smtClean="0"/>
                        <a:t> kotak dialog buka/simpan File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52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objek untuk menuliskan suatu string ke dalam Form.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sejumlah properties yang umum digunakan, yakni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201320"/>
              </p:ext>
            </p:extLst>
          </p:nvPr>
        </p:nvGraphicFramePr>
        <p:xfrm>
          <a:off x="183776" y="3774140"/>
          <a:ext cx="874507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209"/>
                <a:gridCol w="59288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Properties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AutoSize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Mengatur autosize berdasarkan panjang string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BorderStyle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 bentuk dari objek Label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TabIndex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Mengatur urutan dari fokus tabulasi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TextAlign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Mengatur kerataan dari string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Visible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Mengatur</a:t>
                      </a:r>
                      <a:r>
                        <a:rPr lang="en-US" sz="2000" baseline="0" smtClean="0"/>
                        <a:t> kemunculan dari Label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3417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Tanya Jawab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513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objek untuk menginput input oleh pengguna.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sejumlah properties yang umum digunakan, yakni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98231"/>
              </p:ext>
            </p:extLst>
          </p:nvPr>
        </p:nvGraphicFramePr>
        <p:xfrm>
          <a:off x="183775" y="3747246"/>
          <a:ext cx="875851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166"/>
                <a:gridCol w="63873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Properties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Enabled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Mengaktif/nonaktifkan TextBox</a:t>
                      </a:r>
                      <a:endParaRPr lang="id-ID" sz="2000"/>
                    </a:p>
                  </a:txBody>
                  <a:tcPr/>
                </a:tc>
              </a:tr>
              <a:tr h="395345">
                <a:tc>
                  <a:txBody>
                    <a:bodyPr/>
                    <a:lstStyle/>
                    <a:p>
                      <a:r>
                        <a:rPr lang="en-US" sz="2000" b="1" smtClean="0"/>
                        <a:t>Locked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Mengaktif/nonaktifkan </a:t>
                      </a:r>
                      <a:r>
                        <a:rPr lang="en-US" sz="2000" baseline="0" smtClean="0"/>
                        <a:t>penguncian input pada TextBox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MaxLength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Mengatur panjang maksimum</a:t>
                      </a:r>
                      <a:r>
                        <a:rPr lang="en-US" sz="2000" baseline="0" smtClean="0"/>
                        <a:t> dari string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MultiLine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Mengaktif/nonaktifkan pilihan multi baris pada </a:t>
                      </a:r>
                      <a:r>
                        <a:rPr lang="en-US" sz="2000" baseline="0" smtClean="0"/>
                        <a:t>TextBox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PasswordChar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 karakter</a:t>
                      </a:r>
                      <a:r>
                        <a:rPr lang="en-US" sz="2000" baseline="0" smtClean="0"/>
                        <a:t> pada string untuk keperluan password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60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beberapa event yang umum digunakan, yakni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711881"/>
              </p:ext>
            </p:extLst>
          </p:nvPr>
        </p:nvGraphicFramePr>
        <p:xfrm>
          <a:off x="188258" y="1986989"/>
          <a:ext cx="874058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295"/>
                <a:gridCol w="66562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Properties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ReadOnly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Mengaktif/nonaktifkan</a:t>
                      </a:r>
                      <a:r>
                        <a:rPr lang="en-US" sz="2000" baseline="0" smtClean="0"/>
                        <a:t> pilihan readonly pada TextBox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ScrollBars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Mengatur jenis scrollbar pada TextBox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367412"/>
              </p:ext>
            </p:extLst>
          </p:nvPr>
        </p:nvGraphicFramePr>
        <p:xfrm>
          <a:off x="188258" y="4506555"/>
          <a:ext cx="8740589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456"/>
                <a:gridCol w="72591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Event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KeyPress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Saat terjadi input 1 karakter melalui keyboard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KeyDown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Saat 1 karakter pada keyboard sedang dalam kondisi di tekan dan di tahan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KeyUp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Saat 1</a:t>
                      </a:r>
                      <a:r>
                        <a:rPr lang="en-US" sz="2000" baseline="0" smtClean="0"/>
                        <a:t> karakter pada keyboard sedang dalam kondisi dilepas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69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objek tombol.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dan event yang umum digunakan adalah sama dengan Form atau objek Label atau TextBox.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586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.potx" id="{38B2F4A5-91A2-4594-8284-109E2BAEFE8C}" vid="{FEDBC11C-6094-4E23-B5DA-91283716C4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Presentation5</Template>
  <TotalTime>278</TotalTime>
  <Words>2656</Words>
  <Application>Microsoft Office PowerPoint</Application>
  <PresentationFormat>On-screen Show (4:3)</PresentationFormat>
  <Paragraphs>645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Office Theme</vt:lpstr>
      <vt:lpstr>Sesi 4 Objek Kontrol</vt:lpstr>
      <vt:lpstr>Objek Kontrol</vt:lpstr>
      <vt:lpstr>Objek Kontrol</vt:lpstr>
      <vt:lpstr>Objek Kontrol</vt:lpstr>
      <vt:lpstr>Objek Kontrol</vt:lpstr>
      <vt:lpstr>Label</vt:lpstr>
      <vt:lpstr>TextBox</vt:lpstr>
      <vt:lpstr>TextBox</vt:lpstr>
      <vt:lpstr>Button</vt:lpstr>
      <vt:lpstr>ListBox</vt:lpstr>
      <vt:lpstr>ListBox</vt:lpstr>
      <vt:lpstr>ListBox</vt:lpstr>
      <vt:lpstr>ComboBox</vt:lpstr>
      <vt:lpstr>GroupBox</vt:lpstr>
      <vt:lpstr>CheckBox</vt:lpstr>
      <vt:lpstr>CheckBox</vt:lpstr>
      <vt:lpstr>RadioButton</vt:lpstr>
      <vt:lpstr>ErrorProvider</vt:lpstr>
      <vt:lpstr>PictureBox</vt:lpstr>
      <vt:lpstr>HScrollBar &amp; VScrollBar</vt:lpstr>
      <vt:lpstr>HScrollBar &amp; VScrollBar</vt:lpstr>
      <vt:lpstr>DateTimePicker</vt:lpstr>
      <vt:lpstr>DateTimePicker</vt:lpstr>
      <vt:lpstr>DomainUpDown</vt:lpstr>
      <vt:lpstr>DomainUpDown</vt:lpstr>
      <vt:lpstr>NumericUpDown</vt:lpstr>
      <vt:lpstr>NumericUpDown</vt:lpstr>
      <vt:lpstr>MaskedTextBox</vt:lpstr>
      <vt:lpstr>MaskedTextBox</vt:lpstr>
      <vt:lpstr>MaskedTextBox</vt:lpstr>
      <vt:lpstr>RichTextBox</vt:lpstr>
      <vt:lpstr>RichTextBox</vt:lpstr>
      <vt:lpstr>RichTextBox</vt:lpstr>
      <vt:lpstr>RichTextBox</vt:lpstr>
      <vt:lpstr>RichTextBox</vt:lpstr>
      <vt:lpstr>ListView</vt:lpstr>
      <vt:lpstr>ListView</vt:lpstr>
      <vt:lpstr>ListView</vt:lpstr>
      <vt:lpstr>ListView</vt:lpstr>
      <vt:lpstr>ListView</vt:lpstr>
      <vt:lpstr>ListView</vt:lpstr>
      <vt:lpstr>ListView</vt:lpstr>
      <vt:lpstr>ListView</vt:lpstr>
      <vt:lpstr>ListView</vt:lpstr>
      <vt:lpstr>MenuStrip</vt:lpstr>
      <vt:lpstr>MenuStrip</vt:lpstr>
      <vt:lpstr>MenuStrip</vt:lpstr>
      <vt:lpstr>MenuStrip</vt:lpstr>
      <vt:lpstr>MenuStrip</vt:lpstr>
      <vt:lpstr>ContextMenuStrip</vt:lpstr>
      <vt:lpstr>ContextMenuStrip</vt:lpstr>
      <vt:lpstr>ContextMenuStrip</vt:lpstr>
      <vt:lpstr>ContextMenuStrip</vt:lpstr>
      <vt:lpstr>ContextMenuStrip</vt:lpstr>
      <vt:lpstr>OpenFileDialog &amp; SaveFileDialog</vt:lpstr>
      <vt:lpstr>OpenFileDialog &amp; SaveFileDialog</vt:lpstr>
      <vt:lpstr>OpenFileDialog &amp; SaveFileDialog</vt:lpstr>
      <vt:lpstr>OpenFileDialog &amp; SaveFileDialog</vt:lpstr>
      <vt:lpstr>OpenFileDialog &amp; SaveFileDialog</vt:lpstr>
      <vt:lpstr>Tanya Jawab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Wong</cp:lastModifiedBy>
  <cp:revision>54</cp:revision>
  <dcterms:created xsi:type="dcterms:W3CDTF">2017-07-27T04:50:50Z</dcterms:created>
  <dcterms:modified xsi:type="dcterms:W3CDTF">2018-01-23T08:44:40Z</dcterms:modified>
</cp:coreProperties>
</file>