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87" r:id="rId4"/>
    <p:sldId id="288" r:id="rId5"/>
    <p:sldId id="304" r:id="rId6"/>
    <p:sldId id="289" r:id="rId7"/>
    <p:sldId id="305" r:id="rId8"/>
    <p:sldId id="306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307" r:id="rId17"/>
    <p:sldId id="297" r:id="rId18"/>
    <p:sldId id="308" r:id="rId19"/>
    <p:sldId id="309" r:id="rId20"/>
    <p:sldId id="274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59306" y="225261"/>
            <a:ext cx="8598091" cy="638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78100" y="5305427"/>
            <a:ext cx="58801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PRODI. TEKNIK INFORMATIKA (S-1)</a:t>
            </a:r>
            <a:endParaRPr lang="id-ID" sz="2000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65" y="4781609"/>
            <a:ext cx="5384127" cy="952381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>
          <a:xfrm>
            <a:off x="8001000" y="188496"/>
            <a:ext cx="952500" cy="49403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reeform 20"/>
          <p:cNvSpPr/>
          <p:nvPr userDrawn="1"/>
        </p:nvSpPr>
        <p:spPr>
          <a:xfrm>
            <a:off x="4686300" y="188496"/>
            <a:ext cx="4279900" cy="2270095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reeform 21"/>
          <p:cNvSpPr/>
          <p:nvPr userDrawn="1"/>
        </p:nvSpPr>
        <p:spPr>
          <a:xfrm>
            <a:off x="6842122" y="225261"/>
            <a:ext cx="2114550" cy="49276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Freeform 10"/>
          <p:cNvSpPr/>
          <p:nvPr userDrawn="1"/>
        </p:nvSpPr>
        <p:spPr>
          <a:xfrm>
            <a:off x="4686300" y="188497"/>
            <a:ext cx="4282407" cy="973138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518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xtLst/>
        </p:spPr>
      </p:pic>
      <p:sp>
        <p:nvSpPr>
          <p:cNvPr id="13" name="Freeform 12"/>
          <p:cNvSpPr/>
          <p:nvPr userDrawn="1"/>
        </p:nvSpPr>
        <p:spPr>
          <a:xfrm>
            <a:off x="7308850" y="133885"/>
            <a:ext cx="1657350" cy="327546"/>
          </a:xfrm>
          <a:custGeom>
            <a:avLst/>
            <a:gdLst>
              <a:gd name="connsiteX0" fmla="*/ 0 w 1978926"/>
              <a:gd name="connsiteY0" fmla="*/ 0 h 750627"/>
              <a:gd name="connsiteX1" fmla="*/ 1978926 w 1978926"/>
              <a:gd name="connsiteY1" fmla="*/ 750627 h 750627"/>
              <a:gd name="connsiteX2" fmla="*/ 1978926 w 1978926"/>
              <a:gd name="connsiteY2" fmla="*/ 27296 h 750627"/>
              <a:gd name="connsiteX3" fmla="*/ 0 w 1978926"/>
              <a:gd name="connsiteY3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926" h="750627">
                <a:moveTo>
                  <a:pt x="0" y="0"/>
                </a:moveTo>
                <a:lnTo>
                  <a:pt x="1978926" y="750627"/>
                </a:lnTo>
                <a:lnTo>
                  <a:pt x="1978926" y="272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reeform 14"/>
          <p:cNvSpPr/>
          <p:nvPr userDrawn="1"/>
        </p:nvSpPr>
        <p:spPr>
          <a:xfrm>
            <a:off x="8557146" y="191069"/>
            <a:ext cx="450376" cy="1364776"/>
          </a:xfrm>
          <a:custGeom>
            <a:avLst/>
            <a:gdLst>
              <a:gd name="connsiteX0" fmla="*/ 409433 w 450376"/>
              <a:gd name="connsiteY0" fmla="*/ 1364776 h 1364776"/>
              <a:gd name="connsiteX1" fmla="*/ 0 w 450376"/>
              <a:gd name="connsiteY1" fmla="*/ 0 h 1364776"/>
              <a:gd name="connsiteX2" fmla="*/ 450376 w 450376"/>
              <a:gd name="connsiteY2" fmla="*/ 0 h 1364776"/>
              <a:gd name="connsiteX3" fmla="*/ 409433 w 450376"/>
              <a:gd name="connsiteY3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6" h="1364776">
                <a:moveTo>
                  <a:pt x="409433" y="1364776"/>
                </a:moveTo>
                <a:lnTo>
                  <a:pt x="0" y="0"/>
                </a:lnTo>
                <a:lnTo>
                  <a:pt x="450376" y="0"/>
                </a:lnTo>
                <a:lnTo>
                  <a:pt x="409433" y="1364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 15"/>
          <p:cNvSpPr/>
          <p:nvPr userDrawn="1"/>
        </p:nvSpPr>
        <p:spPr>
          <a:xfrm>
            <a:off x="7451678" y="136478"/>
            <a:ext cx="1610435" cy="777922"/>
          </a:xfrm>
          <a:custGeom>
            <a:avLst/>
            <a:gdLst>
              <a:gd name="connsiteX0" fmla="*/ 0 w 1610435"/>
              <a:gd name="connsiteY0" fmla="*/ 0 h 777922"/>
              <a:gd name="connsiteX1" fmla="*/ 1596788 w 1610435"/>
              <a:gd name="connsiteY1" fmla="*/ 777922 h 777922"/>
              <a:gd name="connsiteX2" fmla="*/ 1610435 w 1610435"/>
              <a:gd name="connsiteY2" fmla="*/ 54591 h 777922"/>
              <a:gd name="connsiteX3" fmla="*/ 0 w 1610435"/>
              <a:gd name="connsiteY3" fmla="*/ 0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5" h="777922">
                <a:moveTo>
                  <a:pt x="0" y="0"/>
                </a:moveTo>
                <a:lnTo>
                  <a:pt x="1596788" y="777922"/>
                </a:lnTo>
                <a:lnTo>
                  <a:pt x="1610435" y="5459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 16"/>
          <p:cNvSpPr/>
          <p:nvPr userDrawn="1"/>
        </p:nvSpPr>
        <p:spPr>
          <a:xfrm>
            <a:off x="8161361" y="204716"/>
            <a:ext cx="818866" cy="1337481"/>
          </a:xfrm>
          <a:custGeom>
            <a:avLst/>
            <a:gdLst>
              <a:gd name="connsiteX0" fmla="*/ 818866 w 818866"/>
              <a:gd name="connsiteY0" fmla="*/ 1337481 h 1337481"/>
              <a:gd name="connsiteX1" fmla="*/ 0 w 818866"/>
              <a:gd name="connsiteY1" fmla="*/ 0 h 1337481"/>
              <a:gd name="connsiteX2" fmla="*/ 805218 w 818866"/>
              <a:gd name="connsiteY2" fmla="*/ 13648 h 1337481"/>
              <a:gd name="connsiteX3" fmla="*/ 818866 w 818866"/>
              <a:gd name="connsiteY3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866" h="1337481">
                <a:moveTo>
                  <a:pt x="818866" y="1337481"/>
                </a:moveTo>
                <a:lnTo>
                  <a:pt x="0" y="0"/>
                </a:lnTo>
                <a:lnTo>
                  <a:pt x="805218" y="13648"/>
                </a:lnTo>
                <a:lnTo>
                  <a:pt x="818866" y="1337481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3675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26DB-75EA-4626-8F7E-22F6AA9CAC52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5683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308"/>
            <a:ext cx="7772400" cy="2387600"/>
          </a:xfrm>
        </p:spPr>
        <p:txBody>
          <a:bodyPr>
            <a:normAutofit/>
          </a:bodyPr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Sesi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 dan Enumerasi</a:t>
            </a:r>
            <a:endParaRPr lang="id-ID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7983"/>
            <a:ext cx="6858000" cy="1655762"/>
          </a:xfrm>
        </p:spPr>
        <p:txBody>
          <a:bodyPr>
            <a:normAutofit lnSpcReduction="10000"/>
          </a:bodyPr>
          <a:lstStyle/>
          <a:p>
            <a:endParaRPr lang="id-ID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 Poi Wong, S.Kom., M.T.I. 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Khristian Tanselmus, S.Kom., M.TI.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86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Enumerasi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mendeklarasikan variabel dengan tipe enumerasi :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&lt;typeName&gt; &lt;varName&gt;;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menugaskan suatu nilai ke dalam variabel enumerasi :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&lt;varName&gt; = &lt;typeName&gt;.&lt;value&gt;;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45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Enumerasi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Enumerasi memiliki tipe data dasar (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Underlying Type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yakni tipe data untuk semua nilai yang dinyatakan di dalam enumerasi, dimana defaultnya adalah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enum &lt;typeName&gt; </a:t>
            </a:r>
            <a:r>
              <a:rPr lang="en-US" sz="20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: &lt;underlyingType&gt;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&lt;value1&gt;,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&lt;value2&gt;,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&lt;valueN&gt;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680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Enumerasi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yang berlaku untuk 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Underlying Type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adalah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sbyte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ushort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dan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Secara default, semua nilai yang diset pada enumerasi akan bernilai mulai dari 0, dimana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&lt;value1&gt; = 0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&lt;value2&gt; = 1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&lt;value3&gt; = 2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dan seterusnya.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3935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Enumerasi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 pada enumerasi tersebut dapat diset secara manual sesuai kebutuhan.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enum &lt;typeName&gt; : &lt;underlyingType&gt;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&lt;value1&gt; = </a:t>
            </a:r>
            <a:r>
              <a:rPr lang="en-US" sz="20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&lt;actualVal1&gt;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&lt;value2&gt; = </a:t>
            </a:r>
            <a:r>
              <a:rPr lang="en-US" sz="20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&lt;actualVal2&gt;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&lt;value3&gt; = </a:t>
            </a:r>
            <a:r>
              <a:rPr lang="en-US" sz="20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&lt;actualVal3&gt;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&lt;valueN&gt; = </a:t>
            </a:r>
            <a:r>
              <a:rPr lang="en-US" sz="20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&lt;actualValN&gt;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66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Enumerasi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4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 pada enumerasi dapat ditulis menjadi :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enum &lt;typeName&gt; : &lt;underlyingType&gt;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&lt;value1&gt; = &lt;actualVal1&gt;,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&lt;value2&gt; = </a:t>
            </a:r>
            <a:r>
              <a:rPr lang="en-US" sz="26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&lt;value1&gt;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&lt;value3&gt;,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&lt;valueN&gt; = &lt;actualValN&gt;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68288" indent="-268288">
              <a:spcBef>
                <a:spcPts val="600"/>
              </a:spcBef>
            </a:pPr>
            <a:r>
              <a:rPr lang="en-US" sz="4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struktur di atas, nilai pada </a:t>
            </a:r>
            <a:r>
              <a:rPr lang="en-US" sz="4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&lt;value3&gt;</a:t>
            </a:r>
            <a:r>
              <a:rPr lang="en-US" sz="4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akan bernilai </a:t>
            </a:r>
            <a:r>
              <a:rPr lang="en-US" sz="4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&lt;value1&gt; + 1</a:t>
            </a:r>
            <a:r>
              <a:rPr lang="en-US" sz="4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909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Enumerasi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4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 pada enumerasi juga dapat ditulis menjadi :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enum &lt;typeName&gt; : &lt;underlyingType&gt;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&lt;value1&gt; = &lt;actualVal1&gt;,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9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&lt;value2&gt;,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9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&lt;value3&gt; = &lt;value1&gt;,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9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&lt;value4&gt;,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&lt;valueN&gt; = &lt;actualValN&gt;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68288" indent="-268288">
              <a:spcBef>
                <a:spcPts val="600"/>
              </a:spcBef>
            </a:pPr>
            <a:r>
              <a:rPr lang="en-US" sz="4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struktur di atas, nilai </a:t>
            </a:r>
            <a:r>
              <a:rPr lang="en-US" sz="4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&lt;value1&gt;</a:t>
            </a:r>
            <a:r>
              <a:rPr lang="en-US" sz="4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4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&lt;value3&gt;</a:t>
            </a:r>
            <a:r>
              <a:rPr lang="en-US" sz="4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dan </a:t>
            </a:r>
            <a:r>
              <a:rPr lang="en-US" sz="4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&lt;value2&gt;</a:t>
            </a:r>
            <a:r>
              <a:rPr lang="en-US" sz="4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4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&lt;value4&gt;</a:t>
            </a:r>
            <a:r>
              <a:rPr lang="en-US" sz="4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730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latin typeface="Consolas"/>
              </a:rPr>
              <a:t>enum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latin typeface="Consolas"/>
              </a:rPr>
              <a:t>Angka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 : </a:t>
            </a:r>
            <a:r>
              <a:rPr lang="id-ID" sz="1800" b="1">
                <a:solidFill>
                  <a:srgbClr val="0000FF"/>
                </a:solidFill>
                <a:latin typeface="Consolas"/>
              </a:rPr>
              <a:t>byte</a:t>
            </a:r>
            <a:endParaRPr lang="id-ID" sz="1800" b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365125" indent="0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Nol,</a:t>
            </a:r>
            <a:r>
              <a:rPr lang="en-US" sz="1800" b="1">
                <a:solidFill>
                  <a:prstClr val="black"/>
                </a:solidFill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Satu,</a:t>
            </a:r>
            <a:r>
              <a:rPr lang="en-US" sz="1800" b="1">
                <a:solidFill>
                  <a:prstClr val="black"/>
                </a:solidFill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Dua,</a:t>
            </a:r>
            <a:r>
              <a:rPr lang="en-US" sz="1800" b="1">
                <a:solidFill>
                  <a:prstClr val="black"/>
                </a:solidFill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Tiga,</a:t>
            </a:r>
            <a:r>
              <a:rPr lang="en-US" sz="1800" b="1">
                <a:solidFill>
                  <a:prstClr val="black"/>
                </a:solidFill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Empat</a:t>
            </a:r>
            <a:r>
              <a:rPr lang="en-US" sz="1800" b="1">
                <a:solidFill>
                  <a:prstClr val="black"/>
                </a:solidFill>
                <a:latin typeface="Consolas"/>
              </a:rPr>
              <a:t>,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 Lima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[] args)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latin typeface="Consolas"/>
              </a:rPr>
              <a:t>Angka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 angka = </a:t>
            </a:r>
            <a:r>
              <a:rPr lang="id-ID" sz="1800" b="1">
                <a:solidFill>
                  <a:srgbClr val="2B91AF"/>
                </a:solidFill>
                <a:latin typeface="Consolas"/>
              </a:rPr>
              <a:t>Angka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.Nol;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latin typeface="Consolas"/>
              </a:rPr>
              <a:t>byte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 input;</a:t>
            </a:r>
            <a:endParaRPr lang="en-US" sz="1800" b="1">
              <a:solidFill>
                <a:prstClr val="black"/>
              </a:solidFill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latin typeface="Consolas"/>
              </a:rPr>
              <a:t>"Input sembarang angka (0-5) = "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input = </a:t>
            </a:r>
            <a:r>
              <a:rPr lang="id-ID" sz="1800" b="1">
                <a:solidFill>
                  <a:srgbClr val="2B91AF"/>
                </a:solidFill>
                <a:latin typeface="Consolas"/>
              </a:rPr>
              <a:t>Convert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.ToByte(</a:t>
            </a:r>
            <a:r>
              <a:rPr lang="id-ID" sz="1800" b="1">
                <a:solidFill>
                  <a:srgbClr val="2B91AF"/>
                </a:solidFill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.ReadLine());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angka = (</a:t>
            </a:r>
            <a:r>
              <a:rPr lang="id-ID" sz="1800" b="1">
                <a:solidFill>
                  <a:srgbClr val="2B91AF"/>
                </a:solidFill>
                <a:latin typeface="Consolas"/>
              </a:rPr>
              <a:t>Angka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)input;</a:t>
            </a:r>
          </a:p>
          <a:p>
            <a:pPr marL="0" indent="0">
              <a:buNone/>
            </a:pPr>
            <a:endParaRPr lang="id-ID" sz="1800" b="1"/>
          </a:p>
        </p:txBody>
      </p:sp>
    </p:spTree>
    <p:extLst>
      <p:ext uri="{BB962C8B-B14F-4D97-AF65-F5344CB8AC3E}">
        <p14:creationId xmlns:p14="http://schemas.microsoft.com/office/powerpoint/2010/main" val="4040759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id-ID" sz="1800" b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(</a:t>
            </a:r>
            <a:r>
              <a:rPr lang="id-ID" sz="1800" b="1">
                <a:solidFill>
                  <a:srgbClr val="A31515"/>
                </a:solidFill>
                <a:latin typeface="Consolas"/>
              </a:rPr>
              <a:t>"Anda menginput angka \"{0}\""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, angka);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.ReadKey();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latin typeface="Consolas"/>
              </a:rPr>
              <a:t>enum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latin typeface="Consolas"/>
              </a:rPr>
              <a:t>Warna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 : </a:t>
            </a:r>
            <a:r>
              <a:rPr lang="id-ID" sz="1800" b="1">
                <a:solidFill>
                  <a:srgbClr val="0000FF"/>
                </a:solidFill>
                <a:latin typeface="Consolas"/>
              </a:rPr>
              <a:t>byte</a:t>
            </a:r>
            <a:endParaRPr lang="id-ID" sz="1800" b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Abu = 7,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Biru = 9,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Hijau = 10,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Cyan = 11,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Merah = 12,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Magenta = 13,</a:t>
            </a:r>
          </a:p>
          <a:p>
            <a:pPr marL="0" indent="0">
              <a:buNone/>
            </a:pPr>
            <a:endParaRPr lang="id-ID" sz="1800" b="1"/>
          </a:p>
        </p:txBody>
      </p:sp>
    </p:spTree>
    <p:extLst>
      <p:ext uri="{BB962C8B-B14F-4D97-AF65-F5344CB8AC3E}">
        <p14:creationId xmlns:p14="http://schemas.microsoft.com/office/powerpoint/2010/main" val="3411324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prstClr val="black"/>
                </a:solidFill>
                <a:latin typeface="Consolas"/>
              </a:rPr>
              <a:t>Kuning 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= 14,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Putih = 15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}</a:t>
            </a:r>
            <a:endParaRPr lang="en-US" sz="1800" b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[] args)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latin typeface="Consolas"/>
              </a:rPr>
              <a:t>Warna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 warna = </a:t>
            </a:r>
            <a:r>
              <a:rPr lang="id-ID" sz="1800" b="1">
                <a:solidFill>
                  <a:srgbClr val="2B91AF"/>
                </a:solidFill>
                <a:latin typeface="Consolas"/>
              </a:rPr>
              <a:t>Warna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.Abu;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latin typeface="Consolas"/>
              </a:rPr>
              <a:t>byte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 input;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latin typeface="Consolas"/>
              </a:rPr>
              <a:t>"Warna Tulisan (7-15) = "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input = </a:t>
            </a:r>
            <a:r>
              <a:rPr lang="id-ID" sz="1800" b="1">
                <a:solidFill>
                  <a:srgbClr val="2B91AF"/>
                </a:solidFill>
                <a:latin typeface="Consolas"/>
              </a:rPr>
              <a:t>Convert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.ToByte(</a:t>
            </a:r>
            <a:r>
              <a:rPr lang="id-ID" sz="1800" b="1">
                <a:solidFill>
                  <a:srgbClr val="2B91AF"/>
                </a:solidFill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.ReadLine());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warna = (</a:t>
            </a:r>
            <a:r>
              <a:rPr lang="id-ID" sz="1800" b="1">
                <a:solidFill>
                  <a:srgbClr val="2B91AF"/>
                </a:solidFill>
                <a:latin typeface="Consolas"/>
              </a:rPr>
              <a:t>Warna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)input;</a:t>
            </a:r>
          </a:p>
          <a:p>
            <a:pPr marL="0" indent="0">
              <a:buNone/>
            </a:pPr>
            <a:endParaRPr lang="id-ID" sz="1800" b="1"/>
          </a:p>
        </p:txBody>
      </p:sp>
    </p:spTree>
    <p:extLst>
      <p:ext uri="{BB962C8B-B14F-4D97-AF65-F5344CB8AC3E}">
        <p14:creationId xmlns:p14="http://schemas.microsoft.com/office/powerpoint/2010/main" val="1598388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id-ID" sz="1800" b="1" smtClean="0">
                <a:solidFill>
                  <a:prstClr val="black"/>
                </a:solidFill>
                <a:latin typeface="Consolas"/>
              </a:rPr>
              <a:t>.ForegroundColor 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= (</a:t>
            </a:r>
            <a:r>
              <a:rPr lang="id-ID" sz="1800" b="1">
                <a:solidFill>
                  <a:srgbClr val="2B91AF"/>
                </a:solidFill>
                <a:latin typeface="Consolas"/>
              </a:rPr>
              <a:t>ConsoleColor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)warna;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latin typeface="Consolas"/>
              </a:rPr>
              <a:t>"Hello...!!!"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.ReadKey();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3733409"/>
            <a:ext cx="7248525" cy="244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34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struktur data yang terdiri dari komposisi beberapa variabel dengan tipe yang sama atau berbeda.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struct &lt;typeName&gt;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&lt;memberDeclarations&gt;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Penulisan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&lt;memberDeclarations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berupa: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38163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&lt;accessibility&gt; &lt;type&gt; &lt;name&gt;;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183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Tanya Jawab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513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Penulisan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&lt;accessibility&gt;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dapat berupa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atau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Penulisan struktur harus berada di luar dari fungsi utama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deklarasi penggunaan struktur tersebut, pendeklarasiannya sama dengan variabel :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&lt;struct type name&gt; &lt;variable name&gt;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12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struct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Biodata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nama;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thnLahir;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args)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Biodata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orang;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"Nama Anda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orang.nama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.ReadLine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935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"Tahun Lahir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orang.thnLahir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Convert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.ToInt32(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.ReadLine());</a:t>
            </a:r>
          </a:p>
          <a:p>
            <a:pPr marL="723900" indent="-36830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"\nAnda bernama \"{0}\",\nsaat ini berumur {1} tahun"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orang.nama, 2013 - orang.thnLahir);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336" y="3967163"/>
            <a:ext cx="4671014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473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struct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TglLahir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tgl, bln, thn;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struct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Biodata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nama;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TglLahir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tglLahir;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197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args)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Biodata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orang;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"Nama Anda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orang.nama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.ReadLine();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"Tanggal Lahir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orang.tglLahir.tgl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Convert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.ToInt32(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.ReadLine());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"Bulan Lahir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orang.tglLahir.bln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Convert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.ToInt32(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.ReadLine());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"Tahun Lahir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orang.tglLahir.thn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Convert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.ToInt32(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.ReadLine());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036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23900" indent="-36830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"\nAnda bernama \"{0}\",\nlahir pada {1}-{2}-{3}"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orang.nama, orang.tglLahir.tgl, orang.tglLahir.bln, orang.tglLahir.thn);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3187706"/>
            <a:ext cx="4581525" cy="2989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40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Enumerasi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Jika struktur terdiri dari sejumlah variabel, maka enumerasi terdiri dari sejumlah konstanta.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enum &lt;typeName&gt;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&lt;value1&gt;,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&lt;value2&gt;,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&lt;value3&gt;,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&lt;valueN&gt;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118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.potx" id="{38B2F4A5-91A2-4594-8284-109E2BAEFE8C}" vid="{FEDBC11C-6094-4E23-B5DA-91283716C4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Presentation5</Template>
  <TotalTime>56</TotalTime>
  <Words>782</Words>
  <Application>Microsoft Office PowerPoint</Application>
  <PresentationFormat>On-screen Show (4:3)</PresentationFormat>
  <Paragraphs>162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 New</vt:lpstr>
      <vt:lpstr>Office Theme</vt:lpstr>
      <vt:lpstr>Sesi 4 Struktur dan Enumerasi</vt:lpstr>
      <vt:lpstr>Struktur</vt:lpstr>
      <vt:lpstr>Struktur</vt:lpstr>
      <vt:lpstr>Contoh</vt:lpstr>
      <vt:lpstr>Contoh</vt:lpstr>
      <vt:lpstr>Contoh</vt:lpstr>
      <vt:lpstr>Contoh</vt:lpstr>
      <vt:lpstr>Contoh</vt:lpstr>
      <vt:lpstr>Enumerasi</vt:lpstr>
      <vt:lpstr>Enumerasi</vt:lpstr>
      <vt:lpstr>Enumerasi</vt:lpstr>
      <vt:lpstr>Enumerasi</vt:lpstr>
      <vt:lpstr>Enumerasi</vt:lpstr>
      <vt:lpstr>Enumerasi</vt:lpstr>
      <vt:lpstr>Enumerasi</vt:lpstr>
      <vt:lpstr>Contoh</vt:lpstr>
      <vt:lpstr>Contoh</vt:lpstr>
      <vt:lpstr>Contoh</vt:lpstr>
      <vt:lpstr>Contoh</vt:lpstr>
      <vt:lpstr>Tanya Jawab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Wong</cp:lastModifiedBy>
  <cp:revision>22</cp:revision>
  <dcterms:created xsi:type="dcterms:W3CDTF">2017-07-27T04:50:50Z</dcterms:created>
  <dcterms:modified xsi:type="dcterms:W3CDTF">2017-09-10T15:17:42Z</dcterms:modified>
</cp:coreProperties>
</file>