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21" r:id="rId4"/>
    <p:sldId id="322" r:id="rId5"/>
    <p:sldId id="323" r:id="rId6"/>
    <p:sldId id="324" r:id="rId7"/>
    <p:sldId id="304" r:id="rId8"/>
    <p:sldId id="325" r:id="rId9"/>
    <p:sldId id="326" r:id="rId10"/>
    <p:sldId id="305" r:id="rId11"/>
    <p:sldId id="306" r:id="rId12"/>
    <p:sldId id="307" r:id="rId13"/>
    <p:sldId id="308" r:id="rId14"/>
    <p:sldId id="309" r:id="rId15"/>
    <p:sldId id="327" r:id="rId16"/>
    <p:sldId id="328" r:id="rId17"/>
    <p:sldId id="329" r:id="rId18"/>
    <p:sldId id="310" r:id="rId19"/>
    <p:sldId id="330" r:id="rId20"/>
    <p:sldId id="331" r:id="rId21"/>
    <p:sldId id="332" r:id="rId22"/>
    <p:sldId id="311" r:id="rId23"/>
    <p:sldId id="333" r:id="rId24"/>
    <p:sldId id="312" r:id="rId25"/>
    <p:sldId id="334" r:id="rId26"/>
    <p:sldId id="313" r:id="rId27"/>
    <p:sldId id="335" r:id="rId28"/>
    <p:sldId id="336" r:id="rId29"/>
    <p:sldId id="337" r:id="rId30"/>
    <p:sldId id="338" r:id="rId31"/>
    <p:sldId id="314" r:id="rId32"/>
    <p:sldId id="339" r:id="rId33"/>
    <p:sldId id="315" r:id="rId34"/>
    <p:sldId id="340" r:id="rId35"/>
    <p:sldId id="316" r:id="rId36"/>
    <p:sldId id="341" r:id="rId37"/>
    <p:sldId id="342" r:id="rId38"/>
    <p:sldId id="317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274" r:id="rId5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31/01/2018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31/01/2018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31/01/2018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Penulisan klausa Where berfungsi sebagai kriteria.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Selain dituliskan sebagai Query Syntax, dapat juga dituliskan sebagai Method Syntax.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Ubah contoh sebelumnya pada baris LINQ menjadi :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arr.Where(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=&gt; 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% 2 == 1);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47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Penulisan klausa </a:t>
            </a:r>
            <a:r>
              <a:rPr lang="id-ID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berfungsi </a:t>
            </a:r>
            <a:r>
              <a:rPr lang="id-ID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mendefinisikan variabel dan menugaskan suatu ekspresi/nilai ke dalamnya.</a:t>
            </a:r>
          </a:p>
          <a:p>
            <a:pPr marL="714375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[] arr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[] { 1, 2, 3, 4, 5, 6, 7, 8, 9 };</a:t>
            </a:r>
          </a:p>
          <a:p>
            <a:pPr marL="714375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arr</a:t>
            </a:r>
          </a:p>
          <a:p>
            <a:pPr marL="714375" indent="0">
              <a:buNone/>
            </a:pPr>
            <a:r>
              <a:rPr lang="da-DK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y = x * 2 + 1</a:t>
            </a:r>
          </a:p>
          <a:p>
            <a:pPr marL="714375" indent="0">
              <a:buNone/>
            </a:pP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y % 3 == 0</a:t>
            </a:r>
          </a:p>
          <a:p>
            <a:pPr marL="714375" indent="0">
              <a:buNone/>
            </a:pP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714375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query)</a:t>
            </a:r>
          </a:p>
          <a:p>
            <a:pPr marL="107156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"{0} "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4180328"/>
            <a:ext cx="2905125" cy="21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mengurutkan hasil query LINQ.</a:t>
            </a:r>
          </a:p>
          <a:p>
            <a:pPr marL="1077913" indent="-354013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buah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{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"John"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"Rose"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"Xavier"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"Mike"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"George"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"Cindy"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buah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where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i.Contains(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'e'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orderby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3699549"/>
            <a:ext cx="2438400" cy="247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05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contoh urut descending, ubah baris LINQ dari contoh sebelumnya menjadi :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buah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where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i.Contains(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'e'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orderby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descending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i;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60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juga diurutkan berdasarkan suatu posisi karakter tertentu. Dari contoh sebelumnya, ubah baris LINQ menjadi :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buah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where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i.Contains(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'i'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orderby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i.Substring(i.Length - 1)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i;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69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Pengurutan LINQ secara Method Syntax, ubah baris LINQ dari contoh sebelumnya menjadi :</a:t>
            </a:r>
          </a:p>
          <a:p>
            <a:pPr marL="1077913" indent="-354013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buah.Where(n =&gt; n.Contains(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'i'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)).OrderBy(n =&gt; n.Substring(n.Length - 1));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lihat hasilnya.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 dijadikan urut descending, maka ubah menjadi :</a:t>
            </a:r>
          </a:p>
          <a:p>
            <a:pPr marL="1077913" indent="-354013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buah.Where(n =&gt; n.Contains(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'i'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)).OrderByDescending(n =&gt; n.Substring(n.Length - 1));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lihat hasilnya.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0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Buat struktur berikut :</a:t>
            </a:r>
          </a:p>
          <a:p>
            <a:pPr marL="723900" indent="0">
              <a:buNone/>
            </a:pPr>
            <a:r>
              <a:rPr lang="id-ID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en-US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ID;</a:t>
            </a:r>
          </a:p>
          <a:p>
            <a:pPr marL="1077913" indent="0">
              <a:buNone/>
            </a:pPr>
            <a:r>
              <a:rPr lang="id-ID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Nama;</a:t>
            </a:r>
          </a:p>
          <a:p>
            <a:pPr marL="723900" indent="0">
              <a:buNone/>
            </a:pP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contoh kode </a:t>
            </a: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US" sz="4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berikut:</a:t>
            </a:r>
            <a:endParaRPr lang="en-US" sz="4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4863" indent="0">
              <a:buNone/>
            </a:pPr>
            <a:r>
              <a:rPr lang="id-ID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lst = </a:t>
            </a:r>
            <a:r>
              <a:rPr lang="id-ID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&gt;();</a:t>
            </a:r>
          </a:p>
          <a:p>
            <a:pPr marL="804863" indent="0">
              <a:buNone/>
            </a:pPr>
            <a:r>
              <a:rPr lang="en-US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en-US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en-US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ID = 12, Nama = </a:t>
            </a:r>
            <a:r>
              <a:rPr lang="en-US" sz="2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"John"</a:t>
            </a:r>
            <a:r>
              <a:rPr lang="en-US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804863" indent="0">
              <a:buNone/>
            </a:pP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ID = 34, Nama = </a:t>
            </a:r>
            <a:r>
              <a:rPr lang="id-ID" sz="2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"Rose"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804863" indent="0">
              <a:buNone/>
            </a:pP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ID = 23, Nama = </a:t>
            </a:r>
            <a:r>
              <a:rPr lang="id-ID" sz="2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"Xavier"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804863" indent="0">
              <a:buNone/>
            </a:pP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ID = 89, Nama = </a:t>
            </a:r>
            <a:r>
              <a:rPr lang="id-ID" sz="2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"Mike"</a:t>
            </a:r>
            <a:r>
              <a:rPr lang="id-ID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804863" indent="0">
              <a:buNone/>
            </a:pPr>
            <a:r>
              <a:rPr lang="en-US" sz="2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en-US" sz="2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2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en-US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ID = 56, Nama = </a:t>
            </a:r>
            <a:r>
              <a:rPr lang="en-US" sz="2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"George"</a:t>
            </a:r>
            <a:r>
              <a:rPr lang="en-US" sz="2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268288" indent="-268288"/>
            <a:endParaRPr lang="id-ID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94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ID = 45, Nama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"Cindy"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orderby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i.ID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- {1}"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i.ID, i.Nama);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74" y="4001294"/>
            <a:ext cx="263167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78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juga dilakukan pengurutan banyak level (Multi-Level).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Buat struktur berikut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Region;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Negara;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Kota;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lst =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&gt;();</a:t>
            </a:r>
          </a:p>
          <a:p>
            <a:pPr marL="1077913" indent="-354013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"Afrika"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"Nigeria"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"Lagos"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  <a:endParaRPr lang="en-US" sz="19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86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77913" indent="-354013">
              <a:buNone/>
            </a:pPr>
            <a:r>
              <a:rPr lang="id-ID" sz="3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3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3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"Afrika"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"Mesir"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"Kairo"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1077913" indent="-354013">
              <a:buNone/>
            </a:pP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3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3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"Asia"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"Indonesia"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"Jakarta"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1077913" indent="-354013">
              <a:buNone/>
            </a:pP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3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3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"Asia"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"Jepang"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"Tokyo"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1077913" indent="-354013">
              <a:buNone/>
            </a:pP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3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3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"Asia"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"India"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"Delhi"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1077913" indent="-354013">
              <a:buNone/>
            </a:pP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3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3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"Asia"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"India"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"Mumbai"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1077913" indent="-354013">
              <a:buNone/>
            </a:pPr>
            <a:r>
              <a:rPr lang="id-ID" sz="3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3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3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"Asia"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"China"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"Beijing"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1077913" indent="-354013">
              <a:buNone/>
            </a:pP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3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3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"Asia"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"China"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"Shanghai"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1077913" indent="-354013">
              <a:buNone/>
            </a:pP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3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3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"Asia"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"China"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id-ID" sz="33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"Macao"</a:t>
            </a:r>
            <a:r>
              <a:rPr lang="id-ID" sz="33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16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 LINQ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id-ID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</a:pPr>
            <a:r>
              <a:rPr lang="id-ID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&amp; All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7913" indent="-354013">
              <a:buNone/>
            </a:pPr>
            <a:r>
              <a:rPr lang="nn-NO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nn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n-NO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Region = </a:t>
            </a:r>
            <a:r>
              <a:rPr lang="nn-NO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"Asia"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Negara = </a:t>
            </a:r>
            <a:r>
              <a:rPr lang="nn-NO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"Korea"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Kota = </a:t>
            </a:r>
            <a:r>
              <a:rPr lang="nn-NO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"Seoul"</a:t>
            </a:r>
            <a:r>
              <a:rPr lang="nn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orderby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i.Region, i.Negara, i.Kota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14335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"{0}, {1},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i.Region, i.Negara, i.Kota);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59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juga dituliskan secara Method Syntax.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Ubah contoh sebelumnya pada baris LINQ menjadi :</a:t>
            </a:r>
          </a:p>
          <a:p>
            <a:pPr marL="1077913" indent="-354013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lst.OrderBy(i =&gt; i.Region).ThenBy(i =&gt; i.Negara).ThenBy(i =&gt; i.Kota);</a:t>
            </a:r>
            <a:endParaRPr lang="id-ID" sz="3200" b="1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Jika urut descending, maka ubah menjadi :</a:t>
            </a:r>
          </a:p>
          <a:p>
            <a:pPr marL="1077913" indent="-354013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lst.OrderByDescending(i =&gt; i.Region).ThenByDescending(i =&gt; i.Negara).ThenByDescending(i =&gt; i.Kota);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614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klausa Projection.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disesuaikan nilai yang ingin dikembalikan.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 potongan kode program contoh sebelumnya, ubah menjadi :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orderby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i.ID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i.Nama;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3711388"/>
            <a:ext cx="2486025" cy="300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32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</a:pPr>
            <a:r>
              <a:rPr lang="en-US" sz="5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lain :</a:t>
            </a:r>
          </a:p>
          <a:p>
            <a:pPr marL="723900" indent="0">
              <a:buNone/>
            </a:pP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arr = 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{1, 2, 3, 4, 5, 6, 7, 8, 9, 10};</a:t>
            </a:r>
          </a:p>
          <a:p>
            <a:pPr marL="723900" indent="0">
              <a:buNone/>
            </a:pP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arr</a:t>
            </a:r>
          </a:p>
          <a:p>
            <a:pPr marL="723900" indent="0">
              <a:buNone/>
            </a:pP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endParaRPr lang="id-ID" sz="32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{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A = i,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B = i * 2,</a:t>
            </a:r>
          </a:p>
          <a:p>
            <a:pPr marL="723900" indent="0">
              <a:buNone/>
            </a:pP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C = i * 3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};</a:t>
            </a:r>
            <a:endParaRPr lang="en-US" sz="32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sv-SE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sv-SE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sv-SE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sv-SE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sv-SE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sv-SE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1433513" indent="-354013">
              <a:buNone/>
            </a:pP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- {1} - {2}"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i.A, i.B, i.C);</a:t>
            </a:r>
          </a:p>
          <a:p>
            <a:pPr marL="723900" indent="0">
              <a:buNone/>
            </a:pP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508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&amp; All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3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memeriksa kebenaran kriteria dari koleksi.</a:t>
            </a:r>
          </a:p>
          <a:p>
            <a:pPr>
              <a:spcBef>
                <a:spcPts val="600"/>
              </a:spcBef>
            </a:pPr>
            <a:r>
              <a:rPr lang="en-US" sz="3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723900" indent="0">
              <a:buNone/>
            </a:pPr>
            <a:r>
              <a:rPr lang="en-US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arr = </a:t>
            </a:r>
            <a:r>
              <a:rPr lang="en-US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{ -6, -4, -2, 2, 4, 6, 8, 10 };</a:t>
            </a:r>
          </a:p>
          <a:p>
            <a:pPr marL="723900" indent="0">
              <a:buNone/>
            </a:pPr>
            <a:r>
              <a:rPr lang="en-US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en-US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anyNegatif = arr.Any(i =&gt; i &lt; 0);</a:t>
            </a:r>
          </a:p>
          <a:p>
            <a:pPr marL="723900" indent="0">
              <a:buNone/>
            </a:pPr>
            <a:r>
              <a:rPr lang="en-US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en-US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anyPositif = arr.Any(i =&gt; i &gt; 0);</a:t>
            </a:r>
          </a:p>
          <a:p>
            <a:pPr marL="723900" indent="0">
              <a:buNone/>
            </a:pPr>
            <a:r>
              <a:rPr lang="id-ID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anyNol = arr.Any(i =&gt; i == 0);</a:t>
            </a:r>
          </a:p>
          <a:p>
            <a:pPr marL="723900" indent="0">
              <a:buNone/>
            </a:pPr>
            <a:r>
              <a:rPr lang="id-ID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allGanjil = arr.All(i =&gt; i % 2 == 1);</a:t>
            </a:r>
          </a:p>
          <a:p>
            <a:pPr marL="723900" indent="0">
              <a:buNone/>
            </a:pPr>
            <a:r>
              <a:rPr lang="id-ID" sz="21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allGenap = arr.All(i =&gt; i % 2 == 0);</a:t>
            </a:r>
          </a:p>
          <a:p>
            <a:pPr marL="1077913" indent="-354013">
              <a:buNone/>
            </a:pPr>
            <a:r>
              <a:rPr lang="id-ID" sz="21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"Memiliki Negatif ? = {0}"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anyNegatif ? 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"Ya"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"Tidak"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-354013">
              <a:buNone/>
            </a:pPr>
            <a:r>
              <a:rPr lang="id-ID" sz="21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"Memiliki Positif ? = {0}"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anyPositif ? 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"Ya"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21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"Tidak"</a:t>
            </a:r>
            <a:r>
              <a:rPr lang="id-ID" sz="21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20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&amp; All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7913" indent="-354013">
              <a:spcBef>
                <a:spcPts val="600"/>
              </a:spcBef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"Memiliki Nol ?    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anyNol ?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"Ya"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"Tidak"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"Semua Ganjil ?    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allGanjil ?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"Ya"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"Tidak"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"Semua Genap ?     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allGenap ?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"Ya"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"Tidak"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53" y="4001294"/>
            <a:ext cx="443549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61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Digunakan untuk pengelompokan koleksi data berdasarkan suatu kunci.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 contoh sebelumnya, ubah baris LINQ menjadi :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group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i.Region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into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reg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{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Region = reg.Key,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Jumlah = reg.Count()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};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615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23900" indent="0">
              <a:buNone/>
            </a:pPr>
            <a:r>
              <a:rPr lang="sv-SE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sv-SE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sv-SE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sv-SE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sv-SE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sv-SE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1433513" indent="-354013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= {1} Negara"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i.Region, i.Jumlah);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lain, buatkan struktur berikut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Toko;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long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Harga;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Qty;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lst =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547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7913" indent="-354013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"XYZ"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100000, Qty = 5 });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"XYZ"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50000, Qty = 8 });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"XYZ"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65000, Qty = 4 });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"ABC"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75000, Qty = 10 });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"ABC"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5500, Qty = 200 });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"ABC"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150000, Qty = 4 });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"ABC"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80000, Qty = 5 });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753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77913" indent="-354013">
              <a:buNone/>
            </a:pPr>
            <a:r>
              <a:rPr lang="id-ID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"DEF"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40000, Qty = 5 });</a:t>
            </a:r>
          </a:p>
          <a:p>
            <a:pPr marL="1077913" indent="-354013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"DEF"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200000, Qty = 2 });</a:t>
            </a:r>
          </a:p>
          <a:p>
            <a:pPr marL="1077913" indent="-354013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lst.Add(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Tipe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Toko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"DEF"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Harga = 175000, Qty = 6 });</a:t>
            </a:r>
          </a:p>
          <a:p>
            <a:pPr marL="723900" indent="0">
              <a:buNone/>
            </a:pP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</a:t>
            </a:r>
          </a:p>
          <a:p>
            <a:pPr marL="723900" indent="0">
              <a:buNone/>
            </a:pP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orderby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i.Toko</a:t>
            </a:r>
          </a:p>
          <a:p>
            <a:pPr marL="723900" indent="0">
              <a:buNone/>
            </a:pP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group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by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i.Toko 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into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lap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Toko = lap.Key,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TotalQty = lap.Sum(i =&gt; i.Qty),</a:t>
            </a:r>
          </a:p>
          <a:p>
            <a:pPr marL="3233738" indent="-2509838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TotalBayar = lap.Sum(i =&gt; (i.Harga * i.Qty))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};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89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&amp; Skip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Set</a:t>
            </a:r>
          </a:p>
          <a:p>
            <a:pPr lvl="1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796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1433513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=&gt; TotalQty = {1}, TotalBayar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i.Toko, i.TotalQty, i.TotalBayar);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45190"/>
            <a:ext cx="7924800" cy="229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41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&amp; Skip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untuk mengambil koleksi TOP n data.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untuk mengambil koleksi di luar TOP n data.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 contoh sebelumnya, ubah baris LINQ menjadi :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lst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Toko = i.Toko,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Harga = i.Harga,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Qty = i.Qty,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Total = i.Harga * i.Qty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};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892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&amp; Skip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orderQuery = query.OrderByDescending(i =&gt; i.Total);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"Penjualan TOP 3 :"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orderQuery.Take(3))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723900" indent="0">
              <a:buNone/>
            </a:pPr>
            <a:r>
              <a:rPr lang="fi-FI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fi-FI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fi-FI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"\nPenjualan selain TOP 3 :"</a:t>
            </a:r>
            <a:r>
              <a:rPr lang="fi-FI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orderQuery.Skip(3))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1145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nn-N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n-N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Set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Terdiri dari operator Union, Intersect, dan Except.</a:t>
            </a:r>
          </a:p>
          <a:p>
            <a:pPr>
              <a:spcBef>
                <a:spcPts val="600"/>
              </a:spcBef>
            </a:pPr>
            <a:r>
              <a:rPr lang="en-US" sz="4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723900" indent="0">
              <a:buNone/>
            </a:pPr>
            <a:r>
              <a:rPr 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data1 = </a:t>
            </a:r>
            <a:r>
              <a:rPr 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{0, 1, 2, 3, 4, 5, 6, 7, 8, 9};</a:t>
            </a:r>
          </a:p>
          <a:p>
            <a:pPr marL="723900" indent="0">
              <a:buNone/>
            </a:pPr>
            <a:r>
              <a:rPr 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data2 = </a:t>
            </a:r>
            <a:r>
              <a:rPr 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{-5, -3, -1, 0, 1, 3, 5, 7, 9};</a:t>
            </a:r>
          </a:p>
          <a:p>
            <a:pPr marL="723900" indent="0">
              <a:buNone/>
            </a:pPr>
            <a:r>
              <a:rPr lang="nn-NO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nn-NO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gabung = data1.Union(data2).OrderBy(n =&gt; n);</a:t>
            </a:r>
          </a:p>
          <a:p>
            <a:pPr marL="723900" indent="0">
              <a:buNone/>
            </a:pPr>
            <a:r>
              <a:rPr lang="id-ID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gabung)</a:t>
            </a:r>
          </a:p>
          <a:p>
            <a:pPr marL="1077913" indent="0">
              <a:buNone/>
            </a:pPr>
            <a:r>
              <a:rPr lang="id-ID" sz="26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26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723900" indent="0">
              <a:buNone/>
            </a:pPr>
            <a:r>
              <a:rPr lang="id-ID" sz="26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.WriteLine();</a:t>
            </a:r>
          </a:p>
          <a:p>
            <a:pPr marL="723900" indent="0">
              <a:buNone/>
            </a:pPr>
            <a:r>
              <a:rPr lang="pt-BR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pt-BR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iris = data1.Intersect(data2).OrderBy(n =&gt; n);</a:t>
            </a:r>
          </a:p>
          <a:p>
            <a:pPr marL="723900" indent="0">
              <a:buNone/>
            </a:pPr>
            <a:r>
              <a:rPr lang="id-ID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id-ID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iris)</a:t>
            </a:r>
          </a:p>
          <a:p>
            <a:pPr marL="1077913" indent="0">
              <a:buNone/>
            </a:pPr>
            <a:r>
              <a:rPr lang="id-ID" sz="26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26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</a:t>
            </a:r>
            <a:r>
              <a:rPr lang="en-US" sz="26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id-ID" sz="26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46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nn-N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n-NO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Set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.WriteLine();</a:t>
            </a:r>
          </a:p>
          <a:p>
            <a:pPr marL="723900" indent="0">
              <a:buNone/>
            </a:pPr>
            <a:r>
              <a:rPr lang="pt-BR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pt-BR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kecuali = data2.Except(iris).OrderBy(n =&gt; n);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kecuali)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594184"/>
            <a:ext cx="6400800" cy="258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42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menggabungkan 2 koleksi dengan adanya referensi kunci antara 2 koleksi tersebut.</a:t>
            </a: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Buatkan struktur berikut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NIM;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Nama;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struct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NIM;</a:t>
            </a:r>
          </a:p>
          <a:p>
            <a:pPr marL="1077913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Nilai;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843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</a:pPr>
            <a:r>
              <a:rPr lang="en-US" sz="5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:</a:t>
            </a:r>
          </a:p>
          <a:p>
            <a:pPr marL="723900" indent="0">
              <a:buNone/>
            </a:pP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mhs = 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&gt;();</a:t>
            </a:r>
          </a:p>
          <a:p>
            <a:pPr marL="723900" indent="0">
              <a:buNone/>
            </a:pP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mhs.Add(</a:t>
            </a:r>
            <a:r>
              <a:rPr 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en-US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"111"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 = </a:t>
            </a:r>
            <a:r>
              <a:rPr lang="en-US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"Johan"</a:t>
            </a:r>
            <a:r>
              <a:rPr lang="en-US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"222"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"Budi"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"333"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"Cindy"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"444"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"Tanto"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"555"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Nama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"Jenny"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});</a:t>
            </a:r>
          </a:p>
          <a:p>
            <a:pPr marL="723900" indent="0">
              <a:buNone/>
            </a:pP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khs = 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List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&gt;();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"111"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Nilai = 90 });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"222"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Nilai = 85 });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"222"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Nilai = 80 });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"333"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Nilai = 95 });</a:t>
            </a:r>
          </a:p>
          <a:p>
            <a:pPr marL="723900" indent="0">
              <a:buNone/>
            </a:pP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khs.Add(</a:t>
            </a:r>
            <a:r>
              <a:rPr lang="id-ID" sz="3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3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KHS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NIM = </a:t>
            </a:r>
            <a:r>
              <a:rPr lang="id-ID" sz="32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"444"</a:t>
            </a:r>
            <a:r>
              <a:rPr lang="id-ID" sz="3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Nilai = 75 });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674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mhs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join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j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khs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i.NIM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equals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j.NIM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NIM = i.NIM,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Nama = i.Nama,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Nilai = j.Nilai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};</a:t>
            </a:r>
          </a:p>
          <a:p>
            <a:pPr marL="723900" indent="0">
              <a:buNone/>
            </a:pP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0502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dapat menggunakan LINQ terhadap ADO.NET, terlebih dahulu harus dibentuk Model Entitas Data dari database yang terlibat.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untuk membentuk Model Entitas Data adalah sebagai berikut :</a:t>
            </a:r>
          </a:p>
          <a:p>
            <a:pPr marL="900113" lvl="1" indent="-544513">
              <a:spcBef>
                <a:spcPts val="600"/>
              </a:spcBef>
              <a:buFont typeface="+mj-lt"/>
              <a:buAutoNum type="arabicPeriod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Item pada Project yang aktif.</a:t>
            </a:r>
          </a:p>
          <a:p>
            <a:pPr marL="900113" lvl="1" indent="-544513">
              <a:spcBef>
                <a:spcPts val="600"/>
              </a:spcBef>
              <a:buFont typeface="+mj-lt"/>
              <a:buAutoNum type="arabicPeriod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 pilihan Data, kemudian pilih ADO.NET Entity Data Model. Tuliskan nama dari Model Entitas Datanya yang diinginkan (misalnya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modelNorthwind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dan klik Add.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785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95603"/>
            <a:ext cx="8991600" cy="546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64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 LINQ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5625"/>
            <a:ext cx="8686800" cy="405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303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58800">
              <a:spcBef>
                <a:spcPts val="600"/>
              </a:spcBef>
              <a:buFont typeface="+mj-lt"/>
              <a:buAutoNum type="arabicPeriod" startAt="3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 muncul kotak dialog Entity Data Model Wizard, kemudian pilih Generate from Database dan klik Next.</a:t>
            </a:r>
          </a:p>
          <a:p>
            <a:pPr marL="914400" lvl="1" indent="-558800">
              <a:spcBef>
                <a:spcPts val="600"/>
              </a:spcBef>
              <a:buFont typeface="+mj-lt"/>
              <a:buAutoNum type="arabicPeriod" startAt="3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Klik New Connection, akan muncul kotak dialog Connection Properties, tuliskan Server Name, kemudian pilih database yang diinginkan (misalnya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Northwind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dan klik OK.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4181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366056"/>
            <a:ext cx="6019800" cy="549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74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366056"/>
            <a:ext cx="6019800" cy="549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580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390650"/>
            <a:ext cx="36385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901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558800">
              <a:spcBef>
                <a:spcPts val="600"/>
              </a:spcBef>
              <a:buFont typeface="+mj-lt"/>
              <a:buAutoNum type="arabicPeriod" startAt="6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Pastikan centang pada pilihan Save Entity Connection Settings in App.Config, dan nama yang diinginkan (misalnya </a:t>
            </a:r>
            <a:r>
              <a:rPr lang="en-US" sz="30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NorthwindEntities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dan klik Next.</a:t>
            </a:r>
          </a:p>
          <a:p>
            <a:pPr marL="914400" lvl="1" indent="-558800">
              <a:spcBef>
                <a:spcPts val="600"/>
              </a:spcBef>
              <a:buFont typeface="+mj-lt"/>
              <a:buAutoNum type="arabicPeriod" startAt="6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Centang tabel yang diinginkan, dan klik Finish.</a:t>
            </a:r>
          </a:p>
          <a:p>
            <a:pPr marL="914400" lvl="1" indent="-558800">
              <a:spcBef>
                <a:spcPts val="600"/>
              </a:spcBef>
              <a:buFont typeface="+mj-lt"/>
              <a:buAutoNum type="arabicPeriod" startAt="6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 akan muncul 1 (satu) item dengan ekstensi .edmx (</a:t>
            </a:r>
            <a:r>
              <a:rPr lang="en-US" sz="30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modelNorthwind.edmx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dimana isinya mirip Relationship Diagram.</a:t>
            </a:r>
          </a:p>
          <a:p>
            <a:pPr marL="914400" lvl="1" indent="-558800">
              <a:spcBef>
                <a:spcPts val="600"/>
              </a:spcBef>
              <a:buFont typeface="+mj-lt"/>
              <a:buAutoNum type="arabicPeriod" startAt="6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terhadap ADO.NET siap digunakan.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725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366056"/>
            <a:ext cx="6019800" cy="549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908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366056"/>
            <a:ext cx="6019800" cy="549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94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NorthwindEntities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nwe =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NorthwindEntities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nwe.Customers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join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j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nwe.Orders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on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i.CustomerID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equals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j.CustomerID</a:t>
            </a:r>
          </a:p>
          <a:p>
            <a:pPr marL="2865438" indent="-2141538">
              <a:buNone/>
            </a:pP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where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j.OrderDate.Value == (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DateTime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(1998, 1, 1))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CustomerID = i.CustomerID,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ContactName = i.ContactName,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OrderDate = j.OrderDate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};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648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"Customer ID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i.CustomerID);</a:t>
            </a:r>
          </a:p>
          <a:p>
            <a:pPr marL="1433513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"Contact Name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i.ContactName);</a:t>
            </a:r>
          </a:p>
          <a:p>
            <a:pPr marL="1433513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"Order Date = {0}\n"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i.OrderDate.Value.ToString(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"dddd, dd MMMM yyyy"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905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Salah satu keunggulan dari LINQ dengan ADO.NET adalah dapat melakukan navigasi antar tabel yang berelasi. Sebagai contoh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NorthwindEntities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nwe =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NorthwindEntities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nwe.Customers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where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i.Country ==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"USA"</a:t>
            </a:r>
            <a:endParaRPr lang="id-ID" sz="19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endParaRPr lang="en-US" sz="19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CustomerID = i.CustomerID,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ContactName = i.ContactName,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Country = i.Country,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Region = i.Region,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07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 LINQ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63" y="1296194"/>
            <a:ext cx="5158074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985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City = i.City,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</a:t>
            </a: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Orders = i.Orders</a:t>
            </a:r>
          </a:p>
          <a:p>
            <a:pPr marL="723900" indent="0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};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no;</a:t>
            </a:r>
          </a:p>
          <a:p>
            <a:pPr marL="723900" indent="0">
              <a:buNone/>
            </a:pP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"[{0}] {1} dari {2}, {3}, {4}"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i.CustomerID, i.ContactName, i.Country, i.Region, i.City);</a:t>
            </a:r>
          </a:p>
          <a:p>
            <a:pPr marL="1433513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"\tMemiliki {0} Faktur dengan No. Faktur :"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i.Orders.Count);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no = 1;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280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7913" indent="0">
              <a:buNone/>
            </a:pP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j </a:t>
            </a:r>
            <a:r>
              <a:rPr lang="sv-SE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sv-SE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i.Orders)</a:t>
            </a:r>
          </a:p>
          <a:p>
            <a:pPr marL="1787525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"\t{0}. {1} tertgl.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no++, j.OrderID, j.OrderDate.Value.ToString(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"dd MMMM yyyy"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));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817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dengan 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d-ID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ntuk menampilkan hasil LINQ ke dalam DataGridView adalah menggunakan properties DataSource, misalnya :</a:t>
            </a:r>
          </a:p>
          <a:p>
            <a:pPr marL="723900" indent="0">
              <a:buNone/>
            </a:pP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dataGridView1.DataSource = query;</a:t>
            </a:r>
          </a:p>
          <a:p>
            <a:pPr marL="357188" indent="0">
              <a:spcBef>
                <a:spcPts val="600"/>
              </a:spcBef>
              <a:buNone/>
            </a:pPr>
            <a:r>
              <a:rPr lang="id-ID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Atau</a:t>
            </a:r>
          </a:p>
          <a:p>
            <a:pPr marL="714375" indent="0">
              <a:spcBef>
                <a:spcPts val="600"/>
              </a:spcBef>
              <a:buNone/>
            </a:pP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dataGridView1.DataSource = query.ToList();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3017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 LINQ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[identifier] in [data source]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[expression]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[Boolean expression]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[[expression] (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ascending/descending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)]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[expression]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[expression] by [expression] into [expression]</a:t>
            </a:r>
          </a:p>
          <a:p>
            <a:pPr marL="268288" indent="-268288"/>
            <a:endParaRPr lang="id-ID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02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 tipe data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untuk menampung hasil query LINQ.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Memiliki format klausa dasar penugasan :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from x in y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Dimana x adalah variabel alias, dan y adalah sumber data.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Dinamakan sebagai Query Syntax.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return value, digunakan klausa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arr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{ 1, 2, 3, 4, 5 };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arr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where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% 2 == 1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foreach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query)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i);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11" y="3967163"/>
            <a:ext cx="3035439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83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Dasar LINQ :</a:t>
            </a: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juga digunakan interface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IEnumerable&lt;T&gt;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dimana T adalah tipe data untuk data koleksi didalamnya.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Ubah contoh sebelumnya pada baris LINQ menjadi :</a:t>
            </a:r>
          </a:p>
          <a:p>
            <a:pPr marL="723900" indent="0">
              <a:buNone/>
            </a:pP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IEnumerable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&gt; query =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from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arr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         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where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% 2 == 1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                       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select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i;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lihat hasilnya.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7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71</TotalTime>
  <Words>2818</Words>
  <Application>Microsoft Office PowerPoint</Application>
  <PresentationFormat>On-screen Show (4:3)</PresentationFormat>
  <Paragraphs>384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Courier New</vt:lpstr>
      <vt:lpstr>Office Theme</vt:lpstr>
      <vt:lpstr>Sesi 7 LINQ</vt:lpstr>
      <vt:lpstr>LINQ</vt:lpstr>
      <vt:lpstr>LINQ</vt:lpstr>
      <vt:lpstr>Arsitektur LINQ</vt:lpstr>
      <vt:lpstr>Arsitektur LINQ</vt:lpstr>
      <vt:lpstr>Arsitektur LINQ</vt:lpstr>
      <vt:lpstr>Operator Dasar LINQ : Assignment</vt:lpstr>
      <vt:lpstr>Operator Dasar LINQ : Assignment</vt:lpstr>
      <vt:lpstr>Operator Dasar LINQ : Assignment</vt:lpstr>
      <vt:lpstr>Operator Dasar LINQ : Where</vt:lpstr>
      <vt:lpstr>Operator Dasar LINQ : Let</vt:lpstr>
      <vt:lpstr>Operator Dasar LINQ : OrderBy</vt:lpstr>
      <vt:lpstr>Operator Dasar LINQ : OrderBy</vt:lpstr>
      <vt:lpstr>Operator Dasar LINQ : OrderBy</vt:lpstr>
      <vt:lpstr>Operator Dasar LINQ : OrderBy</vt:lpstr>
      <vt:lpstr>Operator Dasar LINQ : OrderBy</vt:lpstr>
      <vt:lpstr>Operator Dasar LINQ : OrderBy</vt:lpstr>
      <vt:lpstr>Operator Dasar LINQ : OrderBy</vt:lpstr>
      <vt:lpstr>Operator Dasar LINQ : OrderBy</vt:lpstr>
      <vt:lpstr>Operator Dasar LINQ : OrderBy</vt:lpstr>
      <vt:lpstr>Operator Dasar LINQ : OrderBy</vt:lpstr>
      <vt:lpstr>Operator Dasar LINQ : Select</vt:lpstr>
      <vt:lpstr>Operator Dasar LINQ : Select</vt:lpstr>
      <vt:lpstr>Operator Dasar LINQ : Any &amp; All</vt:lpstr>
      <vt:lpstr>Operator Dasar LINQ : Any &amp; All</vt:lpstr>
      <vt:lpstr>Operator Dasar LINQ : Group</vt:lpstr>
      <vt:lpstr>Operator Dasar LINQ : Group</vt:lpstr>
      <vt:lpstr>Operator Dasar LINQ : Group</vt:lpstr>
      <vt:lpstr>Operator Dasar LINQ : Group</vt:lpstr>
      <vt:lpstr>Operator Dasar LINQ : Group</vt:lpstr>
      <vt:lpstr>Operator Dasar LINQ : Take &amp; Skip</vt:lpstr>
      <vt:lpstr>Operator Dasar LINQ : Take &amp; Skip</vt:lpstr>
      <vt:lpstr>Operator Dasar LINQ : Operator Set</vt:lpstr>
      <vt:lpstr>Operator Dasar LINQ : Operator Set</vt:lpstr>
      <vt:lpstr>Operator Dasar LINQ : Join</vt:lpstr>
      <vt:lpstr>Operator Dasar LINQ : Join</vt:lpstr>
      <vt:lpstr>Operator Dasar LINQ : Join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LINQ dengan Database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25</cp:revision>
  <dcterms:created xsi:type="dcterms:W3CDTF">2017-07-27T04:50:50Z</dcterms:created>
  <dcterms:modified xsi:type="dcterms:W3CDTF">2018-01-31T13:20:59Z</dcterms:modified>
</cp:coreProperties>
</file>