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03" r:id="rId3"/>
    <p:sldId id="304" r:id="rId4"/>
    <p:sldId id="305" r:id="rId5"/>
    <p:sldId id="306" r:id="rId6"/>
    <p:sldId id="307" r:id="rId7"/>
    <p:sldId id="308" r:id="rId8"/>
    <p:sldId id="321" r:id="rId9"/>
    <p:sldId id="309" r:id="rId10"/>
    <p:sldId id="310" r:id="rId11"/>
    <p:sldId id="311" r:id="rId12"/>
    <p:sldId id="312" r:id="rId13"/>
    <p:sldId id="313" r:id="rId14"/>
    <p:sldId id="314" r:id="rId15"/>
    <p:sldId id="315" r:id="rId16"/>
    <p:sldId id="316" r:id="rId17"/>
    <p:sldId id="317" r:id="rId18"/>
    <p:sldId id="318" r:id="rId19"/>
    <p:sldId id="319" r:id="rId20"/>
    <p:sldId id="320" r:id="rId21"/>
    <p:sldId id="323" r:id="rId22"/>
    <p:sldId id="324" r:id="rId23"/>
    <p:sldId id="325" r:id="rId24"/>
    <p:sldId id="327" r:id="rId25"/>
    <p:sldId id="346" r:id="rId26"/>
    <p:sldId id="347" r:id="rId27"/>
    <p:sldId id="328" r:id="rId28"/>
    <p:sldId id="329" r:id="rId29"/>
    <p:sldId id="348" r:id="rId30"/>
    <p:sldId id="331" r:id="rId31"/>
    <p:sldId id="332" r:id="rId32"/>
    <p:sldId id="333" r:id="rId33"/>
    <p:sldId id="334" r:id="rId34"/>
    <p:sldId id="335" r:id="rId35"/>
    <p:sldId id="336" r:id="rId36"/>
    <p:sldId id="349" r:id="rId37"/>
    <p:sldId id="350" r:id="rId38"/>
    <p:sldId id="337" r:id="rId39"/>
    <p:sldId id="338" r:id="rId40"/>
    <p:sldId id="351" r:id="rId41"/>
    <p:sldId id="339" r:id="rId42"/>
    <p:sldId id="340" r:id="rId43"/>
    <p:sldId id="274" r:id="rId44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12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326DB-75EA-4626-8F7E-22F6AA9CAC52}" type="datetimeFigureOut">
              <a:rPr lang="id-ID" smtClean="0"/>
              <a:t>09/10/2017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66B8F-6695-4F62-96FC-3595C167C6DD}" type="slidenum">
              <a:rPr lang="id-ID" smtClean="0"/>
              <a:t>‹#›</a:t>
            </a:fld>
            <a:endParaRPr lang="id-ID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b="1" cap="none" spc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259306" y="225261"/>
            <a:ext cx="8598091" cy="63802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b="1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2578100" y="5305427"/>
            <a:ext cx="5880100" cy="9144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2000" b="1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PRODI. TEKNIK INFORMATIKA (S-1)</a:t>
            </a:r>
            <a:endParaRPr lang="id-ID" sz="2000" b="1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065" y="4781609"/>
            <a:ext cx="5384127" cy="952381"/>
          </a:xfrm>
          <a:prstGeom prst="rect">
            <a:avLst/>
          </a:prstGeom>
        </p:spPr>
      </p:pic>
      <p:sp>
        <p:nvSpPr>
          <p:cNvPr id="10" name="Freeform 9"/>
          <p:cNvSpPr/>
          <p:nvPr userDrawn="1"/>
        </p:nvSpPr>
        <p:spPr>
          <a:xfrm>
            <a:off x="8001000" y="188496"/>
            <a:ext cx="952500" cy="4940300"/>
          </a:xfrm>
          <a:custGeom>
            <a:avLst/>
            <a:gdLst>
              <a:gd name="connsiteX0" fmla="*/ 0 w 1879600"/>
              <a:gd name="connsiteY0" fmla="*/ 0 h 4927600"/>
              <a:gd name="connsiteX1" fmla="*/ 1879600 w 1879600"/>
              <a:gd name="connsiteY1" fmla="*/ 4927600 h 4927600"/>
              <a:gd name="connsiteX2" fmla="*/ 1879600 w 1879600"/>
              <a:gd name="connsiteY2" fmla="*/ 12700 h 4927600"/>
              <a:gd name="connsiteX3" fmla="*/ 0 w 1879600"/>
              <a:gd name="connsiteY3" fmla="*/ 0 h 492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79600" h="4927600">
                <a:moveTo>
                  <a:pt x="0" y="0"/>
                </a:moveTo>
                <a:lnTo>
                  <a:pt x="1879600" y="4927600"/>
                </a:lnTo>
                <a:lnTo>
                  <a:pt x="1879600" y="12700"/>
                </a:lnTo>
                <a:lnTo>
                  <a:pt x="0" y="0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1" name="Freeform 20"/>
          <p:cNvSpPr/>
          <p:nvPr userDrawn="1"/>
        </p:nvSpPr>
        <p:spPr>
          <a:xfrm>
            <a:off x="4686300" y="188496"/>
            <a:ext cx="4279900" cy="2270095"/>
          </a:xfrm>
          <a:custGeom>
            <a:avLst/>
            <a:gdLst>
              <a:gd name="connsiteX0" fmla="*/ 0 w 3810000"/>
              <a:gd name="connsiteY0" fmla="*/ 0 h 2032000"/>
              <a:gd name="connsiteX1" fmla="*/ 3810000 w 3810000"/>
              <a:gd name="connsiteY1" fmla="*/ 2032000 h 2032000"/>
              <a:gd name="connsiteX2" fmla="*/ 3810000 w 3810000"/>
              <a:gd name="connsiteY2" fmla="*/ 12700 h 2032000"/>
              <a:gd name="connsiteX3" fmla="*/ 50800 w 3810000"/>
              <a:gd name="connsiteY3" fmla="*/ 12700 h 2032000"/>
              <a:gd name="connsiteX4" fmla="*/ 0 w 3810000"/>
              <a:gd name="connsiteY4" fmla="*/ 0 h 20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0000" h="2032000">
                <a:moveTo>
                  <a:pt x="0" y="0"/>
                </a:moveTo>
                <a:lnTo>
                  <a:pt x="3810000" y="2032000"/>
                </a:lnTo>
                <a:lnTo>
                  <a:pt x="3810000" y="12700"/>
                </a:lnTo>
                <a:lnTo>
                  <a:pt x="50800" y="12700"/>
                </a:lnTo>
                <a:lnTo>
                  <a:pt x="0" y="0"/>
                </a:lnTo>
                <a:close/>
              </a:path>
            </a:pathLst>
          </a:custGeom>
          <a:solidFill>
            <a:srgbClr val="C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2" name="Freeform 21"/>
          <p:cNvSpPr/>
          <p:nvPr userDrawn="1"/>
        </p:nvSpPr>
        <p:spPr>
          <a:xfrm>
            <a:off x="6842122" y="225261"/>
            <a:ext cx="2114550" cy="4927600"/>
          </a:xfrm>
          <a:custGeom>
            <a:avLst/>
            <a:gdLst>
              <a:gd name="connsiteX0" fmla="*/ 0 w 1879600"/>
              <a:gd name="connsiteY0" fmla="*/ 0 h 4927600"/>
              <a:gd name="connsiteX1" fmla="*/ 1879600 w 1879600"/>
              <a:gd name="connsiteY1" fmla="*/ 4927600 h 4927600"/>
              <a:gd name="connsiteX2" fmla="*/ 1879600 w 1879600"/>
              <a:gd name="connsiteY2" fmla="*/ 12700 h 4927600"/>
              <a:gd name="connsiteX3" fmla="*/ 0 w 1879600"/>
              <a:gd name="connsiteY3" fmla="*/ 0 h 492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79600" h="4927600">
                <a:moveTo>
                  <a:pt x="0" y="0"/>
                </a:moveTo>
                <a:lnTo>
                  <a:pt x="1879600" y="4927600"/>
                </a:lnTo>
                <a:lnTo>
                  <a:pt x="1879600" y="12700"/>
                </a:lnTo>
                <a:lnTo>
                  <a:pt x="0" y="0"/>
                </a:lnTo>
                <a:close/>
              </a:path>
            </a:pathLst>
          </a:custGeom>
          <a:solidFill>
            <a:srgbClr val="C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" name="Freeform 10"/>
          <p:cNvSpPr/>
          <p:nvPr userDrawn="1"/>
        </p:nvSpPr>
        <p:spPr>
          <a:xfrm>
            <a:off x="4686300" y="188497"/>
            <a:ext cx="4282407" cy="973138"/>
          </a:xfrm>
          <a:custGeom>
            <a:avLst/>
            <a:gdLst>
              <a:gd name="connsiteX0" fmla="*/ 0 w 3810000"/>
              <a:gd name="connsiteY0" fmla="*/ 0 h 2032000"/>
              <a:gd name="connsiteX1" fmla="*/ 3810000 w 3810000"/>
              <a:gd name="connsiteY1" fmla="*/ 2032000 h 2032000"/>
              <a:gd name="connsiteX2" fmla="*/ 3810000 w 3810000"/>
              <a:gd name="connsiteY2" fmla="*/ 12700 h 2032000"/>
              <a:gd name="connsiteX3" fmla="*/ 50800 w 3810000"/>
              <a:gd name="connsiteY3" fmla="*/ 12700 h 2032000"/>
              <a:gd name="connsiteX4" fmla="*/ 0 w 3810000"/>
              <a:gd name="connsiteY4" fmla="*/ 0 h 20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0000" h="2032000">
                <a:moveTo>
                  <a:pt x="0" y="0"/>
                </a:moveTo>
                <a:lnTo>
                  <a:pt x="3810000" y="2032000"/>
                </a:lnTo>
                <a:lnTo>
                  <a:pt x="3810000" y="12700"/>
                </a:lnTo>
                <a:lnTo>
                  <a:pt x="50800" y="12700"/>
                </a:lnTo>
                <a:lnTo>
                  <a:pt x="0" y="0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051847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326DB-75EA-4626-8F7E-22F6AA9CAC52}" type="datetimeFigureOut">
              <a:rPr lang="id-ID" smtClean="0"/>
              <a:t>09/10/2017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66B8F-6695-4F62-96FC-3595C167C6DD}" type="slidenum">
              <a:rPr lang="id-ID" smtClean="0"/>
              <a:t>‹#›</a:t>
            </a:fld>
            <a:endParaRPr lang="id-ID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b="1" cap="none" spc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52400" y="165100"/>
            <a:ext cx="8813800" cy="6556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b="1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2" descr="https://pbs.twimg.com/profile_images/456379770700181506/2fnlPhty.jpeg"/>
          <p:cNvPicPr>
            <a:picLocks noChangeAspect="1" noChangeArrowheads="1"/>
          </p:cNvPicPr>
          <p:nvPr userDrawn="1"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028700"/>
            <a:ext cx="4876800" cy="48768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  <a:extLst/>
        </p:spPr>
      </p:pic>
      <p:sp>
        <p:nvSpPr>
          <p:cNvPr id="13" name="Freeform 12"/>
          <p:cNvSpPr/>
          <p:nvPr userDrawn="1"/>
        </p:nvSpPr>
        <p:spPr>
          <a:xfrm>
            <a:off x="7308850" y="133885"/>
            <a:ext cx="1657350" cy="327546"/>
          </a:xfrm>
          <a:custGeom>
            <a:avLst/>
            <a:gdLst>
              <a:gd name="connsiteX0" fmla="*/ 0 w 1978926"/>
              <a:gd name="connsiteY0" fmla="*/ 0 h 750627"/>
              <a:gd name="connsiteX1" fmla="*/ 1978926 w 1978926"/>
              <a:gd name="connsiteY1" fmla="*/ 750627 h 750627"/>
              <a:gd name="connsiteX2" fmla="*/ 1978926 w 1978926"/>
              <a:gd name="connsiteY2" fmla="*/ 27296 h 750627"/>
              <a:gd name="connsiteX3" fmla="*/ 0 w 1978926"/>
              <a:gd name="connsiteY3" fmla="*/ 0 h 750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78926" h="750627">
                <a:moveTo>
                  <a:pt x="0" y="0"/>
                </a:moveTo>
                <a:lnTo>
                  <a:pt x="1978926" y="750627"/>
                </a:lnTo>
                <a:lnTo>
                  <a:pt x="1978926" y="27296"/>
                </a:lnTo>
                <a:lnTo>
                  <a:pt x="0" y="0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5" name="Freeform 14"/>
          <p:cNvSpPr/>
          <p:nvPr userDrawn="1"/>
        </p:nvSpPr>
        <p:spPr>
          <a:xfrm>
            <a:off x="8557146" y="191069"/>
            <a:ext cx="450376" cy="1364776"/>
          </a:xfrm>
          <a:custGeom>
            <a:avLst/>
            <a:gdLst>
              <a:gd name="connsiteX0" fmla="*/ 409433 w 450376"/>
              <a:gd name="connsiteY0" fmla="*/ 1364776 h 1364776"/>
              <a:gd name="connsiteX1" fmla="*/ 0 w 450376"/>
              <a:gd name="connsiteY1" fmla="*/ 0 h 1364776"/>
              <a:gd name="connsiteX2" fmla="*/ 450376 w 450376"/>
              <a:gd name="connsiteY2" fmla="*/ 0 h 1364776"/>
              <a:gd name="connsiteX3" fmla="*/ 409433 w 450376"/>
              <a:gd name="connsiteY3" fmla="*/ 1364776 h 136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0376" h="1364776">
                <a:moveTo>
                  <a:pt x="409433" y="1364776"/>
                </a:moveTo>
                <a:lnTo>
                  <a:pt x="0" y="0"/>
                </a:lnTo>
                <a:lnTo>
                  <a:pt x="450376" y="0"/>
                </a:lnTo>
                <a:lnTo>
                  <a:pt x="409433" y="1364776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6" name="Freeform 15"/>
          <p:cNvSpPr/>
          <p:nvPr userDrawn="1"/>
        </p:nvSpPr>
        <p:spPr>
          <a:xfrm>
            <a:off x="7451678" y="136478"/>
            <a:ext cx="1610435" cy="777922"/>
          </a:xfrm>
          <a:custGeom>
            <a:avLst/>
            <a:gdLst>
              <a:gd name="connsiteX0" fmla="*/ 0 w 1610435"/>
              <a:gd name="connsiteY0" fmla="*/ 0 h 777922"/>
              <a:gd name="connsiteX1" fmla="*/ 1596788 w 1610435"/>
              <a:gd name="connsiteY1" fmla="*/ 777922 h 777922"/>
              <a:gd name="connsiteX2" fmla="*/ 1610435 w 1610435"/>
              <a:gd name="connsiteY2" fmla="*/ 54591 h 777922"/>
              <a:gd name="connsiteX3" fmla="*/ 0 w 1610435"/>
              <a:gd name="connsiteY3" fmla="*/ 0 h 777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10435" h="777922">
                <a:moveTo>
                  <a:pt x="0" y="0"/>
                </a:moveTo>
                <a:lnTo>
                  <a:pt x="1596788" y="777922"/>
                </a:lnTo>
                <a:lnTo>
                  <a:pt x="1610435" y="54591"/>
                </a:lnTo>
                <a:lnTo>
                  <a:pt x="0" y="0"/>
                </a:lnTo>
                <a:close/>
              </a:path>
            </a:pathLst>
          </a:custGeom>
          <a:solidFill>
            <a:srgbClr val="C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7" name="Freeform 16"/>
          <p:cNvSpPr/>
          <p:nvPr userDrawn="1"/>
        </p:nvSpPr>
        <p:spPr>
          <a:xfrm>
            <a:off x="8161361" y="204716"/>
            <a:ext cx="818866" cy="1337481"/>
          </a:xfrm>
          <a:custGeom>
            <a:avLst/>
            <a:gdLst>
              <a:gd name="connsiteX0" fmla="*/ 818866 w 818866"/>
              <a:gd name="connsiteY0" fmla="*/ 1337481 h 1337481"/>
              <a:gd name="connsiteX1" fmla="*/ 0 w 818866"/>
              <a:gd name="connsiteY1" fmla="*/ 0 h 1337481"/>
              <a:gd name="connsiteX2" fmla="*/ 805218 w 818866"/>
              <a:gd name="connsiteY2" fmla="*/ 13648 h 1337481"/>
              <a:gd name="connsiteX3" fmla="*/ 818866 w 818866"/>
              <a:gd name="connsiteY3" fmla="*/ 1337481 h 13374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8866" h="1337481">
                <a:moveTo>
                  <a:pt x="818866" y="1337481"/>
                </a:moveTo>
                <a:lnTo>
                  <a:pt x="0" y="0"/>
                </a:lnTo>
                <a:lnTo>
                  <a:pt x="805218" y="13648"/>
                </a:lnTo>
                <a:lnTo>
                  <a:pt x="818866" y="1337481"/>
                </a:lnTo>
                <a:close/>
              </a:path>
            </a:pathLst>
          </a:custGeom>
          <a:solidFill>
            <a:srgbClr val="C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236753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E326DB-75EA-4626-8F7E-22F6AA9CAC52}" type="datetimeFigureOut">
              <a:rPr lang="id-ID" smtClean="0"/>
              <a:t>09/10/2017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E66B8F-6695-4F62-96FC-3595C167C6DD}" type="slidenum">
              <a:rPr lang="id-ID" smtClean="0"/>
              <a:t>‹#›</a:t>
            </a:fld>
            <a:endParaRPr lang="id-ID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b="1" cap="none" spc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52400" y="165100"/>
            <a:ext cx="8813800" cy="6556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b="1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2" descr="https://pbs.twimg.com/profile_images/456379770700181506/2fnlPhty.jpeg"/>
          <p:cNvPicPr>
            <a:picLocks noChangeAspect="1" noChangeArrowheads="1"/>
          </p:cNvPicPr>
          <p:nvPr userDrawn="1"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028700"/>
            <a:ext cx="4876800" cy="4876800"/>
          </a:xfrm>
          <a:prstGeom prst="rect">
            <a:avLst/>
          </a:prstGeom>
          <a:blipFill>
            <a:blip r:embed="rId5"/>
            <a:tile tx="0" ty="0" sx="100000" sy="100000" flip="none" algn="tl"/>
          </a:blipFill>
          <a:ln>
            <a:noFill/>
          </a:ln>
          <a:extLst/>
        </p:spPr>
      </p:pic>
    </p:spTree>
    <p:extLst>
      <p:ext uri="{BB962C8B-B14F-4D97-AF65-F5344CB8AC3E}">
        <p14:creationId xmlns:p14="http://schemas.microsoft.com/office/powerpoint/2010/main" val="2568349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8308"/>
            <a:ext cx="7772400" cy="2387600"/>
          </a:xfrm>
        </p:spPr>
        <p:txBody>
          <a:bodyPr>
            <a:normAutofit/>
          </a:bodyPr>
          <a:lstStyle/>
          <a:p>
            <a:r>
              <a:rPr lang="id-ID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Sesi 7</a:t>
            </a:r>
            <a:br>
              <a:rPr lang="id-ID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id-ID" sz="44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Manipulasi String</a:t>
            </a:r>
            <a:endParaRPr lang="id-ID" sz="4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27983"/>
            <a:ext cx="6858000" cy="1655762"/>
          </a:xfrm>
        </p:spPr>
        <p:txBody>
          <a:bodyPr>
            <a:normAutofit lnSpcReduction="10000"/>
          </a:bodyPr>
          <a:lstStyle/>
          <a:p>
            <a:endParaRPr lang="id-ID" b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id-ID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 :</a:t>
            </a:r>
          </a:p>
          <a:p>
            <a:r>
              <a:rPr lang="id-ID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Ng Poi Wong, S.Kom., M.T.I. </a:t>
            </a:r>
          </a:p>
          <a:p>
            <a:r>
              <a:rPr lang="id-ID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Khristian Tanselmus, S.Kom., M.TI.</a:t>
            </a:r>
            <a:endParaRPr lang="id-ID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18627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Tipe Data String</a:t>
            </a:r>
            <a:endParaRPr lang="id-ID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Trim</a:t>
            </a: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 hapus spasi di kiri dan kanan string</a:t>
            </a:r>
          </a:p>
          <a:p>
            <a:pPr marL="723900" indent="0">
              <a:buNone/>
            </a:pPr>
            <a:r>
              <a:rPr lang="nl-NL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string</a:t>
            </a:r>
            <a:r>
              <a:rPr lang="nl-NL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x = </a:t>
            </a:r>
            <a:r>
              <a:rPr lang="nl-NL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"Welcome C#.NET"</a:t>
            </a:r>
            <a:r>
              <a:rPr lang="nl-NL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;</a:t>
            </a:r>
          </a:p>
          <a:p>
            <a:pPr marL="723900" indent="0">
              <a:buNone/>
            </a:pP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string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a, b;</a:t>
            </a:r>
          </a:p>
          <a:p>
            <a:pPr marL="72390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a = x.PadLeft(20);</a:t>
            </a:r>
          </a:p>
          <a:p>
            <a:pPr marL="72390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b = x.PadRight(20);</a:t>
            </a:r>
          </a:p>
          <a:p>
            <a:pPr marL="723900" indent="0">
              <a:buNone/>
            </a:pP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Console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.WriteLine(</a:t>
            </a:r>
            <a:r>
              <a:rPr lang="id-ID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"{0} ({1})"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, a, a.Length);</a:t>
            </a:r>
          </a:p>
          <a:p>
            <a:pPr marL="723900" indent="0">
              <a:buNone/>
            </a:pP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Console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.WriteLine(</a:t>
            </a:r>
            <a:r>
              <a:rPr lang="id-ID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"{0} ({1})"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, b, b.Length);</a:t>
            </a:r>
          </a:p>
          <a:p>
            <a:pPr marL="72390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a = a.Trim();</a:t>
            </a:r>
          </a:p>
          <a:p>
            <a:pPr marL="723900" indent="0">
              <a:buNone/>
            </a:pP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Console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.WriteLine(</a:t>
            </a:r>
            <a:r>
              <a:rPr lang="id-ID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"{0} ({1})"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, a, a.Length);</a:t>
            </a:r>
          </a:p>
          <a:p>
            <a:pPr marL="268288" indent="-268288"/>
            <a:endParaRPr lang="id-ID" sz="18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458632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Tipe Data String</a:t>
            </a:r>
            <a:endParaRPr lang="id-ID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3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Insert</a:t>
            </a:r>
            <a:r>
              <a:rPr lang="en-US" sz="3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 menyisipkan substring</a:t>
            </a:r>
          </a:p>
          <a:p>
            <a:pPr>
              <a:spcBef>
                <a:spcPts val="600"/>
              </a:spcBef>
            </a:pPr>
            <a:r>
              <a:rPr lang="en-US" sz="3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Remove</a:t>
            </a:r>
            <a:r>
              <a:rPr lang="en-US" sz="3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 menghapus substring</a:t>
            </a:r>
          </a:p>
          <a:p>
            <a:pPr>
              <a:spcBef>
                <a:spcPts val="600"/>
              </a:spcBef>
            </a:pPr>
            <a:r>
              <a:rPr lang="en-US" sz="3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Replace</a:t>
            </a:r>
            <a:r>
              <a:rPr lang="en-US" sz="3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 menggantikan substring</a:t>
            </a:r>
          </a:p>
          <a:p>
            <a:pPr marL="723900" indent="0">
              <a:buNone/>
            </a:pPr>
            <a:r>
              <a:rPr lang="id-ID" sz="1800" b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string</a:t>
            </a:r>
            <a:r>
              <a:rPr lang="id-ID" sz="1800" b="1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x = </a:t>
            </a:r>
            <a:r>
              <a:rPr lang="id-ID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"Welcome .NET"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;</a:t>
            </a:r>
          </a:p>
          <a:p>
            <a:pPr marL="72390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x = x.Insert(8, </a:t>
            </a:r>
            <a:r>
              <a:rPr lang="id-ID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"C#"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);</a:t>
            </a:r>
          </a:p>
          <a:p>
            <a:pPr marL="723900" indent="0">
              <a:buNone/>
            </a:pP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Console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.WriteLine(x);</a:t>
            </a:r>
          </a:p>
          <a:p>
            <a:pPr marL="72390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x = x.Remove(8, 2);</a:t>
            </a:r>
          </a:p>
          <a:p>
            <a:pPr marL="723900" indent="0">
              <a:buNone/>
            </a:pP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Console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.WriteLine(x);</a:t>
            </a:r>
          </a:p>
          <a:p>
            <a:pPr marL="723900" indent="0">
              <a:buNone/>
            </a:pPr>
            <a:r>
              <a:rPr lang="en-US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x = x.Replace(</a:t>
            </a:r>
            <a:r>
              <a:rPr lang="en-US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"Welcome"</a:t>
            </a:r>
            <a:r>
              <a:rPr lang="en-US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, </a:t>
            </a:r>
            <a:r>
              <a:rPr lang="en-US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"Visual Studio"</a:t>
            </a:r>
            <a:r>
              <a:rPr lang="en-US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);</a:t>
            </a:r>
          </a:p>
          <a:p>
            <a:pPr marL="723900" indent="0">
              <a:buNone/>
            </a:pP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Console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.WriteLine(x);</a:t>
            </a:r>
          </a:p>
          <a:p>
            <a:pPr marL="268288" indent="-268288"/>
            <a:endParaRPr lang="id-ID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503202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Tipe Data String</a:t>
            </a:r>
            <a:endParaRPr lang="id-ID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spcBef>
                <a:spcPts val="600"/>
              </a:spcBef>
            </a:pPr>
            <a:r>
              <a:rPr lang="en-US" sz="3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Split</a:t>
            </a:r>
            <a:r>
              <a:rPr lang="en-US" sz="3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 memotong string menjadi array substring</a:t>
            </a:r>
          </a:p>
          <a:p>
            <a:pPr marL="723900" indent="0">
              <a:buNone/>
            </a:pPr>
            <a:r>
              <a:rPr lang="nl-NL" sz="21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string</a:t>
            </a:r>
            <a:r>
              <a:rPr lang="nl-NL" sz="21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x = </a:t>
            </a:r>
            <a:r>
              <a:rPr lang="nl-NL" sz="21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"Welcome Visual C# .NET"</a:t>
            </a:r>
            <a:r>
              <a:rPr lang="nl-NL" sz="21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;</a:t>
            </a:r>
          </a:p>
          <a:p>
            <a:pPr marL="723900" indent="0">
              <a:buNone/>
            </a:pPr>
            <a:r>
              <a:rPr lang="id-ID" sz="21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string</a:t>
            </a:r>
            <a:r>
              <a:rPr lang="id-ID" sz="21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[] y;</a:t>
            </a:r>
          </a:p>
          <a:p>
            <a:pPr marL="723900" indent="0">
              <a:buNone/>
            </a:pPr>
            <a:r>
              <a:rPr lang="id-ID" sz="21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y = x.Split(</a:t>
            </a:r>
            <a:r>
              <a:rPr lang="id-ID" sz="21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' '</a:t>
            </a:r>
            <a:r>
              <a:rPr lang="id-ID" sz="21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);</a:t>
            </a:r>
          </a:p>
          <a:p>
            <a:pPr marL="723900" indent="0">
              <a:buNone/>
            </a:pPr>
            <a:r>
              <a:rPr lang="id-ID" sz="21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foreach</a:t>
            </a:r>
            <a:r>
              <a:rPr lang="id-ID" sz="21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(</a:t>
            </a:r>
            <a:r>
              <a:rPr lang="id-ID" sz="21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string</a:t>
            </a:r>
            <a:r>
              <a:rPr lang="id-ID" sz="21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i </a:t>
            </a:r>
            <a:r>
              <a:rPr lang="id-ID" sz="21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in</a:t>
            </a:r>
            <a:r>
              <a:rPr lang="id-ID" sz="21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y)</a:t>
            </a:r>
          </a:p>
          <a:p>
            <a:pPr marL="1077913" indent="0">
              <a:buNone/>
            </a:pPr>
            <a:r>
              <a:rPr lang="id-ID" sz="21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Console</a:t>
            </a:r>
            <a:r>
              <a:rPr lang="id-ID" sz="21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.WriteLine(i);</a:t>
            </a:r>
          </a:p>
          <a:p>
            <a:pPr>
              <a:spcBef>
                <a:spcPts val="600"/>
              </a:spcBef>
            </a:pPr>
            <a:r>
              <a:rPr lang="en-US" sz="3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ToString</a:t>
            </a:r>
            <a:r>
              <a:rPr lang="en-US" sz="3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 mengkonversi menjadi nilai string</a:t>
            </a:r>
          </a:p>
          <a:p>
            <a:pPr marL="723900" indent="0">
              <a:buNone/>
            </a:pPr>
            <a:r>
              <a:rPr lang="id-ID" sz="21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Int64</a:t>
            </a:r>
            <a:r>
              <a:rPr lang="id-ID" sz="21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x = 123456789;</a:t>
            </a:r>
          </a:p>
          <a:p>
            <a:pPr marL="723900" indent="0">
              <a:buNone/>
            </a:pPr>
            <a:r>
              <a:rPr lang="id-ID" sz="21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string</a:t>
            </a:r>
            <a:r>
              <a:rPr lang="id-ID" sz="21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y = x.ToString();</a:t>
            </a:r>
          </a:p>
          <a:p>
            <a:pPr marL="723900" indent="0">
              <a:buNone/>
            </a:pPr>
            <a:r>
              <a:rPr lang="id-ID" sz="21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Console</a:t>
            </a:r>
            <a:r>
              <a:rPr lang="id-ID" sz="21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.WriteLine(y);</a:t>
            </a:r>
          </a:p>
          <a:p>
            <a:pPr marL="268288" indent="-268288"/>
            <a:endParaRPr lang="id-ID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012000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Tipe Data String</a:t>
            </a:r>
            <a:endParaRPr lang="id-ID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ToCharArray</a:t>
            </a: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 memotong string menjadi array char</a:t>
            </a:r>
          </a:p>
          <a:p>
            <a:pPr marL="723900" indent="0">
              <a:buNone/>
            </a:pP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string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x = </a:t>
            </a:r>
            <a:r>
              <a:rPr lang="id-ID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"C#.NET"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;</a:t>
            </a:r>
          </a:p>
          <a:p>
            <a:pPr marL="723900" indent="0">
              <a:buNone/>
            </a:pP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char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[] y;</a:t>
            </a:r>
          </a:p>
          <a:p>
            <a:pPr marL="72390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y = x.ToCharArray();</a:t>
            </a:r>
          </a:p>
          <a:p>
            <a:pPr marL="723900" indent="0">
              <a:buNone/>
            </a:pP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foreach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(</a:t>
            </a: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char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i </a:t>
            </a: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in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y)</a:t>
            </a:r>
          </a:p>
          <a:p>
            <a:pPr marL="1077913" indent="0">
              <a:buNone/>
            </a:pP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Console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.WriteLine(i);</a:t>
            </a:r>
          </a:p>
          <a:p>
            <a:pPr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ToLower</a:t>
            </a: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 mengubah string menjadi huruf kecil</a:t>
            </a:r>
          </a:p>
          <a:p>
            <a:pPr marL="268288" indent="-268288"/>
            <a:endParaRPr lang="id-ID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116158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Tipe Data String</a:t>
            </a:r>
            <a:endParaRPr lang="id-ID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ToUpper</a:t>
            </a: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 mengubah string menjadi huruf besar</a:t>
            </a:r>
          </a:p>
          <a:p>
            <a:pPr marL="723900" indent="0">
              <a:buNone/>
            </a:pPr>
            <a:r>
              <a:rPr lang="nl-NL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string</a:t>
            </a:r>
            <a:r>
              <a:rPr lang="nl-NL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x = </a:t>
            </a:r>
            <a:r>
              <a:rPr lang="nl-NL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"Welcome C#.NET"</a:t>
            </a:r>
            <a:r>
              <a:rPr lang="nl-NL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;</a:t>
            </a:r>
          </a:p>
          <a:p>
            <a:pPr marL="723900" indent="0">
              <a:buNone/>
            </a:pP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Console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.WriteLine(x.ToLower());</a:t>
            </a:r>
          </a:p>
          <a:p>
            <a:pPr marL="723900" indent="0">
              <a:buNone/>
            </a:pP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Console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.WriteLine(x.ToUpper());</a:t>
            </a:r>
          </a:p>
          <a:p>
            <a:pPr marL="268288" indent="-268288"/>
            <a:endParaRPr lang="id-ID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428928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String</a:t>
            </a:r>
            <a:endParaRPr lang="id-ID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68288" indent="-268288"/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Merupakan kelas yang berisi sejumlah fungsi-fungsi untuk mengelola String</a:t>
            </a: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3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yakni:</a:t>
            </a:r>
            <a:endParaRPr lang="en-US" sz="32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68288" indent="-268288"/>
            <a:endParaRPr lang="id-ID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4873799"/>
              </p:ext>
            </p:extLst>
          </p:nvPr>
        </p:nvGraphicFramePr>
        <p:xfrm>
          <a:off x="183774" y="2949388"/>
          <a:ext cx="8758520" cy="3733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95802"/>
                <a:gridCol w="4262718"/>
              </a:tblGrid>
              <a:tr h="449439"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/>
                        <a:t>Command</a:t>
                      </a:r>
                      <a:endParaRPr lang="id-ID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/>
                        <a:t>Result</a:t>
                      </a:r>
                      <a:endParaRPr lang="id-ID" sz="2000"/>
                    </a:p>
                  </a:txBody>
                  <a:tcPr anchor="ctr"/>
                </a:tc>
              </a:tr>
              <a:tr h="449439">
                <a:tc>
                  <a:txBody>
                    <a:bodyPr/>
                    <a:lstStyle/>
                    <a:p>
                      <a:pPr algn="just"/>
                      <a:r>
                        <a:rPr lang="en-US" sz="2000" b="1" smtClean="0">
                          <a:latin typeface="Courier New" pitchFamily="49" charset="0"/>
                          <a:cs typeface="Courier New" pitchFamily="49" charset="0"/>
                        </a:rPr>
                        <a:t>String.Concat(…)</a:t>
                      </a:r>
                      <a:endParaRPr lang="id-ID" sz="2000" b="1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M</a:t>
                      </a:r>
                      <a:r>
                        <a:rPr lang="id-ID" sz="2000" smtClean="0"/>
                        <a:t>enggabungkan string</a:t>
                      </a:r>
                      <a:endParaRPr lang="id-ID" sz="2000"/>
                    </a:p>
                  </a:txBody>
                  <a:tcPr anchor="ctr"/>
                </a:tc>
              </a:tr>
              <a:tr h="449439">
                <a:tc>
                  <a:txBody>
                    <a:bodyPr/>
                    <a:lstStyle/>
                    <a:p>
                      <a:pPr algn="just"/>
                      <a:r>
                        <a:rPr lang="en-US" sz="2000" b="1" smtClean="0">
                          <a:latin typeface="Courier New" pitchFamily="49" charset="0"/>
                          <a:cs typeface="Courier New" pitchFamily="49" charset="0"/>
                        </a:rPr>
                        <a:t>String.Copy(…)</a:t>
                      </a:r>
                      <a:endParaRPr lang="id-ID" sz="2000" b="1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M</a:t>
                      </a:r>
                      <a:r>
                        <a:rPr lang="id-ID" sz="2000" smtClean="0"/>
                        <a:t>enggandakan string</a:t>
                      </a:r>
                      <a:endParaRPr lang="id-ID" sz="2000"/>
                    </a:p>
                  </a:txBody>
                  <a:tcPr anchor="ctr"/>
                </a:tc>
              </a:tr>
              <a:tr h="795161">
                <a:tc>
                  <a:txBody>
                    <a:bodyPr/>
                    <a:lstStyle/>
                    <a:p>
                      <a:pPr algn="just"/>
                      <a:r>
                        <a:rPr lang="en-US" sz="2000" b="1" smtClean="0">
                          <a:latin typeface="Courier New" pitchFamily="49" charset="0"/>
                          <a:cs typeface="Courier New" pitchFamily="49" charset="0"/>
                        </a:rPr>
                        <a:t>String.Equals(…)</a:t>
                      </a:r>
                      <a:endParaRPr lang="id-ID" sz="2000" b="1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C</a:t>
                      </a:r>
                      <a:r>
                        <a:rPr lang="id-ID" sz="2000" smtClean="0"/>
                        <a:t>ek apakah 2 string bernilai sama atau tidak</a:t>
                      </a:r>
                      <a:endParaRPr lang="id-ID" sz="2000"/>
                    </a:p>
                  </a:txBody>
                  <a:tcPr anchor="ctr"/>
                </a:tc>
              </a:tr>
              <a:tr h="795161">
                <a:tc>
                  <a:txBody>
                    <a:bodyPr/>
                    <a:lstStyle/>
                    <a:p>
                      <a:pPr algn="just"/>
                      <a:r>
                        <a:rPr lang="en-US" sz="2000" b="1" smtClean="0">
                          <a:latin typeface="Courier New" pitchFamily="49" charset="0"/>
                          <a:cs typeface="Courier New" pitchFamily="49" charset="0"/>
                        </a:rPr>
                        <a:t>String.IsNullOrWhiteSpace(…)</a:t>
                      </a:r>
                      <a:endParaRPr lang="id-ID" sz="2000" b="1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C</a:t>
                      </a:r>
                      <a:r>
                        <a:rPr lang="id-ID" sz="2000" smtClean="0"/>
                        <a:t>ek apakah string bernilai NULL atau spasi</a:t>
                      </a:r>
                      <a:endParaRPr lang="id-ID" sz="2000"/>
                    </a:p>
                  </a:txBody>
                  <a:tcPr anchor="ctr"/>
                </a:tc>
              </a:tr>
              <a:tr h="795161">
                <a:tc>
                  <a:txBody>
                    <a:bodyPr/>
                    <a:lstStyle/>
                    <a:p>
                      <a:pPr algn="just"/>
                      <a:r>
                        <a:rPr lang="en-US" sz="2000" b="1" smtClean="0">
                          <a:latin typeface="Courier New" pitchFamily="49" charset="0"/>
                          <a:cs typeface="Courier New" pitchFamily="49" charset="0"/>
                        </a:rPr>
                        <a:t>String.Join(…)</a:t>
                      </a:r>
                      <a:endParaRPr lang="id-ID" sz="2000" b="1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n-NO" sz="2000" smtClean="0"/>
                        <a:t>Menggabungkan string dari array substring</a:t>
                      </a:r>
                      <a:endParaRPr lang="id-ID" sz="200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54645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String</a:t>
            </a:r>
            <a:endParaRPr lang="id-ID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id-ID" sz="20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string</a:t>
            </a:r>
            <a:r>
              <a:rPr lang="id-ID" sz="20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x1 = </a:t>
            </a:r>
            <a:r>
              <a:rPr lang="id-ID" sz="20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"Welcome"</a:t>
            </a:r>
            <a:r>
              <a:rPr lang="id-ID" sz="20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id-ID" sz="20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string</a:t>
            </a:r>
            <a:r>
              <a:rPr lang="id-ID" sz="20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x2 = </a:t>
            </a:r>
            <a:r>
              <a:rPr lang="id-ID" sz="20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 C#.NET"</a:t>
            </a:r>
            <a:r>
              <a:rPr lang="id-ID" sz="20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id-ID" sz="20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string</a:t>
            </a:r>
            <a:r>
              <a:rPr lang="id-ID" sz="20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x3 = </a:t>
            </a:r>
            <a:r>
              <a:rPr lang="id-ID" sz="20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   </a:t>
            </a:r>
            <a:r>
              <a:rPr lang="en-US" sz="20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 </a:t>
            </a:r>
            <a:r>
              <a:rPr lang="id-ID" sz="20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 "</a:t>
            </a:r>
            <a:r>
              <a:rPr lang="id-ID" sz="20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;</a:t>
            </a:r>
          </a:p>
          <a:p>
            <a:pPr marL="363538" indent="-363538">
              <a:buNone/>
            </a:pPr>
            <a:r>
              <a:rPr lang="nn-NO" sz="20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string</a:t>
            </a:r>
            <a:r>
              <a:rPr lang="nn-NO" sz="20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[] x4 = </a:t>
            </a:r>
            <a:r>
              <a:rPr lang="nn-NO" sz="20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new</a:t>
            </a:r>
            <a:r>
              <a:rPr lang="nn-NO" sz="20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nn-NO" sz="20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string</a:t>
            </a:r>
            <a:r>
              <a:rPr lang="nn-NO" sz="20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[3] { </a:t>
            </a:r>
            <a:r>
              <a:rPr lang="nn-NO" sz="20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"Microsoft"</a:t>
            </a:r>
            <a:r>
              <a:rPr lang="nn-NO" sz="20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, </a:t>
            </a:r>
            <a:r>
              <a:rPr lang="nn-NO" sz="20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"Visual"</a:t>
            </a:r>
            <a:r>
              <a:rPr lang="nn-NO" sz="20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, </a:t>
            </a:r>
            <a:r>
              <a:rPr lang="nn-NO" sz="20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"Studio"</a:t>
            </a:r>
            <a:r>
              <a:rPr lang="nn-NO" sz="20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};</a:t>
            </a:r>
          </a:p>
          <a:p>
            <a:pPr marL="0" indent="0">
              <a:buNone/>
            </a:pPr>
            <a:r>
              <a:rPr lang="id-ID" sz="20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Console</a:t>
            </a:r>
            <a:r>
              <a:rPr lang="id-ID" sz="20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.WriteLine(</a:t>
            </a:r>
            <a:r>
              <a:rPr lang="id-ID" sz="20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String</a:t>
            </a:r>
            <a:r>
              <a:rPr lang="id-ID" sz="20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.Concat(x1, x2));</a:t>
            </a:r>
          </a:p>
          <a:p>
            <a:pPr marL="0" indent="0">
              <a:buNone/>
            </a:pPr>
            <a:r>
              <a:rPr lang="id-ID" sz="20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Console</a:t>
            </a:r>
            <a:r>
              <a:rPr lang="id-ID" sz="20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.WriteLine(</a:t>
            </a:r>
            <a:r>
              <a:rPr lang="id-ID" sz="20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String</a:t>
            </a:r>
            <a:r>
              <a:rPr lang="id-ID" sz="20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.Equals(x1, x2));</a:t>
            </a:r>
          </a:p>
          <a:p>
            <a:pPr marL="0" indent="0">
              <a:buNone/>
            </a:pPr>
            <a:r>
              <a:rPr lang="id-ID" sz="20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Console</a:t>
            </a:r>
            <a:r>
              <a:rPr lang="id-ID" sz="20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.WriteLine(</a:t>
            </a:r>
            <a:r>
              <a:rPr lang="id-ID" sz="20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String</a:t>
            </a:r>
            <a:r>
              <a:rPr lang="id-ID" sz="20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.IsNullOrWhiteSpace(x3));</a:t>
            </a:r>
          </a:p>
          <a:p>
            <a:pPr marL="0" indent="0">
              <a:buNone/>
            </a:pPr>
            <a:r>
              <a:rPr lang="id-ID" sz="20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x3 = </a:t>
            </a:r>
            <a:r>
              <a:rPr lang="id-ID" sz="20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String</a:t>
            </a:r>
            <a:r>
              <a:rPr lang="id-ID" sz="20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.Copy(</a:t>
            </a:r>
            <a:r>
              <a:rPr lang="id-ID" sz="20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String</a:t>
            </a:r>
            <a:r>
              <a:rPr lang="id-ID" sz="20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.Concat(x1, x2));</a:t>
            </a:r>
          </a:p>
          <a:p>
            <a:pPr marL="0" indent="0">
              <a:buNone/>
            </a:pPr>
            <a:r>
              <a:rPr lang="id-ID" sz="20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Console</a:t>
            </a:r>
            <a:r>
              <a:rPr lang="id-ID" sz="20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.WriteLine(x3);</a:t>
            </a:r>
          </a:p>
          <a:p>
            <a:pPr marL="0" indent="0">
              <a:buNone/>
            </a:pPr>
            <a:r>
              <a:rPr lang="id-ID" sz="20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Console</a:t>
            </a:r>
            <a:r>
              <a:rPr lang="id-ID" sz="20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.WriteLine(</a:t>
            </a:r>
            <a:r>
              <a:rPr lang="id-ID" sz="20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String</a:t>
            </a:r>
            <a:r>
              <a:rPr lang="id-ID" sz="20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.Join(</a:t>
            </a:r>
            <a:r>
              <a:rPr lang="id-ID" sz="20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 "</a:t>
            </a:r>
            <a:r>
              <a:rPr lang="id-ID" sz="20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, x4));</a:t>
            </a:r>
          </a:p>
          <a:p>
            <a:pPr marL="0" indent="0">
              <a:buNone/>
            </a:pPr>
            <a:r>
              <a:rPr lang="id-ID" sz="20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Console</a:t>
            </a:r>
            <a:r>
              <a:rPr lang="id-ID" sz="20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.ReadKey();</a:t>
            </a:r>
          </a:p>
          <a:p>
            <a:pPr marL="0" indent="0">
              <a:buNone/>
            </a:pPr>
            <a:endParaRPr lang="id-ID" sz="2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398432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String</a:t>
            </a:r>
            <a:endParaRPr lang="id-ID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68288" indent="-268288"/>
            <a:endParaRPr lang="id-ID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1825625"/>
            <a:ext cx="7886700" cy="40032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77854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Format ToString</a:t>
            </a:r>
            <a:endParaRPr lang="id-ID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68288" indent="-268288"/>
            <a:endParaRPr lang="id-ID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236036"/>
              </p:ext>
            </p:extLst>
          </p:nvPr>
        </p:nvGraphicFramePr>
        <p:xfrm>
          <a:off x="1524000" y="1825625"/>
          <a:ext cx="6096000" cy="384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/>
                <a:gridCol w="4114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smtClean="0"/>
                        <a:t>Format</a:t>
                      </a:r>
                      <a:endParaRPr lang="id-ID" sz="2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smtClean="0"/>
                        <a:t>Keterangan</a:t>
                      </a:r>
                      <a:endParaRPr lang="id-ID" sz="22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b="1" smtClean="0">
                          <a:latin typeface="Courier New" pitchFamily="49" charset="0"/>
                          <a:cs typeface="Courier New" pitchFamily="49" charset="0"/>
                        </a:rPr>
                        <a:t>#</a:t>
                      </a:r>
                      <a:endParaRPr lang="id-ID" sz="2200" b="1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smtClean="0"/>
                        <a:t>Numerik bersifat optional</a:t>
                      </a:r>
                      <a:endParaRPr lang="id-ID" sz="22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b="1" smtClean="0"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lang="id-ID" sz="2200" b="1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smtClean="0"/>
                        <a:t>Numerik bersifat wajib</a:t>
                      </a:r>
                      <a:endParaRPr lang="id-ID" sz="22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b="1" smtClean="0">
                          <a:latin typeface="Courier New" pitchFamily="49" charset="0"/>
                          <a:cs typeface="Courier New" pitchFamily="49" charset="0"/>
                        </a:rPr>
                        <a:t>dd</a:t>
                      </a:r>
                      <a:endParaRPr lang="id-ID" sz="2200" b="1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smtClean="0"/>
                        <a:t>Tanggal (angka</a:t>
                      </a:r>
                      <a:r>
                        <a:rPr lang="en-US" sz="2200" baseline="0" smtClean="0"/>
                        <a:t> dalam 2 digit)</a:t>
                      </a:r>
                      <a:endParaRPr lang="id-ID" sz="22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b="1" smtClean="0">
                          <a:latin typeface="Courier New" pitchFamily="49" charset="0"/>
                          <a:cs typeface="Courier New" pitchFamily="49" charset="0"/>
                        </a:rPr>
                        <a:t>ddd</a:t>
                      </a:r>
                      <a:endParaRPr lang="id-ID" sz="2200" b="1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smtClean="0"/>
                        <a:t>Nama hari</a:t>
                      </a:r>
                      <a:r>
                        <a:rPr lang="en-US" sz="2200" baseline="0" smtClean="0"/>
                        <a:t> (singkat)</a:t>
                      </a:r>
                      <a:endParaRPr lang="id-ID" sz="22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b="1" smtClean="0">
                          <a:latin typeface="Courier New" pitchFamily="49" charset="0"/>
                          <a:cs typeface="Courier New" pitchFamily="49" charset="0"/>
                        </a:rPr>
                        <a:t>dddd</a:t>
                      </a:r>
                      <a:endParaRPr lang="id-ID" sz="2200" b="1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smtClean="0"/>
                        <a:t>Nama hari (lengkap)</a:t>
                      </a:r>
                      <a:endParaRPr lang="id-ID" sz="22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b="1" smtClean="0">
                          <a:latin typeface="Courier New" pitchFamily="49" charset="0"/>
                          <a:cs typeface="Courier New" pitchFamily="49" charset="0"/>
                        </a:rPr>
                        <a:t>MM</a:t>
                      </a:r>
                      <a:endParaRPr lang="id-ID" sz="2200" b="1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smtClean="0"/>
                        <a:t>Bulan (angka</a:t>
                      </a:r>
                      <a:r>
                        <a:rPr lang="en-US" sz="2200" baseline="0" smtClean="0"/>
                        <a:t> dalam 2 digit)</a:t>
                      </a:r>
                      <a:endParaRPr lang="id-ID" sz="22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b="1" smtClean="0">
                          <a:latin typeface="Courier New" pitchFamily="49" charset="0"/>
                          <a:cs typeface="Courier New" pitchFamily="49" charset="0"/>
                        </a:rPr>
                        <a:t>MMM</a:t>
                      </a:r>
                      <a:endParaRPr lang="id-ID" sz="2200" b="1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smtClean="0"/>
                        <a:t>Nama bulan (singkat)</a:t>
                      </a:r>
                      <a:endParaRPr lang="id-ID" sz="22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b="1" smtClean="0">
                          <a:latin typeface="Courier New" pitchFamily="49" charset="0"/>
                          <a:cs typeface="Courier New" pitchFamily="49" charset="0"/>
                        </a:rPr>
                        <a:t>MMMM</a:t>
                      </a:r>
                      <a:endParaRPr lang="id-ID" sz="2200" b="1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smtClean="0"/>
                        <a:t>Nama bulan (lengkap)</a:t>
                      </a:r>
                      <a:endParaRPr lang="id-ID" sz="220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3332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Format ToString</a:t>
            </a:r>
            <a:endParaRPr lang="id-ID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68288" indent="-268288"/>
            <a:endParaRPr lang="id-ID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5582611"/>
              </p:ext>
            </p:extLst>
          </p:nvPr>
        </p:nvGraphicFramePr>
        <p:xfrm>
          <a:off x="1524000" y="1825625"/>
          <a:ext cx="6096000" cy="3413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/>
                <a:gridCol w="4114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smtClean="0"/>
                        <a:t>Format</a:t>
                      </a:r>
                      <a:endParaRPr lang="id-ID" sz="2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smtClean="0"/>
                        <a:t>Keterangan</a:t>
                      </a:r>
                      <a:endParaRPr lang="id-ID" sz="22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b="1" smtClean="0">
                          <a:latin typeface="Courier New" pitchFamily="49" charset="0"/>
                          <a:cs typeface="Courier New" pitchFamily="49" charset="0"/>
                        </a:rPr>
                        <a:t>yy</a:t>
                      </a:r>
                      <a:endParaRPr lang="id-ID" sz="2200" b="1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smtClean="0"/>
                        <a:t>Tahun dalam 2 digit</a:t>
                      </a:r>
                      <a:endParaRPr lang="id-ID" sz="22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b="1" smtClean="0">
                          <a:latin typeface="Courier New" pitchFamily="49" charset="0"/>
                          <a:cs typeface="Courier New" pitchFamily="49" charset="0"/>
                        </a:rPr>
                        <a:t>yyyy</a:t>
                      </a:r>
                      <a:endParaRPr lang="id-ID" sz="2200" b="1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smtClean="0"/>
                        <a:t>Tahun dalam 4 digit</a:t>
                      </a:r>
                      <a:endParaRPr lang="id-ID" sz="22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b="1" smtClean="0">
                          <a:latin typeface="Courier New" pitchFamily="49" charset="0"/>
                          <a:cs typeface="Courier New" pitchFamily="49" charset="0"/>
                        </a:rPr>
                        <a:t>hh</a:t>
                      </a:r>
                      <a:endParaRPr lang="id-ID" sz="2200" b="1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smtClean="0"/>
                        <a:t>Jam dengan sistem</a:t>
                      </a:r>
                      <a:r>
                        <a:rPr lang="en-US" sz="2200" baseline="0" smtClean="0"/>
                        <a:t> 12-jam</a:t>
                      </a:r>
                      <a:endParaRPr lang="id-ID" sz="22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b="1" smtClean="0">
                          <a:latin typeface="Courier New" pitchFamily="49" charset="0"/>
                          <a:cs typeface="Courier New" pitchFamily="49" charset="0"/>
                        </a:rPr>
                        <a:t>HH</a:t>
                      </a:r>
                      <a:endParaRPr lang="id-ID" sz="2200" b="1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smtClean="0"/>
                        <a:t>Jam dengan sitem 24-jam</a:t>
                      </a:r>
                      <a:endParaRPr lang="id-ID" sz="22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b="1" smtClean="0">
                          <a:latin typeface="Courier New" pitchFamily="49" charset="0"/>
                          <a:cs typeface="Courier New" pitchFamily="49" charset="0"/>
                        </a:rPr>
                        <a:t>mm</a:t>
                      </a:r>
                      <a:endParaRPr lang="id-ID" sz="2200" b="1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smtClean="0"/>
                        <a:t>Menit</a:t>
                      </a:r>
                      <a:endParaRPr lang="id-ID" sz="22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b="1" smtClean="0">
                          <a:latin typeface="Courier New" pitchFamily="49" charset="0"/>
                          <a:cs typeface="Courier New" pitchFamily="49" charset="0"/>
                        </a:rPr>
                        <a:t>ss</a:t>
                      </a:r>
                      <a:endParaRPr lang="id-ID" sz="2200" b="1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smtClean="0"/>
                        <a:t>Detik</a:t>
                      </a:r>
                      <a:endParaRPr lang="id-ID" sz="22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b="1" smtClean="0">
                          <a:latin typeface="Courier New" pitchFamily="49" charset="0"/>
                          <a:cs typeface="Courier New" pitchFamily="49" charset="0"/>
                        </a:rPr>
                        <a:t>f</a:t>
                      </a:r>
                      <a:endParaRPr lang="id-ID" sz="2200" b="1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smtClean="0"/>
                        <a:t>Milidetik</a:t>
                      </a:r>
                      <a:endParaRPr lang="id-ID" sz="220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4632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Manipulasi String</a:t>
            </a:r>
            <a:endParaRPr lang="id-ID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Tipe Data </a:t>
            </a: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String</a:t>
            </a:r>
          </a:p>
          <a:p>
            <a:pPr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</a:t>
            </a: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String</a:t>
            </a:r>
          </a:p>
          <a:p>
            <a:pPr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Format </a:t>
            </a: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ToString</a:t>
            </a:r>
          </a:p>
          <a:p>
            <a:pPr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</a:t>
            </a: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Char</a:t>
            </a:r>
          </a:p>
          <a:p>
            <a:pPr marL="268288" indent="-268288"/>
            <a:r>
              <a:rPr lang="it-IT" sz="32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Namespace </a:t>
            </a:r>
            <a:r>
              <a:rPr lang="it-IT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IO</a:t>
            </a:r>
            <a:r>
              <a:rPr lang="it-IT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&amp; File </a:t>
            </a:r>
            <a:r>
              <a:rPr lang="it-IT" sz="32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Stream</a:t>
            </a:r>
            <a:endParaRPr lang="id-ID" sz="3200" b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68288" indent="-268288"/>
            <a:endParaRPr lang="id-ID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076343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Format ToString</a:t>
            </a:r>
            <a:endParaRPr lang="id-ID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id-ID" sz="20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Int64</a:t>
            </a:r>
            <a:r>
              <a:rPr lang="id-ID" sz="20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x = 25750500;</a:t>
            </a:r>
          </a:p>
          <a:p>
            <a:pPr marL="0" indent="0">
              <a:buNone/>
            </a:pPr>
            <a:r>
              <a:rPr lang="id-ID" sz="20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DateTime</a:t>
            </a:r>
            <a:r>
              <a:rPr lang="id-ID" sz="20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y = </a:t>
            </a:r>
            <a:r>
              <a:rPr lang="id-ID" sz="20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new</a:t>
            </a:r>
            <a:r>
              <a:rPr lang="id-ID" sz="20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20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DateTime</a:t>
            </a:r>
            <a:r>
              <a:rPr lang="id-ID" sz="20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id-ID" sz="20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Console</a:t>
            </a:r>
            <a:r>
              <a:rPr lang="id-ID" sz="20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.WriteLine(x.ToString(</a:t>
            </a:r>
            <a:r>
              <a:rPr lang="id-ID" sz="20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"#,###,###,##0.00"</a:t>
            </a:r>
            <a:r>
              <a:rPr lang="id-ID" sz="20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));</a:t>
            </a:r>
          </a:p>
          <a:p>
            <a:pPr marL="0" indent="0">
              <a:buNone/>
            </a:pPr>
            <a:r>
              <a:rPr lang="id-ID" sz="20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Console</a:t>
            </a:r>
            <a:r>
              <a:rPr lang="id-ID" sz="20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.WriteLine(x.ToString(</a:t>
            </a:r>
            <a:r>
              <a:rPr lang="id-ID" sz="20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"0,000,000,000.00"</a:t>
            </a:r>
            <a:r>
              <a:rPr lang="id-ID" sz="20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));</a:t>
            </a:r>
          </a:p>
          <a:p>
            <a:pPr marL="0" indent="0">
              <a:buNone/>
            </a:pPr>
            <a:r>
              <a:rPr lang="id-ID" sz="20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y = </a:t>
            </a:r>
            <a:r>
              <a:rPr lang="id-ID" sz="20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DateTime</a:t>
            </a:r>
            <a:r>
              <a:rPr lang="id-ID" sz="20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.Now;</a:t>
            </a:r>
          </a:p>
          <a:p>
            <a:pPr marL="0" indent="0">
              <a:buNone/>
            </a:pPr>
            <a:r>
              <a:rPr lang="id-ID" sz="20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Console</a:t>
            </a:r>
            <a:r>
              <a:rPr lang="id-ID" sz="20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.WriteLine(y.ToString(</a:t>
            </a:r>
            <a:r>
              <a:rPr lang="id-ID" sz="20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"dd-MM-yy"</a:t>
            </a:r>
            <a:r>
              <a:rPr lang="id-ID" sz="20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));</a:t>
            </a:r>
          </a:p>
          <a:p>
            <a:pPr marL="0" indent="0">
              <a:buNone/>
            </a:pPr>
            <a:r>
              <a:rPr lang="nn-NO" sz="20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Console</a:t>
            </a:r>
            <a:r>
              <a:rPr lang="nn-NO" sz="20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.WriteLine(y.ToString(</a:t>
            </a:r>
            <a:r>
              <a:rPr lang="nn-NO" sz="20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"ddd, dd MMM yyyy"</a:t>
            </a:r>
            <a:r>
              <a:rPr lang="nn-NO" sz="20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));</a:t>
            </a:r>
          </a:p>
          <a:p>
            <a:pPr marL="0" indent="0">
              <a:buNone/>
            </a:pPr>
            <a:r>
              <a:rPr lang="nn-NO" sz="20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Console</a:t>
            </a:r>
            <a:r>
              <a:rPr lang="nn-NO" sz="20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.WriteLine(y.ToString(</a:t>
            </a:r>
            <a:r>
              <a:rPr lang="nn-NO" sz="20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"dddd, dd MMMM yyyy"</a:t>
            </a:r>
            <a:r>
              <a:rPr lang="nn-NO" sz="20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));</a:t>
            </a:r>
          </a:p>
          <a:p>
            <a:pPr marL="0" indent="0">
              <a:buNone/>
            </a:pPr>
            <a:r>
              <a:rPr lang="id-ID" sz="20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Console</a:t>
            </a:r>
            <a:r>
              <a:rPr lang="id-ID" sz="20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.WriteLine(y.ToString(</a:t>
            </a:r>
            <a:r>
              <a:rPr lang="id-ID" sz="20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"hh:mm:ss.ffffff"</a:t>
            </a:r>
            <a:r>
              <a:rPr lang="id-ID" sz="20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));</a:t>
            </a:r>
          </a:p>
          <a:p>
            <a:pPr marL="0" indent="0">
              <a:buNone/>
            </a:pPr>
            <a:r>
              <a:rPr lang="id-ID" sz="20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Console</a:t>
            </a:r>
            <a:r>
              <a:rPr lang="id-ID" sz="20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.WriteLine(y.ToString(</a:t>
            </a:r>
            <a:r>
              <a:rPr lang="id-ID" sz="20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"HH:mm:ss.ffffff"</a:t>
            </a:r>
            <a:r>
              <a:rPr lang="id-ID" sz="20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));</a:t>
            </a:r>
          </a:p>
          <a:p>
            <a:pPr marL="0" indent="0">
              <a:buNone/>
            </a:pPr>
            <a:r>
              <a:rPr lang="id-ID" sz="20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Console</a:t>
            </a:r>
            <a:r>
              <a:rPr lang="id-ID" sz="20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.ReadKey();</a:t>
            </a:r>
          </a:p>
          <a:p>
            <a:pPr marL="0" indent="0">
              <a:buNone/>
            </a:pPr>
            <a:endParaRPr lang="id-ID" sz="2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142319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Format ToString</a:t>
            </a:r>
            <a:endParaRPr lang="id-ID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68288" indent="-268288"/>
            <a:endParaRPr lang="id-ID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2172" y="1825625"/>
            <a:ext cx="6659656" cy="43370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4901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Char</a:t>
            </a:r>
            <a:endParaRPr lang="id-ID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68288" indent="-268288"/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Merupakan kelas yang berisi sejumlah fungsi-fungsi untuk mengelola char, yakni :</a:t>
            </a:r>
          </a:p>
          <a:p>
            <a:pPr marL="268288" indent="-268288"/>
            <a:endParaRPr lang="id-ID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4398966"/>
              </p:ext>
            </p:extLst>
          </p:nvPr>
        </p:nvGraphicFramePr>
        <p:xfrm>
          <a:off x="152400" y="2998078"/>
          <a:ext cx="8789894" cy="307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06906"/>
                <a:gridCol w="508298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/>
                        <a:t>Command</a:t>
                      </a:r>
                      <a:endParaRPr lang="id-ID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/>
                        <a:t>Result</a:t>
                      </a:r>
                      <a:endParaRPr lang="id-ID" sz="200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sz="2000" b="1" smtClean="0">
                          <a:latin typeface="Courier New" pitchFamily="49" charset="0"/>
                          <a:cs typeface="Courier New" pitchFamily="49" charset="0"/>
                        </a:rPr>
                        <a:t>Char.IsDigit(…)</a:t>
                      </a:r>
                      <a:endParaRPr lang="id-ID" sz="2000" b="1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C</a:t>
                      </a:r>
                      <a:r>
                        <a:rPr lang="id-ID" sz="2000" smtClean="0"/>
                        <a:t>ek apakah karakter adalah angka</a:t>
                      </a:r>
                      <a:r>
                        <a:rPr lang="en-US" sz="2000" smtClean="0"/>
                        <a:t>?</a:t>
                      </a:r>
                      <a:endParaRPr lang="id-ID" sz="200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sz="2000" b="1" smtClean="0">
                          <a:latin typeface="Courier New" pitchFamily="49" charset="0"/>
                          <a:cs typeface="Courier New" pitchFamily="49" charset="0"/>
                        </a:rPr>
                        <a:t>Char.IsLetter(…)</a:t>
                      </a:r>
                      <a:endParaRPr lang="id-ID" sz="2000" b="1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C</a:t>
                      </a:r>
                      <a:r>
                        <a:rPr lang="id-ID" sz="2000" smtClean="0"/>
                        <a:t>ek apakah karakter adalah</a:t>
                      </a:r>
                      <a:r>
                        <a:rPr lang="en-US" sz="2000" baseline="0" smtClean="0"/>
                        <a:t> huruf?</a:t>
                      </a:r>
                      <a:endParaRPr lang="id-ID" sz="200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sz="2000" b="1" smtClean="0">
                          <a:latin typeface="Courier New" pitchFamily="49" charset="0"/>
                          <a:cs typeface="Courier New" pitchFamily="49" charset="0"/>
                        </a:rPr>
                        <a:t>Char.IsLetterOrDigit(…)</a:t>
                      </a:r>
                      <a:endParaRPr lang="id-ID" sz="2000" b="1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C</a:t>
                      </a:r>
                      <a:r>
                        <a:rPr lang="id-ID" sz="2000" smtClean="0"/>
                        <a:t>ek apakah karakter adalah angka </a:t>
                      </a:r>
                      <a:r>
                        <a:rPr lang="en-US" sz="2000" smtClean="0"/>
                        <a:t>atau huruf</a:t>
                      </a:r>
                      <a:r>
                        <a:rPr lang="id-ID" sz="2000" smtClean="0"/>
                        <a:t>?</a:t>
                      </a:r>
                      <a:endParaRPr lang="id-ID" sz="200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sz="2000" b="1" smtClean="0">
                          <a:latin typeface="Courier New" pitchFamily="49" charset="0"/>
                          <a:cs typeface="Courier New" pitchFamily="49" charset="0"/>
                        </a:rPr>
                        <a:t>Char.IsNumber(…)</a:t>
                      </a:r>
                      <a:endParaRPr lang="id-ID" sz="2000" b="1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Sama dengan </a:t>
                      </a:r>
                      <a:r>
                        <a:rPr lang="en-US" sz="2000" b="1" smtClean="0"/>
                        <a:t>IsDigit</a:t>
                      </a:r>
                      <a:endParaRPr lang="id-ID" sz="2000" b="1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sz="2000" b="1" smtClean="0">
                          <a:latin typeface="Courier New" pitchFamily="49" charset="0"/>
                          <a:cs typeface="Courier New" pitchFamily="49" charset="0"/>
                        </a:rPr>
                        <a:t>Char.IsPunctuation(…)</a:t>
                      </a:r>
                      <a:endParaRPr lang="id-ID" sz="2000" b="1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C</a:t>
                      </a:r>
                      <a:r>
                        <a:rPr lang="id-ID" sz="2000" smtClean="0"/>
                        <a:t>ek apakah karakter adalah</a:t>
                      </a:r>
                      <a:r>
                        <a:rPr lang="en-US" sz="2000" baseline="0" smtClean="0"/>
                        <a:t> tanda baca</a:t>
                      </a:r>
                      <a:r>
                        <a:rPr lang="id-ID" sz="2000" smtClean="0"/>
                        <a:t>?</a:t>
                      </a:r>
                      <a:endParaRPr lang="id-ID" sz="200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sz="2000" b="1" smtClean="0">
                          <a:latin typeface="Courier New" pitchFamily="49" charset="0"/>
                          <a:cs typeface="Courier New" pitchFamily="49" charset="0"/>
                        </a:rPr>
                        <a:t>Char.IsSeparator(…)</a:t>
                      </a:r>
                      <a:endParaRPr lang="id-ID" sz="2000" b="1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C</a:t>
                      </a:r>
                      <a:r>
                        <a:rPr lang="id-ID" sz="2000" smtClean="0"/>
                        <a:t>ek apakah karakter adalah kategori pemisah/separator?</a:t>
                      </a:r>
                      <a:endParaRPr lang="id-ID" sz="200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96502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Char</a:t>
            </a:r>
            <a:endParaRPr lang="id-ID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68288" indent="-268288"/>
            <a:endParaRPr lang="id-ID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4662891"/>
              </p:ext>
            </p:extLst>
          </p:nvPr>
        </p:nvGraphicFramePr>
        <p:xfrm>
          <a:off x="174812" y="1825625"/>
          <a:ext cx="8767482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43532"/>
                <a:gridCol w="54239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/>
                        <a:t>Command</a:t>
                      </a:r>
                      <a:endParaRPr lang="id-ID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/>
                        <a:t>Result</a:t>
                      </a:r>
                      <a:endParaRPr lang="id-ID" sz="200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sz="2000" b="1" smtClean="0">
                          <a:latin typeface="Courier New" pitchFamily="49" charset="0"/>
                          <a:cs typeface="Courier New" pitchFamily="49" charset="0"/>
                        </a:rPr>
                        <a:t>Char.IsSymbol(…)</a:t>
                      </a:r>
                      <a:endParaRPr lang="id-ID" sz="2000" b="1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C</a:t>
                      </a:r>
                      <a:r>
                        <a:rPr lang="id-ID" sz="2000" smtClean="0"/>
                        <a:t>ek apakah karakter adalah kategori simbol?</a:t>
                      </a:r>
                      <a:endParaRPr lang="id-ID" sz="200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sz="2000" b="1" smtClean="0">
                          <a:latin typeface="Courier New" pitchFamily="49" charset="0"/>
                          <a:cs typeface="Courier New" pitchFamily="49" charset="0"/>
                        </a:rPr>
                        <a:t>Char.IsWhiteSpace(…)</a:t>
                      </a:r>
                      <a:endParaRPr lang="id-ID" sz="2000" b="1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C</a:t>
                      </a:r>
                      <a:r>
                        <a:rPr lang="id-ID" sz="2000" smtClean="0"/>
                        <a:t>ek apakah karakter adalah karakter spasi?</a:t>
                      </a:r>
                      <a:endParaRPr lang="id-ID" sz="200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sz="2000" b="1" smtClean="0">
                          <a:latin typeface="Courier New" pitchFamily="49" charset="0"/>
                          <a:cs typeface="Courier New" pitchFamily="49" charset="0"/>
                        </a:rPr>
                        <a:t>Char.IsLower(…)</a:t>
                      </a:r>
                      <a:endParaRPr lang="id-ID" sz="2000" b="1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C</a:t>
                      </a:r>
                      <a:r>
                        <a:rPr lang="id-ID" sz="2000" smtClean="0"/>
                        <a:t>ek apakah karakter adalah huruf kecil?</a:t>
                      </a:r>
                      <a:endParaRPr lang="id-ID" sz="200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sz="2000" b="1" smtClean="0">
                          <a:latin typeface="Courier New" pitchFamily="49" charset="0"/>
                          <a:cs typeface="Courier New" pitchFamily="49" charset="0"/>
                        </a:rPr>
                        <a:t>Char.IsUpper(…)</a:t>
                      </a:r>
                      <a:endParaRPr lang="id-ID" sz="2000" b="1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C</a:t>
                      </a:r>
                      <a:r>
                        <a:rPr lang="id-ID" sz="2000" smtClean="0"/>
                        <a:t>ek apakah karakter adalah huruf</a:t>
                      </a:r>
                      <a:r>
                        <a:rPr lang="en-US" sz="2000" baseline="0" smtClean="0"/>
                        <a:t> besar (kapital)</a:t>
                      </a:r>
                      <a:r>
                        <a:rPr lang="id-ID" sz="2000" smtClean="0"/>
                        <a:t>?</a:t>
                      </a:r>
                      <a:endParaRPr lang="id-ID" sz="200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08510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Char</a:t>
            </a:r>
            <a:endParaRPr lang="id-ID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string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x;</a:t>
            </a:r>
          </a:p>
          <a:p>
            <a:pPr marL="0" indent="0">
              <a:buNone/>
            </a:pP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Console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.Write(</a:t>
            </a:r>
            <a:r>
              <a:rPr lang="id-ID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"Input sembarang kata = "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x = </a:t>
            </a: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Console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.ReadLine();</a:t>
            </a:r>
          </a:p>
          <a:p>
            <a:pPr marL="0" indent="0">
              <a:buNone/>
            </a:pPr>
            <a:r>
              <a:rPr lang="nn-NO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for</a:t>
            </a:r>
            <a:r>
              <a:rPr lang="nn-NO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(</a:t>
            </a:r>
            <a:r>
              <a:rPr lang="nn-NO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int</a:t>
            </a:r>
            <a:r>
              <a:rPr lang="nn-NO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i = 0; i &lt; x.Length; i++)</a:t>
            </a:r>
          </a:p>
          <a:p>
            <a:pPr marL="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{</a:t>
            </a:r>
          </a:p>
          <a:p>
            <a:pPr marL="355600" indent="0">
              <a:buNone/>
            </a:pP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Console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.Write(</a:t>
            </a:r>
            <a:r>
              <a:rPr lang="id-ID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"{0} : "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, x[i]);</a:t>
            </a:r>
          </a:p>
          <a:p>
            <a:pPr marL="355600" indent="0">
              <a:buNone/>
            </a:pP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if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(</a:t>
            </a: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Char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.IsDigit(x[i]))</a:t>
            </a:r>
          </a:p>
          <a:p>
            <a:pPr marL="723900" indent="0">
              <a:buNone/>
            </a:pP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Console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.Write(</a:t>
            </a:r>
            <a:r>
              <a:rPr lang="id-ID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"Digit "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);</a:t>
            </a:r>
          </a:p>
          <a:p>
            <a:pPr marL="355600" indent="0">
              <a:buNone/>
            </a:pP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if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(</a:t>
            </a: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Char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.IsLetter(x[i]))</a:t>
            </a:r>
          </a:p>
          <a:p>
            <a:pPr marL="723900" indent="0">
              <a:buNone/>
            </a:pP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Console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.Write(</a:t>
            </a:r>
            <a:r>
              <a:rPr lang="id-ID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"Huruf "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);</a:t>
            </a:r>
          </a:p>
          <a:p>
            <a:pPr marL="0" indent="0">
              <a:buNone/>
            </a:pPr>
            <a:endParaRPr lang="id-ID" sz="18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509653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Char</a:t>
            </a:r>
            <a:endParaRPr lang="id-ID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55600" indent="0">
              <a:buNone/>
            </a:pPr>
            <a:r>
              <a:rPr lang="id-ID" sz="1800" b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if</a:t>
            </a:r>
            <a:r>
              <a:rPr lang="id-ID" sz="1800" b="1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(</a:t>
            </a: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Char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.IsNumber(x[i]))</a:t>
            </a:r>
          </a:p>
          <a:p>
            <a:pPr marL="723900" indent="0">
              <a:buNone/>
            </a:pP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Console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.Write(</a:t>
            </a:r>
            <a:r>
              <a:rPr lang="id-ID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"Angka "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);</a:t>
            </a:r>
            <a:endParaRPr lang="en-US" sz="1800" b="1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/>
            </a:endParaRPr>
          </a:p>
          <a:p>
            <a:pPr marL="355600" indent="0">
              <a:buNone/>
            </a:pP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if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(</a:t>
            </a: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Char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.IsPunctuation(x[i]))</a:t>
            </a:r>
          </a:p>
          <a:p>
            <a:pPr marL="723900" indent="0">
              <a:buNone/>
            </a:pP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Console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.Write(</a:t>
            </a:r>
            <a:r>
              <a:rPr lang="id-ID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"Tanda_Baca "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);</a:t>
            </a:r>
          </a:p>
          <a:p>
            <a:pPr marL="355600" indent="0">
              <a:buNone/>
            </a:pP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if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(</a:t>
            </a: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Char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.IsSeparator(x[i]))</a:t>
            </a:r>
          </a:p>
          <a:p>
            <a:pPr marL="723900" indent="0">
              <a:buNone/>
            </a:pP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Console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.Write(</a:t>
            </a:r>
            <a:r>
              <a:rPr lang="id-ID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"Pemisah "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);</a:t>
            </a:r>
          </a:p>
          <a:p>
            <a:pPr marL="355600" indent="0">
              <a:buNone/>
            </a:pP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if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(</a:t>
            </a: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Char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.IsSymbol(x[i]))</a:t>
            </a:r>
          </a:p>
          <a:p>
            <a:pPr marL="723900" indent="0">
              <a:buNone/>
            </a:pP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Console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.Write(</a:t>
            </a:r>
            <a:r>
              <a:rPr lang="id-ID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"Simbol "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);</a:t>
            </a:r>
          </a:p>
          <a:p>
            <a:pPr marL="355600" indent="0">
              <a:buNone/>
            </a:pP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if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(</a:t>
            </a: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Char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.IsWhiteSpace(x[i]))</a:t>
            </a:r>
          </a:p>
          <a:p>
            <a:pPr marL="723900" indent="0">
              <a:buNone/>
            </a:pP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Console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.Write(</a:t>
            </a:r>
            <a:r>
              <a:rPr lang="id-ID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"Spasi "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);</a:t>
            </a:r>
          </a:p>
          <a:p>
            <a:pPr marL="0" indent="0">
              <a:buNone/>
            </a:pPr>
            <a:endParaRPr lang="id-ID" sz="18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335479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Char</a:t>
            </a:r>
            <a:endParaRPr lang="id-ID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55600" indent="0">
              <a:buNone/>
            </a:pPr>
            <a:r>
              <a:rPr lang="id-ID" sz="1800" b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if</a:t>
            </a:r>
            <a:r>
              <a:rPr lang="id-ID" sz="1800" b="1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(</a:t>
            </a: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Char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.IsLower(x[i]))</a:t>
            </a:r>
          </a:p>
          <a:p>
            <a:pPr marL="723900" indent="0">
              <a:buNone/>
            </a:pP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Console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.Write(</a:t>
            </a:r>
            <a:r>
              <a:rPr lang="id-ID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"Huruf_Kecil "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);</a:t>
            </a:r>
          </a:p>
          <a:p>
            <a:pPr marL="355600" indent="0">
              <a:buNone/>
            </a:pP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if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(</a:t>
            </a: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Char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.IsUpper(x[i]))</a:t>
            </a:r>
          </a:p>
          <a:p>
            <a:pPr marL="723900" indent="0">
              <a:buNone/>
            </a:pP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Console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.Write(</a:t>
            </a:r>
            <a:r>
              <a:rPr lang="id-ID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"Kapital "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);</a:t>
            </a:r>
          </a:p>
          <a:p>
            <a:pPr marL="355600" indent="0">
              <a:buNone/>
            </a:pP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Console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.WriteLine();</a:t>
            </a:r>
          </a:p>
          <a:p>
            <a:pPr marL="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}</a:t>
            </a:r>
          </a:p>
          <a:p>
            <a:pPr marL="0" indent="0">
              <a:buNone/>
            </a:pP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Console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.ReadKey();</a:t>
            </a:r>
          </a:p>
          <a:p>
            <a:pPr marL="0" indent="0">
              <a:buNone/>
            </a:pPr>
            <a:endParaRPr lang="id-ID" sz="18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067388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Char</a:t>
            </a:r>
            <a:endParaRPr lang="id-ID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68288" indent="-268288"/>
            <a:endParaRPr lang="id-ID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7267" y="1825625"/>
            <a:ext cx="6609466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313301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Char</a:t>
            </a:r>
            <a:endParaRPr lang="id-ID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string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x;</a:t>
            </a:r>
          </a:p>
          <a:p>
            <a:pPr marL="0" indent="0">
              <a:buNone/>
            </a:pP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Console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.Write(</a:t>
            </a:r>
            <a:r>
              <a:rPr lang="id-ID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"Input sembarang kata = "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x = </a:t>
            </a: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Console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.ReadLine();</a:t>
            </a:r>
          </a:p>
          <a:p>
            <a:pPr marL="0" indent="0">
              <a:buNone/>
            </a:pP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Console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.WriteLine(</a:t>
            </a:r>
            <a:r>
              <a:rPr lang="id-ID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"\nKata dalam kode ASCII : {0}"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, x);</a:t>
            </a:r>
          </a:p>
          <a:p>
            <a:pPr marL="0" indent="0">
              <a:buNone/>
            </a:pPr>
            <a:r>
              <a:rPr lang="nn-NO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for</a:t>
            </a:r>
            <a:r>
              <a:rPr lang="nn-NO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(</a:t>
            </a:r>
            <a:r>
              <a:rPr lang="nn-NO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int</a:t>
            </a:r>
            <a:r>
              <a:rPr lang="nn-NO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i = 0; i &lt; x.Length; i++)</a:t>
            </a:r>
          </a:p>
          <a:p>
            <a:pPr marL="355600" indent="0">
              <a:buNone/>
            </a:pP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Console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.Write(</a:t>
            </a:r>
            <a:r>
              <a:rPr lang="id-ID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"{0} "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, (</a:t>
            </a: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int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)x[i]);</a:t>
            </a:r>
          </a:p>
          <a:p>
            <a:pPr marL="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x = x.ToUpper();</a:t>
            </a:r>
          </a:p>
          <a:p>
            <a:pPr marL="363538" indent="-363538">
              <a:buNone/>
            </a:pP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Console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.WriteLine(</a:t>
            </a:r>
            <a:r>
              <a:rPr lang="id-ID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"\n\nKata (Huruf Besar) dalam kode ASCII : {0}"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, x);</a:t>
            </a:r>
          </a:p>
          <a:p>
            <a:pPr marL="0" indent="0">
              <a:buNone/>
            </a:pPr>
            <a:r>
              <a:rPr lang="nn-NO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for</a:t>
            </a:r>
            <a:r>
              <a:rPr lang="nn-NO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(</a:t>
            </a:r>
            <a:r>
              <a:rPr lang="nn-NO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int</a:t>
            </a:r>
            <a:r>
              <a:rPr lang="nn-NO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i = 0; i &lt; x.Length; i++)</a:t>
            </a:r>
          </a:p>
          <a:p>
            <a:pPr marL="355600" indent="0">
              <a:buNone/>
            </a:pP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Console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.Write(</a:t>
            </a:r>
            <a:r>
              <a:rPr lang="id-ID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"{0} "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, (</a:t>
            </a: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int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)x[i]);</a:t>
            </a:r>
          </a:p>
          <a:p>
            <a:pPr marL="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x = x.ToLower();</a:t>
            </a:r>
          </a:p>
          <a:p>
            <a:pPr marL="0" indent="0">
              <a:buNone/>
            </a:pPr>
            <a:endParaRPr lang="id-ID" sz="18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2847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Char</a:t>
            </a:r>
            <a:endParaRPr lang="id-ID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63538" indent="-363538">
              <a:buNone/>
            </a:pPr>
            <a:r>
              <a:rPr lang="id-ID" sz="1800" b="1" smtClean="0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Console</a:t>
            </a:r>
            <a:r>
              <a:rPr lang="id-ID" sz="1800" b="1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.WriteLine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(</a:t>
            </a:r>
            <a:r>
              <a:rPr lang="id-ID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"\n\nKata (Huruf Kecil) dalam kode ASCII : {0}"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, x);</a:t>
            </a:r>
          </a:p>
          <a:p>
            <a:pPr marL="0" indent="0">
              <a:buNone/>
            </a:pPr>
            <a:r>
              <a:rPr lang="nn-NO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for</a:t>
            </a:r>
            <a:r>
              <a:rPr lang="nn-NO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(</a:t>
            </a:r>
            <a:r>
              <a:rPr lang="nn-NO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int</a:t>
            </a:r>
            <a:r>
              <a:rPr lang="nn-NO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i = 0; i &lt; x.Length; i++)</a:t>
            </a:r>
          </a:p>
          <a:p>
            <a:pPr marL="355600" indent="0">
              <a:buNone/>
            </a:pP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Console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.Write(</a:t>
            </a:r>
            <a:r>
              <a:rPr lang="id-ID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"{0} "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, (</a:t>
            </a: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int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)x[i]);</a:t>
            </a:r>
          </a:p>
          <a:p>
            <a:pPr marL="0" indent="0">
              <a:buNone/>
            </a:pP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Console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.ReadKey();</a:t>
            </a:r>
          </a:p>
          <a:p>
            <a:pPr marL="0" indent="0">
              <a:buNone/>
            </a:pPr>
            <a:endParaRPr lang="id-ID" sz="18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6376" y="3520394"/>
            <a:ext cx="6578974" cy="2791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531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Tipe Data String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string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teks;</a:t>
            </a:r>
          </a:p>
          <a:p>
            <a:pPr marL="0" indent="0">
              <a:buNone/>
            </a:pP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Console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.Write(</a:t>
            </a:r>
            <a:r>
              <a:rPr lang="id-ID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"Isikan sembarang teks = "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teks = </a:t>
            </a: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Console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.ReadLine();</a:t>
            </a:r>
          </a:p>
          <a:p>
            <a:pPr marL="0" indent="0">
              <a:buNone/>
            </a:pPr>
            <a:r>
              <a:rPr lang="nn-NO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Console</a:t>
            </a:r>
            <a:r>
              <a:rPr lang="nn-NO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.WriteLine(</a:t>
            </a:r>
            <a:r>
              <a:rPr lang="nn-NO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"Anda menginput \"{0}\""</a:t>
            </a:r>
            <a:r>
              <a:rPr lang="nn-NO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, teks.ToUpper());</a:t>
            </a:r>
          </a:p>
          <a:p>
            <a:pPr marL="0" indent="0">
              <a:buNone/>
            </a:pP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Console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.ReadKey();</a:t>
            </a:r>
          </a:p>
          <a:p>
            <a:pPr marL="0" indent="0">
              <a:buNone/>
            </a:pPr>
            <a:endParaRPr lang="id-ID" sz="18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896" y="4001294"/>
            <a:ext cx="8474208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9667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Namespace IO</a:t>
            </a:r>
            <a:endParaRPr lang="id-ID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Harus dipanggil dengan statement :</a:t>
            </a:r>
          </a:p>
          <a:p>
            <a:pPr marL="723900" indent="0">
              <a:buNone/>
            </a:pPr>
            <a:r>
              <a:rPr lang="id-ID" sz="20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using</a:t>
            </a:r>
            <a:r>
              <a:rPr lang="id-ID" sz="20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System.IO</a:t>
            </a:r>
            <a:r>
              <a:rPr lang="en-US" sz="20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;</a:t>
            </a:r>
            <a:endParaRPr lang="en-US" sz="32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spcBef>
                <a:spcPts val="600"/>
              </a:spcBef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Terdiri dari sejumlah kelas untuk mengelola Input/Output, yakni :</a:t>
            </a:r>
          </a:p>
          <a:p>
            <a:pPr marL="268288" indent="-268288"/>
            <a:endParaRPr lang="id-ID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1350558"/>
              </p:ext>
            </p:extLst>
          </p:nvPr>
        </p:nvGraphicFramePr>
        <p:xfrm>
          <a:off x="174812" y="3538219"/>
          <a:ext cx="8767481" cy="277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0629"/>
                <a:gridCol w="564685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smtClean="0"/>
                        <a:t>Kelas</a:t>
                      </a:r>
                      <a:endParaRPr lang="id-ID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smtClean="0"/>
                        <a:t>Keterangan</a:t>
                      </a:r>
                      <a:endParaRPr lang="id-ID" sz="2000" b="1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smtClean="0">
                          <a:latin typeface="+mn-lt"/>
                          <a:cs typeface="Courier New" pitchFamily="49" charset="0"/>
                        </a:rPr>
                        <a:t>File</a:t>
                      </a:r>
                      <a:endParaRPr lang="id-ID" sz="2000" b="1">
                        <a:latin typeface="+mn-lt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Mengelola File</a:t>
                      </a:r>
                      <a:endParaRPr lang="id-ID" sz="20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smtClean="0">
                          <a:latin typeface="+mn-lt"/>
                          <a:cs typeface="Courier New" pitchFamily="49" charset="0"/>
                        </a:rPr>
                        <a:t>FileInfo</a:t>
                      </a:r>
                      <a:endParaRPr lang="id-ID" sz="2000" b="1">
                        <a:latin typeface="+mn-lt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Mengelola informasi dari File</a:t>
                      </a:r>
                      <a:endParaRPr lang="id-ID" sz="20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smtClean="0">
                          <a:latin typeface="+mn-lt"/>
                          <a:cs typeface="Courier New" pitchFamily="49" charset="0"/>
                        </a:rPr>
                        <a:t>Directory</a:t>
                      </a:r>
                      <a:endParaRPr lang="id-ID" sz="2000" b="1">
                        <a:latin typeface="+mn-lt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Mengelola Folder</a:t>
                      </a:r>
                      <a:endParaRPr lang="id-ID" sz="20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smtClean="0">
                          <a:latin typeface="+mn-lt"/>
                          <a:cs typeface="Courier New" pitchFamily="49" charset="0"/>
                        </a:rPr>
                        <a:t>Path</a:t>
                      </a:r>
                      <a:endParaRPr lang="id-ID" sz="2000" b="1">
                        <a:latin typeface="+mn-lt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Mengelola nama</a:t>
                      </a:r>
                      <a:r>
                        <a:rPr lang="en-US" sz="2000" baseline="0" smtClean="0"/>
                        <a:t> Folder</a:t>
                      </a:r>
                      <a:endParaRPr lang="id-ID" sz="20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smtClean="0">
                          <a:latin typeface="+mn-lt"/>
                          <a:cs typeface="Courier New" pitchFamily="49" charset="0"/>
                        </a:rPr>
                        <a:t>StreamReader</a:t>
                      </a:r>
                      <a:endParaRPr lang="id-ID" sz="2000" b="1">
                        <a:latin typeface="+mn-lt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Mengelola proses</a:t>
                      </a:r>
                      <a:r>
                        <a:rPr lang="en-US" sz="2000" baseline="0" smtClean="0"/>
                        <a:t> baca File secara Stream</a:t>
                      </a:r>
                      <a:endParaRPr lang="id-ID" sz="20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smtClean="0">
                          <a:latin typeface="+mn-lt"/>
                          <a:cs typeface="Courier New" pitchFamily="49" charset="0"/>
                        </a:rPr>
                        <a:t>StreamWriter</a:t>
                      </a:r>
                      <a:endParaRPr lang="id-ID" sz="2000" b="1">
                        <a:latin typeface="+mn-lt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Mengelola proses</a:t>
                      </a:r>
                      <a:r>
                        <a:rPr lang="en-US" sz="2000" baseline="0" smtClean="0"/>
                        <a:t> tulis File secara Stream</a:t>
                      </a:r>
                      <a:endParaRPr lang="id-ID" sz="200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09344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Namespace IO</a:t>
            </a:r>
            <a:endParaRPr lang="id-ID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68288" indent="-268288"/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Terdapat beberapa method yang umum digunakan untuk mengakses File/Folder, yakni :</a:t>
            </a:r>
          </a:p>
          <a:p>
            <a:pPr marL="268288" indent="-268288"/>
            <a:endParaRPr lang="id-ID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5060457"/>
              </p:ext>
            </p:extLst>
          </p:nvPr>
        </p:nvGraphicFramePr>
        <p:xfrm>
          <a:off x="179294" y="3505199"/>
          <a:ext cx="8763000" cy="3169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5924"/>
                <a:gridCol w="482707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smtClean="0"/>
                        <a:t>Method</a:t>
                      </a:r>
                      <a:endParaRPr lang="id-ID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smtClean="0"/>
                        <a:t>Keterangan</a:t>
                      </a:r>
                      <a:endParaRPr lang="id-ID" sz="2000" b="1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smtClean="0">
                          <a:latin typeface="+mn-lt"/>
                          <a:cs typeface="Courier New" pitchFamily="49" charset="0"/>
                        </a:rPr>
                        <a:t>File.Copy</a:t>
                      </a:r>
                      <a:endParaRPr lang="id-ID" sz="2000" b="1">
                        <a:latin typeface="+mn-lt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Menggandakan File</a:t>
                      </a:r>
                      <a:endParaRPr lang="id-ID" sz="20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smtClean="0">
                          <a:latin typeface="+mn-lt"/>
                          <a:cs typeface="Courier New" pitchFamily="49" charset="0"/>
                        </a:rPr>
                        <a:t>File.Delete</a:t>
                      </a:r>
                      <a:endParaRPr lang="id-ID" sz="2000" b="1">
                        <a:latin typeface="+mn-lt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Menghapus File</a:t>
                      </a:r>
                      <a:endParaRPr lang="id-ID" sz="20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smtClean="0">
                          <a:latin typeface="+mn-lt"/>
                          <a:cs typeface="Courier New" pitchFamily="49" charset="0"/>
                        </a:rPr>
                        <a:t>File.Exists</a:t>
                      </a:r>
                      <a:endParaRPr lang="id-ID" sz="2000" b="1">
                        <a:latin typeface="+mn-lt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Mencek keberadaan File</a:t>
                      </a:r>
                      <a:endParaRPr lang="id-ID" sz="20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smtClean="0">
                          <a:latin typeface="+mn-lt"/>
                          <a:cs typeface="Courier New" pitchFamily="49" charset="0"/>
                        </a:rPr>
                        <a:t>File.GetAttributes</a:t>
                      </a:r>
                      <a:endParaRPr lang="id-ID" sz="2000" b="1">
                        <a:latin typeface="+mn-lt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Mengambil atribut File</a:t>
                      </a:r>
                      <a:endParaRPr lang="id-ID" sz="20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smtClean="0">
                          <a:latin typeface="+mn-lt"/>
                          <a:cs typeface="Courier New" pitchFamily="49" charset="0"/>
                        </a:rPr>
                        <a:t>File.GetCreationTime</a:t>
                      </a:r>
                      <a:endParaRPr lang="id-ID" sz="2000" b="1">
                        <a:latin typeface="+mn-lt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Mengambil waktu pembuatan File</a:t>
                      </a:r>
                      <a:endParaRPr lang="id-ID" sz="20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smtClean="0">
                          <a:latin typeface="+mn-lt"/>
                          <a:cs typeface="Courier New" pitchFamily="49" charset="0"/>
                        </a:rPr>
                        <a:t>File.GetLastAccessTime</a:t>
                      </a:r>
                      <a:endParaRPr lang="id-ID" sz="2000" b="1">
                        <a:latin typeface="+mn-lt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Mengambil waktu akses terakhir pada File</a:t>
                      </a:r>
                      <a:endParaRPr lang="id-ID" sz="20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smtClean="0">
                          <a:latin typeface="+mn-lt"/>
                          <a:cs typeface="Courier New" pitchFamily="49" charset="0"/>
                        </a:rPr>
                        <a:t>File.GetLastWriteTime</a:t>
                      </a:r>
                      <a:endParaRPr lang="id-ID" sz="2000" b="1">
                        <a:latin typeface="+mn-lt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Mengambil waktu tulis</a:t>
                      </a:r>
                      <a:r>
                        <a:rPr lang="en-US" sz="2000" baseline="0" smtClean="0"/>
                        <a:t> terakhir pada File</a:t>
                      </a:r>
                      <a:endParaRPr lang="id-ID" sz="200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84734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Namespace IO</a:t>
            </a:r>
            <a:endParaRPr lang="id-ID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68288" indent="-268288"/>
            <a:endParaRPr lang="id-ID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1986671"/>
              </p:ext>
            </p:extLst>
          </p:nvPr>
        </p:nvGraphicFramePr>
        <p:xfrm>
          <a:off x="152400" y="1825625"/>
          <a:ext cx="8789894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8004"/>
                <a:gridCol w="484189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smtClean="0"/>
                        <a:t>Method</a:t>
                      </a:r>
                      <a:endParaRPr lang="id-ID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smtClean="0"/>
                        <a:t>Keterangan</a:t>
                      </a:r>
                      <a:endParaRPr lang="id-ID" sz="2000" b="1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smtClean="0">
                          <a:latin typeface="+mn-lt"/>
                          <a:cs typeface="Courier New" pitchFamily="49" charset="0"/>
                        </a:rPr>
                        <a:t>File.SetAttributes</a:t>
                      </a:r>
                      <a:endParaRPr lang="id-ID" sz="2000" b="1">
                        <a:latin typeface="+mn-lt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Menset</a:t>
                      </a:r>
                      <a:r>
                        <a:rPr lang="en-US" sz="2000" baseline="0" smtClean="0"/>
                        <a:t> </a:t>
                      </a:r>
                      <a:r>
                        <a:rPr lang="en-US" sz="2000" smtClean="0"/>
                        <a:t>atribut File</a:t>
                      </a:r>
                      <a:endParaRPr lang="id-ID" sz="20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smtClean="0">
                          <a:latin typeface="+mn-lt"/>
                          <a:cs typeface="Courier New" pitchFamily="49" charset="0"/>
                        </a:rPr>
                        <a:t>File.SetCreationTime</a:t>
                      </a:r>
                      <a:endParaRPr lang="id-ID" sz="2000" b="1">
                        <a:latin typeface="+mn-lt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Menset</a:t>
                      </a:r>
                      <a:r>
                        <a:rPr lang="en-US" sz="2000" baseline="0" smtClean="0"/>
                        <a:t> </a:t>
                      </a:r>
                      <a:r>
                        <a:rPr lang="en-US" sz="2000" smtClean="0"/>
                        <a:t>waktu pembuatan File</a:t>
                      </a:r>
                      <a:endParaRPr lang="id-ID" sz="20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smtClean="0">
                          <a:latin typeface="+mn-lt"/>
                          <a:cs typeface="Courier New" pitchFamily="49" charset="0"/>
                        </a:rPr>
                        <a:t>File.SetLastAccessTime</a:t>
                      </a:r>
                      <a:endParaRPr lang="id-ID" sz="2000" b="1">
                        <a:latin typeface="+mn-lt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Menset</a:t>
                      </a:r>
                      <a:r>
                        <a:rPr lang="en-US" sz="2000" baseline="0" smtClean="0"/>
                        <a:t> </a:t>
                      </a:r>
                      <a:r>
                        <a:rPr lang="en-US" sz="2000" smtClean="0"/>
                        <a:t>waktu akses terakhir pada File</a:t>
                      </a:r>
                      <a:endParaRPr lang="id-ID" sz="20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smtClean="0">
                          <a:latin typeface="+mn-lt"/>
                          <a:cs typeface="Courier New" pitchFamily="49" charset="0"/>
                        </a:rPr>
                        <a:t>File.SetLastWriteTime</a:t>
                      </a:r>
                      <a:endParaRPr lang="id-ID" sz="2000" b="1">
                        <a:latin typeface="+mn-lt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Menset</a:t>
                      </a:r>
                      <a:r>
                        <a:rPr lang="en-US" sz="2000" baseline="0" smtClean="0"/>
                        <a:t> </a:t>
                      </a:r>
                      <a:r>
                        <a:rPr lang="en-US" sz="2000" smtClean="0"/>
                        <a:t>waktu tulis</a:t>
                      </a:r>
                      <a:r>
                        <a:rPr lang="en-US" sz="2000" baseline="0" smtClean="0"/>
                        <a:t> terakhir pada File</a:t>
                      </a:r>
                      <a:endParaRPr lang="id-ID" sz="20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smtClean="0">
                          <a:latin typeface="+mn-lt"/>
                          <a:cs typeface="Courier New" pitchFamily="49" charset="0"/>
                        </a:rPr>
                        <a:t>File.Move</a:t>
                      </a:r>
                      <a:endParaRPr lang="id-ID" sz="2000" b="1">
                        <a:latin typeface="+mn-lt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Memindahkan File</a:t>
                      </a:r>
                      <a:endParaRPr lang="id-ID" sz="20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ourier New" pitchFamily="49" charset="0"/>
                        </a:rPr>
                        <a:t>Directory.</a:t>
                      </a:r>
                      <a:r>
                        <a:rPr lang="en-US" sz="2000" b="1" smtClean="0">
                          <a:latin typeface="+mn-lt"/>
                          <a:cs typeface="Courier New" pitchFamily="49" charset="0"/>
                        </a:rPr>
                        <a:t>CreateFolder</a:t>
                      </a:r>
                      <a:endParaRPr lang="id-ID" sz="2000" b="1">
                        <a:latin typeface="+mn-lt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Membuat Folder</a:t>
                      </a:r>
                      <a:r>
                        <a:rPr lang="en-US" sz="2000" baseline="0" smtClean="0"/>
                        <a:t> baru</a:t>
                      </a:r>
                      <a:endParaRPr lang="id-ID" sz="20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ourier New" pitchFamily="49" charset="0"/>
                        </a:rPr>
                        <a:t>Directory.</a:t>
                      </a:r>
                      <a:r>
                        <a:rPr lang="en-US" sz="2000" b="1" smtClean="0">
                          <a:latin typeface="+mn-lt"/>
                          <a:cs typeface="Courier New" pitchFamily="49" charset="0"/>
                        </a:rPr>
                        <a:t>Delete</a:t>
                      </a:r>
                      <a:endParaRPr lang="id-ID" sz="2000" b="1">
                        <a:latin typeface="+mn-lt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Menghapus Folder</a:t>
                      </a:r>
                      <a:endParaRPr lang="id-ID" sz="20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ourier New" pitchFamily="49" charset="0"/>
                        </a:rPr>
                        <a:t>Directory.Exists</a:t>
                      </a:r>
                      <a:endParaRPr lang="id-ID" sz="2000" b="1">
                        <a:latin typeface="+mn-lt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Mencek keberadaan Folder</a:t>
                      </a:r>
                      <a:endParaRPr lang="id-ID" sz="20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ourier New" pitchFamily="49" charset="0"/>
                        </a:rPr>
                        <a:t>Directory.GetCreationTime</a:t>
                      </a:r>
                      <a:endParaRPr lang="id-ID" sz="2000" b="1">
                        <a:latin typeface="+mn-lt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Mengambil waktu pembuatan Folder</a:t>
                      </a:r>
                      <a:endParaRPr lang="id-ID" sz="20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ourier New" pitchFamily="49" charset="0"/>
                        </a:rPr>
                        <a:t>Directory.GetLastAccessTime</a:t>
                      </a:r>
                      <a:endParaRPr lang="id-ID" sz="2000" b="1">
                        <a:latin typeface="+mn-lt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Mengambil waktu akses terakhir</a:t>
                      </a:r>
                      <a:r>
                        <a:rPr lang="en-US" sz="2000" baseline="0" smtClean="0"/>
                        <a:t> pada Folder</a:t>
                      </a:r>
                      <a:endParaRPr lang="id-ID" sz="20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ourier New" pitchFamily="49" charset="0"/>
                        </a:rPr>
                        <a:t>Directory.SetCreationTime</a:t>
                      </a:r>
                      <a:endParaRPr lang="id-ID" sz="2000" b="1">
                        <a:latin typeface="+mn-lt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Menset</a:t>
                      </a:r>
                      <a:r>
                        <a:rPr lang="en-US" sz="2000" baseline="0" smtClean="0"/>
                        <a:t> </a:t>
                      </a:r>
                      <a:r>
                        <a:rPr lang="en-US" sz="2000" smtClean="0"/>
                        <a:t>waktu pembuatan Folder</a:t>
                      </a:r>
                      <a:endParaRPr lang="id-ID" sz="200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4969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Namespace IO</a:t>
            </a:r>
            <a:endParaRPr lang="id-ID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68288" indent="-268288"/>
            <a:endParaRPr lang="id-ID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630465"/>
              </p:ext>
            </p:extLst>
          </p:nvPr>
        </p:nvGraphicFramePr>
        <p:xfrm>
          <a:off x="152400" y="1825625"/>
          <a:ext cx="8789894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8004"/>
                <a:gridCol w="484189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smtClean="0"/>
                        <a:t>Method</a:t>
                      </a:r>
                      <a:endParaRPr lang="id-ID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smtClean="0"/>
                        <a:t>Keterangan</a:t>
                      </a:r>
                      <a:endParaRPr lang="id-ID" sz="2000" b="1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ourier New" pitchFamily="49" charset="0"/>
                        </a:rPr>
                        <a:t>Directory.GetLastWriteTime</a:t>
                      </a:r>
                      <a:endParaRPr lang="id-ID" sz="2000" b="1">
                        <a:latin typeface="+mn-lt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Mengambil waktu</a:t>
                      </a:r>
                      <a:r>
                        <a:rPr lang="en-US" sz="2000" baseline="0" smtClean="0"/>
                        <a:t> tulis terakhir pada Folder</a:t>
                      </a:r>
                      <a:endParaRPr lang="id-ID" sz="20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ourier New" pitchFamily="49" charset="0"/>
                        </a:rPr>
                        <a:t>Directory.GetCurrentFolder</a:t>
                      </a:r>
                      <a:endParaRPr lang="id-ID" sz="2000" b="1">
                        <a:latin typeface="+mn-lt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Mengambil nama Folder saat</a:t>
                      </a:r>
                      <a:r>
                        <a:rPr lang="en-US" sz="2000" baseline="0" smtClean="0"/>
                        <a:t> ini</a:t>
                      </a:r>
                      <a:endParaRPr lang="id-ID" sz="20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ourier New" pitchFamily="49" charset="0"/>
                        </a:rPr>
                        <a:t>Directory.SetLastAccessTime</a:t>
                      </a:r>
                      <a:endParaRPr lang="id-ID" sz="2000" b="1">
                        <a:latin typeface="+mn-lt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Menset</a:t>
                      </a:r>
                      <a:r>
                        <a:rPr lang="en-US" sz="2000" baseline="0" smtClean="0"/>
                        <a:t> </a:t>
                      </a:r>
                      <a:r>
                        <a:rPr lang="en-US" sz="2000" smtClean="0"/>
                        <a:t>waktu akses terakhir</a:t>
                      </a:r>
                      <a:r>
                        <a:rPr lang="en-US" sz="2000" baseline="0" smtClean="0"/>
                        <a:t> pada Folder</a:t>
                      </a:r>
                      <a:endParaRPr lang="id-ID" sz="20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ourier New" pitchFamily="49" charset="0"/>
                        </a:rPr>
                        <a:t>Directory.SetLastWriteTime</a:t>
                      </a:r>
                      <a:endParaRPr lang="id-ID" sz="2000" b="1">
                        <a:latin typeface="+mn-lt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Menset</a:t>
                      </a:r>
                      <a:r>
                        <a:rPr lang="en-US" sz="2000" baseline="0" smtClean="0"/>
                        <a:t> </a:t>
                      </a:r>
                      <a:r>
                        <a:rPr lang="en-US" sz="2000" smtClean="0"/>
                        <a:t>waktu</a:t>
                      </a:r>
                      <a:r>
                        <a:rPr lang="en-US" sz="2000" baseline="0" smtClean="0"/>
                        <a:t> tulis terakhir pada Folder</a:t>
                      </a:r>
                      <a:endParaRPr lang="id-ID" sz="20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ourier New" pitchFamily="49" charset="0"/>
                        </a:rPr>
                        <a:t>Directory.GetDirectories</a:t>
                      </a:r>
                      <a:endParaRPr lang="id-ID" sz="2000" b="1">
                        <a:latin typeface="+mn-lt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Mengambil daftar nama</a:t>
                      </a:r>
                      <a:r>
                        <a:rPr lang="en-US" sz="2000" baseline="0" smtClean="0"/>
                        <a:t> sub </a:t>
                      </a:r>
                      <a:r>
                        <a:rPr lang="en-US" sz="2000" smtClean="0"/>
                        <a:t>Folder</a:t>
                      </a:r>
                      <a:endParaRPr lang="id-ID" sz="20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ourier New" pitchFamily="49" charset="0"/>
                        </a:rPr>
                        <a:t>Directory.GetFolderRoot</a:t>
                      </a:r>
                      <a:endParaRPr lang="id-ID" sz="2000" b="1">
                        <a:latin typeface="+mn-lt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Mengambil nama</a:t>
                      </a:r>
                      <a:r>
                        <a:rPr lang="en-US" sz="2000" baseline="0" smtClean="0"/>
                        <a:t> Folder akar</a:t>
                      </a:r>
                      <a:endParaRPr lang="id-ID" sz="20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ourier New" pitchFamily="49" charset="0"/>
                        </a:rPr>
                        <a:t>Directory.GetFiles</a:t>
                      </a:r>
                      <a:endParaRPr lang="id-ID" sz="2000" b="1">
                        <a:latin typeface="+mn-lt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Mengambil daftar nama File</a:t>
                      </a:r>
                      <a:endParaRPr lang="id-ID" sz="20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ourier New" pitchFamily="49" charset="0"/>
                        </a:rPr>
                        <a:t>Directory.GetFileSystemEntries</a:t>
                      </a:r>
                      <a:endParaRPr lang="id-ID" sz="2000" b="1">
                        <a:latin typeface="+mn-lt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Mengambil daftar nama File dan sub Folder</a:t>
                      </a:r>
                      <a:endParaRPr lang="id-ID" sz="20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ourier New" pitchFamily="49" charset="0"/>
                        </a:rPr>
                        <a:t>Directory.GetLogicalDrives</a:t>
                      </a:r>
                      <a:endParaRPr lang="id-ID" sz="2000" b="1">
                        <a:latin typeface="+mn-lt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Mengambil daftar Drive</a:t>
                      </a:r>
                      <a:endParaRPr lang="id-ID" sz="20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ourier New" pitchFamily="49" charset="0"/>
                        </a:rPr>
                        <a:t>Directory.GetParent</a:t>
                      </a:r>
                      <a:endParaRPr lang="id-ID" sz="2000" b="1">
                        <a:latin typeface="+mn-lt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Mengambil nama Folder sebelumnya</a:t>
                      </a:r>
                      <a:endParaRPr lang="id-ID" sz="20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ourier New" pitchFamily="49" charset="0"/>
                        </a:rPr>
                        <a:t>Directory.Move</a:t>
                      </a:r>
                      <a:endParaRPr lang="id-ID" sz="2000" b="1">
                        <a:latin typeface="+mn-lt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Memindahkan Folder</a:t>
                      </a:r>
                      <a:endParaRPr lang="id-ID" sz="200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80398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Namespace IO</a:t>
            </a:r>
            <a:endParaRPr lang="id-ID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68288" indent="-268288"/>
            <a:endParaRPr lang="id-ID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3877733"/>
              </p:ext>
            </p:extLst>
          </p:nvPr>
        </p:nvGraphicFramePr>
        <p:xfrm>
          <a:off x="152400" y="1825625"/>
          <a:ext cx="8789894" cy="3169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7894"/>
                <a:gridCol w="457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smtClean="0"/>
                        <a:t>Method</a:t>
                      </a:r>
                      <a:endParaRPr lang="id-ID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smtClean="0"/>
                        <a:t>Keterangan</a:t>
                      </a:r>
                      <a:endParaRPr lang="id-ID" sz="2000" b="1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smtClean="0">
                          <a:latin typeface="+mn-lt"/>
                          <a:cs typeface="Courier New" pitchFamily="49" charset="0"/>
                        </a:rPr>
                        <a:t>Path.ChangeExtension</a:t>
                      </a:r>
                      <a:endParaRPr lang="id-ID" sz="2000" b="1">
                        <a:latin typeface="+mn-lt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Mengganti</a:t>
                      </a:r>
                      <a:r>
                        <a:rPr lang="en-US" sz="2000" baseline="0" smtClean="0"/>
                        <a:t> sementara extension File</a:t>
                      </a:r>
                      <a:endParaRPr lang="id-ID" sz="20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smtClean="0">
                          <a:latin typeface="+mn-lt"/>
                          <a:cs typeface="Courier New" pitchFamily="49" charset="0"/>
                        </a:rPr>
                        <a:t>Path.GetDirectoryName</a:t>
                      </a:r>
                      <a:endParaRPr lang="id-ID" sz="2000" b="1">
                        <a:latin typeface="+mn-lt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Mengambil nama Folder</a:t>
                      </a:r>
                      <a:endParaRPr lang="id-ID" sz="20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smtClean="0">
                          <a:latin typeface="+mn-lt"/>
                          <a:cs typeface="Courier New" pitchFamily="49" charset="0"/>
                        </a:rPr>
                        <a:t>Path.GetExtension</a:t>
                      </a:r>
                      <a:endParaRPr lang="id-ID" sz="2000" b="1">
                        <a:latin typeface="+mn-lt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Mengambil</a:t>
                      </a:r>
                      <a:r>
                        <a:rPr lang="en-US" sz="2000" baseline="0" smtClean="0"/>
                        <a:t> extension File</a:t>
                      </a:r>
                      <a:endParaRPr lang="id-ID" sz="20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smtClean="0">
                          <a:latin typeface="+mn-lt"/>
                          <a:cs typeface="Courier New" pitchFamily="49" charset="0"/>
                        </a:rPr>
                        <a:t>Path.GetFileName</a:t>
                      </a:r>
                      <a:endParaRPr lang="id-ID" sz="2000" b="1">
                        <a:latin typeface="+mn-lt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Mengambil</a:t>
                      </a:r>
                      <a:r>
                        <a:rPr lang="en-US" sz="2000" baseline="0" smtClean="0"/>
                        <a:t> nama File</a:t>
                      </a:r>
                      <a:endParaRPr lang="id-ID" sz="20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smtClean="0">
                          <a:latin typeface="+mn-lt"/>
                          <a:cs typeface="Courier New" pitchFamily="49" charset="0"/>
                        </a:rPr>
                        <a:t>Path.GetFileNameWithoutExtension</a:t>
                      </a:r>
                      <a:endParaRPr lang="id-ID" sz="2000" b="1">
                        <a:latin typeface="+mn-lt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Mengambil</a:t>
                      </a:r>
                      <a:r>
                        <a:rPr lang="en-US" sz="2000" baseline="0" smtClean="0"/>
                        <a:t> nama File tanpa extension</a:t>
                      </a:r>
                      <a:endParaRPr lang="id-ID" sz="20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smtClean="0">
                          <a:latin typeface="+mn-lt"/>
                          <a:cs typeface="Courier New" pitchFamily="49" charset="0"/>
                        </a:rPr>
                        <a:t>Path.GetFullPath</a:t>
                      </a:r>
                      <a:endParaRPr lang="id-ID" sz="2000" b="1">
                        <a:latin typeface="+mn-lt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Mengambil</a:t>
                      </a:r>
                      <a:r>
                        <a:rPr lang="en-US" sz="2000" baseline="0" smtClean="0"/>
                        <a:t> path secara lengkap</a:t>
                      </a:r>
                      <a:endParaRPr lang="id-ID" sz="20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smtClean="0">
                          <a:latin typeface="+mn-lt"/>
                          <a:cs typeface="Courier New" pitchFamily="49" charset="0"/>
                        </a:rPr>
                        <a:t>Path.GetPathRoot</a:t>
                      </a:r>
                      <a:endParaRPr lang="id-ID" sz="2000" b="1">
                        <a:latin typeface="+mn-lt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Mengambil path akar</a:t>
                      </a:r>
                      <a:endParaRPr lang="id-ID" sz="200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42788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Namespace IO</a:t>
            </a:r>
            <a:endParaRPr lang="id-ID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id-ID" sz="1800" b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 psn = </a:t>
            </a:r>
            <a:r>
              <a:rPr lang="id-ID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""</a:t>
            </a:r>
            <a:r>
              <a:rPr lang="id-ID" sz="1800" b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id-ID" sz="1800" b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id-ID" sz="1800" b="1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id-ID" sz="1800" b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File</a:t>
            </a:r>
            <a:r>
              <a:rPr lang="id-ID" sz="1800" b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.Exists(args[0</a:t>
            </a:r>
            <a:r>
              <a:rPr lang="id-ID" sz="1800" b="1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])) {</a:t>
            </a:r>
            <a:endParaRPr lang="id-ID" sz="1800" b="1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712788" indent="-349250">
              <a:buNone/>
            </a:pPr>
            <a:r>
              <a:rPr lang="id-ID" sz="1800" b="1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psn </a:t>
            </a:r>
            <a:r>
              <a:rPr lang="id-ID" sz="1800" b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id-ID" sz="1800" b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.Concat(</a:t>
            </a:r>
            <a:r>
              <a:rPr lang="id-ID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"Path Detail = "</a:t>
            </a:r>
            <a:r>
              <a:rPr lang="id-ID" sz="1800" b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Path</a:t>
            </a:r>
            <a:r>
              <a:rPr lang="id-ID" sz="1800" b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.GetFullPath(args[0]), </a:t>
            </a:r>
            <a:r>
              <a:rPr lang="id-ID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"\n"</a:t>
            </a:r>
            <a:r>
              <a:rPr lang="id-ID" sz="1800" b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712788" indent="-349250">
              <a:buNone/>
            </a:pPr>
            <a:r>
              <a:rPr lang="id-ID" sz="1800" b="1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psn </a:t>
            </a:r>
            <a:r>
              <a:rPr lang="id-ID" sz="1800" b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id-ID" sz="1800" b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.Concat(psn, </a:t>
            </a:r>
            <a:r>
              <a:rPr lang="id-ID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"File Name = "</a:t>
            </a:r>
            <a:r>
              <a:rPr lang="id-ID" sz="1800" b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Path</a:t>
            </a:r>
            <a:r>
              <a:rPr lang="id-ID" sz="1800" b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.GetFileName(args[0]), </a:t>
            </a:r>
            <a:r>
              <a:rPr lang="id-ID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"\n"</a:t>
            </a:r>
            <a:r>
              <a:rPr lang="id-ID" sz="1800" b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712788" indent="-349250">
              <a:buNone/>
            </a:pPr>
            <a:r>
              <a:rPr lang="id-ID" sz="1800" b="1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psn </a:t>
            </a:r>
            <a:r>
              <a:rPr lang="id-ID" sz="1800" b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id-ID" sz="1800" b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.Concat(psn, </a:t>
            </a:r>
            <a:r>
              <a:rPr lang="id-ID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"Folder Root = "</a:t>
            </a:r>
            <a:r>
              <a:rPr lang="id-ID" sz="1800" b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Directory</a:t>
            </a:r>
            <a:r>
              <a:rPr lang="id-ID" sz="1800" b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.GetDirectoryRoot(args[0]), </a:t>
            </a:r>
            <a:r>
              <a:rPr lang="id-ID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"\n"</a:t>
            </a:r>
            <a:r>
              <a:rPr lang="id-ID" sz="1800" b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712788" indent="-349250">
              <a:buNone/>
            </a:pPr>
            <a:r>
              <a:rPr lang="id-ID" sz="1800" b="1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psn </a:t>
            </a:r>
            <a:r>
              <a:rPr lang="id-ID" sz="1800" b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id-ID" sz="1800" b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.Concat(psn, </a:t>
            </a:r>
            <a:r>
              <a:rPr lang="id-ID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"Parent = "</a:t>
            </a:r>
            <a:r>
              <a:rPr lang="id-ID" sz="1800" b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Directory</a:t>
            </a:r>
            <a:r>
              <a:rPr lang="id-ID" sz="1800" b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.GetParent(args[0]), </a:t>
            </a:r>
            <a:r>
              <a:rPr lang="id-ID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"\n"</a:t>
            </a:r>
            <a:r>
              <a:rPr lang="id-ID" sz="1800" b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712788" indent="-349250">
              <a:buNone/>
            </a:pPr>
            <a:r>
              <a:rPr lang="en-US" sz="1800" b="1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psn </a:t>
            </a:r>
            <a:r>
              <a:rPr lang="en-US" sz="1800" b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800" b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.Concat(psn, </a:t>
            </a:r>
            <a:r>
              <a:rPr lang="en-US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"Created = "</a:t>
            </a:r>
            <a:r>
              <a:rPr lang="en-US" sz="1800" b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File</a:t>
            </a:r>
            <a:r>
              <a:rPr lang="en-US" sz="1800" b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.GetCreationTime(args[0]), </a:t>
            </a:r>
            <a:r>
              <a:rPr lang="en-US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"\n"</a:t>
            </a:r>
            <a:r>
              <a:rPr lang="en-US" sz="1800" b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712788" indent="-349250">
              <a:buNone/>
            </a:pPr>
            <a:r>
              <a:rPr lang="id-ID" sz="1800" b="1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psn </a:t>
            </a:r>
            <a:r>
              <a:rPr lang="id-ID" sz="1800" b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id-ID" sz="1800" b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.Concat(psn, </a:t>
            </a:r>
            <a:r>
              <a:rPr lang="id-ID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"Modified = "</a:t>
            </a:r>
            <a:r>
              <a:rPr lang="id-ID" sz="1800" b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File</a:t>
            </a:r>
            <a:r>
              <a:rPr lang="id-ID" sz="1800" b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.GetLastWriteTime(args[0]), </a:t>
            </a:r>
            <a:r>
              <a:rPr lang="id-ID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"\</a:t>
            </a:r>
            <a:r>
              <a:rPr lang="id-ID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id-ID" sz="1800" b="1" smtClean="0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id-ID" sz="1800" b="1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id-ID" sz="1800" b="1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43821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Namespace IO</a:t>
            </a:r>
            <a:endParaRPr lang="id-ID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712788" indent="-349250">
              <a:buNone/>
            </a:pPr>
            <a:r>
              <a:rPr lang="id-ID" sz="1800" b="1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psn </a:t>
            </a:r>
            <a:r>
              <a:rPr lang="id-ID" sz="1800" b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id-ID" sz="1800" b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.Concat(psn, </a:t>
            </a:r>
            <a:r>
              <a:rPr lang="id-ID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"Accessed = "</a:t>
            </a:r>
            <a:r>
              <a:rPr lang="id-ID" sz="1800" b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File</a:t>
            </a:r>
            <a:r>
              <a:rPr lang="id-ID" sz="1800" b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.GetLastAccessTime(args[0]), </a:t>
            </a:r>
            <a:r>
              <a:rPr lang="id-ID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"\n"</a:t>
            </a:r>
            <a:r>
              <a:rPr lang="id-ID" sz="1800" b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id-ID" sz="1800" b="1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id-ID" sz="1800" b="1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id-ID" sz="1800" b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id-ID" sz="1800" b="1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id-ID" sz="1800" b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Directory</a:t>
            </a:r>
            <a:r>
              <a:rPr lang="id-ID" sz="1800" b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.Exists(args[0</a:t>
            </a:r>
            <a:r>
              <a:rPr lang="id-ID" sz="1800" b="1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])) {</a:t>
            </a:r>
            <a:endParaRPr lang="id-ID" sz="1800" b="1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712788" indent="-349250">
              <a:buNone/>
            </a:pPr>
            <a:r>
              <a:rPr lang="id-ID" sz="1800" b="1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psn </a:t>
            </a:r>
            <a:r>
              <a:rPr lang="id-ID" sz="1800" b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id-ID" sz="1800" b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.Concat(</a:t>
            </a:r>
            <a:r>
              <a:rPr lang="id-ID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"Path Detail = "</a:t>
            </a:r>
            <a:r>
              <a:rPr lang="id-ID" sz="1800" b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Path</a:t>
            </a:r>
            <a:r>
              <a:rPr lang="id-ID" sz="1800" b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.GetFullPath(args[0]), </a:t>
            </a:r>
            <a:r>
              <a:rPr lang="id-ID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"\n"</a:t>
            </a:r>
            <a:r>
              <a:rPr lang="id-ID" sz="1800" b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712788" indent="-349250">
              <a:buNone/>
            </a:pPr>
            <a:r>
              <a:rPr lang="id-ID" sz="1800" b="1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psn </a:t>
            </a:r>
            <a:r>
              <a:rPr lang="id-ID" sz="1800" b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id-ID" sz="1800" b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.Concat(psn, </a:t>
            </a:r>
            <a:r>
              <a:rPr lang="id-ID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"Directory Name = "</a:t>
            </a:r>
            <a:r>
              <a:rPr lang="id-ID" sz="1800" b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Path</a:t>
            </a:r>
            <a:r>
              <a:rPr lang="id-ID" sz="1800" b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.GetFileName(args[0]), </a:t>
            </a:r>
            <a:r>
              <a:rPr lang="id-ID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"\n"</a:t>
            </a:r>
            <a:r>
              <a:rPr lang="id-ID" sz="1800" b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712788" indent="-349250">
              <a:buNone/>
            </a:pPr>
            <a:r>
              <a:rPr lang="id-ID" sz="1800" b="1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psn </a:t>
            </a:r>
            <a:r>
              <a:rPr lang="id-ID" sz="1800" b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id-ID" sz="1800" b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.Concat(psn, </a:t>
            </a:r>
            <a:r>
              <a:rPr lang="id-ID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"Root Path = "</a:t>
            </a:r>
            <a:r>
              <a:rPr lang="id-ID" sz="1800" b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Path</a:t>
            </a:r>
            <a:r>
              <a:rPr lang="id-ID" sz="1800" b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.GetPathRoot(args[0]), </a:t>
            </a:r>
            <a:r>
              <a:rPr lang="id-ID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"\n"</a:t>
            </a:r>
            <a:r>
              <a:rPr lang="id-ID" sz="1800" b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712788" indent="-349250">
              <a:buNone/>
            </a:pPr>
            <a:r>
              <a:rPr lang="id-ID" sz="1800" b="1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psn </a:t>
            </a:r>
            <a:r>
              <a:rPr lang="id-ID" sz="1800" b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id-ID" sz="1800" b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.Concat(psn, </a:t>
            </a:r>
            <a:r>
              <a:rPr lang="id-ID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"Parent = "</a:t>
            </a:r>
            <a:r>
              <a:rPr lang="id-ID" sz="1800" b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Directory</a:t>
            </a:r>
            <a:r>
              <a:rPr lang="id-ID" sz="1800" b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.GetParent(args[0]), </a:t>
            </a:r>
            <a:r>
              <a:rPr lang="id-ID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"\n"</a:t>
            </a:r>
            <a:r>
              <a:rPr lang="id-ID" sz="1800" b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712788" indent="-349250">
              <a:buNone/>
            </a:pPr>
            <a:r>
              <a:rPr lang="en-US" sz="1800" b="1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psn </a:t>
            </a:r>
            <a:r>
              <a:rPr lang="en-US" sz="1800" b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800" b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.Concat(psn, </a:t>
            </a:r>
            <a:r>
              <a:rPr lang="en-US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"Created = "</a:t>
            </a:r>
            <a:r>
              <a:rPr lang="en-US" sz="1800" b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Directory</a:t>
            </a:r>
            <a:r>
              <a:rPr lang="en-US" sz="1800" b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.GetCreationTime(args[0]), </a:t>
            </a:r>
            <a:r>
              <a:rPr lang="en-US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"\</a:t>
            </a:r>
            <a:r>
              <a:rPr lang="en-US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sz="1800" b="1" smtClean="0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800" b="1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1800" b="1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00259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Namespace IO</a:t>
            </a:r>
            <a:endParaRPr lang="id-ID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712788" indent="-349250">
              <a:buNone/>
            </a:pPr>
            <a:r>
              <a:rPr lang="id-ID" sz="1800" b="1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psn </a:t>
            </a:r>
            <a:r>
              <a:rPr lang="id-ID" sz="1800" b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id-ID" sz="1800" b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.Concat(psn, </a:t>
            </a:r>
            <a:r>
              <a:rPr lang="id-ID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"Modified = "</a:t>
            </a:r>
            <a:r>
              <a:rPr lang="id-ID" sz="1800" b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Directory</a:t>
            </a:r>
            <a:r>
              <a:rPr lang="id-ID" sz="1800" b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.GetLastWriteTime(args[0]), </a:t>
            </a:r>
            <a:r>
              <a:rPr lang="id-ID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"\n"</a:t>
            </a:r>
            <a:r>
              <a:rPr lang="id-ID" sz="1800" b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712788" indent="-349250">
              <a:buNone/>
            </a:pPr>
            <a:r>
              <a:rPr lang="id-ID" sz="1800" b="1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psn </a:t>
            </a:r>
            <a:r>
              <a:rPr lang="id-ID" sz="1800" b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id-ID" sz="1800" b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.Concat(psn, </a:t>
            </a:r>
            <a:r>
              <a:rPr lang="id-ID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"Accessed = "</a:t>
            </a:r>
            <a:r>
              <a:rPr lang="id-ID" sz="1800" b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Directory</a:t>
            </a:r>
            <a:r>
              <a:rPr lang="id-ID" sz="1800" b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.GetLastAccessTime(args[0]), </a:t>
            </a:r>
            <a:r>
              <a:rPr lang="id-ID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"\n"</a:t>
            </a:r>
            <a:r>
              <a:rPr lang="id-ID" sz="1800" b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id-ID" sz="1800" b="1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id-ID" sz="1800" b="1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id-ID" sz="1800" b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else </a:t>
            </a:r>
            <a:r>
              <a:rPr lang="id-ID" sz="1800" b="1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id-ID" sz="1800" b="1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363538" indent="0">
              <a:buNone/>
            </a:pPr>
            <a:r>
              <a:rPr lang="id-ID" sz="1800" b="1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psn </a:t>
            </a:r>
            <a:r>
              <a:rPr lang="id-ID" sz="1800" b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id-ID" sz="1800" b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.Concat(</a:t>
            </a:r>
            <a:r>
              <a:rPr lang="id-ID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"\""</a:t>
            </a:r>
            <a:r>
              <a:rPr lang="id-ID" sz="1800" b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, args[0], </a:t>
            </a:r>
            <a:r>
              <a:rPr lang="id-ID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"\" Tidak Ditemukan"</a:t>
            </a:r>
            <a:r>
              <a:rPr lang="id-ID" sz="1800" b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id-ID" sz="1800" b="1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id-ID" sz="1800" b="1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363538" indent="-363538">
              <a:buNone/>
            </a:pPr>
            <a:r>
              <a:rPr lang="id-ID" sz="1800" b="1" smtClean="0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id-ID" sz="1800" b="1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id-ID" sz="1800" b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id-ID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"Informasi Path yang anda masukkan adalah : \n{0}"</a:t>
            </a:r>
            <a:r>
              <a:rPr lang="id-ID" sz="1800" b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, psn);</a:t>
            </a:r>
          </a:p>
          <a:p>
            <a:pPr marL="0" indent="0">
              <a:buNone/>
            </a:pPr>
            <a:r>
              <a:rPr lang="id-ID" sz="1800" b="1" smtClean="0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id-ID" sz="1800" b="1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.ReadKey</a:t>
            </a:r>
            <a:r>
              <a:rPr lang="id-ID" sz="1800" b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id-ID" sz="18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0646400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File Stream</a:t>
            </a:r>
            <a:endParaRPr lang="id-ID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Merupakan teknik pemrosesan File yang dibaca/ditulis secara stream.</a:t>
            </a:r>
          </a:p>
          <a:p>
            <a:pPr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Memanfaatkan kelas StreamReader dan StreamWriter.</a:t>
            </a:r>
          </a:p>
          <a:p>
            <a:pPr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Terdapat sejumlah method yang umum digunakan, yakni :</a:t>
            </a:r>
          </a:p>
          <a:p>
            <a:pPr marL="268288" indent="-268288"/>
            <a:endParaRPr lang="id-ID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5391033"/>
              </p:ext>
            </p:extLst>
          </p:nvPr>
        </p:nvGraphicFramePr>
        <p:xfrm>
          <a:off x="152400" y="4700045"/>
          <a:ext cx="8789894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6153"/>
                <a:gridCol w="603374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/>
                        <a:t>Method</a:t>
                      </a:r>
                      <a:endParaRPr lang="id-ID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/>
                        <a:t>Keterangan</a:t>
                      </a:r>
                      <a:endParaRPr lang="id-ID" sz="20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smtClean="0"/>
                        <a:t>ReadLine</a:t>
                      </a:r>
                      <a:endParaRPr lang="id-ID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Membaca isi file secara</a:t>
                      </a:r>
                      <a:r>
                        <a:rPr lang="en-US" sz="2000" baseline="0" smtClean="0"/>
                        <a:t> per baris</a:t>
                      </a:r>
                      <a:endParaRPr lang="id-ID" sz="20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smtClean="0"/>
                        <a:t>ReadToEnd</a:t>
                      </a:r>
                      <a:endParaRPr lang="id-ID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Membaca isi file secara keseluruhan sekaligus</a:t>
                      </a:r>
                      <a:endParaRPr lang="id-ID" sz="20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smtClean="0"/>
                        <a:t>Write</a:t>
                      </a:r>
                      <a:endParaRPr lang="id-ID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Menulis</a:t>
                      </a:r>
                      <a:r>
                        <a:rPr lang="en-US" sz="2000" baseline="0" smtClean="0"/>
                        <a:t> ke file</a:t>
                      </a:r>
                      <a:endParaRPr lang="id-ID" sz="20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sz="2000" b="1" smtClean="0"/>
                        <a:t>WriteLine</a:t>
                      </a:r>
                      <a:endParaRPr lang="id-ID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2000" smtClean="0"/>
                        <a:t>Menulis</a:t>
                      </a:r>
                      <a:r>
                        <a:rPr lang="id-ID" sz="2000" baseline="0" smtClean="0"/>
                        <a:t> ke file dengan Enter di belakang baris</a:t>
                      </a:r>
                      <a:endParaRPr lang="id-ID" sz="200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223628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File </a:t>
            </a:r>
            <a:r>
              <a:rPr lang="id-ID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Stream (Tulis)</a:t>
            </a:r>
            <a:endParaRPr lang="id-ID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id-ID" sz="1800" b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id-ID" sz="1800" b="1" smtClean="0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Daftar</a:t>
            </a:r>
            <a:r>
              <a:rPr lang="id-ID" sz="1800" b="1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  <a:endParaRPr lang="id-ID" sz="1800" b="1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363538" indent="0">
              <a:buNone/>
            </a:pPr>
            <a:r>
              <a:rPr lang="id-ID" sz="1800" b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id-ID" sz="1800" b="1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id-ID" sz="1800" b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 nim, nama;</a:t>
            </a:r>
          </a:p>
          <a:p>
            <a:pPr marL="0" indent="0">
              <a:buNone/>
            </a:pPr>
            <a:r>
              <a:rPr lang="id-ID" sz="1800" b="1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id-ID" sz="1800" b="1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id-ID" sz="1800" b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id-ID" sz="1800" b="1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id-ID" sz="1800" b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 Main(</a:t>
            </a: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id-ID" sz="1800" b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[] args)</a:t>
            </a:r>
          </a:p>
          <a:p>
            <a:pPr marL="0" indent="0">
              <a:buNone/>
            </a:pPr>
            <a:r>
              <a:rPr lang="id-ID" sz="1800" b="1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id-ID" sz="1800" b="1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363538" indent="0">
              <a:buNone/>
            </a:pPr>
            <a:r>
              <a:rPr lang="id-ID" sz="1800" b="1" smtClean="0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Daftar</a:t>
            </a:r>
            <a:r>
              <a:rPr lang="id-ID" sz="1800" b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[] mhs = </a:t>
            </a: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id-ID" sz="1800" b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id-ID" sz="1800" b="1" smtClean="0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Daftar</a:t>
            </a:r>
            <a:r>
              <a:rPr lang="id-ID" sz="1800" b="1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[3];</a:t>
            </a:r>
            <a:endParaRPr lang="id-ID" sz="1800" b="1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363538" indent="0">
              <a:buNone/>
            </a:pPr>
            <a:r>
              <a:rPr lang="id-ID" sz="1800" b="1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mhs[0</a:t>
            </a:r>
            <a:r>
              <a:rPr lang="id-ID" sz="1800" b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].nim = </a:t>
            </a:r>
            <a:r>
              <a:rPr lang="id-ID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"17.111.0123"</a:t>
            </a:r>
            <a:r>
              <a:rPr lang="id-ID" sz="1800" b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363538" indent="0">
              <a:buNone/>
            </a:pPr>
            <a:r>
              <a:rPr lang="id-ID" sz="1800" b="1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mhs[0</a:t>
            </a:r>
            <a:r>
              <a:rPr lang="id-ID" sz="1800" b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].nama = </a:t>
            </a:r>
            <a:r>
              <a:rPr lang="id-ID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"Herman"</a:t>
            </a:r>
            <a:r>
              <a:rPr lang="id-ID" sz="1800" b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363538" indent="0">
              <a:buNone/>
            </a:pPr>
            <a:r>
              <a:rPr lang="id-ID" sz="1800" b="1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mhs[1</a:t>
            </a:r>
            <a:r>
              <a:rPr lang="id-ID" sz="1800" b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].nim = </a:t>
            </a:r>
            <a:r>
              <a:rPr lang="id-ID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id-ID" sz="1800" b="1" smtClean="0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17.211.4321"</a:t>
            </a:r>
            <a:r>
              <a:rPr lang="id-ID" sz="1800" b="1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id-ID" sz="1800" b="1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363538" indent="0">
              <a:buNone/>
            </a:pPr>
            <a:r>
              <a:rPr lang="id-ID" sz="1800" b="1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mhs[1</a:t>
            </a:r>
            <a:r>
              <a:rPr lang="id-ID" sz="1800" b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].nama = </a:t>
            </a:r>
            <a:r>
              <a:rPr lang="id-ID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id-ID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Elisa</a:t>
            </a:r>
            <a:r>
              <a:rPr lang="id-ID" sz="1800" b="1" smtClean="0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id-ID" sz="1800" b="1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363538" indent="0">
              <a:buNone/>
            </a:pPr>
            <a:r>
              <a:rPr lang="id-ID" sz="1800" b="1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mhs[2].</a:t>
            </a:r>
            <a:r>
              <a:rPr lang="id-ID" sz="1800" b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nim = </a:t>
            </a:r>
            <a:r>
              <a:rPr lang="id-ID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id-ID" sz="1800" b="1" smtClean="0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17.811.0246"</a:t>
            </a:r>
            <a:r>
              <a:rPr lang="id-ID" sz="1800" b="1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id-ID" sz="1800" b="1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363538" indent="0">
              <a:buNone/>
            </a:pPr>
            <a:r>
              <a:rPr lang="id-ID" sz="1800" b="1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mhs[2].</a:t>
            </a:r>
            <a:r>
              <a:rPr lang="id-ID" sz="1800" b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nama </a:t>
            </a:r>
            <a:r>
              <a:rPr lang="id-ID" sz="1800" b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id-ID" sz="1800" b="1" smtClean="0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“Vionna"</a:t>
            </a:r>
            <a:r>
              <a:rPr lang="id-ID" sz="1800" b="1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id-ID" sz="1800" b="1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363538" indent="0">
              <a:buNone/>
            </a:pPr>
            <a:endParaRPr lang="id-ID" sz="1800" b="1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9189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Tipe Data String</a:t>
            </a:r>
            <a:endParaRPr lang="id-ID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Terdapat sejumlah fungsi-fungsi yang ada di dalam tipe data String.</a:t>
            </a:r>
          </a:p>
          <a:p>
            <a:pPr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CompareTo</a:t>
            </a: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 membandingkan 2 string</a:t>
            </a:r>
          </a:p>
          <a:p>
            <a:pPr marL="723900" indent="0">
              <a:buNone/>
            </a:pPr>
            <a:r>
              <a:rPr lang="id-ID" sz="1800" b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string</a:t>
            </a:r>
            <a:r>
              <a:rPr lang="id-ID" sz="1800" b="1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x1 = </a:t>
            </a:r>
            <a:r>
              <a:rPr lang="id-ID" sz="1800" b="1" smtClean="0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"helo"</a:t>
            </a:r>
            <a:r>
              <a:rPr lang="id-ID" sz="1800" b="1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;</a:t>
            </a:r>
          </a:p>
          <a:p>
            <a:pPr marL="723900" indent="0">
              <a:buNone/>
            </a:pPr>
            <a:r>
              <a:rPr lang="id-ID" sz="1800" b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string</a:t>
            </a:r>
            <a:r>
              <a:rPr lang="id-ID" sz="1800" b="1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x2 = </a:t>
            </a:r>
            <a:r>
              <a:rPr lang="id-ID" sz="1800" b="1" smtClean="0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"heLo"</a:t>
            </a:r>
            <a:r>
              <a:rPr lang="id-ID" sz="1800" b="1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;</a:t>
            </a:r>
          </a:p>
          <a:p>
            <a:pPr marL="723900" indent="0">
              <a:buNone/>
            </a:pPr>
            <a:r>
              <a:rPr lang="id-ID" sz="1800" b="1" smtClean="0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Console</a:t>
            </a:r>
            <a:r>
              <a:rPr lang="id-ID" sz="1800" b="1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.WriteLine(</a:t>
            </a:r>
            <a:r>
              <a:rPr lang="id-ID" sz="1800" b="1" smtClean="0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Convert</a:t>
            </a:r>
            <a:r>
              <a:rPr lang="id-ID" sz="1800" b="1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.ToBoolean(x1.CompareTo(x2)));</a:t>
            </a:r>
            <a:endParaRPr lang="en-US" sz="1800" b="1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spcBef>
                <a:spcPts val="600"/>
              </a:spcBef>
            </a:pPr>
            <a:r>
              <a:rPr lang="en-US" sz="3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Contains</a:t>
            </a:r>
            <a:r>
              <a:rPr lang="en-US" sz="3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 cek apakah string mengandung suatu substring</a:t>
            </a:r>
          </a:p>
          <a:p>
            <a:pPr marL="723900" indent="0">
              <a:buNone/>
            </a:pPr>
            <a:r>
              <a:rPr lang="id-ID" sz="1800" b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string</a:t>
            </a:r>
            <a:r>
              <a:rPr lang="id-ID" sz="1800" b="1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x = </a:t>
            </a:r>
            <a:r>
              <a:rPr lang="id-ID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"welcome c#"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;</a:t>
            </a:r>
          </a:p>
          <a:p>
            <a:pPr marL="723900" indent="0">
              <a:buNone/>
            </a:pP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Console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.WriteLine(x.Contains(</a:t>
            </a:r>
            <a:r>
              <a:rPr lang="id-ID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"come"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));</a:t>
            </a:r>
            <a:endParaRPr lang="id-ID" sz="18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7847707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File </a:t>
            </a:r>
            <a:r>
              <a:rPr lang="id-ID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Stream (Tulis)</a:t>
            </a:r>
            <a:endParaRPr lang="id-ID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63538" indent="0">
              <a:buNone/>
            </a:pPr>
            <a:r>
              <a:rPr lang="en-US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StreamWriter</a:t>
            </a:r>
            <a:r>
              <a:rPr lang="en-US" sz="1800" b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 tulis = </a:t>
            </a:r>
            <a:r>
              <a:rPr lang="en-US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800" b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StreamWriter</a:t>
            </a:r>
            <a:r>
              <a:rPr lang="en-US" sz="1800" b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"daftarmhs.txt"</a:t>
            </a:r>
            <a:r>
              <a:rPr lang="en-US" sz="1800" b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363538" indent="0">
              <a:buNone/>
            </a:pPr>
            <a:r>
              <a:rPr lang="nn-NO" sz="1800" b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sz="1800" b="1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sz="1800" b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n-NO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sz="1800" b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 i = 0; i </a:t>
            </a:r>
            <a:r>
              <a:rPr lang="nn-NO" sz="1800" b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&lt; </a:t>
            </a:r>
            <a:r>
              <a:rPr lang="id-ID" sz="1800" b="1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3</a:t>
            </a:r>
            <a:r>
              <a:rPr lang="nn-NO" sz="1800" b="1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nn-NO" sz="1800" b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sz="1800" b="1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++)</a:t>
            </a:r>
            <a:r>
              <a:rPr lang="id-ID" sz="1800" b="1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  <a:endParaRPr lang="id-ID" sz="1800" b="1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712788" indent="0">
              <a:buNone/>
            </a:pPr>
            <a:r>
              <a:rPr lang="id-ID" sz="1800" b="1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tulis.WriteLine(mhs[i</a:t>
            </a:r>
            <a:r>
              <a:rPr lang="id-ID" sz="1800" b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].nim);</a:t>
            </a:r>
          </a:p>
          <a:p>
            <a:pPr marL="712788" indent="0">
              <a:buNone/>
            </a:pPr>
            <a:r>
              <a:rPr lang="id-ID" sz="1800" b="1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tulis.WriteLine(mhs[i</a:t>
            </a:r>
            <a:r>
              <a:rPr lang="id-ID" sz="1800" b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].nama);</a:t>
            </a:r>
          </a:p>
          <a:p>
            <a:pPr marL="363538" indent="0">
              <a:buNone/>
            </a:pPr>
            <a:r>
              <a:rPr lang="id-ID" sz="1800" b="1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id-ID" sz="1800" b="1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363538" indent="0">
              <a:buNone/>
            </a:pPr>
            <a:r>
              <a:rPr lang="id-ID" sz="1800" b="1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tulis.Close</a:t>
            </a:r>
            <a:r>
              <a:rPr lang="id-ID" sz="1800" b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363538" indent="0">
              <a:buNone/>
            </a:pPr>
            <a:r>
              <a:rPr lang="id-ID" sz="1800" b="1" smtClean="0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id-ID" sz="1800" b="1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id-ID" sz="1800" b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id-ID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"File daftarmhs.txt </a:t>
            </a:r>
            <a:r>
              <a:rPr lang="id-ID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berhasil </a:t>
            </a:r>
            <a:r>
              <a:rPr lang="id-ID" sz="1800" b="1" smtClean="0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dibuat"</a:t>
            </a:r>
            <a:r>
              <a:rPr lang="id-ID" sz="1800" b="1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id-ID" sz="1800" b="1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363538" indent="0">
              <a:buNone/>
            </a:pPr>
            <a:r>
              <a:rPr lang="id-ID" sz="1800" b="1" smtClean="0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id-ID" sz="1800" b="1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.ReadKey</a:t>
            </a:r>
            <a:r>
              <a:rPr lang="id-ID" sz="1800" b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id-ID" sz="1800" b="1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id-ID" sz="18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1212" y="4422325"/>
            <a:ext cx="3482788" cy="243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3496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File </a:t>
            </a:r>
            <a:r>
              <a:rPr lang="id-ID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Stream (Baca)</a:t>
            </a:r>
            <a:endParaRPr lang="id-ID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StreamReader</a:t>
            </a:r>
            <a:r>
              <a:rPr lang="en-US" sz="2000" b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 baca = </a:t>
            </a:r>
            <a:r>
              <a:rPr lang="en-US" sz="20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000" b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StreamReader</a:t>
            </a:r>
            <a:r>
              <a:rPr lang="en-US" sz="2000" b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"daftarmhs.txt"</a:t>
            </a:r>
            <a:r>
              <a:rPr lang="en-US" sz="2000" b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id-ID" sz="2000" b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id-ID" sz="2000" b="1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id-ID" sz="2000" b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(!</a:t>
            </a:r>
            <a:r>
              <a:rPr lang="id-ID" sz="2000" b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baca.EndOfStream</a:t>
            </a:r>
            <a:r>
              <a:rPr lang="id-ID" sz="2000" b="1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  <a:endParaRPr lang="id-ID" sz="2000" b="1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363538" indent="0">
              <a:buNone/>
            </a:pPr>
            <a:r>
              <a:rPr lang="id-ID" sz="2000" b="1" smtClean="0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id-ID" sz="2000" b="1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id-ID" sz="2000" b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id-ID" sz="20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"NIM  = {0}"</a:t>
            </a:r>
            <a:r>
              <a:rPr lang="id-ID" sz="2000" b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, baca.ReadLine());</a:t>
            </a:r>
          </a:p>
          <a:p>
            <a:pPr marL="363538" indent="0">
              <a:buNone/>
            </a:pPr>
            <a:r>
              <a:rPr lang="id-ID" sz="2000" b="1" smtClean="0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id-ID" sz="2000" b="1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id-ID" sz="2000" b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id-ID" sz="20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"Nama = {0}"</a:t>
            </a:r>
            <a:r>
              <a:rPr lang="id-ID" sz="2000" b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, baca.ReadLine());</a:t>
            </a:r>
          </a:p>
          <a:p>
            <a:pPr marL="0" indent="0">
              <a:buNone/>
            </a:pPr>
            <a:r>
              <a:rPr lang="id-ID" sz="2000" b="1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id-ID" sz="2000" b="1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id-ID" sz="2000" b="1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baca.Close</a:t>
            </a:r>
            <a:r>
              <a:rPr lang="id-ID" sz="2000" b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id-ID" sz="2000" b="1" smtClean="0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id-ID" sz="2000" b="1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.ReadKey</a:t>
            </a:r>
            <a:r>
              <a:rPr lang="id-ID" sz="2000" b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id-ID" sz="2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6507" y="3462142"/>
            <a:ext cx="4198844" cy="2849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46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File </a:t>
            </a:r>
            <a:r>
              <a:rPr lang="id-ID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Stream (Baca)</a:t>
            </a:r>
            <a:endParaRPr lang="id-ID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StreamReader</a:t>
            </a:r>
            <a:r>
              <a:rPr lang="en-US" sz="2000" b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 baca = </a:t>
            </a:r>
            <a:r>
              <a:rPr lang="en-US" sz="20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000" b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StreamReader</a:t>
            </a:r>
            <a:r>
              <a:rPr lang="en-US" sz="2000" b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"daftarmhs.txt"</a:t>
            </a:r>
            <a:r>
              <a:rPr lang="en-US" sz="2000" b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id-ID" sz="2000" b="1" smtClean="0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id-ID" sz="2000" b="1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.WriteLine(baca.ReadToEnd</a:t>
            </a:r>
            <a:r>
              <a:rPr lang="id-ID" sz="2000" b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id-ID" sz="2000" b="1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baca.Close</a:t>
            </a:r>
            <a:r>
              <a:rPr lang="id-ID" sz="2000" b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id-ID" sz="2000" b="1" smtClean="0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id-ID" sz="2000" b="1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.ReadKey</a:t>
            </a:r>
            <a:r>
              <a:rPr lang="id-ID" sz="2000" b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id-ID" sz="2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8859" y="2741832"/>
            <a:ext cx="3526491" cy="3435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98099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Tanya Jawab</a:t>
            </a:r>
            <a:endParaRPr lang="id-ID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id-ID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35132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Tipe Data String</a:t>
            </a:r>
            <a:endParaRPr lang="id-ID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CopyTo</a:t>
            </a: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 mengcopy substring ke variabel char</a:t>
            </a:r>
          </a:p>
          <a:p>
            <a:pPr marL="723900" indent="0">
              <a:buNone/>
            </a:pPr>
            <a:r>
              <a:rPr lang="nl-NL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string</a:t>
            </a:r>
            <a:r>
              <a:rPr lang="nl-NL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x1 = </a:t>
            </a:r>
            <a:r>
              <a:rPr lang="nl-NL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"welcome c#.net"</a:t>
            </a:r>
            <a:r>
              <a:rPr lang="nl-NL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;</a:t>
            </a:r>
          </a:p>
          <a:p>
            <a:pPr marL="723900" indent="0">
              <a:buNone/>
            </a:pP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char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[] x2 = </a:t>
            </a: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new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char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[2];</a:t>
            </a:r>
          </a:p>
          <a:p>
            <a:pPr marL="72390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x1.CopyTo(8, x2, 0, 2);</a:t>
            </a:r>
          </a:p>
          <a:p>
            <a:pPr marL="723900" indent="0">
              <a:buNone/>
            </a:pP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Console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.WriteLine(x2</a:t>
            </a:r>
            <a:r>
              <a:rPr lang="id-ID" sz="1800" b="1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);</a:t>
            </a:r>
            <a:endParaRPr lang="en-US" sz="1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Equals</a:t>
            </a: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 cek apakah sama atau tidaknya dengan string lain</a:t>
            </a:r>
            <a:endParaRPr lang="en-US" sz="35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723900" indent="0">
              <a:buNone/>
            </a:pP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string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x1 = </a:t>
            </a:r>
            <a:r>
              <a:rPr lang="id-ID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"hello"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;</a:t>
            </a:r>
          </a:p>
          <a:p>
            <a:pPr marL="723900" indent="0">
              <a:buNone/>
            </a:pP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string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x2 = </a:t>
            </a:r>
            <a:r>
              <a:rPr lang="id-ID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"hEllo"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;</a:t>
            </a:r>
          </a:p>
          <a:p>
            <a:pPr marL="723900" indent="0">
              <a:buNone/>
            </a:pP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Console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.WriteLine(x1.Equals(x2));</a:t>
            </a:r>
            <a:endParaRPr lang="en-US" sz="1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68288" indent="-268288"/>
            <a:endParaRPr lang="id-ID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31341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Tipe Data String</a:t>
            </a:r>
            <a:endParaRPr lang="id-ID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StartsWith</a:t>
            </a: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 cek apakah string dimulai dengan suatu substring</a:t>
            </a:r>
          </a:p>
          <a:p>
            <a:pPr>
              <a:spcBef>
                <a:spcPts val="600"/>
              </a:spcBef>
            </a:pPr>
            <a:r>
              <a:rPr lang="en-US" sz="3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EndsWith</a:t>
            </a:r>
            <a:r>
              <a:rPr lang="en-US" sz="3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cek apakah string diakhiri dengan suatu substring</a:t>
            </a:r>
          </a:p>
          <a:p>
            <a:pPr marL="723900" indent="0">
              <a:buNone/>
            </a:pPr>
            <a:r>
              <a:rPr lang="nl-NL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string</a:t>
            </a:r>
            <a:r>
              <a:rPr lang="nl-NL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x = </a:t>
            </a:r>
            <a:r>
              <a:rPr lang="nl-NL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"welcome c#.net"</a:t>
            </a:r>
            <a:r>
              <a:rPr lang="nl-NL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;</a:t>
            </a:r>
          </a:p>
          <a:p>
            <a:pPr marL="723900" indent="0">
              <a:buNone/>
            </a:pP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Console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.WriteLine(x.StartsWith(</a:t>
            </a:r>
            <a:r>
              <a:rPr lang="id-ID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</a:t>
            </a:r>
            <a:r>
              <a:rPr lang="id-ID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wel</a:t>
            </a:r>
            <a:r>
              <a:rPr lang="id-ID" sz="1800" b="1" smtClean="0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</a:t>
            </a:r>
            <a:r>
              <a:rPr lang="id-ID" sz="1800" b="1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));</a:t>
            </a:r>
            <a:endParaRPr lang="id-ID" sz="1800" b="1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/>
            </a:endParaRPr>
          </a:p>
          <a:p>
            <a:pPr marL="723900" indent="0">
              <a:buNone/>
            </a:pP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Console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.WriteLine(x.EndsWith(</a:t>
            </a:r>
            <a:r>
              <a:rPr lang="id-ID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</a:t>
            </a:r>
            <a:r>
              <a:rPr lang="id-ID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net</a:t>
            </a:r>
            <a:r>
              <a:rPr lang="id-ID" sz="1800" b="1" smtClean="0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</a:t>
            </a:r>
            <a:r>
              <a:rPr lang="id-ID" sz="1800" b="1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));</a:t>
            </a:r>
            <a:endParaRPr lang="id-ID" sz="1800" b="1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/>
            </a:endParaRPr>
          </a:p>
          <a:p>
            <a:pPr marL="268288" indent="-268288"/>
            <a:endParaRPr lang="id-ID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68050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Tipe Data String</a:t>
            </a:r>
            <a:endParaRPr lang="id-ID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IndexOf</a:t>
            </a: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 mencari karakter dari depan</a:t>
            </a:r>
          </a:p>
          <a:p>
            <a:pPr>
              <a:spcBef>
                <a:spcPts val="600"/>
              </a:spcBef>
            </a:pPr>
            <a:r>
              <a:rPr lang="en-US" sz="3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LastIndexOf</a:t>
            </a:r>
            <a:r>
              <a:rPr lang="en-US" sz="3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mencari karakter dari belakang</a:t>
            </a:r>
          </a:p>
          <a:p>
            <a:pPr marL="723900" indent="0">
              <a:buNone/>
            </a:pPr>
            <a:r>
              <a:rPr lang="nl-NL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string</a:t>
            </a:r>
            <a:r>
              <a:rPr lang="nl-NL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x = </a:t>
            </a:r>
            <a:r>
              <a:rPr lang="nl-NL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"Welcome C#.NET"</a:t>
            </a:r>
            <a:r>
              <a:rPr lang="nl-NL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;</a:t>
            </a:r>
          </a:p>
          <a:p>
            <a:pPr marL="723900" indent="0">
              <a:buNone/>
            </a:pP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Console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.WriteLine(x.IndexOf(</a:t>
            </a:r>
            <a:r>
              <a:rPr lang="id-ID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</a:t>
            </a:r>
            <a:r>
              <a:rPr lang="id-ID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E</a:t>
            </a:r>
            <a:r>
              <a:rPr lang="id-ID" sz="1800" b="1" smtClean="0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</a:t>
            </a:r>
            <a:r>
              <a:rPr lang="id-ID" sz="1800" b="1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));</a:t>
            </a:r>
            <a:endParaRPr lang="id-ID" sz="1800" b="1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/>
            </a:endParaRPr>
          </a:p>
          <a:p>
            <a:pPr marL="723900" indent="0">
              <a:buNone/>
            </a:pP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Console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.WriteLine(x.LastIndexOf(</a:t>
            </a:r>
            <a:r>
              <a:rPr lang="id-ID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</a:t>
            </a:r>
            <a:r>
              <a:rPr lang="id-ID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e</a:t>
            </a:r>
            <a:r>
              <a:rPr lang="id-ID" sz="1800" b="1" smtClean="0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</a:t>
            </a:r>
            <a:r>
              <a:rPr lang="id-ID" sz="1800" b="1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));</a:t>
            </a:r>
            <a:endParaRPr lang="id-ID" sz="1800" b="1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/>
            </a:endParaRPr>
          </a:p>
          <a:p>
            <a:pPr marL="268288" indent="-268288"/>
            <a:endParaRPr lang="id-ID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79609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Tipe Data String</a:t>
            </a:r>
            <a:endParaRPr lang="id-ID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68288" indent="-268288"/>
            <a:r>
              <a:rPr lang="en-US" sz="3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IndexOfAny</a:t>
            </a:r>
            <a:r>
              <a:rPr lang="en-US" sz="3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mencari karakter yang ada di dalam himpunan mulai dari depan string</a:t>
            </a:r>
          </a:p>
          <a:p>
            <a:pPr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LastIndexOfAny</a:t>
            </a: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 mencari karakter yang ada di dalam himpunan mulai dari belakang string</a:t>
            </a:r>
          </a:p>
          <a:p>
            <a:pPr marL="723900" indent="0">
              <a:buNone/>
            </a:pPr>
            <a:r>
              <a:rPr lang="nl-NL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string</a:t>
            </a:r>
            <a:r>
              <a:rPr lang="nl-NL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x = </a:t>
            </a:r>
            <a:r>
              <a:rPr lang="nl-NL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"Welcome C#.NET"</a:t>
            </a:r>
            <a:r>
              <a:rPr lang="nl-NL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;</a:t>
            </a:r>
          </a:p>
          <a:p>
            <a:pPr marL="723900" indent="0">
              <a:buNone/>
            </a:pPr>
            <a:r>
              <a:rPr lang="en-US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char</a:t>
            </a:r>
            <a:r>
              <a:rPr lang="en-US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[] y = </a:t>
            </a:r>
            <a:r>
              <a:rPr lang="en-US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new</a:t>
            </a:r>
            <a:r>
              <a:rPr lang="en-US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en-US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char</a:t>
            </a:r>
            <a:r>
              <a:rPr lang="en-US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[2] { </a:t>
            </a:r>
            <a:r>
              <a:rPr lang="en-US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'c'</a:t>
            </a:r>
            <a:r>
              <a:rPr lang="en-US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, </a:t>
            </a:r>
            <a:r>
              <a:rPr lang="en-US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'E'</a:t>
            </a:r>
            <a:r>
              <a:rPr lang="en-US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};</a:t>
            </a:r>
          </a:p>
          <a:p>
            <a:pPr marL="723900" indent="0">
              <a:buNone/>
            </a:pP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Console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.WriteLine(x.IndexOfAny(y)); </a:t>
            </a:r>
            <a:r>
              <a:rPr lang="id-ID" sz="1800" b="1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//3</a:t>
            </a:r>
            <a:endParaRPr lang="id-ID" sz="1800" b="1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/>
            </a:endParaRPr>
          </a:p>
          <a:p>
            <a:pPr marL="723900" indent="0">
              <a:buNone/>
            </a:pP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Console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.WriteLine(x.LastIndexOfAny(y)); </a:t>
            </a:r>
            <a:r>
              <a:rPr lang="id-ID" sz="1800" b="1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//12</a:t>
            </a:r>
          </a:p>
          <a:p>
            <a:pPr marL="268288" indent="-268288"/>
            <a:endParaRPr lang="id-ID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767682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Tipe Data String</a:t>
            </a:r>
            <a:endParaRPr lang="id-ID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Substring</a:t>
            </a: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 ambil substring dari suatu string</a:t>
            </a:r>
          </a:p>
          <a:p>
            <a:pPr marL="723900" indent="0">
              <a:buNone/>
            </a:pPr>
            <a:r>
              <a:rPr lang="nl-NL" sz="1800" b="1">
                <a:solidFill>
                  <a:srgbClr val="0000FF"/>
                </a:solidFill>
                <a:latin typeface="Consolas"/>
              </a:rPr>
              <a:t>string</a:t>
            </a:r>
            <a:r>
              <a:rPr lang="nl-NL" sz="1800" b="1">
                <a:solidFill>
                  <a:prstClr val="black"/>
                </a:solidFill>
                <a:latin typeface="Consolas"/>
              </a:rPr>
              <a:t> x = </a:t>
            </a:r>
            <a:r>
              <a:rPr lang="nl-NL" sz="1800" b="1">
                <a:solidFill>
                  <a:srgbClr val="A31515"/>
                </a:solidFill>
                <a:latin typeface="Consolas"/>
              </a:rPr>
              <a:t>"Welcome C#.NET"</a:t>
            </a:r>
            <a:r>
              <a:rPr lang="nl-NL" sz="1800" b="1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723900" indent="0">
              <a:buNone/>
            </a:pPr>
            <a:r>
              <a:rPr lang="id-ID" sz="1800" b="1">
                <a:solidFill>
                  <a:srgbClr val="2B91AF"/>
                </a:solidFill>
                <a:latin typeface="Consolas"/>
              </a:rPr>
              <a:t>Console</a:t>
            </a:r>
            <a:r>
              <a:rPr lang="id-ID" sz="1800" b="1">
                <a:solidFill>
                  <a:prstClr val="black"/>
                </a:solidFill>
                <a:latin typeface="Consolas"/>
              </a:rPr>
              <a:t>.WriteLine(x.Substring(8, 2));</a:t>
            </a:r>
          </a:p>
          <a:p>
            <a:pPr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PadLeft</a:t>
            </a: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 atur string secara rata kanan</a:t>
            </a:r>
          </a:p>
          <a:p>
            <a:pPr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PadRight</a:t>
            </a: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 atur string secara rata kiri</a:t>
            </a:r>
          </a:p>
          <a:p>
            <a:pPr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Length</a:t>
            </a: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 ambil panjang string</a:t>
            </a:r>
          </a:p>
          <a:p>
            <a:pPr marL="268288" indent="-268288"/>
            <a:endParaRPr lang="id-ID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31697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5.potx" id="{38B2F4A5-91A2-4594-8284-109E2BAEFE8C}" vid="{FEDBC11C-6094-4E23-B5DA-91283716C4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Presentation5</Template>
  <TotalTime>142</TotalTime>
  <Words>1958</Words>
  <Application>Microsoft Office PowerPoint</Application>
  <PresentationFormat>On-screen Show (4:3)</PresentationFormat>
  <Paragraphs>439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9" baseType="lpstr">
      <vt:lpstr>Arial</vt:lpstr>
      <vt:lpstr>Calibri</vt:lpstr>
      <vt:lpstr>Calibri Light</vt:lpstr>
      <vt:lpstr>Consolas</vt:lpstr>
      <vt:lpstr>Courier New</vt:lpstr>
      <vt:lpstr>Office Theme</vt:lpstr>
      <vt:lpstr>Sesi 7 Manipulasi String</vt:lpstr>
      <vt:lpstr>Manipulasi String</vt:lpstr>
      <vt:lpstr>Tipe Data String</vt:lpstr>
      <vt:lpstr>Tipe Data String</vt:lpstr>
      <vt:lpstr>Tipe Data String</vt:lpstr>
      <vt:lpstr>Tipe Data String</vt:lpstr>
      <vt:lpstr>Tipe Data String</vt:lpstr>
      <vt:lpstr>Tipe Data String</vt:lpstr>
      <vt:lpstr>Tipe Data String</vt:lpstr>
      <vt:lpstr>Tipe Data String</vt:lpstr>
      <vt:lpstr>Tipe Data String</vt:lpstr>
      <vt:lpstr>Tipe Data String</vt:lpstr>
      <vt:lpstr>Tipe Data String</vt:lpstr>
      <vt:lpstr>Tipe Data String</vt:lpstr>
      <vt:lpstr>Class String</vt:lpstr>
      <vt:lpstr>Class String</vt:lpstr>
      <vt:lpstr>Class String</vt:lpstr>
      <vt:lpstr>Format ToString</vt:lpstr>
      <vt:lpstr>Format ToString</vt:lpstr>
      <vt:lpstr>Format ToString</vt:lpstr>
      <vt:lpstr>Format ToString</vt:lpstr>
      <vt:lpstr>Class Char</vt:lpstr>
      <vt:lpstr>Class Char</vt:lpstr>
      <vt:lpstr>Class Char</vt:lpstr>
      <vt:lpstr>Class Char</vt:lpstr>
      <vt:lpstr>Class Char</vt:lpstr>
      <vt:lpstr>Class Char</vt:lpstr>
      <vt:lpstr>Class Char</vt:lpstr>
      <vt:lpstr>Class Char</vt:lpstr>
      <vt:lpstr>Namespace IO</vt:lpstr>
      <vt:lpstr>Namespace IO</vt:lpstr>
      <vt:lpstr>Namespace IO</vt:lpstr>
      <vt:lpstr>Namespace IO</vt:lpstr>
      <vt:lpstr>Namespace IO</vt:lpstr>
      <vt:lpstr>Namespace IO</vt:lpstr>
      <vt:lpstr>Namespace IO</vt:lpstr>
      <vt:lpstr>Namespace IO</vt:lpstr>
      <vt:lpstr>File Stream</vt:lpstr>
      <vt:lpstr>File Stream (Tulis)</vt:lpstr>
      <vt:lpstr>File Stream (Tulis)</vt:lpstr>
      <vt:lpstr>File Stream (Baca)</vt:lpstr>
      <vt:lpstr>File Stream (Baca)</vt:lpstr>
      <vt:lpstr>Tanya Jawab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Felix</dc:creator>
  <cp:lastModifiedBy>Wong</cp:lastModifiedBy>
  <cp:revision>64</cp:revision>
  <dcterms:created xsi:type="dcterms:W3CDTF">2017-07-27T04:50:50Z</dcterms:created>
  <dcterms:modified xsi:type="dcterms:W3CDTF">2017-10-09T13:11:28Z</dcterms:modified>
</cp:coreProperties>
</file>