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03" r:id="rId3"/>
    <p:sldId id="304" r:id="rId4"/>
    <p:sldId id="305" r:id="rId5"/>
    <p:sldId id="306" r:id="rId6"/>
    <p:sldId id="307" r:id="rId7"/>
    <p:sldId id="308" r:id="rId8"/>
    <p:sldId id="321" r:id="rId9"/>
    <p:sldId id="309" r:id="rId10"/>
    <p:sldId id="310" r:id="rId11"/>
    <p:sldId id="322" r:id="rId12"/>
    <p:sldId id="311" r:id="rId13"/>
    <p:sldId id="312" r:id="rId14"/>
    <p:sldId id="323" r:id="rId15"/>
    <p:sldId id="313" r:id="rId16"/>
    <p:sldId id="324" r:id="rId17"/>
    <p:sldId id="314" r:id="rId18"/>
    <p:sldId id="315" r:id="rId19"/>
    <p:sldId id="316" r:id="rId20"/>
    <p:sldId id="317" r:id="rId21"/>
    <p:sldId id="318" r:id="rId22"/>
    <p:sldId id="319" r:id="rId23"/>
    <p:sldId id="320" r:id="rId24"/>
    <p:sldId id="335" r:id="rId25"/>
    <p:sldId id="325" r:id="rId26"/>
    <p:sldId id="326" r:id="rId27"/>
    <p:sldId id="327" r:id="rId28"/>
    <p:sldId id="336" r:id="rId29"/>
    <p:sldId id="337" r:id="rId30"/>
    <p:sldId id="338" r:id="rId31"/>
    <p:sldId id="328" r:id="rId32"/>
    <p:sldId id="329" r:id="rId33"/>
    <p:sldId id="330" r:id="rId34"/>
    <p:sldId id="331" r:id="rId35"/>
    <p:sldId id="332" r:id="rId36"/>
    <p:sldId id="333" r:id="rId37"/>
    <p:sldId id="274" r:id="rId38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06" autoAdjust="0"/>
    <p:restoredTop sz="94660"/>
  </p:normalViewPr>
  <p:slideViewPr>
    <p:cSldViewPr snapToGrid="0">
      <p:cViewPr varScale="1">
        <p:scale>
          <a:sx n="71" d="100"/>
          <a:sy n="71" d="100"/>
        </p:scale>
        <p:origin x="130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326DB-75EA-4626-8F7E-22F6AA9CAC52}" type="datetimeFigureOut">
              <a:rPr lang="id-ID" smtClean="0"/>
              <a:t>09/10/2017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66B8F-6695-4F62-96FC-3595C167C6DD}" type="slidenum">
              <a:rPr lang="id-ID" smtClean="0"/>
              <a:t>‹#›</a:t>
            </a:fld>
            <a:endParaRPr lang="id-ID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b="1" cap="none" spc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259306" y="225261"/>
            <a:ext cx="8598091" cy="63802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b="1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2578100" y="5305427"/>
            <a:ext cx="5880100" cy="9144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2000" b="1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PRODI. TEKNIK INFORMATIKA (S-1)</a:t>
            </a:r>
            <a:endParaRPr lang="id-ID" sz="2000" b="1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065" y="4781609"/>
            <a:ext cx="5384127" cy="952381"/>
          </a:xfrm>
          <a:prstGeom prst="rect">
            <a:avLst/>
          </a:prstGeom>
        </p:spPr>
      </p:pic>
      <p:sp>
        <p:nvSpPr>
          <p:cNvPr id="10" name="Freeform 9"/>
          <p:cNvSpPr/>
          <p:nvPr userDrawn="1"/>
        </p:nvSpPr>
        <p:spPr>
          <a:xfrm>
            <a:off x="8001000" y="188496"/>
            <a:ext cx="952500" cy="4940300"/>
          </a:xfrm>
          <a:custGeom>
            <a:avLst/>
            <a:gdLst>
              <a:gd name="connsiteX0" fmla="*/ 0 w 1879600"/>
              <a:gd name="connsiteY0" fmla="*/ 0 h 4927600"/>
              <a:gd name="connsiteX1" fmla="*/ 1879600 w 1879600"/>
              <a:gd name="connsiteY1" fmla="*/ 4927600 h 4927600"/>
              <a:gd name="connsiteX2" fmla="*/ 1879600 w 1879600"/>
              <a:gd name="connsiteY2" fmla="*/ 12700 h 4927600"/>
              <a:gd name="connsiteX3" fmla="*/ 0 w 1879600"/>
              <a:gd name="connsiteY3" fmla="*/ 0 h 492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79600" h="4927600">
                <a:moveTo>
                  <a:pt x="0" y="0"/>
                </a:moveTo>
                <a:lnTo>
                  <a:pt x="1879600" y="4927600"/>
                </a:lnTo>
                <a:lnTo>
                  <a:pt x="1879600" y="12700"/>
                </a:lnTo>
                <a:lnTo>
                  <a:pt x="0" y="0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1" name="Freeform 20"/>
          <p:cNvSpPr/>
          <p:nvPr userDrawn="1"/>
        </p:nvSpPr>
        <p:spPr>
          <a:xfrm>
            <a:off x="4686300" y="188496"/>
            <a:ext cx="4279900" cy="2270095"/>
          </a:xfrm>
          <a:custGeom>
            <a:avLst/>
            <a:gdLst>
              <a:gd name="connsiteX0" fmla="*/ 0 w 3810000"/>
              <a:gd name="connsiteY0" fmla="*/ 0 h 2032000"/>
              <a:gd name="connsiteX1" fmla="*/ 3810000 w 3810000"/>
              <a:gd name="connsiteY1" fmla="*/ 2032000 h 2032000"/>
              <a:gd name="connsiteX2" fmla="*/ 3810000 w 3810000"/>
              <a:gd name="connsiteY2" fmla="*/ 12700 h 2032000"/>
              <a:gd name="connsiteX3" fmla="*/ 50800 w 3810000"/>
              <a:gd name="connsiteY3" fmla="*/ 12700 h 2032000"/>
              <a:gd name="connsiteX4" fmla="*/ 0 w 3810000"/>
              <a:gd name="connsiteY4" fmla="*/ 0 h 20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0000" h="2032000">
                <a:moveTo>
                  <a:pt x="0" y="0"/>
                </a:moveTo>
                <a:lnTo>
                  <a:pt x="3810000" y="2032000"/>
                </a:lnTo>
                <a:lnTo>
                  <a:pt x="3810000" y="12700"/>
                </a:lnTo>
                <a:lnTo>
                  <a:pt x="50800" y="12700"/>
                </a:lnTo>
                <a:lnTo>
                  <a:pt x="0" y="0"/>
                </a:lnTo>
                <a:close/>
              </a:path>
            </a:pathLst>
          </a:custGeom>
          <a:solidFill>
            <a:srgbClr val="C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2" name="Freeform 21"/>
          <p:cNvSpPr/>
          <p:nvPr userDrawn="1"/>
        </p:nvSpPr>
        <p:spPr>
          <a:xfrm>
            <a:off x="6842122" y="225261"/>
            <a:ext cx="2114550" cy="4927600"/>
          </a:xfrm>
          <a:custGeom>
            <a:avLst/>
            <a:gdLst>
              <a:gd name="connsiteX0" fmla="*/ 0 w 1879600"/>
              <a:gd name="connsiteY0" fmla="*/ 0 h 4927600"/>
              <a:gd name="connsiteX1" fmla="*/ 1879600 w 1879600"/>
              <a:gd name="connsiteY1" fmla="*/ 4927600 h 4927600"/>
              <a:gd name="connsiteX2" fmla="*/ 1879600 w 1879600"/>
              <a:gd name="connsiteY2" fmla="*/ 12700 h 4927600"/>
              <a:gd name="connsiteX3" fmla="*/ 0 w 1879600"/>
              <a:gd name="connsiteY3" fmla="*/ 0 h 492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79600" h="4927600">
                <a:moveTo>
                  <a:pt x="0" y="0"/>
                </a:moveTo>
                <a:lnTo>
                  <a:pt x="1879600" y="4927600"/>
                </a:lnTo>
                <a:lnTo>
                  <a:pt x="1879600" y="12700"/>
                </a:lnTo>
                <a:lnTo>
                  <a:pt x="0" y="0"/>
                </a:lnTo>
                <a:close/>
              </a:path>
            </a:pathLst>
          </a:custGeom>
          <a:solidFill>
            <a:srgbClr val="C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" name="Freeform 10"/>
          <p:cNvSpPr/>
          <p:nvPr userDrawn="1"/>
        </p:nvSpPr>
        <p:spPr>
          <a:xfrm>
            <a:off x="4686300" y="188497"/>
            <a:ext cx="4282407" cy="973138"/>
          </a:xfrm>
          <a:custGeom>
            <a:avLst/>
            <a:gdLst>
              <a:gd name="connsiteX0" fmla="*/ 0 w 3810000"/>
              <a:gd name="connsiteY0" fmla="*/ 0 h 2032000"/>
              <a:gd name="connsiteX1" fmla="*/ 3810000 w 3810000"/>
              <a:gd name="connsiteY1" fmla="*/ 2032000 h 2032000"/>
              <a:gd name="connsiteX2" fmla="*/ 3810000 w 3810000"/>
              <a:gd name="connsiteY2" fmla="*/ 12700 h 2032000"/>
              <a:gd name="connsiteX3" fmla="*/ 50800 w 3810000"/>
              <a:gd name="connsiteY3" fmla="*/ 12700 h 2032000"/>
              <a:gd name="connsiteX4" fmla="*/ 0 w 3810000"/>
              <a:gd name="connsiteY4" fmla="*/ 0 h 20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0000" h="2032000">
                <a:moveTo>
                  <a:pt x="0" y="0"/>
                </a:moveTo>
                <a:lnTo>
                  <a:pt x="3810000" y="2032000"/>
                </a:lnTo>
                <a:lnTo>
                  <a:pt x="3810000" y="12700"/>
                </a:lnTo>
                <a:lnTo>
                  <a:pt x="50800" y="12700"/>
                </a:lnTo>
                <a:lnTo>
                  <a:pt x="0" y="0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051847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326DB-75EA-4626-8F7E-22F6AA9CAC52}" type="datetimeFigureOut">
              <a:rPr lang="id-ID" smtClean="0"/>
              <a:t>09/10/2017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66B8F-6695-4F62-96FC-3595C167C6DD}" type="slidenum">
              <a:rPr lang="id-ID" smtClean="0"/>
              <a:t>‹#›</a:t>
            </a:fld>
            <a:endParaRPr lang="id-ID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b="1" cap="none" spc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52400" y="165100"/>
            <a:ext cx="8813800" cy="6556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b="1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2" descr="https://pbs.twimg.com/profile_images/456379770700181506/2fnlPhty.jpeg"/>
          <p:cNvPicPr>
            <a:picLocks noChangeAspect="1" noChangeArrowheads="1"/>
          </p:cNvPicPr>
          <p:nvPr userDrawn="1"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028700"/>
            <a:ext cx="4876800" cy="48768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  <a:extLst/>
        </p:spPr>
      </p:pic>
      <p:sp>
        <p:nvSpPr>
          <p:cNvPr id="13" name="Freeform 12"/>
          <p:cNvSpPr/>
          <p:nvPr userDrawn="1"/>
        </p:nvSpPr>
        <p:spPr>
          <a:xfrm>
            <a:off x="7308850" y="133885"/>
            <a:ext cx="1657350" cy="327546"/>
          </a:xfrm>
          <a:custGeom>
            <a:avLst/>
            <a:gdLst>
              <a:gd name="connsiteX0" fmla="*/ 0 w 1978926"/>
              <a:gd name="connsiteY0" fmla="*/ 0 h 750627"/>
              <a:gd name="connsiteX1" fmla="*/ 1978926 w 1978926"/>
              <a:gd name="connsiteY1" fmla="*/ 750627 h 750627"/>
              <a:gd name="connsiteX2" fmla="*/ 1978926 w 1978926"/>
              <a:gd name="connsiteY2" fmla="*/ 27296 h 750627"/>
              <a:gd name="connsiteX3" fmla="*/ 0 w 1978926"/>
              <a:gd name="connsiteY3" fmla="*/ 0 h 750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78926" h="750627">
                <a:moveTo>
                  <a:pt x="0" y="0"/>
                </a:moveTo>
                <a:lnTo>
                  <a:pt x="1978926" y="750627"/>
                </a:lnTo>
                <a:lnTo>
                  <a:pt x="1978926" y="27296"/>
                </a:lnTo>
                <a:lnTo>
                  <a:pt x="0" y="0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5" name="Freeform 14"/>
          <p:cNvSpPr/>
          <p:nvPr userDrawn="1"/>
        </p:nvSpPr>
        <p:spPr>
          <a:xfrm>
            <a:off x="8557146" y="191069"/>
            <a:ext cx="450376" cy="1364776"/>
          </a:xfrm>
          <a:custGeom>
            <a:avLst/>
            <a:gdLst>
              <a:gd name="connsiteX0" fmla="*/ 409433 w 450376"/>
              <a:gd name="connsiteY0" fmla="*/ 1364776 h 1364776"/>
              <a:gd name="connsiteX1" fmla="*/ 0 w 450376"/>
              <a:gd name="connsiteY1" fmla="*/ 0 h 1364776"/>
              <a:gd name="connsiteX2" fmla="*/ 450376 w 450376"/>
              <a:gd name="connsiteY2" fmla="*/ 0 h 1364776"/>
              <a:gd name="connsiteX3" fmla="*/ 409433 w 450376"/>
              <a:gd name="connsiteY3" fmla="*/ 1364776 h 136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0376" h="1364776">
                <a:moveTo>
                  <a:pt x="409433" y="1364776"/>
                </a:moveTo>
                <a:lnTo>
                  <a:pt x="0" y="0"/>
                </a:lnTo>
                <a:lnTo>
                  <a:pt x="450376" y="0"/>
                </a:lnTo>
                <a:lnTo>
                  <a:pt x="409433" y="1364776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6" name="Freeform 15"/>
          <p:cNvSpPr/>
          <p:nvPr userDrawn="1"/>
        </p:nvSpPr>
        <p:spPr>
          <a:xfrm>
            <a:off x="7451678" y="136478"/>
            <a:ext cx="1610435" cy="777922"/>
          </a:xfrm>
          <a:custGeom>
            <a:avLst/>
            <a:gdLst>
              <a:gd name="connsiteX0" fmla="*/ 0 w 1610435"/>
              <a:gd name="connsiteY0" fmla="*/ 0 h 777922"/>
              <a:gd name="connsiteX1" fmla="*/ 1596788 w 1610435"/>
              <a:gd name="connsiteY1" fmla="*/ 777922 h 777922"/>
              <a:gd name="connsiteX2" fmla="*/ 1610435 w 1610435"/>
              <a:gd name="connsiteY2" fmla="*/ 54591 h 777922"/>
              <a:gd name="connsiteX3" fmla="*/ 0 w 1610435"/>
              <a:gd name="connsiteY3" fmla="*/ 0 h 777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10435" h="777922">
                <a:moveTo>
                  <a:pt x="0" y="0"/>
                </a:moveTo>
                <a:lnTo>
                  <a:pt x="1596788" y="777922"/>
                </a:lnTo>
                <a:lnTo>
                  <a:pt x="1610435" y="54591"/>
                </a:lnTo>
                <a:lnTo>
                  <a:pt x="0" y="0"/>
                </a:lnTo>
                <a:close/>
              </a:path>
            </a:pathLst>
          </a:custGeom>
          <a:solidFill>
            <a:srgbClr val="C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7" name="Freeform 16"/>
          <p:cNvSpPr/>
          <p:nvPr userDrawn="1"/>
        </p:nvSpPr>
        <p:spPr>
          <a:xfrm>
            <a:off x="8161361" y="204716"/>
            <a:ext cx="818866" cy="1337481"/>
          </a:xfrm>
          <a:custGeom>
            <a:avLst/>
            <a:gdLst>
              <a:gd name="connsiteX0" fmla="*/ 818866 w 818866"/>
              <a:gd name="connsiteY0" fmla="*/ 1337481 h 1337481"/>
              <a:gd name="connsiteX1" fmla="*/ 0 w 818866"/>
              <a:gd name="connsiteY1" fmla="*/ 0 h 1337481"/>
              <a:gd name="connsiteX2" fmla="*/ 805218 w 818866"/>
              <a:gd name="connsiteY2" fmla="*/ 13648 h 1337481"/>
              <a:gd name="connsiteX3" fmla="*/ 818866 w 818866"/>
              <a:gd name="connsiteY3" fmla="*/ 1337481 h 13374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8866" h="1337481">
                <a:moveTo>
                  <a:pt x="818866" y="1337481"/>
                </a:moveTo>
                <a:lnTo>
                  <a:pt x="0" y="0"/>
                </a:lnTo>
                <a:lnTo>
                  <a:pt x="805218" y="13648"/>
                </a:lnTo>
                <a:lnTo>
                  <a:pt x="818866" y="1337481"/>
                </a:lnTo>
                <a:close/>
              </a:path>
            </a:pathLst>
          </a:custGeom>
          <a:solidFill>
            <a:srgbClr val="C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236753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E326DB-75EA-4626-8F7E-22F6AA9CAC52}" type="datetimeFigureOut">
              <a:rPr lang="id-ID" smtClean="0"/>
              <a:t>09/10/2017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E66B8F-6695-4F62-96FC-3595C167C6DD}" type="slidenum">
              <a:rPr lang="id-ID" smtClean="0"/>
              <a:t>‹#›</a:t>
            </a:fld>
            <a:endParaRPr lang="id-ID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b="1" cap="none" spc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52400" y="165100"/>
            <a:ext cx="8813800" cy="6556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b="1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2" descr="https://pbs.twimg.com/profile_images/456379770700181506/2fnlPhty.jpeg"/>
          <p:cNvPicPr>
            <a:picLocks noChangeAspect="1" noChangeArrowheads="1"/>
          </p:cNvPicPr>
          <p:nvPr userDrawn="1"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028700"/>
            <a:ext cx="4876800" cy="4876800"/>
          </a:xfrm>
          <a:prstGeom prst="rect">
            <a:avLst/>
          </a:prstGeom>
          <a:blipFill>
            <a:blip r:embed="rId5"/>
            <a:tile tx="0" ty="0" sx="100000" sy="100000" flip="none" algn="tl"/>
          </a:blipFill>
          <a:ln>
            <a:noFill/>
          </a:ln>
          <a:extLst/>
        </p:spPr>
      </p:pic>
    </p:spTree>
    <p:extLst>
      <p:ext uri="{BB962C8B-B14F-4D97-AF65-F5344CB8AC3E}">
        <p14:creationId xmlns:p14="http://schemas.microsoft.com/office/powerpoint/2010/main" val="2568349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8308"/>
            <a:ext cx="7772400" cy="2387600"/>
          </a:xfrm>
        </p:spPr>
        <p:txBody>
          <a:bodyPr>
            <a:normAutofit/>
          </a:bodyPr>
          <a:lstStyle/>
          <a:p>
            <a:r>
              <a:rPr lang="id-ID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Sesi </a:t>
            </a:r>
            <a:r>
              <a:rPr lang="id-ID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r>
            <a:r>
              <a:rPr lang="id-ID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id-ID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id-ID" sz="44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Prosedur dan Fungsi</a:t>
            </a:r>
            <a:endParaRPr lang="id-ID" sz="4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27983"/>
            <a:ext cx="6858000" cy="1655762"/>
          </a:xfrm>
        </p:spPr>
        <p:txBody>
          <a:bodyPr>
            <a:normAutofit lnSpcReduction="10000"/>
          </a:bodyPr>
          <a:lstStyle/>
          <a:p>
            <a:endParaRPr lang="id-ID" b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id-ID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 :</a:t>
            </a:r>
          </a:p>
          <a:p>
            <a:r>
              <a:rPr lang="id-ID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Ng Poi Wong, S.Kom., M.T.I. </a:t>
            </a:r>
          </a:p>
          <a:p>
            <a:r>
              <a:rPr lang="id-ID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Khristian Tanselmus, S.Kom., M.TI.</a:t>
            </a:r>
            <a:endParaRPr lang="id-ID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18627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Parameter</a:t>
            </a:r>
            <a:endParaRPr lang="id-ID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static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void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Main(</a:t>
            </a: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string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[] 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args</a:t>
            </a:r>
            <a:r>
              <a:rPr lang="id-ID" sz="1800" b="1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) {</a:t>
            </a:r>
            <a:endParaRPr lang="id-ID" sz="1800" b="1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/>
            </a:endParaRPr>
          </a:p>
          <a:p>
            <a:pPr marL="35560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Cetak(</a:t>
            </a:r>
            <a:r>
              <a:rPr lang="id-ID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"Welcome C#.NET"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, </a:t>
            </a: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ConsoleColor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.Yellow);</a:t>
            </a:r>
          </a:p>
          <a:p>
            <a:pPr marL="355600" indent="0">
              <a:buNone/>
            </a:pP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Console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.WriteLine(</a:t>
            </a:r>
            <a:r>
              <a:rPr lang="id-ID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"{0}+{1}+{2}={3}"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, 10, 20, 30, Total(10, 20, 30));</a:t>
            </a:r>
          </a:p>
          <a:p>
            <a:pPr marL="355600" indent="0">
              <a:buNone/>
            </a:pP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Console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.ReadKey();</a:t>
            </a:r>
          </a:p>
          <a:p>
            <a:pPr marL="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}</a:t>
            </a:r>
          </a:p>
          <a:p>
            <a:pPr marL="0" indent="0">
              <a:buNone/>
            </a:pPr>
            <a:r>
              <a:rPr lang="en-US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static</a:t>
            </a:r>
            <a:r>
              <a:rPr lang="en-US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en-US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void</a:t>
            </a:r>
            <a:r>
              <a:rPr lang="en-US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Cetak(</a:t>
            </a:r>
            <a:r>
              <a:rPr lang="en-US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string</a:t>
            </a:r>
            <a:r>
              <a:rPr lang="en-US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pesan, </a:t>
            </a:r>
            <a:r>
              <a:rPr lang="en-US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ConsoleColor</a:t>
            </a:r>
            <a:r>
              <a:rPr lang="en-US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en-US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warna</a:t>
            </a:r>
            <a:r>
              <a:rPr lang="en-US" sz="1800" b="1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)</a:t>
            </a:r>
            <a:r>
              <a:rPr lang="id-ID" sz="1800" b="1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{</a:t>
            </a:r>
            <a:endParaRPr lang="id-ID" sz="1800" b="1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/>
            </a:endParaRPr>
          </a:p>
          <a:p>
            <a:pPr marL="355600" indent="0">
              <a:buNone/>
            </a:pP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Console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.ForegroundColor = warna;</a:t>
            </a:r>
          </a:p>
          <a:p>
            <a:pPr marL="355600" indent="0">
              <a:buNone/>
            </a:pP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Console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.WriteLine(pesan);</a:t>
            </a:r>
          </a:p>
          <a:p>
            <a:pPr marL="355600" indent="0">
              <a:buNone/>
            </a:pP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Console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.ResetColor();</a:t>
            </a:r>
          </a:p>
          <a:p>
            <a:pPr marL="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}</a:t>
            </a:r>
          </a:p>
          <a:p>
            <a:pPr marL="0" indent="0">
              <a:buNone/>
            </a:pPr>
            <a:endParaRPr lang="id-ID" sz="18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458632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Parameter</a:t>
            </a:r>
            <a:endParaRPr lang="id-ID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static</a:t>
            </a:r>
            <a:r>
              <a:rPr lang="en-US" sz="1800" b="1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en-US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long</a:t>
            </a:r>
            <a:r>
              <a:rPr lang="en-US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Total (</a:t>
            </a:r>
            <a:r>
              <a:rPr lang="en-US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int</a:t>
            </a:r>
            <a:r>
              <a:rPr lang="en-US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a, </a:t>
            </a:r>
            <a:r>
              <a:rPr lang="en-US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int</a:t>
            </a:r>
            <a:r>
              <a:rPr lang="en-US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b, </a:t>
            </a:r>
            <a:r>
              <a:rPr lang="en-US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int</a:t>
            </a:r>
            <a:r>
              <a:rPr lang="en-US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c)</a:t>
            </a:r>
          </a:p>
          <a:p>
            <a:pPr marL="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{</a:t>
            </a:r>
          </a:p>
          <a:p>
            <a:pPr marL="355600" indent="0">
              <a:buNone/>
            </a:pP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return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a + b + c;</a:t>
            </a:r>
          </a:p>
          <a:p>
            <a:pPr marL="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}</a:t>
            </a:r>
          </a:p>
          <a:p>
            <a:pPr marL="0" indent="0">
              <a:buNone/>
            </a:pPr>
            <a:endParaRPr lang="id-ID" sz="18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0024" y="3379196"/>
            <a:ext cx="4965326" cy="2673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953120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Parameter</a:t>
            </a:r>
            <a:endParaRPr lang="id-ID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>
              <a:spcBef>
                <a:spcPts val="600"/>
              </a:spcBef>
            </a:pPr>
            <a:r>
              <a:rPr lang="en-US" sz="8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Parameter pada prosedur dan fungsi dapat berupa array, dan nama fungsi dapat berupa array.</a:t>
            </a:r>
          </a:p>
          <a:p>
            <a:pPr marL="723900" indent="0">
              <a:spcBef>
                <a:spcPts val="600"/>
              </a:spcBef>
              <a:buNone/>
            </a:pPr>
            <a:r>
              <a:rPr lang="en-US" sz="45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static void &lt;procedureName&gt; (&lt;paramType&gt;[] &lt;paramName&gt;, …)</a:t>
            </a:r>
          </a:p>
          <a:p>
            <a:pPr marL="723900" indent="0">
              <a:spcBef>
                <a:spcPts val="600"/>
              </a:spcBef>
              <a:buNone/>
            </a:pPr>
            <a:r>
              <a:rPr lang="en-US" sz="45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{ </a:t>
            </a:r>
          </a:p>
          <a:p>
            <a:pPr marL="1077913" indent="0">
              <a:spcBef>
                <a:spcPts val="600"/>
              </a:spcBef>
              <a:buNone/>
            </a:pPr>
            <a:r>
              <a:rPr lang="en-US" sz="45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… … …</a:t>
            </a:r>
          </a:p>
          <a:p>
            <a:pPr marL="723900" indent="0">
              <a:spcBef>
                <a:spcPts val="600"/>
              </a:spcBef>
              <a:buNone/>
            </a:pPr>
            <a:r>
              <a:rPr lang="en-US" sz="45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723900" indent="0">
              <a:spcBef>
                <a:spcPts val="600"/>
              </a:spcBef>
              <a:buNone/>
            </a:pPr>
            <a:endParaRPr lang="en-US" sz="45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 marL="723900" indent="0">
              <a:spcBef>
                <a:spcPts val="600"/>
              </a:spcBef>
              <a:buNone/>
            </a:pPr>
            <a:r>
              <a:rPr lang="en-US" sz="45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static &lt;returnType&gt;[] &lt;functionName&gt; (&lt;paramType&gt; &lt;paramName&gt;, …)</a:t>
            </a:r>
          </a:p>
          <a:p>
            <a:pPr marL="723900" indent="0">
              <a:spcBef>
                <a:spcPts val="600"/>
              </a:spcBef>
              <a:buNone/>
            </a:pPr>
            <a:r>
              <a:rPr lang="en-US" sz="45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1077913" indent="0">
              <a:spcBef>
                <a:spcPts val="600"/>
              </a:spcBef>
              <a:buNone/>
            </a:pPr>
            <a:r>
              <a:rPr lang="en-US" sz="45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… … …</a:t>
            </a:r>
          </a:p>
          <a:p>
            <a:pPr marL="1077913" indent="0">
              <a:spcBef>
                <a:spcPts val="600"/>
              </a:spcBef>
              <a:buNone/>
            </a:pPr>
            <a:r>
              <a:rPr lang="en-US" sz="45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return &lt;returnValue&gt;;</a:t>
            </a:r>
          </a:p>
          <a:p>
            <a:pPr marL="723900" indent="0">
              <a:spcBef>
                <a:spcPts val="600"/>
              </a:spcBef>
              <a:buNone/>
            </a:pPr>
            <a:r>
              <a:rPr lang="en-US" sz="45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268288" indent="-268288"/>
            <a:endParaRPr lang="id-ID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503202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Parameter</a:t>
            </a:r>
            <a:endParaRPr lang="id-ID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static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long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Total(</a:t>
            </a: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int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[] 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arr</a:t>
            </a:r>
            <a:r>
              <a:rPr lang="id-ID" sz="1800" b="1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) {</a:t>
            </a:r>
            <a:endParaRPr lang="id-ID" sz="1800" b="1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/>
            </a:endParaRPr>
          </a:p>
          <a:p>
            <a:pPr marL="355600" indent="0">
              <a:buNone/>
            </a:pP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long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total = 0;</a:t>
            </a:r>
          </a:p>
          <a:p>
            <a:pPr marL="355600" indent="0">
              <a:buNone/>
            </a:pP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foreach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(</a:t>
            </a: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int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i </a:t>
            </a: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in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arr)</a:t>
            </a:r>
          </a:p>
          <a:p>
            <a:pPr marL="69850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total += i;</a:t>
            </a:r>
          </a:p>
          <a:p>
            <a:pPr marL="355600" indent="0">
              <a:buNone/>
            </a:pP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return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total;</a:t>
            </a:r>
          </a:p>
          <a:p>
            <a:pPr marL="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}</a:t>
            </a:r>
          </a:p>
          <a:p>
            <a:pPr marL="0" indent="0">
              <a:buNone/>
            </a:pPr>
            <a:r>
              <a:rPr lang="en-US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static</a:t>
            </a:r>
            <a:r>
              <a:rPr lang="en-US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en-US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int</a:t>
            </a:r>
            <a:r>
              <a:rPr lang="en-US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[] jadiArray(</a:t>
            </a:r>
            <a:r>
              <a:rPr lang="en-US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int</a:t>
            </a:r>
            <a:r>
              <a:rPr lang="en-US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a, </a:t>
            </a:r>
            <a:r>
              <a:rPr lang="en-US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int</a:t>
            </a:r>
            <a:r>
              <a:rPr lang="en-US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b, </a:t>
            </a:r>
            <a:r>
              <a:rPr lang="en-US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int</a:t>
            </a:r>
            <a:r>
              <a:rPr lang="en-US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en-US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</a:t>
            </a:r>
            <a:r>
              <a:rPr lang="en-US" sz="1800" b="1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)</a:t>
            </a:r>
            <a:r>
              <a:rPr lang="id-ID" sz="1800" b="1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{</a:t>
            </a:r>
            <a:endParaRPr lang="id-ID" sz="1800" b="1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/>
            </a:endParaRPr>
          </a:p>
          <a:p>
            <a:pPr marL="355600" indent="0">
              <a:buNone/>
            </a:pP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int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[] tmp = </a:t>
            </a: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new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int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[3];</a:t>
            </a:r>
          </a:p>
          <a:p>
            <a:pPr marL="35560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tmp[0] = a;</a:t>
            </a:r>
          </a:p>
          <a:p>
            <a:pPr marL="35560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tmp[1] = b;</a:t>
            </a:r>
          </a:p>
          <a:p>
            <a:pPr marL="35560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tmp[2] = c;</a:t>
            </a:r>
          </a:p>
          <a:p>
            <a:pPr marL="355600" indent="0">
              <a:buNone/>
            </a:pP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return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tmp;</a:t>
            </a:r>
            <a:endParaRPr lang="en-US" sz="1800" b="1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/>
            </a:endParaRPr>
          </a:p>
          <a:p>
            <a:pPr marL="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}</a:t>
            </a:r>
          </a:p>
          <a:p>
            <a:pPr marL="0" indent="0">
              <a:buNone/>
            </a:pPr>
            <a:endParaRPr lang="id-ID" sz="18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012000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Parameter</a:t>
            </a:r>
            <a:endParaRPr lang="id-ID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id-ID" sz="1800" b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static</a:t>
            </a:r>
            <a:r>
              <a:rPr lang="id-ID" sz="1800" b="1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void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Main(</a:t>
            </a: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string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[] args)</a:t>
            </a:r>
          </a:p>
          <a:p>
            <a:pPr marL="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{</a:t>
            </a:r>
          </a:p>
          <a:p>
            <a:pPr marL="355600" indent="0">
              <a:buNone/>
            </a:pP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int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[] x;</a:t>
            </a:r>
          </a:p>
          <a:p>
            <a:pPr marL="35560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x = jadiArray(10, 20, 30);</a:t>
            </a:r>
          </a:p>
          <a:p>
            <a:pPr marL="355600" indent="0">
              <a:buNone/>
            </a:pP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Console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.WriteLine(</a:t>
            </a:r>
            <a:r>
              <a:rPr lang="id-ID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"Total = {0}"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, Total(x));</a:t>
            </a:r>
          </a:p>
          <a:p>
            <a:pPr marL="355600" indent="0">
              <a:buNone/>
            </a:pP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Console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.ReadKey();</a:t>
            </a:r>
          </a:p>
          <a:p>
            <a:pPr marL="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}</a:t>
            </a:r>
          </a:p>
          <a:p>
            <a:pPr marL="0" indent="0">
              <a:buNone/>
            </a:pPr>
            <a:endParaRPr lang="id-ID" sz="18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5483" y="3739956"/>
            <a:ext cx="4319868" cy="2571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31085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Parameter Value &amp; Reference</a:t>
            </a:r>
            <a:endParaRPr lang="id-ID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Parameter Value (</a:t>
            </a:r>
            <a:r>
              <a:rPr lang="en-US" sz="3200" b="1" i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ByValue</a:t>
            </a: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adalah jenis parameter default dari prosedur dan fungsi, dimana nilai dari dalam parameter tidak akan di-passing keluar dari prosedur atau fungsi.</a:t>
            </a:r>
          </a:p>
          <a:p>
            <a:pPr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Parameter Reference (</a:t>
            </a:r>
            <a:r>
              <a:rPr lang="en-US" sz="3200" b="1" i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ByReference</a:t>
            </a: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adalah jenis parameter dimana nilai dari dalam parameter akan di-passing keluar dari prosedur atau fungsi.</a:t>
            </a:r>
          </a:p>
          <a:p>
            <a:pPr marL="268288" indent="-268288"/>
            <a:endParaRPr lang="id-ID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116158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Parameter Value &amp; Reference</a:t>
            </a:r>
            <a:endParaRPr lang="id-ID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static</a:t>
            </a:r>
            <a:r>
              <a:rPr lang="en-US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en-US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void</a:t>
            </a:r>
            <a:r>
              <a:rPr lang="en-US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Proses(</a:t>
            </a:r>
            <a:r>
              <a:rPr lang="en-US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long</a:t>
            </a:r>
            <a:r>
              <a:rPr lang="en-US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A, </a:t>
            </a:r>
            <a:r>
              <a:rPr lang="en-US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long</a:t>
            </a:r>
            <a:r>
              <a:rPr lang="en-US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B, </a:t>
            </a:r>
            <a:r>
              <a:rPr lang="en-US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float</a:t>
            </a:r>
            <a:r>
              <a:rPr lang="en-US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hasil)</a:t>
            </a:r>
            <a:r>
              <a:rPr lang="id-ID" sz="1800" b="1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//ByValue Param</a:t>
            </a:r>
            <a:endParaRPr lang="en-US" sz="1800" b="1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/>
            </a:endParaRPr>
          </a:p>
          <a:p>
            <a:pPr marL="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{</a:t>
            </a:r>
          </a:p>
          <a:p>
            <a:pPr marL="355600" indent="0">
              <a:buNone/>
            </a:pP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long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hslA, hslB;</a:t>
            </a:r>
          </a:p>
          <a:p>
            <a:pPr marL="35560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hslA = hslB = 0;</a:t>
            </a:r>
          </a:p>
          <a:p>
            <a:pPr marL="355600" indent="0">
              <a:buNone/>
            </a:pPr>
            <a:r>
              <a:rPr lang="nn-NO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for</a:t>
            </a:r>
            <a:r>
              <a:rPr lang="nn-NO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(</a:t>
            </a:r>
            <a:r>
              <a:rPr lang="nn-NO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int</a:t>
            </a:r>
            <a:r>
              <a:rPr lang="nn-NO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i = 1; i &lt;= A; i++)</a:t>
            </a:r>
          </a:p>
          <a:p>
            <a:pPr marL="72390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hslA += i;</a:t>
            </a:r>
          </a:p>
          <a:p>
            <a:pPr marL="355600" indent="0">
              <a:buNone/>
            </a:pPr>
            <a:r>
              <a:rPr lang="nn-NO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for</a:t>
            </a:r>
            <a:r>
              <a:rPr lang="nn-NO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(</a:t>
            </a:r>
            <a:r>
              <a:rPr lang="nn-NO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int</a:t>
            </a:r>
            <a:r>
              <a:rPr lang="nn-NO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i = 1; i &lt;= B; i++)</a:t>
            </a:r>
          </a:p>
          <a:p>
            <a:pPr marL="72390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hslB += i;</a:t>
            </a:r>
          </a:p>
          <a:p>
            <a:pPr marL="35560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A = hslA;</a:t>
            </a:r>
          </a:p>
          <a:p>
            <a:pPr marL="35560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B = hslB;</a:t>
            </a:r>
          </a:p>
          <a:p>
            <a:pPr marL="35560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hasil = (</a:t>
            </a: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float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)hslA / hslB;</a:t>
            </a:r>
          </a:p>
          <a:p>
            <a:pPr marL="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}</a:t>
            </a:r>
            <a:endParaRPr lang="en-US" sz="1800" b="1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/>
            </a:endParaRPr>
          </a:p>
          <a:p>
            <a:pPr marL="0" indent="0">
              <a:buNone/>
            </a:pPr>
            <a:endParaRPr lang="id-ID" sz="18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440595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Parameter Value &amp; Reference</a:t>
            </a:r>
            <a:endParaRPr lang="id-ID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id-ID" sz="1800" b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static</a:t>
            </a:r>
            <a:r>
              <a:rPr lang="id-ID" sz="1800" b="1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void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Main(</a:t>
            </a: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string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[] 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args</a:t>
            </a:r>
            <a:r>
              <a:rPr lang="id-ID" sz="1800" b="1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) {</a:t>
            </a:r>
            <a:endParaRPr lang="id-ID" sz="1800" b="1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/>
            </a:endParaRPr>
          </a:p>
          <a:p>
            <a:pPr marL="355600" indent="0">
              <a:buNone/>
            </a:pP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long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x, y;</a:t>
            </a:r>
          </a:p>
          <a:p>
            <a:pPr marL="355600" indent="0">
              <a:buNone/>
            </a:pP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float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hasil;</a:t>
            </a:r>
          </a:p>
          <a:p>
            <a:pPr marL="35560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x = 20;</a:t>
            </a:r>
          </a:p>
          <a:p>
            <a:pPr marL="35560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y = 10;</a:t>
            </a:r>
          </a:p>
          <a:p>
            <a:pPr marL="35560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hasil = 30;</a:t>
            </a:r>
          </a:p>
          <a:p>
            <a:pPr marL="355600" indent="0">
              <a:buNone/>
            </a:pP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Console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.WriteLine(</a:t>
            </a:r>
            <a:r>
              <a:rPr lang="id-ID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"X={0}\nX={1}\nHasil={2}\n"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, x, y, hasil);</a:t>
            </a:r>
          </a:p>
          <a:p>
            <a:pPr marL="35560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Proses(x, y, hasil); </a:t>
            </a:r>
            <a:r>
              <a:rPr lang="id-ID" sz="1800" b="1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//ByValue Param</a:t>
            </a:r>
            <a:endParaRPr lang="id-ID" sz="1800" b="1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/>
            </a:endParaRPr>
          </a:p>
          <a:p>
            <a:pPr marL="355600" indent="0">
              <a:buNone/>
            </a:pP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Console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.WriteLine(</a:t>
            </a:r>
            <a:r>
              <a:rPr lang="id-ID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"X ={0}\nX={1}\nHasil={2}\n"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, x, y, hasil);</a:t>
            </a:r>
          </a:p>
          <a:p>
            <a:pPr marL="355600" indent="0">
              <a:buNone/>
            </a:pP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Console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.ReadKey();</a:t>
            </a:r>
          </a:p>
          <a:p>
            <a:pPr marL="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}</a:t>
            </a:r>
          </a:p>
          <a:p>
            <a:pPr marL="0" indent="0">
              <a:buNone/>
            </a:pPr>
            <a:endParaRPr lang="id-ID" sz="18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428928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Parameter Value &amp; Reference</a:t>
            </a:r>
            <a:endParaRPr lang="id-ID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68288" indent="-268288"/>
            <a:endParaRPr lang="id-ID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1007" y="1826587"/>
            <a:ext cx="3781985" cy="4350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54645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Parameter Value &amp; Reference</a:t>
            </a:r>
            <a:endParaRPr lang="id-ID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Contoh sebelumnya adalah contoh parameter ByValue, untuk melihat perbedaan untuk parameter ByReference, maka ganti baris :</a:t>
            </a:r>
          </a:p>
          <a:p>
            <a:pPr marL="723900" lvl="1" indent="0">
              <a:spcBef>
                <a:spcPts val="600"/>
              </a:spcBef>
              <a:buNone/>
            </a:pPr>
            <a:r>
              <a:rPr lang="en-US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static</a:t>
            </a:r>
            <a:r>
              <a:rPr lang="en-US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en-US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void</a:t>
            </a:r>
            <a:r>
              <a:rPr lang="en-US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Proses(</a:t>
            </a:r>
            <a:r>
              <a:rPr lang="en-US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long</a:t>
            </a:r>
            <a:r>
              <a:rPr lang="en-US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A, </a:t>
            </a:r>
            <a:r>
              <a:rPr lang="en-US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long</a:t>
            </a:r>
            <a:r>
              <a:rPr lang="en-US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B, </a:t>
            </a:r>
            <a:r>
              <a:rPr lang="en-US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float</a:t>
            </a:r>
            <a:r>
              <a:rPr lang="en-US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hasil)</a:t>
            </a:r>
            <a:endParaRPr lang="en-US" sz="1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55600" indent="0">
              <a:spcBef>
                <a:spcPts val="600"/>
              </a:spcBef>
              <a:buNone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menjadi :</a:t>
            </a:r>
          </a:p>
          <a:p>
            <a:pPr marL="723900" indent="0">
              <a:buNone/>
            </a:pPr>
            <a:r>
              <a:rPr lang="en-US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static</a:t>
            </a:r>
            <a:r>
              <a:rPr lang="en-US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en-US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void</a:t>
            </a:r>
            <a:r>
              <a:rPr lang="en-US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Proses(</a:t>
            </a:r>
            <a:r>
              <a:rPr lang="en-US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ref</a:t>
            </a:r>
            <a:r>
              <a:rPr lang="en-US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en-US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long</a:t>
            </a:r>
            <a:r>
              <a:rPr lang="en-US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A, </a:t>
            </a:r>
            <a:r>
              <a:rPr lang="en-US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ref</a:t>
            </a:r>
            <a:r>
              <a:rPr lang="en-US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en-US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long</a:t>
            </a:r>
            <a:r>
              <a:rPr lang="en-US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B, </a:t>
            </a:r>
            <a:r>
              <a:rPr lang="en-US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ref</a:t>
            </a:r>
            <a:r>
              <a:rPr lang="en-US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en-US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float</a:t>
            </a:r>
            <a:r>
              <a:rPr lang="en-US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hasil)</a:t>
            </a:r>
            <a:endParaRPr lang="en-US" b="1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/>
            </a:endParaRPr>
          </a:p>
          <a:p>
            <a:pPr marL="355600" indent="0">
              <a:spcBef>
                <a:spcPts val="600"/>
              </a:spcBef>
              <a:buNone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dan baris :</a:t>
            </a:r>
          </a:p>
          <a:p>
            <a:pPr marL="723900" indent="0">
              <a:spcBef>
                <a:spcPts val="600"/>
              </a:spcBef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Proses(x, y, hasil);</a:t>
            </a:r>
            <a:endParaRPr lang="en-US" sz="1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55600" indent="0">
              <a:spcBef>
                <a:spcPts val="600"/>
              </a:spcBef>
              <a:buNone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menjadi</a:t>
            </a:r>
          </a:p>
          <a:p>
            <a:pPr marL="723900" indent="0">
              <a:buNone/>
            </a:pPr>
            <a:r>
              <a:rPr lang="en-US" sz="1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Proses(</a:t>
            </a:r>
            <a:r>
              <a:rPr lang="en-US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ref</a:t>
            </a:r>
            <a:r>
              <a:rPr lang="en-US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x, </a:t>
            </a:r>
            <a:r>
              <a:rPr lang="en-US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ref</a:t>
            </a:r>
            <a:r>
              <a:rPr lang="en-US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y, </a:t>
            </a:r>
            <a:r>
              <a:rPr lang="en-US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ref</a:t>
            </a:r>
            <a:r>
              <a:rPr lang="en-US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hasil);</a:t>
            </a:r>
            <a:endParaRPr lang="en-US" b="1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/>
            </a:endParaRPr>
          </a:p>
          <a:p>
            <a:pPr marL="268288" indent="-268288"/>
            <a:endParaRPr lang="id-ID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39843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Prosedur dan Fungsi</a:t>
            </a:r>
            <a:endParaRPr lang="id-ID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Prosedur dan Fungsi</a:t>
            </a:r>
          </a:p>
          <a:p>
            <a:pPr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Ruang Lingkup Variabel</a:t>
            </a:r>
          </a:p>
          <a:p>
            <a:pPr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Parameter</a:t>
            </a:r>
          </a:p>
          <a:p>
            <a:pPr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Fungsi Struct</a:t>
            </a:r>
          </a:p>
          <a:p>
            <a:pPr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Fungsi Overloading</a:t>
            </a:r>
          </a:p>
          <a:p>
            <a:pPr marL="0" indent="0">
              <a:buNone/>
            </a:pPr>
            <a:r>
              <a:rPr lang="id-ID" sz="32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Tambahan :</a:t>
            </a:r>
          </a:p>
          <a:p>
            <a:pPr marL="268288" indent="-268288"/>
            <a:r>
              <a:rPr lang="id-ID" sz="32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Math</a:t>
            </a:r>
            <a:endParaRPr lang="id-ID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076343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Parameter </a:t>
            </a:r>
            <a:r>
              <a:rPr lang="id-ID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Optional</a:t>
            </a:r>
            <a:endParaRPr lang="id-ID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Semua parameter dapat dibuatkan nilai default.</a:t>
            </a:r>
          </a:p>
          <a:p>
            <a:pPr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Apabila suatu parameter diberikan nilai default, maka parameter tersebut akan bersifat optional untuk digunakan.</a:t>
            </a:r>
          </a:p>
          <a:p>
            <a:pPr marL="268288" indent="-268288"/>
            <a:endParaRPr lang="id-ID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877854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Parameter </a:t>
            </a:r>
            <a:r>
              <a:rPr lang="id-ID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Optional</a:t>
            </a:r>
            <a:endParaRPr lang="id-ID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3538" indent="-363538">
              <a:buNone/>
            </a:pPr>
            <a:r>
              <a:rPr lang="en-US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static</a:t>
            </a:r>
            <a:r>
              <a:rPr lang="en-US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en-US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long</a:t>
            </a:r>
            <a:r>
              <a:rPr lang="en-US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Tambah(</a:t>
            </a:r>
            <a:r>
              <a:rPr lang="en-US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int</a:t>
            </a:r>
            <a:r>
              <a:rPr lang="en-US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a, </a:t>
            </a:r>
            <a:r>
              <a:rPr lang="en-US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int</a:t>
            </a:r>
            <a:r>
              <a:rPr lang="en-US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b, </a:t>
            </a:r>
            <a:r>
              <a:rPr lang="en-US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int</a:t>
            </a:r>
            <a:r>
              <a:rPr lang="en-US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c = 0, </a:t>
            </a:r>
            <a:r>
              <a:rPr lang="en-US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int</a:t>
            </a:r>
            <a:r>
              <a:rPr lang="en-US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d = 0, </a:t>
            </a:r>
            <a:r>
              <a:rPr lang="en-US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int</a:t>
            </a:r>
            <a:r>
              <a:rPr lang="en-US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e = 0)</a:t>
            </a:r>
          </a:p>
          <a:p>
            <a:pPr marL="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{</a:t>
            </a:r>
          </a:p>
          <a:p>
            <a:pPr marL="355600" indent="0">
              <a:buNone/>
            </a:pP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return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a + b + c + d + e;</a:t>
            </a:r>
          </a:p>
          <a:p>
            <a:pPr marL="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}</a:t>
            </a:r>
          </a:p>
          <a:p>
            <a:pPr marL="0" indent="0">
              <a:buNone/>
            </a:pP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static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void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Main(</a:t>
            </a: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string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[] args)</a:t>
            </a:r>
          </a:p>
          <a:p>
            <a:pPr marL="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{</a:t>
            </a:r>
          </a:p>
          <a:p>
            <a:pPr marL="355600" indent="0">
              <a:buNone/>
            </a:pP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Console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.WriteLine(</a:t>
            </a:r>
            <a:r>
              <a:rPr lang="id-ID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"Hasil = {0}"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, Tambah(10, 20));</a:t>
            </a:r>
          </a:p>
          <a:p>
            <a:pPr marL="355600" indent="0">
              <a:buNone/>
            </a:pP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Console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.WriteLine(</a:t>
            </a:r>
            <a:r>
              <a:rPr lang="id-ID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"Hasil = {0}"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, Tambah(10, 20, 30));</a:t>
            </a:r>
          </a:p>
          <a:p>
            <a:pPr marL="355600" indent="0">
              <a:buNone/>
            </a:pP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Console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.WriteLine(</a:t>
            </a:r>
            <a:r>
              <a:rPr lang="id-ID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"Hasil = {0}"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, Tambah(10, 20, 30, 40));</a:t>
            </a:r>
          </a:p>
          <a:p>
            <a:pPr marL="355600" indent="0">
              <a:buNone/>
            </a:pP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Console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.ReadKey();</a:t>
            </a:r>
          </a:p>
          <a:p>
            <a:pPr marL="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}</a:t>
            </a:r>
          </a:p>
          <a:p>
            <a:pPr marL="0" indent="0">
              <a:buNone/>
            </a:pPr>
            <a:endParaRPr lang="id-ID" sz="18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2612" y="2164976"/>
            <a:ext cx="3082738" cy="2112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23332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Fungsi Struct</a:t>
            </a:r>
            <a:endParaRPr lang="id-ID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68288" indent="-268288"/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Dalam pemanfaatan struktur (</a:t>
            </a: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), selain variabel dan konstanta, dapat juga dituliskan prosedur dan fungsi di dalam struktur.</a:t>
            </a:r>
          </a:p>
          <a:p>
            <a:pPr marL="268288" indent="-268288"/>
            <a:endParaRPr lang="id-ID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546329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Fungsi Struct</a:t>
            </a:r>
            <a:endParaRPr lang="id-ID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struct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1800" b="1" smtClean="0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Testing</a:t>
            </a:r>
            <a:r>
              <a:rPr lang="id-ID" sz="1800" b="1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{</a:t>
            </a:r>
            <a:endParaRPr lang="id-ID" sz="1800" b="1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/>
            </a:endParaRPr>
          </a:p>
          <a:p>
            <a:pPr marL="355600" indent="0">
              <a:buNone/>
            </a:pP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public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string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namaDepan;</a:t>
            </a:r>
          </a:p>
          <a:p>
            <a:pPr marL="355600" indent="0">
              <a:buNone/>
            </a:pP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public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string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namaBelakang;</a:t>
            </a:r>
          </a:p>
          <a:p>
            <a:pPr marL="355600" indent="0">
              <a:buNone/>
            </a:pP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public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string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namaLengkap</a:t>
            </a:r>
            <a:r>
              <a:rPr lang="id-ID" sz="1800" b="1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() {</a:t>
            </a:r>
            <a:endParaRPr lang="id-ID" sz="1800" b="1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/>
            </a:endParaRPr>
          </a:p>
          <a:p>
            <a:pPr marL="723900" indent="0">
              <a:buNone/>
            </a:pP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return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String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.Concat(namaDepan, </a:t>
            </a:r>
            <a:r>
              <a:rPr lang="id-ID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 "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, namaBelakang);</a:t>
            </a:r>
          </a:p>
          <a:p>
            <a:pPr marL="35560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}</a:t>
            </a:r>
          </a:p>
          <a:p>
            <a:pPr marL="355600" indent="0">
              <a:buNone/>
            </a:pP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public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string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namaLengkapGelar(</a:t>
            </a: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string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gelar</a:t>
            </a:r>
            <a:r>
              <a:rPr lang="id-ID" sz="1800" b="1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) {</a:t>
            </a:r>
            <a:endParaRPr lang="id-ID" sz="1800" b="1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/>
            </a:endParaRPr>
          </a:p>
          <a:p>
            <a:pPr marL="1077913" indent="-354013">
              <a:buNone/>
            </a:pP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return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String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.Concat(namaDepan, </a:t>
            </a:r>
            <a:r>
              <a:rPr lang="id-ID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 "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, namaBelakang, </a:t>
            </a:r>
            <a:r>
              <a:rPr lang="id-ID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", "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, gelar);</a:t>
            </a:r>
          </a:p>
          <a:p>
            <a:pPr marL="35560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}</a:t>
            </a:r>
            <a:endParaRPr lang="en-US" sz="1800" b="1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/>
            </a:endParaRPr>
          </a:p>
          <a:p>
            <a:pPr marL="355600" indent="0">
              <a:buNone/>
            </a:pP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public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void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cetakNama</a:t>
            </a:r>
            <a:r>
              <a:rPr lang="id-ID" sz="1800" b="1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() {</a:t>
            </a:r>
            <a:endParaRPr lang="id-ID" sz="1800" b="1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/>
            </a:endParaRPr>
          </a:p>
          <a:p>
            <a:pPr marL="723900" indent="0">
              <a:buNone/>
            </a:pP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Console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.WriteLine(</a:t>
            </a:r>
            <a:r>
              <a:rPr lang="id-ID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"Nama = {0}"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, namaLengkap());</a:t>
            </a:r>
          </a:p>
          <a:p>
            <a:pPr marL="35560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}</a:t>
            </a:r>
          </a:p>
          <a:p>
            <a:pPr marL="355600" indent="0">
              <a:buNone/>
            </a:pPr>
            <a:endParaRPr lang="id-ID" sz="1800" b="1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/>
            </a:endParaRPr>
          </a:p>
          <a:p>
            <a:pPr marL="0" indent="0">
              <a:buNone/>
            </a:pPr>
            <a:endParaRPr lang="id-ID" sz="18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142319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Fungsi Struct</a:t>
            </a:r>
            <a:endParaRPr lang="id-ID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55600" indent="0">
              <a:buNone/>
            </a:pPr>
            <a:r>
              <a:rPr lang="id-ID" sz="1800" b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public</a:t>
            </a:r>
            <a:r>
              <a:rPr lang="id-ID" sz="1800" b="1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void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cetakNamaGelar(</a:t>
            </a: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string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gelar</a:t>
            </a:r>
            <a:r>
              <a:rPr lang="id-ID" sz="1800" b="1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) {</a:t>
            </a:r>
            <a:endParaRPr lang="id-ID" sz="1800" b="1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/>
            </a:endParaRPr>
          </a:p>
          <a:p>
            <a:pPr marL="1077913" indent="-354013">
              <a:buNone/>
            </a:pP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Console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.WriteLine(</a:t>
            </a:r>
            <a:r>
              <a:rPr lang="id-ID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"Nama Lengkap = {0}"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, namaLengkapGelar(gelar));</a:t>
            </a:r>
          </a:p>
          <a:p>
            <a:pPr marL="35560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}</a:t>
            </a:r>
          </a:p>
          <a:p>
            <a:pPr marL="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}</a:t>
            </a:r>
          </a:p>
          <a:p>
            <a:pPr marL="0" indent="0">
              <a:buNone/>
            </a:pP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static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void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Main(</a:t>
            </a: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string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[] 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args</a:t>
            </a:r>
            <a:r>
              <a:rPr lang="id-ID" sz="1800" b="1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) {</a:t>
            </a:r>
            <a:endParaRPr lang="id-ID" sz="1800" b="1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/>
            </a:endParaRPr>
          </a:p>
          <a:p>
            <a:pPr marL="355600" indent="0">
              <a:buNone/>
            </a:pP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Testing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test;</a:t>
            </a:r>
          </a:p>
          <a:p>
            <a:pPr marL="35560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test.namaDepan = </a:t>
            </a:r>
            <a:r>
              <a:rPr lang="id-ID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"Budi"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;</a:t>
            </a:r>
          </a:p>
          <a:p>
            <a:pPr marL="35560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test.namaBelakang = </a:t>
            </a:r>
            <a:r>
              <a:rPr lang="id-ID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"Chandra"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;</a:t>
            </a:r>
          </a:p>
          <a:p>
            <a:pPr marL="35560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test.cetakNama();</a:t>
            </a:r>
          </a:p>
          <a:p>
            <a:pPr marL="35560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test.cetakNamaGelar(</a:t>
            </a:r>
            <a:r>
              <a:rPr lang="id-ID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"S.Kom."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);</a:t>
            </a:r>
          </a:p>
          <a:p>
            <a:pPr marL="355600" indent="0">
              <a:buNone/>
            </a:pP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Console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.ReadKey();</a:t>
            </a:r>
          </a:p>
          <a:p>
            <a:pPr marL="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}</a:t>
            </a:r>
          </a:p>
          <a:p>
            <a:pPr marL="0" indent="0">
              <a:buNone/>
            </a:pPr>
            <a:endParaRPr lang="id-ID" sz="18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058776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Fungsi Struct</a:t>
            </a:r>
            <a:endParaRPr lang="id-ID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68288" indent="-268288"/>
            <a:endParaRPr lang="id-ID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1825625"/>
            <a:ext cx="7923106" cy="1993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05533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Fungsi </a:t>
            </a:r>
            <a:r>
              <a:rPr lang="id-ID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Overloading</a:t>
            </a:r>
            <a:endParaRPr lang="id-ID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68288" indent="-268288"/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Penulisan prosedur atau fungsi dapat ditulis banyak prosedur atau fungsi dengan nama prosedur atau fungsi yang sama, tetapi yang berbeda adalah pada parameternya.</a:t>
            </a:r>
          </a:p>
          <a:p>
            <a:pPr marL="268288" indent="-268288"/>
            <a:endParaRPr lang="id-ID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5705" y="3891819"/>
            <a:ext cx="3922889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5704" y="4272819"/>
            <a:ext cx="4840111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5705" y="4653819"/>
            <a:ext cx="4374444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7980" y="5034819"/>
            <a:ext cx="4975619" cy="3805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5702" y="5415391"/>
            <a:ext cx="5891810" cy="3805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5702" y="5795963"/>
            <a:ext cx="5432778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22717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Fungsi Overloading</a:t>
            </a:r>
            <a:endParaRPr lang="id-ID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static</a:t>
            </a:r>
            <a:r>
              <a:rPr lang="en-US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en-US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long</a:t>
            </a:r>
            <a:r>
              <a:rPr lang="en-US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Tambah(</a:t>
            </a:r>
            <a:r>
              <a:rPr lang="en-US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int</a:t>
            </a:r>
            <a:r>
              <a:rPr lang="en-US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a, </a:t>
            </a:r>
            <a:r>
              <a:rPr lang="en-US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int</a:t>
            </a:r>
            <a:r>
              <a:rPr lang="en-US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en-US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b</a:t>
            </a:r>
            <a:r>
              <a:rPr lang="en-US" sz="1800" b="1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)</a:t>
            </a:r>
            <a:r>
              <a:rPr lang="id-ID" sz="1800" b="1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{</a:t>
            </a:r>
            <a:endParaRPr lang="id-ID" sz="1800" b="1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/>
            </a:endParaRPr>
          </a:p>
          <a:p>
            <a:pPr marL="355600" indent="0">
              <a:buNone/>
            </a:pP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return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a + b;</a:t>
            </a:r>
          </a:p>
          <a:p>
            <a:pPr marL="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}</a:t>
            </a:r>
          </a:p>
          <a:p>
            <a:pPr marL="0" indent="0">
              <a:buNone/>
            </a:pPr>
            <a:r>
              <a:rPr lang="en-US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static</a:t>
            </a:r>
            <a:r>
              <a:rPr lang="en-US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en-US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long</a:t>
            </a:r>
            <a:r>
              <a:rPr lang="en-US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Tambah(</a:t>
            </a:r>
            <a:r>
              <a:rPr lang="en-US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int</a:t>
            </a:r>
            <a:r>
              <a:rPr lang="en-US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a, </a:t>
            </a:r>
            <a:r>
              <a:rPr lang="en-US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int</a:t>
            </a:r>
            <a:r>
              <a:rPr lang="en-US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b, </a:t>
            </a:r>
            <a:r>
              <a:rPr lang="en-US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int</a:t>
            </a:r>
            <a:r>
              <a:rPr lang="en-US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en-US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</a:t>
            </a:r>
            <a:r>
              <a:rPr lang="en-US" sz="1800" b="1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)</a:t>
            </a:r>
            <a:r>
              <a:rPr lang="id-ID" sz="1800" b="1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{</a:t>
            </a:r>
            <a:endParaRPr lang="id-ID" sz="1800" b="1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/>
            </a:endParaRPr>
          </a:p>
          <a:p>
            <a:pPr marL="355600" indent="0">
              <a:buNone/>
            </a:pP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return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a + b + c;</a:t>
            </a:r>
          </a:p>
          <a:p>
            <a:pPr marL="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}</a:t>
            </a:r>
            <a:endParaRPr lang="en-US" sz="1800" b="1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/>
            </a:endParaRPr>
          </a:p>
          <a:p>
            <a:pPr marL="0" indent="0">
              <a:buNone/>
            </a:pPr>
            <a:r>
              <a:rPr lang="en-US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static</a:t>
            </a:r>
            <a:r>
              <a:rPr lang="en-US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en-US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float</a:t>
            </a:r>
            <a:r>
              <a:rPr lang="en-US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Tambah(</a:t>
            </a:r>
            <a:r>
              <a:rPr lang="en-US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float</a:t>
            </a:r>
            <a:r>
              <a:rPr lang="en-US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a, </a:t>
            </a:r>
            <a:r>
              <a:rPr lang="en-US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float</a:t>
            </a:r>
            <a:r>
              <a:rPr lang="en-US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b, </a:t>
            </a:r>
            <a:r>
              <a:rPr lang="en-US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float</a:t>
            </a:r>
            <a:r>
              <a:rPr lang="en-US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en-US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</a:t>
            </a:r>
            <a:r>
              <a:rPr lang="en-US" sz="1800" b="1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)</a:t>
            </a:r>
            <a:r>
              <a:rPr lang="id-ID" sz="1800" b="1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{</a:t>
            </a:r>
            <a:endParaRPr lang="id-ID" sz="1800" b="1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/>
            </a:endParaRPr>
          </a:p>
          <a:p>
            <a:pPr marL="355600" indent="0">
              <a:buNone/>
            </a:pP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return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a + b + c;</a:t>
            </a:r>
          </a:p>
          <a:p>
            <a:pPr marL="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}</a:t>
            </a:r>
          </a:p>
          <a:p>
            <a:pPr marL="0" indent="0">
              <a:buNone/>
            </a:pPr>
            <a:r>
              <a:rPr lang="en-US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static</a:t>
            </a:r>
            <a:r>
              <a:rPr lang="en-US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en-US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void</a:t>
            </a:r>
            <a:r>
              <a:rPr lang="en-US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Tambah(</a:t>
            </a:r>
            <a:r>
              <a:rPr lang="en-US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int</a:t>
            </a:r>
            <a:r>
              <a:rPr lang="en-US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a, </a:t>
            </a:r>
            <a:r>
              <a:rPr lang="en-US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int</a:t>
            </a:r>
            <a:r>
              <a:rPr lang="en-US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b, </a:t>
            </a:r>
            <a:r>
              <a:rPr lang="en-US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ref</a:t>
            </a:r>
            <a:r>
              <a:rPr lang="en-US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en-US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long</a:t>
            </a:r>
            <a:r>
              <a:rPr lang="en-US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en-US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hasil</a:t>
            </a:r>
            <a:r>
              <a:rPr lang="en-US" sz="1800" b="1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)</a:t>
            </a:r>
            <a:r>
              <a:rPr lang="id-ID" sz="1800" b="1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{</a:t>
            </a:r>
            <a:endParaRPr lang="id-ID" sz="1800" b="1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/>
            </a:endParaRPr>
          </a:p>
          <a:p>
            <a:pPr marL="35560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hasil = a + b;</a:t>
            </a:r>
          </a:p>
          <a:p>
            <a:pPr marL="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}</a:t>
            </a:r>
          </a:p>
          <a:p>
            <a:pPr marL="0" indent="0">
              <a:buNone/>
            </a:pPr>
            <a:endParaRPr lang="id-ID" sz="18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297717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Fungsi Overloading</a:t>
            </a:r>
            <a:endParaRPr lang="id-ID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static</a:t>
            </a:r>
            <a:r>
              <a:rPr lang="en-US" sz="1800" b="1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en-US" sz="1800" b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void</a:t>
            </a:r>
            <a:r>
              <a:rPr lang="en-US" sz="1800" b="1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Tambah(</a:t>
            </a:r>
            <a:r>
              <a:rPr lang="en-US" sz="1800" b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int</a:t>
            </a:r>
            <a:r>
              <a:rPr lang="en-US" sz="1800" b="1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a, </a:t>
            </a:r>
            <a:r>
              <a:rPr lang="en-US" sz="1800" b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int</a:t>
            </a:r>
            <a:r>
              <a:rPr lang="en-US" sz="1800" b="1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b, </a:t>
            </a:r>
            <a:r>
              <a:rPr lang="en-US" sz="1800" b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int</a:t>
            </a:r>
            <a:r>
              <a:rPr lang="en-US" sz="1800" b="1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c, </a:t>
            </a:r>
            <a:r>
              <a:rPr lang="en-US" sz="1800" b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ref</a:t>
            </a:r>
            <a:r>
              <a:rPr lang="en-US" sz="1800" b="1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en-US" sz="1800" b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long</a:t>
            </a:r>
            <a:r>
              <a:rPr lang="en-US" sz="1800" b="1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hasil)</a:t>
            </a:r>
            <a:r>
              <a:rPr lang="id-ID" sz="1800" b="1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{</a:t>
            </a:r>
          </a:p>
          <a:p>
            <a:pPr marL="355600" indent="0">
              <a:buNone/>
            </a:pPr>
            <a:r>
              <a:rPr lang="id-ID" sz="1800" b="1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hasil = a + b + c;</a:t>
            </a:r>
          </a:p>
          <a:p>
            <a:pPr marL="0" indent="0">
              <a:buNone/>
            </a:pPr>
            <a:r>
              <a:rPr lang="id-ID" sz="1800" b="1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}</a:t>
            </a:r>
          </a:p>
          <a:p>
            <a:pPr marL="363538" indent="-363538">
              <a:buNone/>
            </a:pPr>
            <a:r>
              <a:rPr lang="en-US" sz="1800" b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static</a:t>
            </a:r>
            <a:r>
              <a:rPr lang="en-US" sz="1800" b="1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en-US" sz="1800" b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void</a:t>
            </a:r>
            <a:r>
              <a:rPr lang="en-US" sz="1800" b="1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Tambah(</a:t>
            </a:r>
            <a:r>
              <a:rPr lang="en-US" sz="1800" b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float</a:t>
            </a:r>
            <a:r>
              <a:rPr lang="en-US" sz="1800" b="1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a, </a:t>
            </a:r>
            <a:r>
              <a:rPr lang="en-US" sz="1800" b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float</a:t>
            </a:r>
            <a:r>
              <a:rPr lang="en-US" sz="1800" b="1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b, </a:t>
            </a:r>
            <a:r>
              <a:rPr lang="en-US" sz="1800" b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float</a:t>
            </a:r>
            <a:r>
              <a:rPr lang="en-US" sz="1800" b="1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c, </a:t>
            </a:r>
            <a:r>
              <a:rPr lang="en-US" sz="1800" b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ref</a:t>
            </a:r>
            <a:r>
              <a:rPr lang="en-US" sz="1800" b="1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en-US" sz="1800" b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float</a:t>
            </a:r>
            <a:r>
              <a:rPr lang="en-US" sz="1800" b="1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hasil)</a:t>
            </a:r>
            <a:r>
              <a:rPr lang="id-ID" sz="1800" b="1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{</a:t>
            </a:r>
          </a:p>
          <a:p>
            <a:pPr marL="355600" indent="0">
              <a:buNone/>
            </a:pPr>
            <a:r>
              <a:rPr lang="id-ID" sz="1800" b="1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hasil = a + b + c;</a:t>
            </a:r>
          </a:p>
          <a:p>
            <a:pPr marL="0" indent="0">
              <a:buNone/>
            </a:pPr>
            <a:r>
              <a:rPr lang="id-ID" sz="1800" b="1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}</a:t>
            </a:r>
            <a:endParaRPr lang="en-US" sz="1800" b="1" smtClean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/>
            </a:endParaRPr>
          </a:p>
          <a:p>
            <a:pPr marL="0" indent="0">
              <a:buNone/>
            </a:pPr>
            <a:r>
              <a:rPr lang="id-ID" sz="1800" b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static</a:t>
            </a:r>
            <a:r>
              <a:rPr lang="id-ID" sz="1800" b="1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1800" b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void</a:t>
            </a:r>
            <a:r>
              <a:rPr lang="id-ID" sz="1800" b="1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Main(</a:t>
            </a:r>
            <a:r>
              <a:rPr lang="id-ID" sz="1800" b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string</a:t>
            </a:r>
            <a:r>
              <a:rPr lang="id-ID" sz="1800" b="1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[] args) {</a:t>
            </a:r>
          </a:p>
          <a:p>
            <a:pPr marL="355600" indent="0">
              <a:buNone/>
            </a:pPr>
            <a:r>
              <a:rPr lang="id-ID" sz="1800" b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int</a:t>
            </a:r>
            <a:r>
              <a:rPr lang="id-ID" sz="1800" b="1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a, b, c;</a:t>
            </a:r>
          </a:p>
          <a:p>
            <a:pPr marL="355600" indent="0">
              <a:buNone/>
            </a:pPr>
            <a:r>
              <a:rPr lang="id-ID" sz="1800" b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long</a:t>
            </a:r>
            <a:r>
              <a:rPr lang="id-ID" sz="1800" b="1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hsl1;</a:t>
            </a:r>
          </a:p>
          <a:p>
            <a:pPr marL="355600" indent="0">
              <a:buNone/>
            </a:pPr>
            <a:r>
              <a:rPr lang="id-ID" sz="1800" b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float</a:t>
            </a:r>
            <a:r>
              <a:rPr lang="id-ID" sz="1800" b="1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x, y, z, hsl2;</a:t>
            </a:r>
          </a:p>
          <a:p>
            <a:pPr marL="0" indent="0">
              <a:buNone/>
            </a:pPr>
            <a:endParaRPr lang="id-ID" sz="18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926471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Fungsi Overloading</a:t>
            </a:r>
            <a:endParaRPr lang="id-ID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723900" indent="-368300">
              <a:buNone/>
            </a:pPr>
            <a:r>
              <a:rPr lang="id-ID" sz="18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a </a:t>
            </a:r>
            <a:r>
              <a:rPr lang="id-ID" sz="1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= 10;</a:t>
            </a:r>
          </a:p>
          <a:p>
            <a:pPr marL="723900" indent="-368300">
              <a:buNone/>
            </a:pPr>
            <a:r>
              <a:rPr lang="id-ID" sz="1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b = 20;</a:t>
            </a:r>
          </a:p>
          <a:p>
            <a:pPr marL="723900" indent="-368300">
              <a:buNone/>
            </a:pPr>
            <a:r>
              <a:rPr lang="id-ID" sz="1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 = 30;</a:t>
            </a:r>
          </a:p>
          <a:p>
            <a:pPr marL="723900" indent="-368300">
              <a:buNone/>
            </a:pPr>
            <a:r>
              <a:rPr lang="id-ID" sz="1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x = 10.2f;</a:t>
            </a:r>
          </a:p>
          <a:p>
            <a:pPr marL="723900" indent="-368300">
              <a:buNone/>
            </a:pPr>
            <a:r>
              <a:rPr lang="id-ID" sz="1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y = 20.4f;</a:t>
            </a:r>
          </a:p>
          <a:p>
            <a:pPr marL="723900" indent="-368300">
              <a:buNone/>
            </a:pPr>
            <a:r>
              <a:rPr lang="id-ID" sz="1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z = 30.6f;</a:t>
            </a:r>
          </a:p>
          <a:p>
            <a:pPr marL="723900" indent="-368300">
              <a:buNone/>
            </a:pPr>
            <a:r>
              <a:rPr lang="id-ID" sz="1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hsl1 = 0;</a:t>
            </a:r>
          </a:p>
          <a:p>
            <a:pPr marL="723900" indent="-368300">
              <a:buNone/>
            </a:pPr>
            <a:r>
              <a:rPr lang="id-ID" sz="1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hsl2 = 0;</a:t>
            </a:r>
          </a:p>
          <a:p>
            <a:pPr marL="723900" indent="-368300">
              <a:buNone/>
            </a:pP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Console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.WriteLine(</a:t>
            </a:r>
            <a:r>
              <a:rPr lang="id-ID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"{0} + {1} = {2}"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, a, b, Tambah(a, b));</a:t>
            </a:r>
          </a:p>
          <a:p>
            <a:pPr marL="723900" indent="-368300">
              <a:buNone/>
            </a:pP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Console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.WriteLine(</a:t>
            </a:r>
            <a:r>
              <a:rPr lang="id-ID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"{0} + {1} + {2} = {3}"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, a, b, c, Tambah(a, b, c));</a:t>
            </a:r>
          </a:p>
          <a:p>
            <a:pPr marL="0" indent="0">
              <a:buNone/>
            </a:pPr>
            <a:endParaRPr lang="id-ID" sz="18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55239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Prosedur dan Fungsi</a:t>
            </a:r>
            <a:endParaRPr lang="id-ID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Prosedur = sub rutin yang bersifat independen dan tidak mengembalikan nilai.</a:t>
            </a:r>
          </a:p>
          <a:p>
            <a:pPr marL="723900" indent="0">
              <a:spcBef>
                <a:spcPts val="600"/>
              </a:spcBef>
              <a:buNone/>
            </a:pP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static void &lt;procedureName&gt; ()</a:t>
            </a:r>
          </a:p>
          <a:p>
            <a:pPr marL="723900" indent="0">
              <a:spcBef>
                <a:spcPts val="600"/>
              </a:spcBef>
              <a:buNone/>
            </a:pP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1077913" indent="0">
              <a:spcBef>
                <a:spcPts val="600"/>
              </a:spcBef>
              <a:buNone/>
            </a:pP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… … …</a:t>
            </a:r>
          </a:p>
          <a:p>
            <a:pPr marL="723900" indent="0">
              <a:spcBef>
                <a:spcPts val="600"/>
              </a:spcBef>
              <a:buNone/>
            </a:pP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268288" indent="-268288"/>
            <a:endParaRPr lang="id-ID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9667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Fungsi Overloading</a:t>
            </a:r>
            <a:endParaRPr lang="id-ID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723900" indent="-368300">
              <a:buNone/>
            </a:pPr>
            <a:r>
              <a:rPr lang="id-ID" sz="1800" b="1" smtClean="0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Console</a:t>
            </a:r>
            <a:r>
              <a:rPr lang="id-ID" sz="1800" b="1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.WriteLine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(</a:t>
            </a:r>
            <a:r>
              <a:rPr lang="id-ID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"{0} + {1} + {2} = {3}"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, x, y, z, Tambah(x, y, z));</a:t>
            </a:r>
          </a:p>
          <a:p>
            <a:pPr marL="723900" indent="-36830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Tambah(a, b, </a:t>
            </a: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ref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hsl1);</a:t>
            </a:r>
          </a:p>
          <a:p>
            <a:pPr marL="723900" indent="-368300">
              <a:buNone/>
            </a:pP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Console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.WriteLine(</a:t>
            </a:r>
            <a:r>
              <a:rPr lang="id-ID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"{0} + {1} = {2}"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, a, b, hsl1);</a:t>
            </a:r>
          </a:p>
          <a:p>
            <a:pPr marL="35560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Tambah(a, b, c, </a:t>
            </a: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ref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hsl1);</a:t>
            </a:r>
          </a:p>
          <a:p>
            <a:pPr marL="355600" indent="0">
              <a:buNone/>
            </a:pP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Console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.WriteLine(</a:t>
            </a:r>
            <a:r>
              <a:rPr lang="id-ID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"{0} + {1} + {2} = {3}"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, a, b, c, hsl1);</a:t>
            </a:r>
          </a:p>
          <a:p>
            <a:pPr marL="35560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Tambah(x, y, z, </a:t>
            </a: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ref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hsl2);</a:t>
            </a:r>
          </a:p>
          <a:p>
            <a:pPr marL="355600" indent="0">
              <a:buNone/>
            </a:pP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Console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.WriteLine(</a:t>
            </a:r>
            <a:r>
              <a:rPr lang="id-ID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"{0} + {1} + {2} = {3}"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, x, y, z, hsl2);</a:t>
            </a:r>
          </a:p>
          <a:p>
            <a:pPr marL="355600" indent="0">
              <a:buNone/>
            </a:pP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Console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.ReadKey();</a:t>
            </a:r>
            <a:endParaRPr lang="en-US" sz="1800" b="1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/>
            </a:endParaRPr>
          </a:p>
          <a:p>
            <a:pPr marL="0" indent="0">
              <a:buNone/>
            </a:pPr>
            <a:r>
              <a:rPr lang="id-ID" sz="1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}</a:t>
            </a:r>
          </a:p>
          <a:p>
            <a:pPr marL="0" indent="0">
              <a:buNone/>
            </a:pPr>
            <a:endParaRPr lang="id-ID" sz="18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922335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Fungsi Overloading</a:t>
            </a:r>
            <a:endParaRPr lang="id-ID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68288" indent="-268288"/>
            <a:endParaRPr lang="id-ID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1825625"/>
            <a:ext cx="7886700" cy="3954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50474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Math</a:t>
            </a:r>
            <a:endParaRPr lang="id-ID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Merupakan kelas untuk mengelola proses aritmatika.</a:t>
            </a:r>
          </a:p>
          <a:p>
            <a:pPr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Berisi sejumlah fungsi-fungsi, yakni :</a:t>
            </a:r>
          </a:p>
          <a:p>
            <a:pPr marL="268288" indent="-268288"/>
            <a:endParaRPr lang="id-ID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5660636"/>
              </p:ext>
            </p:extLst>
          </p:nvPr>
        </p:nvGraphicFramePr>
        <p:xfrm>
          <a:off x="183777" y="3501614"/>
          <a:ext cx="8758517" cy="3169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91663"/>
                <a:gridCol w="556685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/>
                        <a:t>Command</a:t>
                      </a:r>
                      <a:endParaRPr lang="id-ID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/>
                        <a:t>Result</a:t>
                      </a:r>
                      <a:endParaRPr lang="id-ID" sz="200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smtClean="0">
                          <a:latin typeface="Courier New" pitchFamily="49" charset="0"/>
                          <a:cs typeface="Courier New" pitchFamily="49" charset="0"/>
                        </a:rPr>
                        <a:t>Math.Abs(…)</a:t>
                      </a:r>
                      <a:endParaRPr lang="id-ID" sz="2000" b="1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M</a:t>
                      </a:r>
                      <a:r>
                        <a:rPr lang="id-ID" sz="2000" smtClean="0"/>
                        <a:t>engambil nilai absolute</a:t>
                      </a:r>
                      <a:endParaRPr lang="id-ID" sz="200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smtClean="0">
                          <a:latin typeface="Courier New" pitchFamily="49" charset="0"/>
                          <a:cs typeface="Courier New" pitchFamily="49" charset="0"/>
                        </a:rPr>
                        <a:t>Math.Asin(…)</a:t>
                      </a:r>
                      <a:endParaRPr lang="id-ID" sz="2000" b="1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M</a:t>
                      </a:r>
                      <a:r>
                        <a:rPr lang="id-ID" sz="2000" smtClean="0"/>
                        <a:t>engambil nilai arc sinus</a:t>
                      </a:r>
                      <a:endParaRPr lang="id-ID" sz="200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smtClean="0">
                          <a:latin typeface="Courier New" pitchFamily="49" charset="0"/>
                          <a:cs typeface="Courier New" pitchFamily="49" charset="0"/>
                        </a:rPr>
                        <a:t>Math.Acos(…)</a:t>
                      </a:r>
                      <a:endParaRPr lang="id-ID" sz="2000" b="1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smtClean="0"/>
                        <a:t>M</a:t>
                      </a:r>
                      <a:r>
                        <a:rPr lang="id-ID" sz="2000" smtClean="0"/>
                        <a:t>engambil nilai arc</a:t>
                      </a:r>
                      <a:r>
                        <a:rPr lang="en-US" sz="2000" baseline="0" smtClean="0"/>
                        <a:t> cosinus</a:t>
                      </a:r>
                      <a:endParaRPr lang="id-ID" sz="2000" smtClean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smtClean="0">
                          <a:latin typeface="Courier New" pitchFamily="49" charset="0"/>
                          <a:cs typeface="Courier New" pitchFamily="49" charset="0"/>
                        </a:rPr>
                        <a:t>Math.Atan(…)</a:t>
                      </a:r>
                      <a:endParaRPr lang="id-ID" sz="2000" b="1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smtClean="0"/>
                        <a:t>M</a:t>
                      </a:r>
                      <a:r>
                        <a:rPr lang="id-ID" sz="2000" smtClean="0"/>
                        <a:t>engambil nilai arc</a:t>
                      </a:r>
                      <a:r>
                        <a:rPr lang="en-US" sz="2000" baseline="0" smtClean="0"/>
                        <a:t> tangen</a:t>
                      </a:r>
                      <a:endParaRPr lang="id-ID" sz="2000" smtClean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smtClean="0">
                          <a:latin typeface="Courier New" pitchFamily="49" charset="0"/>
                          <a:cs typeface="Courier New" pitchFamily="49" charset="0"/>
                        </a:rPr>
                        <a:t>Math.BigMul(…)</a:t>
                      </a:r>
                      <a:endParaRPr lang="id-ID" sz="2000" b="1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i-FI" sz="2000" smtClean="0"/>
                        <a:t>Perkalian 2 nilai (dalam long)</a:t>
                      </a:r>
                      <a:endParaRPr lang="id-ID" sz="200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smtClean="0">
                          <a:latin typeface="Courier New" pitchFamily="49" charset="0"/>
                          <a:cs typeface="Courier New" pitchFamily="49" charset="0"/>
                        </a:rPr>
                        <a:t>Math.Ceiling(…)</a:t>
                      </a:r>
                      <a:endParaRPr lang="id-ID" sz="2000" b="1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P</a:t>
                      </a:r>
                      <a:r>
                        <a:rPr lang="id-ID" sz="2000" smtClean="0"/>
                        <a:t>embulatan ke atas</a:t>
                      </a:r>
                      <a:endParaRPr lang="id-ID" sz="200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smtClean="0">
                          <a:latin typeface="Courier New" pitchFamily="49" charset="0"/>
                          <a:cs typeface="Courier New" pitchFamily="49" charset="0"/>
                        </a:rPr>
                        <a:t>Math.Floor(…)</a:t>
                      </a:r>
                      <a:endParaRPr lang="id-ID" sz="2000" b="1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P</a:t>
                      </a:r>
                      <a:r>
                        <a:rPr lang="id-ID" sz="2000" smtClean="0"/>
                        <a:t>embulatan ke</a:t>
                      </a:r>
                      <a:r>
                        <a:rPr lang="en-US" sz="2000" baseline="0" smtClean="0"/>
                        <a:t> bawah</a:t>
                      </a:r>
                      <a:endParaRPr lang="id-ID" sz="200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06269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Math</a:t>
            </a:r>
            <a:endParaRPr lang="id-ID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68288" indent="-268288"/>
            <a:endParaRPr lang="id-ID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430716"/>
              </p:ext>
            </p:extLst>
          </p:nvPr>
        </p:nvGraphicFramePr>
        <p:xfrm>
          <a:off x="183776" y="1825625"/>
          <a:ext cx="8758518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1130"/>
                <a:gridCol w="599738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/>
                        <a:t>Command</a:t>
                      </a:r>
                      <a:endParaRPr lang="id-ID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/>
                        <a:t>Result</a:t>
                      </a:r>
                      <a:endParaRPr lang="id-ID" sz="200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smtClean="0">
                          <a:latin typeface="Courier New" pitchFamily="49" charset="0"/>
                          <a:cs typeface="Courier New" pitchFamily="49" charset="0"/>
                        </a:rPr>
                        <a:t>Math.Round(…)</a:t>
                      </a:r>
                      <a:endParaRPr lang="id-ID" sz="2000" b="1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P</a:t>
                      </a:r>
                      <a:r>
                        <a:rPr lang="id-ID" sz="2000" smtClean="0"/>
                        <a:t>embulatan dengan besaran desimal tertentu</a:t>
                      </a:r>
                      <a:endParaRPr lang="id-ID" sz="200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smtClean="0">
                          <a:latin typeface="Courier New" pitchFamily="49" charset="0"/>
                          <a:cs typeface="Courier New" pitchFamily="49" charset="0"/>
                        </a:rPr>
                        <a:t>Math.Sin(…)</a:t>
                      </a:r>
                      <a:endParaRPr lang="id-ID" sz="2000" b="1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M</a:t>
                      </a:r>
                      <a:r>
                        <a:rPr lang="id-ID" sz="2000" smtClean="0"/>
                        <a:t>engambil nilai arc sinus</a:t>
                      </a:r>
                      <a:endParaRPr lang="id-ID" sz="200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smtClean="0">
                          <a:latin typeface="Courier New" pitchFamily="49" charset="0"/>
                          <a:cs typeface="Courier New" pitchFamily="49" charset="0"/>
                        </a:rPr>
                        <a:t>Math.Cos(…)</a:t>
                      </a:r>
                      <a:endParaRPr lang="id-ID" sz="2000" b="1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M</a:t>
                      </a:r>
                      <a:r>
                        <a:rPr lang="id-ID" sz="2000" smtClean="0"/>
                        <a:t>engambil nilai arc</a:t>
                      </a:r>
                      <a:r>
                        <a:rPr lang="en-US" sz="2000" baseline="0" smtClean="0"/>
                        <a:t> cosinus</a:t>
                      </a:r>
                      <a:endParaRPr lang="id-ID" sz="200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smtClean="0">
                          <a:latin typeface="Courier New" pitchFamily="49" charset="0"/>
                          <a:cs typeface="Courier New" pitchFamily="49" charset="0"/>
                        </a:rPr>
                        <a:t>Math.Tan(…)</a:t>
                      </a:r>
                      <a:endParaRPr lang="id-ID" sz="2000" b="1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M</a:t>
                      </a:r>
                      <a:r>
                        <a:rPr lang="id-ID" sz="2000" smtClean="0"/>
                        <a:t>engambil nilai arc</a:t>
                      </a:r>
                      <a:r>
                        <a:rPr lang="en-US" sz="2000" baseline="0" smtClean="0"/>
                        <a:t> tangen</a:t>
                      </a:r>
                      <a:endParaRPr lang="id-ID" sz="200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smtClean="0">
                          <a:latin typeface="Courier New" pitchFamily="49" charset="0"/>
                          <a:cs typeface="Courier New" pitchFamily="49" charset="0"/>
                        </a:rPr>
                        <a:t>Math.DivRem(…)</a:t>
                      </a:r>
                      <a:endParaRPr lang="id-ID" sz="2000" b="1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2000" smtClean="0"/>
                        <a:t>Mengambil hasil dan sisa pembagian</a:t>
                      </a:r>
                      <a:endParaRPr lang="id-ID" sz="200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smtClean="0">
                          <a:latin typeface="Courier New" pitchFamily="49" charset="0"/>
                          <a:cs typeface="Courier New" pitchFamily="49" charset="0"/>
                        </a:rPr>
                        <a:t>Math.Exp(…)</a:t>
                      </a:r>
                      <a:endParaRPr lang="id-ID" sz="2000" b="1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M</a:t>
                      </a:r>
                      <a:r>
                        <a:rPr lang="id-ID" sz="2000" smtClean="0"/>
                        <a:t>engambil nilai eksponential</a:t>
                      </a:r>
                      <a:endParaRPr lang="id-ID" sz="200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smtClean="0">
                          <a:latin typeface="Courier New" pitchFamily="49" charset="0"/>
                          <a:cs typeface="Courier New" pitchFamily="49" charset="0"/>
                        </a:rPr>
                        <a:t>Math.Log(…)</a:t>
                      </a:r>
                      <a:endParaRPr lang="id-ID" sz="2000" b="1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smtClean="0"/>
                        <a:t>M</a:t>
                      </a:r>
                      <a:r>
                        <a:rPr lang="id-ID" sz="2000" smtClean="0"/>
                        <a:t>engambil nilai logaritma dengan nilai base tertentu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smtClean="0">
                          <a:latin typeface="Courier New" pitchFamily="49" charset="0"/>
                          <a:cs typeface="Courier New" pitchFamily="49" charset="0"/>
                        </a:rPr>
                        <a:t>Math.Log10(…)</a:t>
                      </a:r>
                      <a:endParaRPr lang="id-ID" sz="2000" b="1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2000" smtClean="0"/>
                        <a:t>Mengambil nilai logaritma dengan base 10</a:t>
                      </a:r>
                      <a:endParaRPr lang="id-ID" sz="2000" smtClean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smtClean="0">
                          <a:latin typeface="Courier New" pitchFamily="49" charset="0"/>
                          <a:cs typeface="Courier New" pitchFamily="49" charset="0"/>
                        </a:rPr>
                        <a:t>Math.Min(…)</a:t>
                      </a:r>
                      <a:endParaRPr lang="id-ID" sz="2000" b="1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M</a:t>
                      </a:r>
                      <a:r>
                        <a:rPr lang="id-ID" sz="2000" smtClean="0"/>
                        <a:t>engambil nilai minimum dari 2 nilai</a:t>
                      </a:r>
                      <a:endParaRPr lang="id-ID" sz="200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smtClean="0">
                          <a:latin typeface="Courier New" pitchFamily="49" charset="0"/>
                          <a:cs typeface="Courier New" pitchFamily="49" charset="0"/>
                        </a:rPr>
                        <a:t>Math.Max(…)</a:t>
                      </a:r>
                      <a:endParaRPr lang="id-ID" sz="2000" b="1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M</a:t>
                      </a:r>
                      <a:r>
                        <a:rPr lang="id-ID" sz="2000" smtClean="0"/>
                        <a:t>engambil nilai </a:t>
                      </a:r>
                      <a:r>
                        <a:rPr lang="en-US" sz="2000" smtClean="0"/>
                        <a:t>maksimum</a:t>
                      </a:r>
                      <a:r>
                        <a:rPr lang="en-US" sz="2000" baseline="0" smtClean="0"/>
                        <a:t> </a:t>
                      </a:r>
                      <a:r>
                        <a:rPr lang="id-ID" sz="2000" smtClean="0"/>
                        <a:t>dari 2 nilai</a:t>
                      </a:r>
                      <a:endParaRPr lang="id-ID" sz="200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smtClean="0">
                          <a:latin typeface="Courier New" pitchFamily="49" charset="0"/>
                          <a:cs typeface="Courier New" pitchFamily="49" charset="0"/>
                        </a:rPr>
                        <a:t>Math.PI</a:t>
                      </a:r>
                      <a:endParaRPr lang="id-ID" sz="2000" b="1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i-FI" sz="2000" smtClean="0"/>
                        <a:t>Nilai konstanta untuk Phi (22/7)</a:t>
                      </a:r>
                      <a:endParaRPr lang="id-ID" sz="200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04219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Math</a:t>
            </a:r>
            <a:endParaRPr lang="id-ID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68288" indent="-268288"/>
            <a:endParaRPr lang="id-ID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285873"/>
              </p:ext>
            </p:extLst>
          </p:nvPr>
        </p:nvGraphicFramePr>
        <p:xfrm>
          <a:off x="179294" y="1825625"/>
          <a:ext cx="8763000" cy="3870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11071"/>
                <a:gridCol w="535192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/>
                        <a:t>Command</a:t>
                      </a:r>
                      <a:endParaRPr lang="id-ID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/>
                        <a:t>Result</a:t>
                      </a:r>
                      <a:endParaRPr lang="id-ID" sz="200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smtClean="0">
                          <a:latin typeface="Courier New" pitchFamily="49" charset="0"/>
                          <a:cs typeface="Courier New" pitchFamily="49" charset="0"/>
                        </a:rPr>
                        <a:t>Math.Pow(…)</a:t>
                      </a:r>
                      <a:endParaRPr lang="id-ID" sz="2000" b="1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M</a:t>
                      </a:r>
                      <a:r>
                        <a:rPr lang="id-ID" sz="2000" smtClean="0"/>
                        <a:t>engambil hasil pangkat 2 nilai</a:t>
                      </a:r>
                      <a:endParaRPr lang="id-ID" sz="200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smtClean="0">
                          <a:latin typeface="Courier New" pitchFamily="49" charset="0"/>
                          <a:cs typeface="Courier New" pitchFamily="49" charset="0"/>
                        </a:rPr>
                        <a:t>Math.Sign(…)</a:t>
                      </a:r>
                      <a:endParaRPr lang="id-ID" sz="2000" b="1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C</a:t>
                      </a:r>
                      <a:r>
                        <a:rPr lang="id-ID" sz="2000" smtClean="0"/>
                        <a:t>ek apakah suatu nilai adalah bilangan positif, negatif, atau nol</a:t>
                      </a:r>
                      <a:endParaRPr lang="id-ID" sz="200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smtClean="0">
                          <a:latin typeface="Courier New" pitchFamily="49" charset="0"/>
                          <a:cs typeface="Courier New" pitchFamily="49" charset="0"/>
                        </a:rPr>
                        <a:t>Math.Sinh(…)</a:t>
                      </a:r>
                      <a:endParaRPr lang="id-ID" sz="2000" b="1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M</a:t>
                      </a:r>
                      <a:r>
                        <a:rPr lang="id-ID" sz="2000" smtClean="0"/>
                        <a:t>engambil nilai sinus hiperbolik</a:t>
                      </a:r>
                      <a:endParaRPr lang="id-ID" sz="200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smtClean="0">
                          <a:latin typeface="Courier New" pitchFamily="49" charset="0"/>
                          <a:cs typeface="Courier New" pitchFamily="49" charset="0"/>
                        </a:rPr>
                        <a:t>Math.Cosh(…)</a:t>
                      </a:r>
                      <a:endParaRPr lang="id-ID" sz="2000" b="1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M</a:t>
                      </a:r>
                      <a:r>
                        <a:rPr lang="id-ID" sz="2000" smtClean="0"/>
                        <a:t>engambil nilai </a:t>
                      </a:r>
                      <a:r>
                        <a:rPr lang="en-US" sz="2000" smtClean="0"/>
                        <a:t>cosinus</a:t>
                      </a:r>
                      <a:r>
                        <a:rPr lang="en-US" sz="2000" baseline="0" smtClean="0"/>
                        <a:t> </a:t>
                      </a:r>
                      <a:r>
                        <a:rPr lang="id-ID" sz="2000" smtClean="0"/>
                        <a:t>hiperbolik</a:t>
                      </a:r>
                      <a:endParaRPr lang="id-ID" sz="200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smtClean="0">
                          <a:latin typeface="Courier New" pitchFamily="49" charset="0"/>
                          <a:cs typeface="Courier New" pitchFamily="49" charset="0"/>
                        </a:rPr>
                        <a:t>Math.Tanh(…)</a:t>
                      </a:r>
                      <a:endParaRPr lang="id-ID" sz="2000" b="1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M</a:t>
                      </a:r>
                      <a:r>
                        <a:rPr lang="id-ID" sz="2000" smtClean="0"/>
                        <a:t>engambil nilai </a:t>
                      </a:r>
                      <a:r>
                        <a:rPr lang="en-US" sz="2000" smtClean="0"/>
                        <a:t>tangen</a:t>
                      </a:r>
                      <a:r>
                        <a:rPr lang="en-US" sz="2000" baseline="0" smtClean="0"/>
                        <a:t> </a:t>
                      </a:r>
                      <a:r>
                        <a:rPr lang="id-ID" sz="2000" smtClean="0"/>
                        <a:t>hiperbolik</a:t>
                      </a:r>
                      <a:endParaRPr lang="id-ID" sz="200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smtClean="0">
                          <a:latin typeface="Courier New" pitchFamily="49" charset="0"/>
                          <a:cs typeface="Courier New" pitchFamily="49" charset="0"/>
                        </a:rPr>
                        <a:t>Math.Sqrt(…)</a:t>
                      </a:r>
                      <a:endParaRPr lang="id-ID" sz="2000" b="1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M</a:t>
                      </a:r>
                      <a:r>
                        <a:rPr lang="id-ID" sz="2000" smtClean="0"/>
                        <a:t>engambil nilai akar kuadrat</a:t>
                      </a:r>
                      <a:endParaRPr lang="id-ID" sz="200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smtClean="0">
                          <a:latin typeface="Courier New" pitchFamily="49" charset="0"/>
                          <a:cs typeface="Courier New" pitchFamily="49" charset="0"/>
                        </a:rPr>
                        <a:t>Math.IEEEReminder(…)</a:t>
                      </a:r>
                      <a:endParaRPr lang="id-ID" sz="2000" b="1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Mengambil sisa pembagian</a:t>
                      </a:r>
                      <a:endParaRPr lang="id-ID" sz="200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smtClean="0">
                          <a:latin typeface="Courier New" pitchFamily="49" charset="0"/>
                          <a:cs typeface="Courier New" pitchFamily="49" charset="0"/>
                        </a:rPr>
                        <a:t>Math.Truncate(…)</a:t>
                      </a:r>
                      <a:endParaRPr lang="id-ID" sz="2000" b="1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M</a:t>
                      </a:r>
                      <a:r>
                        <a:rPr lang="id-ID" sz="2000" smtClean="0"/>
                        <a:t>engambil bilangan bulat dari nilai pecahan</a:t>
                      </a:r>
                      <a:endParaRPr lang="id-ID" sz="200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13221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Math</a:t>
            </a:r>
            <a:endParaRPr lang="id-ID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d-ID" sz="2000" b="1">
                <a:solidFill>
                  <a:srgbClr val="2B91AF"/>
                </a:solidFill>
                <a:latin typeface="Consolas"/>
              </a:rPr>
              <a:t>Random</a:t>
            </a:r>
            <a:r>
              <a:rPr lang="id-ID" sz="2000" b="1">
                <a:solidFill>
                  <a:prstClr val="black"/>
                </a:solidFill>
                <a:latin typeface="Consolas"/>
              </a:rPr>
              <a:t> rnd = </a:t>
            </a:r>
            <a:r>
              <a:rPr lang="id-ID" sz="2000" b="1">
                <a:solidFill>
                  <a:srgbClr val="0000FF"/>
                </a:solidFill>
                <a:latin typeface="Consolas"/>
              </a:rPr>
              <a:t>new</a:t>
            </a:r>
            <a:r>
              <a:rPr lang="id-ID" sz="2000" b="1">
                <a:solidFill>
                  <a:prstClr val="black"/>
                </a:solidFill>
                <a:latin typeface="Consolas"/>
              </a:rPr>
              <a:t> </a:t>
            </a:r>
            <a:r>
              <a:rPr lang="id-ID" sz="2000" b="1">
                <a:solidFill>
                  <a:srgbClr val="2B91AF"/>
                </a:solidFill>
                <a:latin typeface="Consolas"/>
              </a:rPr>
              <a:t>Random</a:t>
            </a:r>
            <a:r>
              <a:rPr lang="id-ID" sz="2000" b="1">
                <a:solidFill>
                  <a:prstClr val="black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id-ID" sz="2000" b="1">
                <a:solidFill>
                  <a:srgbClr val="0000FF"/>
                </a:solidFill>
                <a:latin typeface="Consolas"/>
              </a:rPr>
              <a:t>float</a:t>
            </a:r>
            <a:r>
              <a:rPr lang="id-ID" sz="2000" b="1">
                <a:solidFill>
                  <a:prstClr val="black"/>
                </a:solidFill>
                <a:latin typeface="Consolas"/>
              </a:rPr>
              <a:t>[] x = </a:t>
            </a:r>
            <a:r>
              <a:rPr lang="id-ID" sz="2000" b="1">
                <a:solidFill>
                  <a:srgbClr val="0000FF"/>
                </a:solidFill>
                <a:latin typeface="Consolas"/>
              </a:rPr>
              <a:t>new</a:t>
            </a:r>
            <a:r>
              <a:rPr lang="id-ID" sz="2000" b="1">
                <a:solidFill>
                  <a:prstClr val="black"/>
                </a:solidFill>
                <a:latin typeface="Consolas"/>
              </a:rPr>
              <a:t> </a:t>
            </a:r>
            <a:r>
              <a:rPr lang="id-ID" sz="2000" b="1">
                <a:solidFill>
                  <a:srgbClr val="0000FF"/>
                </a:solidFill>
                <a:latin typeface="Consolas"/>
              </a:rPr>
              <a:t>float</a:t>
            </a:r>
            <a:r>
              <a:rPr lang="id-ID" sz="2000" b="1">
                <a:solidFill>
                  <a:prstClr val="black"/>
                </a:solidFill>
                <a:latin typeface="Consolas"/>
              </a:rPr>
              <a:t>[10];</a:t>
            </a:r>
          </a:p>
          <a:p>
            <a:pPr marL="0" indent="0">
              <a:buNone/>
            </a:pPr>
            <a:r>
              <a:rPr lang="nn-NO" sz="2000" b="1">
                <a:solidFill>
                  <a:srgbClr val="0000FF"/>
                </a:solidFill>
                <a:latin typeface="Consolas"/>
              </a:rPr>
              <a:t>for</a:t>
            </a:r>
            <a:r>
              <a:rPr lang="nn-NO" sz="2000" b="1">
                <a:solidFill>
                  <a:prstClr val="black"/>
                </a:solidFill>
                <a:latin typeface="Consolas"/>
              </a:rPr>
              <a:t> (</a:t>
            </a:r>
            <a:r>
              <a:rPr lang="nn-NO" sz="2000" b="1">
                <a:solidFill>
                  <a:srgbClr val="0000FF"/>
                </a:solidFill>
                <a:latin typeface="Consolas"/>
              </a:rPr>
              <a:t>int</a:t>
            </a:r>
            <a:r>
              <a:rPr lang="nn-NO" sz="2000" b="1">
                <a:solidFill>
                  <a:prstClr val="black"/>
                </a:solidFill>
                <a:latin typeface="Consolas"/>
              </a:rPr>
              <a:t> i = 0; i &lt;= x.GetUpperBound(0); i++)</a:t>
            </a:r>
          </a:p>
          <a:p>
            <a:pPr marL="355600" indent="0">
              <a:buNone/>
            </a:pPr>
            <a:r>
              <a:rPr lang="id-ID" sz="2000" b="1">
                <a:solidFill>
                  <a:prstClr val="black"/>
                </a:solidFill>
                <a:latin typeface="Consolas"/>
              </a:rPr>
              <a:t>x[i] = (</a:t>
            </a:r>
            <a:r>
              <a:rPr lang="id-ID" sz="2000" b="1">
                <a:solidFill>
                  <a:srgbClr val="0000FF"/>
                </a:solidFill>
                <a:latin typeface="Consolas"/>
              </a:rPr>
              <a:t>float</a:t>
            </a:r>
            <a:r>
              <a:rPr lang="id-ID" sz="2000" b="1">
                <a:solidFill>
                  <a:prstClr val="black"/>
                </a:solidFill>
                <a:latin typeface="Consolas"/>
              </a:rPr>
              <a:t>)rnd.NextDouble() * rnd.Next(100);</a:t>
            </a:r>
          </a:p>
          <a:p>
            <a:pPr marL="0" indent="0">
              <a:buNone/>
            </a:pPr>
            <a:r>
              <a:rPr lang="id-ID" sz="2000" b="1">
                <a:solidFill>
                  <a:srgbClr val="0000FF"/>
                </a:solidFill>
                <a:latin typeface="Consolas"/>
              </a:rPr>
              <a:t>foreach</a:t>
            </a:r>
            <a:r>
              <a:rPr lang="id-ID" sz="2000" b="1">
                <a:solidFill>
                  <a:prstClr val="black"/>
                </a:solidFill>
                <a:latin typeface="Consolas"/>
              </a:rPr>
              <a:t> (</a:t>
            </a:r>
            <a:r>
              <a:rPr lang="id-ID" sz="2000" b="1">
                <a:solidFill>
                  <a:srgbClr val="0000FF"/>
                </a:solidFill>
                <a:latin typeface="Consolas"/>
              </a:rPr>
              <a:t>float</a:t>
            </a:r>
            <a:r>
              <a:rPr lang="id-ID" sz="2000" b="1">
                <a:solidFill>
                  <a:prstClr val="black"/>
                </a:solidFill>
                <a:latin typeface="Consolas"/>
              </a:rPr>
              <a:t> i </a:t>
            </a:r>
            <a:r>
              <a:rPr lang="id-ID" sz="2000" b="1">
                <a:solidFill>
                  <a:srgbClr val="0000FF"/>
                </a:solidFill>
                <a:latin typeface="Consolas"/>
              </a:rPr>
              <a:t>in</a:t>
            </a:r>
            <a:r>
              <a:rPr lang="id-ID" sz="2000" b="1">
                <a:solidFill>
                  <a:prstClr val="black"/>
                </a:solidFill>
                <a:latin typeface="Consolas"/>
              </a:rPr>
              <a:t> x)</a:t>
            </a:r>
          </a:p>
          <a:p>
            <a:pPr marL="723900" indent="-368300">
              <a:buNone/>
            </a:pPr>
            <a:r>
              <a:rPr lang="id-ID" sz="2000" b="1">
                <a:solidFill>
                  <a:srgbClr val="2B91AF"/>
                </a:solidFill>
                <a:latin typeface="Consolas"/>
              </a:rPr>
              <a:t>Console</a:t>
            </a:r>
            <a:r>
              <a:rPr lang="id-ID" sz="2000" b="1">
                <a:solidFill>
                  <a:prstClr val="black"/>
                </a:solidFill>
                <a:latin typeface="Consolas"/>
              </a:rPr>
              <a:t>.WriteLine(</a:t>
            </a:r>
            <a:r>
              <a:rPr lang="id-ID" sz="2000" b="1">
                <a:solidFill>
                  <a:srgbClr val="A31515"/>
                </a:solidFill>
                <a:latin typeface="Consolas"/>
              </a:rPr>
              <a:t>"{0} - {1} - {2}"</a:t>
            </a:r>
            <a:r>
              <a:rPr lang="id-ID" sz="2000" b="1">
                <a:solidFill>
                  <a:prstClr val="black"/>
                </a:solidFill>
                <a:latin typeface="Consolas"/>
              </a:rPr>
              <a:t>, </a:t>
            </a:r>
            <a:r>
              <a:rPr lang="id-ID" sz="2000" b="1">
                <a:solidFill>
                  <a:srgbClr val="2B91AF"/>
                </a:solidFill>
                <a:latin typeface="Consolas"/>
              </a:rPr>
              <a:t>Math</a:t>
            </a:r>
            <a:r>
              <a:rPr lang="id-ID" sz="2000" b="1">
                <a:solidFill>
                  <a:prstClr val="black"/>
                </a:solidFill>
                <a:latin typeface="Consolas"/>
              </a:rPr>
              <a:t>.Round(i, 2), </a:t>
            </a:r>
            <a:r>
              <a:rPr lang="id-ID" sz="2000" b="1">
                <a:solidFill>
                  <a:srgbClr val="2B91AF"/>
                </a:solidFill>
                <a:latin typeface="Consolas"/>
              </a:rPr>
              <a:t>Math</a:t>
            </a:r>
            <a:r>
              <a:rPr lang="id-ID" sz="2000" b="1">
                <a:solidFill>
                  <a:prstClr val="black"/>
                </a:solidFill>
                <a:latin typeface="Consolas"/>
              </a:rPr>
              <a:t>.Floor(i), </a:t>
            </a:r>
            <a:r>
              <a:rPr lang="id-ID" sz="2000" b="1">
                <a:solidFill>
                  <a:srgbClr val="2B91AF"/>
                </a:solidFill>
                <a:latin typeface="Consolas"/>
              </a:rPr>
              <a:t>Math</a:t>
            </a:r>
            <a:r>
              <a:rPr lang="id-ID" sz="2000" b="1">
                <a:solidFill>
                  <a:prstClr val="black"/>
                </a:solidFill>
                <a:latin typeface="Consolas"/>
              </a:rPr>
              <a:t>.Ceiling(i));</a:t>
            </a:r>
          </a:p>
          <a:p>
            <a:pPr marL="0" indent="0">
              <a:buNone/>
            </a:pPr>
            <a:r>
              <a:rPr lang="id-ID" sz="2000" b="1">
                <a:solidFill>
                  <a:srgbClr val="2B91AF"/>
                </a:solidFill>
                <a:latin typeface="Consolas"/>
              </a:rPr>
              <a:t>Console</a:t>
            </a:r>
            <a:r>
              <a:rPr lang="id-ID" sz="2000" b="1">
                <a:solidFill>
                  <a:prstClr val="black"/>
                </a:solidFill>
                <a:latin typeface="Consolas"/>
              </a:rPr>
              <a:t>.ReadKey();</a:t>
            </a:r>
          </a:p>
          <a:p>
            <a:pPr marL="0" indent="0">
              <a:buNone/>
            </a:pPr>
            <a:endParaRPr lang="id-ID" sz="2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086767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Math</a:t>
            </a:r>
            <a:endParaRPr lang="id-ID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68288" indent="-268288"/>
            <a:endParaRPr lang="id-ID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1825624"/>
            <a:ext cx="2667000" cy="2787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96" y="3389284"/>
            <a:ext cx="2667000" cy="2787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6173" y="1825624"/>
            <a:ext cx="2669177" cy="2789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96109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Tanya Jawab</a:t>
            </a:r>
            <a:endParaRPr lang="id-ID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id-ID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35132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Prosedur dan Fungsi</a:t>
            </a:r>
            <a:endParaRPr lang="id-ID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Fungsi = sub rutin yang bersifat dependen dan mengembalikan nilai.</a:t>
            </a:r>
          </a:p>
          <a:p>
            <a:pPr marL="723900" indent="0">
              <a:spcBef>
                <a:spcPts val="600"/>
              </a:spcBef>
              <a:buNone/>
            </a:pP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static &lt;returnType&gt; &lt;functionName&gt; ()</a:t>
            </a:r>
          </a:p>
          <a:p>
            <a:pPr marL="723900" indent="0">
              <a:spcBef>
                <a:spcPts val="600"/>
              </a:spcBef>
              <a:buNone/>
            </a:pP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1077913" indent="0">
              <a:spcBef>
                <a:spcPts val="600"/>
              </a:spcBef>
              <a:buNone/>
            </a:pP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… … …</a:t>
            </a:r>
          </a:p>
          <a:p>
            <a:pPr marL="1077913" indent="0">
              <a:spcBef>
                <a:spcPts val="600"/>
              </a:spcBef>
              <a:buNone/>
            </a:pP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return &lt;returnValue&gt;;</a:t>
            </a:r>
          </a:p>
          <a:p>
            <a:pPr marL="723900" indent="0">
              <a:spcBef>
                <a:spcPts val="600"/>
              </a:spcBef>
              <a:buNone/>
            </a:pP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268288" indent="-268288"/>
            <a:endParaRPr lang="id-ID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78477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Prosedur dan Fungsi</a:t>
            </a:r>
            <a:endParaRPr lang="id-ID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static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void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Main(</a:t>
            </a: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string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[] 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args</a:t>
            </a:r>
            <a:r>
              <a:rPr lang="id-ID" sz="1800" b="1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) {</a:t>
            </a:r>
            <a:endParaRPr lang="id-ID" sz="1800" b="1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/>
            </a:endParaRPr>
          </a:p>
          <a:p>
            <a:pPr marL="35560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Cetak();</a:t>
            </a:r>
          </a:p>
          <a:p>
            <a:pPr marL="355600" indent="0">
              <a:buNone/>
            </a:pP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Console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.WriteLine(</a:t>
            </a:r>
            <a:r>
              <a:rPr lang="id-ID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"nilai Pi = {0}"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, Pi());</a:t>
            </a:r>
          </a:p>
          <a:p>
            <a:pPr marL="355600" indent="0">
              <a:buNone/>
            </a:pP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Console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.ReadKey();</a:t>
            </a:r>
          </a:p>
          <a:p>
            <a:pPr marL="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}</a:t>
            </a:r>
          </a:p>
          <a:p>
            <a:pPr marL="0" indent="0">
              <a:buNone/>
            </a:pP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static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void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Cetak</a:t>
            </a:r>
            <a:r>
              <a:rPr lang="id-ID" sz="1800" b="1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() {</a:t>
            </a:r>
            <a:endParaRPr lang="id-ID" sz="1800" b="1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/>
            </a:endParaRPr>
          </a:p>
          <a:p>
            <a:pPr marL="355600" indent="0">
              <a:buNone/>
            </a:pP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Console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.WriteLine(</a:t>
            </a:r>
            <a:r>
              <a:rPr lang="id-ID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"Welcome C#.NET"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}</a:t>
            </a:r>
          </a:p>
          <a:p>
            <a:pPr marL="0" indent="0">
              <a:buNone/>
            </a:pP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static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float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Pi</a:t>
            </a:r>
            <a:r>
              <a:rPr lang="id-ID" sz="1800" b="1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() {</a:t>
            </a:r>
            <a:endParaRPr lang="id-ID" sz="1800" b="1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/>
            </a:endParaRPr>
          </a:p>
          <a:p>
            <a:pPr marL="355600" indent="0">
              <a:buNone/>
            </a:pP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return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(</a:t>
            </a: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float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)22 / 7;</a:t>
            </a:r>
          </a:p>
          <a:p>
            <a:pPr marL="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}</a:t>
            </a:r>
          </a:p>
          <a:p>
            <a:pPr marL="0" indent="0">
              <a:buNone/>
            </a:pPr>
            <a:endParaRPr lang="id-ID" sz="18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9550" y="4407984"/>
            <a:ext cx="4495800" cy="1903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1341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Ruang Lingkup Variabel</a:t>
            </a:r>
            <a:endParaRPr lang="id-ID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Dalam pemanfaatan prosedur dan fungsi, ada 2 kategori variabel yang digunakan oleh prosedur dan fungsi, yakni :</a:t>
            </a:r>
          </a:p>
          <a:p>
            <a:pPr marL="538163" lvl="1" indent="-269875">
              <a:spcBef>
                <a:spcPts val="600"/>
              </a:spcBef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Variabel Lokal</a:t>
            </a:r>
          </a:p>
          <a:p>
            <a:pPr marL="538163" lvl="1" indent="-269875">
              <a:spcBef>
                <a:spcPts val="600"/>
              </a:spcBef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Variabel Global</a:t>
            </a:r>
          </a:p>
          <a:p>
            <a:pPr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Variabel Lokal = variabel yang hanya dapat diakses oleh prosedur atau fungsi bersangkutan.</a:t>
            </a:r>
          </a:p>
          <a:p>
            <a:pPr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Variabel Global = variabel yang dapat diakses lintas prosedur atau fungsi.</a:t>
            </a:r>
          </a:p>
          <a:p>
            <a:pPr marL="268288" indent="-268288"/>
            <a:endParaRPr lang="id-ID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68050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Ruang Lingkup Variabel</a:t>
            </a:r>
            <a:endParaRPr lang="id-ID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static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int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x = 10; </a:t>
            </a:r>
            <a:r>
              <a:rPr lang="id-ID" sz="1800" b="1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//Variabel Global</a:t>
            </a:r>
            <a:endParaRPr lang="id-ID" sz="1800" b="1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/>
            </a:endParaRPr>
          </a:p>
          <a:p>
            <a:pPr marL="0" indent="0">
              <a:buNone/>
            </a:pP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static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void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Main(</a:t>
            </a: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string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[] 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args</a:t>
            </a:r>
            <a:r>
              <a:rPr lang="id-ID" sz="1800" b="1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) {</a:t>
            </a:r>
            <a:endParaRPr lang="id-ID" sz="1800" b="1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/>
            </a:endParaRPr>
          </a:p>
          <a:p>
            <a:pPr marL="355600" indent="0">
              <a:buNone/>
            </a:pP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string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pesan = </a:t>
            </a:r>
            <a:r>
              <a:rPr lang="id-ID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"Welcome C#.NET"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; </a:t>
            </a:r>
            <a:r>
              <a:rPr lang="id-ID" sz="1800" b="1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//Variabel Lokal</a:t>
            </a:r>
            <a:endParaRPr lang="id-ID" sz="1800" b="1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/>
            </a:endParaRPr>
          </a:p>
          <a:p>
            <a:pPr marL="35560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Cetak();</a:t>
            </a:r>
          </a:p>
          <a:p>
            <a:pPr marL="355600" indent="0">
              <a:buNone/>
            </a:pP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Console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.WriteLine(</a:t>
            </a:r>
            <a:r>
              <a:rPr lang="id-ID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"Angka = {0}"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, Angka());</a:t>
            </a:r>
          </a:p>
          <a:p>
            <a:pPr marL="355600" indent="0">
              <a:buNone/>
            </a:pP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Console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.ReadKey();</a:t>
            </a:r>
          </a:p>
          <a:p>
            <a:pPr marL="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}</a:t>
            </a:r>
          </a:p>
          <a:p>
            <a:pPr marL="0" indent="0">
              <a:buNone/>
            </a:pP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static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void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Cetak</a:t>
            </a:r>
            <a:r>
              <a:rPr lang="id-ID" sz="1800" b="1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() {</a:t>
            </a:r>
            <a:endParaRPr lang="id-ID" sz="1800" b="1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/>
            </a:endParaRPr>
          </a:p>
          <a:p>
            <a:pPr marL="355600" indent="0">
              <a:buNone/>
            </a:pP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string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pesan = </a:t>
            </a:r>
            <a:r>
              <a:rPr lang="id-ID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"Hello World"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; </a:t>
            </a:r>
            <a:r>
              <a:rPr lang="id-ID" sz="1800" b="1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//Variabel Lokal</a:t>
            </a:r>
            <a:endParaRPr lang="id-ID" sz="1800" b="1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/>
            </a:endParaRPr>
          </a:p>
          <a:p>
            <a:pPr marL="355600" indent="0">
              <a:buNone/>
            </a:pP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Console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.WriteLine(pesan);</a:t>
            </a:r>
          </a:p>
          <a:p>
            <a:pPr marL="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}</a:t>
            </a:r>
          </a:p>
          <a:p>
            <a:pPr marL="0" indent="0">
              <a:buNone/>
            </a:pPr>
            <a:endParaRPr lang="id-ID" sz="18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79609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Ruang Lingkup Variabel</a:t>
            </a:r>
            <a:endParaRPr lang="id-ID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id-ID" sz="1800" b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static</a:t>
            </a:r>
            <a:r>
              <a:rPr lang="id-ID" sz="1800" b="1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int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Angka()</a:t>
            </a:r>
          </a:p>
          <a:p>
            <a:pPr marL="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{</a:t>
            </a:r>
          </a:p>
          <a:p>
            <a:pPr marL="355600" indent="0">
              <a:buNone/>
            </a:pP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return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x + 10;</a:t>
            </a:r>
          </a:p>
          <a:p>
            <a:pPr marL="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}</a:t>
            </a:r>
          </a:p>
          <a:p>
            <a:pPr marL="0" indent="0">
              <a:buNone/>
            </a:pPr>
            <a:endParaRPr lang="id-ID" sz="18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9953" y="3648728"/>
            <a:ext cx="4185397" cy="2528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65527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Parameter</a:t>
            </a:r>
            <a:endParaRPr lang="id-ID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spcBef>
                <a:spcPts val="600"/>
              </a:spcBef>
            </a:pPr>
            <a:r>
              <a:rPr lang="en-US" sz="3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Prosedur dan fungsi dapat memiliki sejumlah parameter.</a:t>
            </a:r>
          </a:p>
          <a:p>
            <a:pPr marL="723900" indent="0">
              <a:spcBef>
                <a:spcPts val="600"/>
              </a:spcBef>
              <a:buNone/>
            </a:pP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static void &lt;procedureName&gt; (&lt;paramType&gt; &lt;paramName&gt;, …)</a:t>
            </a:r>
          </a:p>
          <a:p>
            <a:pPr marL="723900" indent="0">
              <a:spcBef>
                <a:spcPts val="600"/>
              </a:spcBef>
              <a:buNone/>
            </a:pP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1077913" indent="0">
              <a:spcBef>
                <a:spcPts val="600"/>
              </a:spcBef>
              <a:buNone/>
            </a:pP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… … …</a:t>
            </a:r>
          </a:p>
          <a:p>
            <a:pPr marL="723900" indent="0">
              <a:spcBef>
                <a:spcPts val="600"/>
              </a:spcBef>
              <a:buNone/>
            </a:pP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723900" indent="0">
              <a:spcBef>
                <a:spcPts val="600"/>
              </a:spcBef>
              <a:buNone/>
            </a:pPr>
            <a:endParaRPr lang="en-US" sz="24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 marL="723900" indent="0">
              <a:spcBef>
                <a:spcPts val="600"/>
              </a:spcBef>
              <a:buNone/>
            </a:pP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static &lt;returnType&gt; &lt;functionName&gt; (&lt;paramType&gt; &lt;paramName&gt;, …)</a:t>
            </a:r>
          </a:p>
          <a:p>
            <a:pPr marL="723900" indent="0">
              <a:spcBef>
                <a:spcPts val="600"/>
              </a:spcBef>
              <a:buNone/>
            </a:pP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1077913" indent="0">
              <a:spcBef>
                <a:spcPts val="600"/>
              </a:spcBef>
              <a:buNone/>
            </a:pP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… … …</a:t>
            </a:r>
          </a:p>
          <a:p>
            <a:pPr marL="1077913" indent="0">
              <a:spcBef>
                <a:spcPts val="600"/>
              </a:spcBef>
              <a:buNone/>
            </a:pP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return &lt;returnValue&gt;;</a:t>
            </a:r>
          </a:p>
          <a:p>
            <a:pPr marL="723900" indent="0">
              <a:spcBef>
                <a:spcPts val="600"/>
              </a:spcBef>
              <a:buNone/>
            </a:pP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268288" indent="-268288"/>
            <a:endParaRPr lang="id-ID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31697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5.potx" id="{38B2F4A5-91A2-4594-8284-109E2BAEFE8C}" vid="{FEDBC11C-6094-4E23-B5DA-91283716C4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Presentation5</Template>
  <TotalTime>69</TotalTime>
  <Words>1782</Words>
  <Application>Microsoft Office PowerPoint</Application>
  <PresentationFormat>On-screen Show (4:3)</PresentationFormat>
  <Paragraphs>326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Arial</vt:lpstr>
      <vt:lpstr>Calibri</vt:lpstr>
      <vt:lpstr>Calibri Light</vt:lpstr>
      <vt:lpstr>Consolas</vt:lpstr>
      <vt:lpstr>Courier New</vt:lpstr>
      <vt:lpstr>Office Theme</vt:lpstr>
      <vt:lpstr>Sesi 8 Prosedur dan Fungsi</vt:lpstr>
      <vt:lpstr>Prosedur dan Fungsi</vt:lpstr>
      <vt:lpstr>Prosedur dan Fungsi</vt:lpstr>
      <vt:lpstr>Prosedur dan Fungsi</vt:lpstr>
      <vt:lpstr>Prosedur dan Fungsi</vt:lpstr>
      <vt:lpstr>Ruang Lingkup Variabel</vt:lpstr>
      <vt:lpstr>Ruang Lingkup Variabel</vt:lpstr>
      <vt:lpstr>Ruang Lingkup Variabel</vt:lpstr>
      <vt:lpstr>Parameter</vt:lpstr>
      <vt:lpstr>Parameter</vt:lpstr>
      <vt:lpstr>Parameter</vt:lpstr>
      <vt:lpstr>Parameter</vt:lpstr>
      <vt:lpstr>Parameter</vt:lpstr>
      <vt:lpstr>Parameter</vt:lpstr>
      <vt:lpstr>Parameter Value &amp; Reference</vt:lpstr>
      <vt:lpstr>Parameter Value &amp; Reference</vt:lpstr>
      <vt:lpstr>Parameter Value &amp; Reference</vt:lpstr>
      <vt:lpstr>Parameter Value &amp; Reference</vt:lpstr>
      <vt:lpstr>Parameter Value &amp; Reference</vt:lpstr>
      <vt:lpstr>Parameter Optional</vt:lpstr>
      <vt:lpstr>Parameter Optional</vt:lpstr>
      <vt:lpstr>Fungsi Struct</vt:lpstr>
      <vt:lpstr>Fungsi Struct</vt:lpstr>
      <vt:lpstr>Fungsi Struct</vt:lpstr>
      <vt:lpstr>Fungsi Struct</vt:lpstr>
      <vt:lpstr>Fungsi Overloading</vt:lpstr>
      <vt:lpstr>Fungsi Overloading</vt:lpstr>
      <vt:lpstr>Fungsi Overloading</vt:lpstr>
      <vt:lpstr>Fungsi Overloading</vt:lpstr>
      <vt:lpstr>Fungsi Overloading</vt:lpstr>
      <vt:lpstr>Fungsi Overloading</vt:lpstr>
      <vt:lpstr>Class Math</vt:lpstr>
      <vt:lpstr>Class Math</vt:lpstr>
      <vt:lpstr>Class Math</vt:lpstr>
      <vt:lpstr>Class Math</vt:lpstr>
      <vt:lpstr>Class Math</vt:lpstr>
      <vt:lpstr>Tanya Jawab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Felix</dc:creator>
  <cp:lastModifiedBy>Wong</cp:lastModifiedBy>
  <cp:revision>47</cp:revision>
  <dcterms:created xsi:type="dcterms:W3CDTF">2017-07-27T04:50:50Z</dcterms:created>
  <dcterms:modified xsi:type="dcterms:W3CDTF">2017-10-09T13:44:06Z</dcterms:modified>
</cp:coreProperties>
</file>