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01" autoAdjust="0"/>
  </p:normalViewPr>
  <p:slideViewPr>
    <p:cSldViewPr>
      <p:cViewPr varScale="1">
        <p:scale>
          <a:sx n="82" d="100"/>
          <a:sy n="82" d="100"/>
        </p:scale>
        <p:origin x="-25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2" y="13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9.xml"/><Relationship Id="rId1" Type="http://schemas.openxmlformats.org/officeDocument/2006/relationships/slide" Target="../slides/slide4.xml"/><Relationship Id="rId4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D0EE7-02BB-4C40-A7F5-613E96F580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395EEB-23A0-43FF-9F5A-B99282C66A9D}">
      <dgm:prSet/>
      <dgm:spPr/>
      <dgm:t>
        <a:bodyPr/>
        <a:lstStyle/>
        <a:p>
          <a:pPr rtl="0"/>
          <a:r>
            <a:rPr lang="zh-CN" b="0" i="0" baseline="0" smtClean="0"/>
            <a:t>小企业会计准则的颁布意义</a:t>
          </a:r>
          <a:endParaRPr lang="zh-CN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01CC85D-299F-4F28-AA56-CA364E366A18}" type="parTrans" cxnId="{1229C483-F095-4D8F-972C-A22B8EDAA297}">
      <dgm:prSet/>
      <dgm:spPr/>
      <dgm:t>
        <a:bodyPr/>
        <a:lstStyle/>
        <a:p>
          <a:endParaRPr lang="zh-CN" altLang="en-US"/>
        </a:p>
      </dgm:t>
    </dgm:pt>
    <dgm:pt modelId="{A027CD7D-0CF7-45C2-B090-FF21FCD24A3A}" type="sibTrans" cxnId="{1229C483-F095-4D8F-972C-A22B8EDAA297}">
      <dgm:prSet/>
      <dgm:spPr/>
      <dgm:t>
        <a:bodyPr/>
        <a:lstStyle/>
        <a:p>
          <a:endParaRPr lang="zh-CN" altLang="en-US"/>
        </a:p>
      </dgm:t>
    </dgm:pt>
    <dgm:pt modelId="{7D27560D-B0A4-4DEB-925B-702E7EAB4CD6}">
      <dgm:prSet/>
      <dgm:spPr/>
      <dgm:t>
        <a:bodyPr/>
        <a:lstStyle/>
        <a:p>
          <a:pPr rtl="0"/>
          <a:r>
            <a:rPr lang="zh-CN" b="0" i="0" baseline="0" smtClean="0"/>
            <a:t>小企业会计准则的制定过程</a:t>
          </a:r>
          <a:endParaRPr lang="zh-CN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264F73DD-C62D-4B3D-A352-8F5924A922F6}" type="parTrans" cxnId="{44BFB1FB-52BC-4471-AF49-B8499D5CFFD3}">
      <dgm:prSet/>
      <dgm:spPr/>
      <dgm:t>
        <a:bodyPr/>
        <a:lstStyle/>
        <a:p>
          <a:endParaRPr lang="zh-CN" altLang="en-US"/>
        </a:p>
      </dgm:t>
    </dgm:pt>
    <dgm:pt modelId="{A2B7E3C4-0A17-4D24-A706-962A14970E27}" type="sibTrans" cxnId="{44BFB1FB-52BC-4471-AF49-B8499D5CFFD3}">
      <dgm:prSet/>
      <dgm:spPr/>
      <dgm:t>
        <a:bodyPr/>
        <a:lstStyle/>
        <a:p>
          <a:endParaRPr lang="zh-CN" altLang="en-US"/>
        </a:p>
      </dgm:t>
    </dgm:pt>
    <dgm:pt modelId="{E2F76EF8-E442-4954-BF33-B3A6822F361F}">
      <dgm:prSet/>
      <dgm:spPr/>
      <dgm:t>
        <a:bodyPr/>
        <a:lstStyle/>
        <a:p>
          <a:pPr rtl="0"/>
          <a:r>
            <a:rPr lang="zh-CN" b="0" i="0" baseline="0" smtClean="0"/>
            <a:t>小企业会计准则的主要内容</a:t>
          </a:r>
          <a:endParaRPr lang="zh-CN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EAE6EB5-8FF2-40BE-A753-AB1114AFEAFC}" type="parTrans" cxnId="{BFA30325-0626-4AE8-9E2D-66474FD46289}">
      <dgm:prSet/>
      <dgm:spPr/>
      <dgm:t>
        <a:bodyPr/>
        <a:lstStyle/>
        <a:p>
          <a:endParaRPr lang="zh-CN" altLang="en-US"/>
        </a:p>
      </dgm:t>
    </dgm:pt>
    <dgm:pt modelId="{014EC74A-5B1E-4D7C-A528-AD925E3410B6}" type="sibTrans" cxnId="{BFA30325-0626-4AE8-9E2D-66474FD46289}">
      <dgm:prSet/>
      <dgm:spPr/>
      <dgm:t>
        <a:bodyPr/>
        <a:lstStyle/>
        <a:p>
          <a:endParaRPr lang="zh-CN" altLang="en-US"/>
        </a:p>
      </dgm:t>
    </dgm:pt>
    <dgm:pt modelId="{B04D5A3D-268D-4A01-9A19-92BAE564EC5C}">
      <dgm:prSet/>
      <dgm:spPr/>
      <dgm:t>
        <a:bodyPr/>
        <a:lstStyle/>
        <a:p>
          <a:pPr rtl="0"/>
          <a:r>
            <a:rPr lang="zh-CN" b="0" i="0" baseline="0" smtClean="0"/>
            <a:t>小企业会计准则的贯彻实施</a:t>
          </a:r>
          <a:endParaRPr lang="zh-CN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F509B48-EB5D-48DF-91AA-346C97894F7F}" type="parTrans" cxnId="{AAAEE00E-D2BE-4AFD-A553-FDF3D41E48DB}">
      <dgm:prSet/>
      <dgm:spPr/>
      <dgm:t>
        <a:bodyPr/>
        <a:lstStyle/>
        <a:p>
          <a:endParaRPr lang="zh-CN" altLang="en-US"/>
        </a:p>
      </dgm:t>
    </dgm:pt>
    <dgm:pt modelId="{CD09C437-6EDE-48E2-9B02-0124B000C4BC}" type="sibTrans" cxnId="{AAAEE00E-D2BE-4AFD-A553-FDF3D41E48DB}">
      <dgm:prSet/>
      <dgm:spPr/>
      <dgm:t>
        <a:bodyPr/>
        <a:lstStyle/>
        <a:p>
          <a:endParaRPr lang="zh-CN" altLang="en-US"/>
        </a:p>
      </dgm:t>
    </dgm:pt>
    <dgm:pt modelId="{282A968E-30E8-429D-840A-9A6CDBD8CB08}" type="pres">
      <dgm:prSet presAssocID="{9E2D0EE7-02BB-4C40-A7F5-613E96F58085}" presName="linear" presStyleCnt="0">
        <dgm:presLayoutVars>
          <dgm:dir/>
          <dgm:animLvl val="lvl"/>
          <dgm:resizeHandles val="exact"/>
        </dgm:presLayoutVars>
      </dgm:prSet>
      <dgm:spPr/>
    </dgm:pt>
    <dgm:pt modelId="{45C0443C-8519-4012-8E22-C31230945109}" type="pres">
      <dgm:prSet presAssocID="{35395EEB-23A0-43FF-9F5A-B99282C66A9D}" presName="parentLin" presStyleCnt="0"/>
      <dgm:spPr/>
    </dgm:pt>
    <dgm:pt modelId="{C0D2B06F-017A-4A0B-A84B-EE26661C2B70}" type="pres">
      <dgm:prSet presAssocID="{35395EEB-23A0-43FF-9F5A-B99282C66A9D}" presName="parentLeftMargin" presStyleLbl="node1" presStyleIdx="0" presStyleCnt="4"/>
      <dgm:spPr/>
    </dgm:pt>
    <dgm:pt modelId="{2B629E65-B205-4DF4-94D0-876A5746CF47}" type="pres">
      <dgm:prSet presAssocID="{35395EEB-23A0-43FF-9F5A-B99282C66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D02DF-1AB3-4897-8512-0DFED6E0A59C}" type="pres">
      <dgm:prSet presAssocID="{35395EEB-23A0-43FF-9F5A-B99282C66A9D}" presName="negativeSpace" presStyleCnt="0"/>
      <dgm:spPr/>
    </dgm:pt>
    <dgm:pt modelId="{D37F7A37-FB09-4278-ABC4-CD9EC3954CC8}" type="pres">
      <dgm:prSet presAssocID="{35395EEB-23A0-43FF-9F5A-B99282C66A9D}" presName="childText" presStyleLbl="conFgAcc1" presStyleIdx="0" presStyleCnt="4">
        <dgm:presLayoutVars>
          <dgm:bulletEnabled val="1"/>
        </dgm:presLayoutVars>
      </dgm:prSet>
      <dgm:spPr/>
    </dgm:pt>
    <dgm:pt modelId="{64742392-FF28-4D97-BDCE-3A0F06EE77B0}" type="pres">
      <dgm:prSet presAssocID="{A027CD7D-0CF7-45C2-B090-FF21FCD24A3A}" presName="spaceBetweenRectangles" presStyleCnt="0"/>
      <dgm:spPr/>
    </dgm:pt>
    <dgm:pt modelId="{61CB065C-5D4E-40BD-BA98-892D149E8208}" type="pres">
      <dgm:prSet presAssocID="{7D27560D-B0A4-4DEB-925B-702E7EAB4CD6}" presName="parentLin" presStyleCnt="0"/>
      <dgm:spPr/>
    </dgm:pt>
    <dgm:pt modelId="{8639D11C-5FCC-431A-9C70-5F553C3C1601}" type="pres">
      <dgm:prSet presAssocID="{7D27560D-B0A4-4DEB-925B-702E7EAB4CD6}" presName="parentLeftMargin" presStyleLbl="node1" presStyleIdx="0" presStyleCnt="4"/>
      <dgm:spPr/>
    </dgm:pt>
    <dgm:pt modelId="{A888B7A5-3FFC-4D6A-B5AC-549B1591EB02}" type="pres">
      <dgm:prSet presAssocID="{7D27560D-B0A4-4DEB-925B-702E7EAB4C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BEB42E-6016-4CEC-ABED-C320C931C62F}" type="pres">
      <dgm:prSet presAssocID="{7D27560D-B0A4-4DEB-925B-702E7EAB4CD6}" presName="negativeSpace" presStyleCnt="0"/>
      <dgm:spPr/>
    </dgm:pt>
    <dgm:pt modelId="{5145E3DB-B4C3-4443-8049-916ED6458F3C}" type="pres">
      <dgm:prSet presAssocID="{7D27560D-B0A4-4DEB-925B-702E7EAB4CD6}" presName="childText" presStyleLbl="conFgAcc1" presStyleIdx="1" presStyleCnt="4">
        <dgm:presLayoutVars>
          <dgm:bulletEnabled val="1"/>
        </dgm:presLayoutVars>
      </dgm:prSet>
      <dgm:spPr/>
    </dgm:pt>
    <dgm:pt modelId="{EC013329-0FEF-46B6-B841-93376014D319}" type="pres">
      <dgm:prSet presAssocID="{A2B7E3C4-0A17-4D24-A706-962A14970E27}" presName="spaceBetweenRectangles" presStyleCnt="0"/>
      <dgm:spPr/>
    </dgm:pt>
    <dgm:pt modelId="{057954A3-02D8-4728-94F6-C5DDB0E3C6DE}" type="pres">
      <dgm:prSet presAssocID="{E2F76EF8-E442-4954-BF33-B3A6822F361F}" presName="parentLin" presStyleCnt="0"/>
      <dgm:spPr/>
    </dgm:pt>
    <dgm:pt modelId="{932E99DF-F9FC-4AA6-903A-B312E61F84B2}" type="pres">
      <dgm:prSet presAssocID="{E2F76EF8-E442-4954-BF33-B3A6822F361F}" presName="parentLeftMargin" presStyleLbl="node1" presStyleIdx="1" presStyleCnt="4"/>
      <dgm:spPr/>
    </dgm:pt>
    <dgm:pt modelId="{67F21D9E-ABAE-4787-BE8C-345D786A5E2D}" type="pres">
      <dgm:prSet presAssocID="{E2F76EF8-E442-4954-BF33-B3A6822F36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F86522-4EA8-4133-9BB7-156FBDC82C9E}" type="pres">
      <dgm:prSet presAssocID="{E2F76EF8-E442-4954-BF33-B3A6822F361F}" presName="negativeSpace" presStyleCnt="0"/>
      <dgm:spPr/>
    </dgm:pt>
    <dgm:pt modelId="{CC1EF1A3-250C-4865-B54A-B8CCF8AEC97C}" type="pres">
      <dgm:prSet presAssocID="{E2F76EF8-E442-4954-BF33-B3A6822F361F}" presName="childText" presStyleLbl="conFgAcc1" presStyleIdx="2" presStyleCnt="4">
        <dgm:presLayoutVars>
          <dgm:bulletEnabled val="1"/>
        </dgm:presLayoutVars>
      </dgm:prSet>
      <dgm:spPr/>
    </dgm:pt>
    <dgm:pt modelId="{E829B132-1342-4923-815F-B9CE7DAC67E5}" type="pres">
      <dgm:prSet presAssocID="{014EC74A-5B1E-4D7C-A528-AD925E3410B6}" presName="spaceBetweenRectangles" presStyleCnt="0"/>
      <dgm:spPr/>
    </dgm:pt>
    <dgm:pt modelId="{BE5433BF-A939-4B3A-AA6D-7ED057F4D387}" type="pres">
      <dgm:prSet presAssocID="{B04D5A3D-268D-4A01-9A19-92BAE564EC5C}" presName="parentLin" presStyleCnt="0"/>
      <dgm:spPr/>
    </dgm:pt>
    <dgm:pt modelId="{AA483046-EA01-4D91-AD80-2CBFC1B678F9}" type="pres">
      <dgm:prSet presAssocID="{B04D5A3D-268D-4A01-9A19-92BAE564EC5C}" presName="parentLeftMargin" presStyleLbl="node1" presStyleIdx="2" presStyleCnt="4"/>
      <dgm:spPr/>
    </dgm:pt>
    <dgm:pt modelId="{E5EE67EE-2E49-415E-8C35-4965FE281305}" type="pres">
      <dgm:prSet presAssocID="{B04D5A3D-268D-4A01-9A19-92BAE564EC5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DE892FD-41D0-4A03-8F1C-EBA26BAAFDAA}" type="pres">
      <dgm:prSet presAssocID="{B04D5A3D-268D-4A01-9A19-92BAE564EC5C}" presName="negativeSpace" presStyleCnt="0"/>
      <dgm:spPr/>
    </dgm:pt>
    <dgm:pt modelId="{A77BBA74-B015-4F82-941A-5C459BD1BEB2}" type="pres">
      <dgm:prSet presAssocID="{B04D5A3D-268D-4A01-9A19-92BAE564EC5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3661BB-8F71-48A9-BCB6-07848B38A792}" type="presOf" srcId="{35395EEB-23A0-43FF-9F5A-B99282C66A9D}" destId="{2B629E65-B205-4DF4-94D0-876A5746CF47}" srcOrd="1" destOrd="0" presId="urn:microsoft.com/office/officeart/2005/8/layout/list1"/>
    <dgm:cxn modelId="{4721C6F0-70DB-438B-B799-B8CC35E3E254}" type="presOf" srcId="{35395EEB-23A0-43FF-9F5A-B99282C66A9D}" destId="{C0D2B06F-017A-4A0B-A84B-EE26661C2B70}" srcOrd="0" destOrd="0" presId="urn:microsoft.com/office/officeart/2005/8/layout/list1"/>
    <dgm:cxn modelId="{6155449A-944A-43EE-909C-888EC22E5FD9}" type="presOf" srcId="{7D27560D-B0A4-4DEB-925B-702E7EAB4CD6}" destId="{A888B7A5-3FFC-4D6A-B5AC-549B1591EB02}" srcOrd="1" destOrd="0" presId="urn:microsoft.com/office/officeart/2005/8/layout/list1"/>
    <dgm:cxn modelId="{B7100152-5B38-4211-BF7B-E42198DE7B23}" type="presOf" srcId="{B04D5A3D-268D-4A01-9A19-92BAE564EC5C}" destId="{AA483046-EA01-4D91-AD80-2CBFC1B678F9}" srcOrd="0" destOrd="0" presId="urn:microsoft.com/office/officeart/2005/8/layout/list1"/>
    <dgm:cxn modelId="{BFA30325-0626-4AE8-9E2D-66474FD46289}" srcId="{9E2D0EE7-02BB-4C40-A7F5-613E96F58085}" destId="{E2F76EF8-E442-4954-BF33-B3A6822F361F}" srcOrd="2" destOrd="0" parTransId="{1EAE6EB5-8FF2-40BE-A753-AB1114AFEAFC}" sibTransId="{014EC74A-5B1E-4D7C-A528-AD925E3410B6}"/>
    <dgm:cxn modelId="{1229C483-F095-4D8F-972C-A22B8EDAA297}" srcId="{9E2D0EE7-02BB-4C40-A7F5-613E96F58085}" destId="{35395EEB-23A0-43FF-9F5A-B99282C66A9D}" srcOrd="0" destOrd="0" parTransId="{A01CC85D-299F-4F28-AA56-CA364E366A18}" sibTransId="{A027CD7D-0CF7-45C2-B090-FF21FCD24A3A}"/>
    <dgm:cxn modelId="{A351D687-7442-4C0B-8FDB-508B0861D306}" type="presOf" srcId="{9E2D0EE7-02BB-4C40-A7F5-613E96F58085}" destId="{282A968E-30E8-429D-840A-9A6CDBD8CB08}" srcOrd="0" destOrd="0" presId="urn:microsoft.com/office/officeart/2005/8/layout/list1"/>
    <dgm:cxn modelId="{AAAEE00E-D2BE-4AFD-A553-FDF3D41E48DB}" srcId="{9E2D0EE7-02BB-4C40-A7F5-613E96F58085}" destId="{B04D5A3D-268D-4A01-9A19-92BAE564EC5C}" srcOrd="3" destOrd="0" parTransId="{7F509B48-EB5D-48DF-91AA-346C97894F7F}" sibTransId="{CD09C437-6EDE-48E2-9B02-0124B000C4BC}"/>
    <dgm:cxn modelId="{451D0F40-59E7-45DA-8440-41F2F6D2F8EC}" type="presOf" srcId="{E2F76EF8-E442-4954-BF33-B3A6822F361F}" destId="{932E99DF-F9FC-4AA6-903A-B312E61F84B2}" srcOrd="0" destOrd="0" presId="urn:microsoft.com/office/officeart/2005/8/layout/list1"/>
    <dgm:cxn modelId="{8054AF78-A991-4730-B9E1-7988A5C16B58}" type="presOf" srcId="{B04D5A3D-268D-4A01-9A19-92BAE564EC5C}" destId="{E5EE67EE-2E49-415E-8C35-4965FE281305}" srcOrd="1" destOrd="0" presId="urn:microsoft.com/office/officeart/2005/8/layout/list1"/>
    <dgm:cxn modelId="{343DB836-168C-4368-AD7F-F6E0052658E5}" type="presOf" srcId="{7D27560D-B0A4-4DEB-925B-702E7EAB4CD6}" destId="{8639D11C-5FCC-431A-9C70-5F553C3C1601}" srcOrd="0" destOrd="0" presId="urn:microsoft.com/office/officeart/2005/8/layout/list1"/>
    <dgm:cxn modelId="{44BFB1FB-52BC-4471-AF49-B8499D5CFFD3}" srcId="{9E2D0EE7-02BB-4C40-A7F5-613E96F58085}" destId="{7D27560D-B0A4-4DEB-925B-702E7EAB4CD6}" srcOrd="1" destOrd="0" parTransId="{264F73DD-C62D-4B3D-A352-8F5924A922F6}" sibTransId="{A2B7E3C4-0A17-4D24-A706-962A14970E27}"/>
    <dgm:cxn modelId="{7CFD7F3D-344A-44F3-957B-81B940DE9666}" type="presOf" srcId="{E2F76EF8-E442-4954-BF33-B3A6822F361F}" destId="{67F21D9E-ABAE-4787-BE8C-345D786A5E2D}" srcOrd="1" destOrd="0" presId="urn:microsoft.com/office/officeart/2005/8/layout/list1"/>
    <dgm:cxn modelId="{4C04937B-9387-490C-823A-2A8CF31FAF9F}" type="presParOf" srcId="{282A968E-30E8-429D-840A-9A6CDBD8CB08}" destId="{45C0443C-8519-4012-8E22-C31230945109}" srcOrd="0" destOrd="0" presId="urn:microsoft.com/office/officeart/2005/8/layout/list1"/>
    <dgm:cxn modelId="{45015AE9-4D79-40F1-A60D-2CAC22C5BDE8}" type="presParOf" srcId="{45C0443C-8519-4012-8E22-C31230945109}" destId="{C0D2B06F-017A-4A0B-A84B-EE26661C2B70}" srcOrd="0" destOrd="0" presId="urn:microsoft.com/office/officeart/2005/8/layout/list1"/>
    <dgm:cxn modelId="{8A4B268E-E65C-4C6A-806E-A1525E4F49EC}" type="presParOf" srcId="{45C0443C-8519-4012-8E22-C31230945109}" destId="{2B629E65-B205-4DF4-94D0-876A5746CF47}" srcOrd="1" destOrd="0" presId="urn:microsoft.com/office/officeart/2005/8/layout/list1"/>
    <dgm:cxn modelId="{588B414F-4DA4-40CE-8C1F-29E6131438E0}" type="presParOf" srcId="{282A968E-30E8-429D-840A-9A6CDBD8CB08}" destId="{CD5D02DF-1AB3-4897-8512-0DFED6E0A59C}" srcOrd="1" destOrd="0" presId="urn:microsoft.com/office/officeart/2005/8/layout/list1"/>
    <dgm:cxn modelId="{4DD0DD73-5086-4DC4-973D-4FD9751665EC}" type="presParOf" srcId="{282A968E-30E8-429D-840A-9A6CDBD8CB08}" destId="{D37F7A37-FB09-4278-ABC4-CD9EC3954CC8}" srcOrd="2" destOrd="0" presId="urn:microsoft.com/office/officeart/2005/8/layout/list1"/>
    <dgm:cxn modelId="{5F5A3139-F01A-4D09-A12B-5DFEBA1B92CD}" type="presParOf" srcId="{282A968E-30E8-429D-840A-9A6CDBD8CB08}" destId="{64742392-FF28-4D97-BDCE-3A0F06EE77B0}" srcOrd="3" destOrd="0" presId="urn:microsoft.com/office/officeart/2005/8/layout/list1"/>
    <dgm:cxn modelId="{5A44C817-A423-4BE4-B672-784D2B8B08C1}" type="presParOf" srcId="{282A968E-30E8-429D-840A-9A6CDBD8CB08}" destId="{61CB065C-5D4E-40BD-BA98-892D149E8208}" srcOrd="4" destOrd="0" presId="urn:microsoft.com/office/officeart/2005/8/layout/list1"/>
    <dgm:cxn modelId="{CF6C0FC8-9A0C-423B-A7AF-0EEE8CC4207B}" type="presParOf" srcId="{61CB065C-5D4E-40BD-BA98-892D149E8208}" destId="{8639D11C-5FCC-431A-9C70-5F553C3C1601}" srcOrd="0" destOrd="0" presId="urn:microsoft.com/office/officeart/2005/8/layout/list1"/>
    <dgm:cxn modelId="{46610C8F-EB1D-40AE-846C-85189E1BF45C}" type="presParOf" srcId="{61CB065C-5D4E-40BD-BA98-892D149E8208}" destId="{A888B7A5-3FFC-4D6A-B5AC-549B1591EB02}" srcOrd="1" destOrd="0" presId="urn:microsoft.com/office/officeart/2005/8/layout/list1"/>
    <dgm:cxn modelId="{764382CE-E05D-4F45-A36E-3D5554A63F5C}" type="presParOf" srcId="{282A968E-30E8-429D-840A-9A6CDBD8CB08}" destId="{C2BEB42E-6016-4CEC-ABED-C320C931C62F}" srcOrd="5" destOrd="0" presId="urn:microsoft.com/office/officeart/2005/8/layout/list1"/>
    <dgm:cxn modelId="{6632B0E5-F5F0-496B-9AD6-E6AF146DCE91}" type="presParOf" srcId="{282A968E-30E8-429D-840A-9A6CDBD8CB08}" destId="{5145E3DB-B4C3-4443-8049-916ED6458F3C}" srcOrd="6" destOrd="0" presId="urn:microsoft.com/office/officeart/2005/8/layout/list1"/>
    <dgm:cxn modelId="{065C3AF7-831E-45B6-AEB5-670034EE0E92}" type="presParOf" srcId="{282A968E-30E8-429D-840A-9A6CDBD8CB08}" destId="{EC013329-0FEF-46B6-B841-93376014D319}" srcOrd="7" destOrd="0" presId="urn:microsoft.com/office/officeart/2005/8/layout/list1"/>
    <dgm:cxn modelId="{49D828E7-F600-464C-A8F7-F009E2A637E8}" type="presParOf" srcId="{282A968E-30E8-429D-840A-9A6CDBD8CB08}" destId="{057954A3-02D8-4728-94F6-C5DDB0E3C6DE}" srcOrd="8" destOrd="0" presId="urn:microsoft.com/office/officeart/2005/8/layout/list1"/>
    <dgm:cxn modelId="{70E12583-1A2B-4F4A-815B-DB26FD55F01B}" type="presParOf" srcId="{057954A3-02D8-4728-94F6-C5DDB0E3C6DE}" destId="{932E99DF-F9FC-4AA6-903A-B312E61F84B2}" srcOrd="0" destOrd="0" presId="urn:microsoft.com/office/officeart/2005/8/layout/list1"/>
    <dgm:cxn modelId="{A67E955F-D955-4346-93A7-CCE6595F3B92}" type="presParOf" srcId="{057954A3-02D8-4728-94F6-C5DDB0E3C6DE}" destId="{67F21D9E-ABAE-4787-BE8C-345D786A5E2D}" srcOrd="1" destOrd="0" presId="urn:microsoft.com/office/officeart/2005/8/layout/list1"/>
    <dgm:cxn modelId="{AC796F91-BBF7-4698-A433-9590770F4A40}" type="presParOf" srcId="{282A968E-30E8-429D-840A-9A6CDBD8CB08}" destId="{7DF86522-4EA8-4133-9BB7-156FBDC82C9E}" srcOrd="9" destOrd="0" presId="urn:microsoft.com/office/officeart/2005/8/layout/list1"/>
    <dgm:cxn modelId="{C9582CD2-EB9C-45A9-BB30-135E0DDE7D44}" type="presParOf" srcId="{282A968E-30E8-429D-840A-9A6CDBD8CB08}" destId="{CC1EF1A3-250C-4865-B54A-B8CCF8AEC97C}" srcOrd="10" destOrd="0" presId="urn:microsoft.com/office/officeart/2005/8/layout/list1"/>
    <dgm:cxn modelId="{BF8CC17F-86E1-4D67-B513-058FE7AF012D}" type="presParOf" srcId="{282A968E-30E8-429D-840A-9A6CDBD8CB08}" destId="{E829B132-1342-4923-815F-B9CE7DAC67E5}" srcOrd="11" destOrd="0" presId="urn:microsoft.com/office/officeart/2005/8/layout/list1"/>
    <dgm:cxn modelId="{708621AD-DAAB-4404-BB97-88122B2D790D}" type="presParOf" srcId="{282A968E-30E8-429D-840A-9A6CDBD8CB08}" destId="{BE5433BF-A939-4B3A-AA6D-7ED057F4D387}" srcOrd="12" destOrd="0" presId="urn:microsoft.com/office/officeart/2005/8/layout/list1"/>
    <dgm:cxn modelId="{6FD5C2A7-7CE5-4538-BED8-95DD5B9D7389}" type="presParOf" srcId="{BE5433BF-A939-4B3A-AA6D-7ED057F4D387}" destId="{AA483046-EA01-4D91-AD80-2CBFC1B678F9}" srcOrd="0" destOrd="0" presId="urn:microsoft.com/office/officeart/2005/8/layout/list1"/>
    <dgm:cxn modelId="{408178E9-D5A0-4AC4-B363-E9D11D0F92B2}" type="presParOf" srcId="{BE5433BF-A939-4B3A-AA6D-7ED057F4D387}" destId="{E5EE67EE-2E49-415E-8C35-4965FE281305}" srcOrd="1" destOrd="0" presId="urn:microsoft.com/office/officeart/2005/8/layout/list1"/>
    <dgm:cxn modelId="{F9034D28-BB1D-47A9-AB48-B256358AA84E}" type="presParOf" srcId="{282A968E-30E8-429D-840A-9A6CDBD8CB08}" destId="{0DE892FD-41D0-4A03-8F1C-EBA26BAAFDAA}" srcOrd="13" destOrd="0" presId="urn:microsoft.com/office/officeart/2005/8/layout/list1"/>
    <dgm:cxn modelId="{A5E11781-C638-4BA5-94AE-204E8A447A1C}" type="presParOf" srcId="{282A968E-30E8-429D-840A-9A6CDBD8CB08}" destId="{A77BBA74-B015-4F82-941A-5C459BD1BE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7A37-FB09-4278-ABC4-CD9EC3954CC8}">
      <dsp:nvSpPr>
        <dsp:cNvPr id="0" name=""/>
        <dsp:cNvSpPr/>
      </dsp:nvSpPr>
      <dsp:spPr>
        <a:xfrm>
          <a:off x="0" y="431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29E65-B205-4DF4-94D0-876A5746CF47}">
      <dsp:nvSpPr>
        <dsp:cNvPr id="0" name=""/>
        <dsp:cNvSpPr/>
      </dsp:nvSpPr>
      <dsp:spPr>
        <a:xfrm>
          <a:off x="411480" y="62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0" i="0" kern="1200" baseline="0" smtClean="0"/>
            <a:t>小企业会计准则的颁布意义</a:t>
          </a:r>
          <a:endParaRPr lang="zh-CN" sz="2500" kern="1200"/>
        </a:p>
      </dsp:txBody>
      <dsp:txXfrm>
        <a:off x="447506" y="98507"/>
        <a:ext cx="5688668" cy="665948"/>
      </dsp:txXfrm>
    </dsp:sp>
    <dsp:sp modelId="{5145E3DB-B4C3-4443-8049-916ED6458F3C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8B7A5-3FFC-4D6A-B5AC-549B1591EB02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0" i="0" kern="1200" baseline="0" smtClean="0"/>
            <a:t>小企业会计准则的制定过程</a:t>
          </a:r>
          <a:endParaRPr lang="zh-CN" sz="2500" kern="1200"/>
        </a:p>
      </dsp:txBody>
      <dsp:txXfrm>
        <a:off x="447506" y="1232507"/>
        <a:ext cx="5688668" cy="665948"/>
      </dsp:txXfrm>
    </dsp:sp>
    <dsp:sp modelId="{CC1EF1A3-250C-4865-B54A-B8CCF8AEC97C}">
      <dsp:nvSpPr>
        <dsp:cNvPr id="0" name=""/>
        <dsp:cNvSpPr/>
      </dsp:nvSpPr>
      <dsp:spPr>
        <a:xfrm>
          <a:off x="0" y="2699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21D9E-ABAE-4787-BE8C-345D786A5E2D}">
      <dsp:nvSpPr>
        <dsp:cNvPr id="0" name=""/>
        <dsp:cNvSpPr/>
      </dsp:nvSpPr>
      <dsp:spPr>
        <a:xfrm>
          <a:off x="411480" y="2330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0" i="0" kern="1200" baseline="0" smtClean="0"/>
            <a:t>小企业会计准则的主要内容</a:t>
          </a:r>
          <a:endParaRPr lang="zh-CN" sz="2500" kern="1200"/>
        </a:p>
      </dsp:txBody>
      <dsp:txXfrm>
        <a:off x="447506" y="2366507"/>
        <a:ext cx="5688668" cy="665948"/>
      </dsp:txXfrm>
    </dsp:sp>
    <dsp:sp modelId="{A77BBA74-B015-4F82-941A-5C459BD1BEB2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E67EE-2E49-415E-8C35-4965FE281305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b="0" i="0" kern="1200" baseline="0" smtClean="0"/>
            <a:t>小企业会计准则的贯彻实施</a:t>
          </a:r>
          <a:endParaRPr lang="zh-CN" sz="2500" kern="1200"/>
        </a:p>
      </dsp:txBody>
      <dsp:txXfrm>
        <a:off x="447506" y="3500507"/>
        <a:ext cx="56886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1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4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5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D17E-4ECE-4674-9991-007FFEE668AD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A8459-2BC7-4F7C-BAD5-542FAB4E2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4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3567;&#20225;&#19994;&#20934;&#21017;&#36866;&#29992;&#34892;&#19994;&#33539;&#22260;.docx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2200" baseline="0" dirty="0" smtClean="0">
                <a:latin typeface="Calibri"/>
                <a:ea typeface="黑体"/>
              </a:rPr>
              <a:t>《</a:t>
            </a:r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小企业会计准则</a:t>
            </a:r>
            <a:r>
              <a:rPr lang="en-US" altLang="zh-CN" b="0" i="0" u="none" strike="noStrike" kern="2200" baseline="0" dirty="0" smtClean="0">
                <a:latin typeface="Calibri"/>
                <a:ea typeface="黑体"/>
              </a:rPr>
              <a:t>》</a:t>
            </a:r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基本精神及主要内容解析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2012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7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 2" descr="D:\office2010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85184"/>
            <a:ext cx="176368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小企业会计准则的主要内容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一、形成一个完整的体系标准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二、统一中小企业划分范畴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三、主要服务于两类对象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四、致力于协调三大关系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61809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一、形成一个完整的体系标准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小企业会计准则：主要规范小企业通常发生的交易或事项的会计处理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小企业会计准则应用指南：操作性规范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主要特点：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（一）简化会计核算要求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（二）采用历史成本计量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（三）行业适用范围更广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53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（一）简化会计核算要求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小企业规模较小、业务较为简单、会计基础工作较为薄弱、会计信息使用者的信息需求相对单一等实际情况，对小企业的会计确认、计量和报告进行了简化处理，减少了会计人员职业判断的内容与空间。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会计科目账务处理大量简化。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统一采用成本法核算长期股权投资。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统一采用直线法摊销债券的折价或者溢价。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要求企业采用应付税款法核算所得税，大大简化了所得税的会计处理。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统一采用未来适用法对会计政策变更和会计差错更正进行会计处理。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0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（二）采用历史成本计量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资产要求按照成本计量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第六条 小企业的资产应当按照成本计量，不计提资产减值准备。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用历史成本，不使用公允价值，部分特殊情况使用市场价格和评估价值。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负债要求按照实际发生额入账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第四十七条各项流动负债应当按照其实际发生额入账。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第五十二条非流动负债应当按照其实际发生额入账。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39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（三）适用行业范围更广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消耗性生物资产核算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生产性生物资产核算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工程施工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机械作业</a:t>
            </a:r>
          </a:p>
          <a:p>
            <a:pPr lvl="2"/>
            <a:r>
              <a:rPr lang="zh-CN" altLang="en-US" b="0" i="0" u="none" strike="noStrike" kern="100" baseline="0" dirty="0" smtClean="0">
                <a:latin typeface="Cambria"/>
                <a:ea typeface="宋体"/>
                <a:hlinkClick r:id="rId2" action="ppaction://hlinkfile"/>
              </a:rPr>
              <a:t>小企业会计准则与原制度适用行业范围比较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066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二、统一中小企业划分范畴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（一）定量标准：小型、微型企业划型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标准</a:t>
            </a:r>
            <a:endParaRPr lang="zh-CN" altLang="en-US" b="0" i="0" u="none" strike="noStrike" kern="100" baseline="0" dirty="0" smtClean="0">
              <a:latin typeface="Cambria"/>
              <a:ea typeface="宋体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94960"/>
              </p:ext>
            </p:extLst>
          </p:nvPr>
        </p:nvGraphicFramePr>
        <p:xfrm>
          <a:off x="1331640" y="2492896"/>
          <a:ext cx="7272808" cy="422073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111692"/>
                <a:gridCol w="1355065"/>
                <a:gridCol w="1498132"/>
                <a:gridCol w="1307919"/>
              </a:tblGrid>
              <a:tr h="2596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行业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从业人员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营业收入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资产总额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农、林、牧、渔业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300</a:t>
                      </a:r>
                      <a:r>
                        <a:rPr lang="zh-CN" sz="900" kern="100" dirty="0">
                          <a:effectLst/>
                        </a:rPr>
                        <a:t>人及以下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建筑业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批发业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9504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零售业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3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交通运输业（不含铁路运输业）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仓储业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邮政业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 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住宿业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100</a:t>
                      </a:r>
                      <a:r>
                        <a:rPr lang="zh-CN" sz="900" kern="100" dirty="0">
                          <a:effectLst/>
                        </a:rPr>
                        <a:t>人及以下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餐饮业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信息传输业（包括电信、互联网和相关服务）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软件和信息技术服务业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房地产开发经营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物业管理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租赁和商务服务业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0406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其他未列明行业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 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solidFill>
                  <a:srgbClr val="FF0000"/>
                </a:solidFill>
                <a:latin typeface="宋体"/>
                <a:ea typeface="宋体"/>
              </a:rPr>
              <a:t>		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（二）定性标准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下列小企业例外（应执行企业会计准则）：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股票或债券在市场上公开交易的小企业。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金融机构或其他具有金融性质的小企业。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企业集团内的母公司和子公司。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已执行企业会计准则的小型企业，不得转而使用本准则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（三）其他说明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符合条件的小企业也可以执行企业会计准则，但不可同时参照小企业会计准则。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小企业会计准则未做说明的业务可以参照企业会计准则处理</a:t>
            </a:r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kern="2200" smtClean="0">
                <a:latin typeface="Calibri"/>
                <a:ea typeface="黑体"/>
              </a:rPr>
              <a:t>二、统一中小企业划分范畴</a:t>
            </a:r>
            <a:endParaRPr lang="zh-CN" altLang="en-US" kern="2200" dirty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371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三、主要服务于两类对象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45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四、致力于协调三大关系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企业所得税法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：会计与税法尽量一致√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：会计与税法适当分离</a:t>
            </a:r>
          </a:p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：独立观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：发展观√</a:t>
            </a:r>
          </a:p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中小主体国际财务报告准则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体现简化原则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实施范围更大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494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小企业会计准则的贯彻实施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财会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[2011]20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号文件</a:t>
            </a:r>
            <a:r>
              <a:rPr lang="zh-CN" altLang="en-US" b="0" i="0" u="none" strike="noStrike" kern="100" baseline="0" smtClean="0">
                <a:latin typeface="Times New Roman"/>
                <a:ea typeface="宋体"/>
              </a:rPr>
              <a:t>	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关于贯彻实施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的指导意见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　　各省、自治区、直辖市、计划单列市财政厅（局）、中小企业主管部门、国家税务局、地方税务局、工商行政管理局、市场监督管理局、银监局，财政部驻各省、自治区、直辖市、计划单列市财政监察专员办事处：</a:t>
            </a:r>
            <a:r>
              <a:rPr lang="zh-CN" altLang="en-US" b="0" i="0" u="none" strike="noStrike" kern="100" baseline="0" smtClean="0">
                <a:latin typeface="Times New Roman"/>
                <a:ea typeface="宋体"/>
              </a:rPr>
              <a:t/>
            </a:r>
            <a:br>
              <a:rPr lang="zh-CN" altLang="en-US" b="0" i="0" u="none" strike="noStrike" kern="100" baseline="0" smtClean="0">
                <a:latin typeface="Times New Roman"/>
                <a:ea typeface="宋体"/>
              </a:rPr>
            </a:br>
            <a:r>
              <a:rPr lang="zh-CN" altLang="en-US" b="0" i="0" u="none" strike="noStrike" kern="100" baseline="0" smtClean="0">
                <a:latin typeface="Cambria"/>
                <a:ea typeface="宋体"/>
              </a:rPr>
              <a:t>　　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（财会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[2011]17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号）已正式发布，自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2013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日起在全国小企业范围内实施。为贯彻实施好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，现提出以下意见： </a:t>
            </a:r>
            <a:br>
              <a:rPr lang="zh-CN" altLang="en-US" b="0" i="0" u="none" strike="noStrike" kern="100" baseline="0" smtClean="0">
                <a:latin typeface="Cambria"/>
                <a:ea typeface="宋体"/>
              </a:rPr>
            </a:br>
            <a:r>
              <a:rPr lang="zh-CN" altLang="en-US" b="0" i="0" u="none" strike="noStrike" kern="100" baseline="0" smtClean="0">
                <a:latin typeface="Cambria"/>
                <a:ea typeface="宋体"/>
              </a:rPr>
              <a:t>　　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……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（略）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财政部、工业和信息化部、国家税务总局、工商总局、银监会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二〇一一年十月二十六日</a:t>
            </a:r>
            <a:r>
              <a:rPr lang="zh-CN" altLang="en-US" b="0" i="0" u="none" strike="noStrike" kern="100" baseline="0" smtClean="0">
                <a:latin typeface="Times New Roman"/>
                <a:ea typeface="宋体"/>
              </a:rPr>
              <a:t/>
            </a:r>
            <a:br>
              <a:rPr lang="zh-CN" altLang="en-US" b="0" i="0" u="none" strike="noStrike" kern="100" baseline="0" smtClean="0">
                <a:latin typeface="Times New Roman"/>
                <a:ea typeface="宋体"/>
              </a:rPr>
            </a:b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81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关于印发</a:t>
            </a:r>
            <a:r>
              <a:rPr lang="en-US" altLang="zh-CN" b="0" i="0" u="none" strike="noStrike" kern="2200" baseline="0" smtClean="0">
                <a:latin typeface="Calibri"/>
                <a:ea typeface="黑体"/>
              </a:rPr>
              <a:t>《</a:t>
            </a:r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</a:t>
            </a:r>
            <a:r>
              <a:rPr lang="en-US" altLang="zh-CN" b="0" i="0" u="none" strike="noStrike" kern="2200" baseline="0" smtClean="0">
                <a:latin typeface="Calibri"/>
                <a:ea typeface="黑体"/>
              </a:rPr>
              <a:t>》</a:t>
            </a:r>
            <a:r>
              <a:rPr lang="zh-CN" altLang="en-US" b="0" i="0" u="none" strike="noStrike" kern="2200" baseline="0" smtClean="0">
                <a:latin typeface="Calibri"/>
                <a:ea typeface="黑体"/>
              </a:rPr>
              <a:t>的通知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为了规范小企业会计确认、计量和报告行为，促进小企业可持续发展，发挥小企业在国民经济和社会发展中的重要作用，根据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中华人民共和国会计法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及其他有关法律和法规，我部制定了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，现予印发，自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2013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日起在小企业范围内施行，鼓励小企业提前执行。我部于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2004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4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27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日发布的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小企业会计制度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（财会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[2004]2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号）同时废止。</a:t>
            </a:r>
          </a:p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执行中有何问题，请及时反馈我部。</a:t>
            </a:r>
          </a:p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附件：小企业会计准则</a:t>
            </a:r>
          </a:p>
          <a:p>
            <a:pPr marL="0" marR="0" lvl="0" indent="0" algn="r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财政部</a:t>
            </a:r>
          </a:p>
          <a:p>
            <a:pPr marL="0" marR="0" lvl="0" indent="0" algn="r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二○一一年十月十八日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198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五个部门的实施措施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720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本次讲座重点内容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795793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2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小企业会计准则的颁布意义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一、为小企业健康发展提供更好的服务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二、进一步完善国家企业会计标准体系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三、推进会计体系进一步与国际趋同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四、保证小企业会计信息质量的需要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876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一、为小企业健康发展提供更好的服务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（一）小企业是国民经济和社会发展的重要力量</a:t>
            </a:r>
          </a:p>
          <a:p>
            <a:pPr marR="0" lvl="1" rtl="0"/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项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目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企业总数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城镇就业岗位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企业技术创新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en-US" altLang="zh-CN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GDP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总量</a:t>
            </a:r>
          </a:p>
          <a:p>
            <a:pPr marR="0" lvl="1" rtl="0"/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中小企业占比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en-US" altLang="zh-CN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99%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　　　</a:t>
            </a:r>
            <a:r>
              <a:rPr lang="en-US" altLang="zh-CN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80%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　　　　　</a:t>
            </a:r>
            <a:r>
              <a:rPr lang="en-US" altLang="zh-CN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75%</a:t>
            </a:r>
            <a:r>
              <a:rPr lang="zh-CN" altLang="en-US" b="0" i="0" u="none" strike="noStrike" kern="100" baseline="0" smtClean="0">
                <a:solidFill>
                  <a:srgbClr val="0000FF"/>
                </a:solidFill>
                <a:latin typeface="宋体"/>
                <a:ea typeface="宋体"/>
              </a:rPr>
              <a:t>　　　　　</a:t>
            </a:r>
            <a:r>
              <a:rPr lang="en-US" altLang="zh-CN" b="0" i="0" u="none" strike="noStrike" kern="100" baseline="0" smtClean="0">
                <a:solidFill>
                  <a:srgbClr val="0000FF"/>
                </a:solidFill>
                <a:latin typeface="Calibri"/>
                <a:ea typeface="宋体"/>
              </a:rPr>
              <a:t>60%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政策依据：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中华人民共和国中小企业促进法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》2003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鼓励支持和引导个体私营等非公有制经济发展的若干意见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（国发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[2005]3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号）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国务院关于进一步促进中小企业发展的若干意见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（国发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[2009]36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号）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（二）财政扶持举措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加大对小型微型企业税收扶持力度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支持金融机构加强对小型微型企业的金融服务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扩大中小企业专项资金规模，更多运用间接方式扶持小型微型企业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进一步清理取消和减免部分涉企收费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发布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（三）会计扶持举措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规范会计行为，保证信息质量，加强企业管理，提高企业信用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保障依法征税，促进依法纳税，维护税收公平，落实税收优惠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完善银行征信系统，提高信贷决策水平，落实金融扶持政策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323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二、完善企业会计准则标准体系的需要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（一）企业会计准则体系框架已基本建成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（二）小企业会计核算现状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行业会计制度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企业会计制度和行业核算办法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小企业会计制度等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（三）建立实施企业会计标准体系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大中型企业执行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企业会计准则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小企业执行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1258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三、推进会计国际趋同的需要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（一）国际会计组织对中小企业会计研究很重视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（二）英美等主要发达国家均推行差别报告制度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（三）我国小企业会计准则实施要求高于国际标准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3541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四、保证小企业会计信息质量的需要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小企业会计核算标准发展历程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1992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年：分行业会计制度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2004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年：小企业会计制度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2011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年：小企业会计准则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168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小企业会计准则的制定过程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深入调研：理论研究、实践论证</a:t>
            </a:r>
          </a:p>
          <a:p>
            <a:pPr marR="0" lvl="1" rtl="0"/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两次广泛征求社会意见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组织抽样模拟测试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做好发布实施前准备工作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92"/>
            <a:ext cx="4038600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9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1189</Words>
  <Application>Microsoft Office PowerPoint</Application>
  <PresentationFormat>全屏显示(4:3)</PresentationFormat>
  <Paragraphs>190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《小企业会计准则》基本精神及主要内容解析</vt:lpstr>
      <vt:lpstr>关于印发《小企业会计准则》的通知</vt:lpstr>
      <vt:lpstr>本次讲座重点内容</vt:lpstr>
      <vt:lpstr>小企业会计准则的颁布意义</vt:lpstr>
      <vt:lpstr>一、为小企业健康发展提供更好的服务</vt:lpstr>
      <vt:lpstr>二、完善企业会计准则标准体系的需要</vt:lpstr>
      <vt:lpstr>三、推进会计国际趋同的需要</vt:lpstr>
      <vt:lpstr>四、保证小企业会计信息质量的需要</vt:lpstr>
      <vt:lpstr>小企业会计准则的制定过程</vt:lpstr>
      <vt:lpstr>小企业会计准则的主要内容</vt:lpstr>
      <vt:lpstr>一、形成一个完整的体系标准</vt:lpstr>
      <vt:lpstr>（一）简化会计核算要求</vt:lpstr>
      <vt:lpstr>（二）采用历史成本计量</vt:lpstr>
      <vt:lpstr>（三）适用行业范围更广</vt:lpstr>
      <vt:lpstr>二、统一中小企业划分范畴</vt:lpstr>
      <vt:lpstr>   </vt:lpstr>
      <vt:lpstr>三、主要服务于两类对象</vt:lpstr>
      <vt:lpstr>四、致力于协调三大关系</vt:lpstr>
      <vt:lpstr>小企业会计准则的贯彻实施</vt:lpstr>
      <vt:lpstr>五个部门的实施措施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《小企业会计准则》基本精神及主要内容解析</dc:title>
  <dc:creator>陈婷婷</dc:creator>
  <cp:lastModifiedBy>陈婷婷</cp:lastModifiedBy>
  <cp:revision>7</cp:revision>
  <dcterms:created xsi:type="dcterms:W3CDTF">2019-07-17T12:25:10Z</dcterms:created>
  <dcterms:modified xsi:type="dcterms:W3CDTF">2019-07-17T12:44:59Z</dcterms:modified>
</cp:coreProperties>
</file>