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44" r:id="rId2"/>
    <p:sldId id="2767" r:id="rId3"/>
    <p:sldId id="2777" r:id="rId4"/>
    <p:sldId id="2769" r:id="rId5"/>
    <p:sldId id="2778" r:id="rId6"/>
    <p:sldId id="2780" r:id="rId7"/>
    <p:sldId id="2781" r:id="rId8"/>
    <p:sldId id="2779" r:id="rId9"/>
    <p:sldId id="2794" r:id="rId10"/>
    <p:sldId id="2795" r:id="rId11"/>
    <p:sldId id="2745" r:id="rId12"/>
    <p:sldId id="2785" r:id="rId13"/>
    <p:sldId id="2790" r:id="rId14"/>
    <p:sldId id="2761" r:id="rId15"/>
    <p:sldId id="2770" r:id="rId16"/>
    <p:sldId id="2782" r:id="rId17"/>
    <p:sldId id="2762" r:id="rId18"/>
    <p:sldId id="2783" r:id="rId19"/>
    <p:sldId id="283" r:id="rId20"/>
    <p:sldId id="2773"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26" autoAdjust="0"/>
  </p:normalViewPr>
  <p:slideViewPr>
    <p:cSldViewPr snapToGrid="0">
      <p:cViewPr varScale="1">
        <p:scale>
          <a:sx n="82" d="100"/>
          <a:sy n="82" d="100"/>
        </p:scale>
        <p:origin x="462"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8913D1-0BE3-4C99-85F4-CE4244A8D5E3}" type="datetimeFigureOut">
              <a:rPr lang="zh-CN" altLang="en-US" smtClean="0"/>
              <a:t>2024/3/12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BFAD5F-353F-4EEF-98FF-732DA36C4222}" type="slidenum">
              <a:rPr lang="zh-CN" altLang="en-US" smtClean="0"/>
              <a:t>‹#›</a:t>
            </a:fld>
            <a:endParaRPr lang="zh-CN" altLang="en-US"/>
          </a:p>
        </p:txBody>
      </p:sp>
    </p:spTree>
    <p:extLst>
      <p:ext uri="{BB962C8B-B14F-4D97-AF65-F5344CB8AC3E}">
        <p14:creationId xmlns:p14="http://schemas.microsoft.com/office/powerpoint/2010/main" val="3376732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BE60DC36-8EFA-4378-9855-E019C55AC472}" type="slidenum">
              <a:rPr lang="en-US" altLang="zh-CN" smtClean="0">
                <a:latin typeface="Microsoft YaHei UI" panose="020B0503020204020204" pitchFamily="34" charset="-122"/>
                <a:ea typeface="Microsoft YaHei UI" panose="020B0503020204020204" pitchFamily="34" charset="-122"/>
              </a:rPr>
              <a:t>19</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944230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4505F-3480-F8B1-F6DF-9580480303D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20A7929-61E8-8BC4-F4B2-D7B966139D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AC22B6D-D88C-E336-B6EA-204FBC8A9F40}"/>
              </a:ext>
            </a:extLst>
          </p:cNvPr>
          <p:cNvSpPr>
            <a:spLocks noGrp="1"/>
          </p:cNvSpPr>
          <p:nvPr>
            <p:ph type="dt" sz="half" idx="10"/>
          </p:nvPr>
        </p:nvSpPr>
        <p:spPr/>
        <p:txBody>
          <a:bodyPr/>
          <a:lstStyle/>
          <a:p>
            <a:fld id="{7517AC1B-25CD-43B2-927E-A80ACC6766B6}" type="datetimeFigureOut">
              <a:rPr lang="zh-CN" altLang="en-US" smtClean="0"/>
              <a:t>2024/3/12</a:t>
            </a:fld>
            <a:endParaRPr lang="zh-CN" altLang="en-US"/>
          </a:p>
        </p:txBody>
      </p:sp>
      <p:sp>
        <p:nvSpPr>
          <p:cNvPr id="5" name="页脚占位符 4">
            <a:extLst>
              <a:ext uri="{FF2B5EF4-FFF2-40B4-BE49-F238E27FC236}">
                <a16:creationId xmlns:a16="http://schemas.microsoft.com/office/drawing/2014/main" id="{DA959446-D891-BFFD-346D-3CA17082E2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541609-71A7-64C2-F927-6A56D8043602}"/>
              </a:ext>
            </a:extLst>
          </p:cNvPr>
          <p:cNvSpPr>
            <a:spLocks noGrp="1"/>
          </p:cNvSpPr>
          <p:nvPr>
            <p:ph type="sldNum" sz="quarter" idx="12"/>
          </p:nvPr>
        </p:nvSpPr>
        <p:spPr/>
        <p:txBody>
          <a:bodyPr/>
          <a:lstStyle/>
          <a:p>
            <a:fld id="{481C7434-1381-4593-BFBF-DEAC217E357E}" type="slidenum">
              <a:rPr lang="zh-CN" altLang="en-US" smtClean="0"/>
              <a:t>‹#›</a:t>
            </a:fld>
            <a:endParaRPr lang="zh-CN" altLang="en-US"/>
          </a:p>
        </p:txBody>
      </p:sp>
    </p:spTree>
    <p:extLst>
      <p:ext uri="{BB962C8B-B14F-4D97-AF65-F5344CB8AC3E}">
        <p14:creationId xmlns:p14="http://schemas.microsoft.com/office/powerpoint/2010/main" val="762717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0C109F-E0E3-A59E-1E1E-95E7C47329A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7F69488-CBB9-29B1-1DFB-628F3A1DE89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815C958-D9CA-3108-51DD-A7922BFE7C3B}"/>
              </a:ext>
            </a:extLst>
          </p:cNvPr>
          <p:cNvSpPr>
            <a:spLocks noGrp="1"/>
          </p:cNvSpPr>
          <p:nvPr>
            <p:ph type="dt" sz="half" idx="10"/>
          </p:nvPr>
        </p:nvSpPr>
        <p:spPr/>
        <p:txBody>
          <a:bodyPr/>
          <a:lstStyle/>
          <a:p>
            <a:fld id="{7517AC1B-25CD-43B2-927E-A80ACC6766B6}" type="datetimeFigureOut">
              <a:rPr lang="zh-CN" altLang="en-US" smtClean="0"/>
              <a:t>2024/3/12</a:t>
            </a:fld>
            <a:endParaRPr lang="zh-CN" altLang="en-US"/>
          </a:p>
        </p:txBody>
      </p:sp>
      <p:sp>
        <p:nvSpPr>
          <p:cNvPr id="5" name="页脚占位符 4">
            <a:extLst>
              <a:ext uri="{FF2B5EF4-FFF2-40B4-BE49-F238E27FC236}">
                <a16:creationId xmlns:a16="http://schemas.microsoft.com/office/drawing/2014/main" id="{23307002-EB5A-508E-29BD-6E84560822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BFFF41-15B4-374E-3F70-285D192A9B89}"/>
              </a:ext>
            </a:extLst>
          </p:cNvPr>
          <p:cNvSpPr>
            <a:spLocks noGrp="1"/>
          </p:cNvSpPr>
          <p:nvPr>
            <p:ph type="sldNum" sz="quarter" idx="12"/>
          </p:nvPr>
        </p:nvSpPr>
        <p:spPr/>
        <p:txBody>
          <a:bodyPr/>
          <a:lstStyle/>
          <a:p>
            <a:fld id="{481C7434-1381-4593-BFBF-DEAC217E357E}" type="slidenum">
              <a:rPr lang="zh-CN" altLang="en-US" smtClean="0"/>
              <a:t>‹#›</a:t>
            </a:fld>
            <a:endParaRPr lang="zh-CN" altLang="en-US"/>
          </a:p>
        </p:txBody>
      </p:sp>
    </p:spTree>
    <p:extLst>
      <p:ext uri="{BB962C8B-B14F-4D97-AF65-F5344CB8AC3E}">
        <p14:creationId xmlns:p14="http://schemas.microsoft.com/office/powerpoint/2010/main" val="2997274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847C51F-83EF-D5DE-9CBC-56F948EF55E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DEC9377-E07E-C74B-B806-AA2A96F4C5B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5ED67E6-37E6-DBAA-808C-9BAE0948B6BF}"/>
              </a:ext>
            </a:extLst>
          </p:cNvPr>
          <p:cNvSpPr>
            <a:spLocks noGrp="1"/>
          </p:cNvSpPr>
          <p:nvPr>
            <p:ph type="dt" sz="half" idx="10"/>
          </p:nvPr>
        </p:nvSpPr>
        <p:spPr/>
        <p:txBody>
          <a:bodyPr/>
          <a:lstStyle/>
          <a:p>
            <a:fld id="{7517AC1B-25CD-43B2-927E-A80ACC6766B6}" type="datetimeFigureOut">
              <a:rPr lang="zh-CN" altLang="en-US" smtClean="0"/>
              <a:t>2024/3/12</a:t>
            </a:fld>
            <a:endParaRPr lang="zh-CN" altLang="en-US"/>
          </a:p>
        </p:txBody>
      </p:sp>
      <p:sp>
        <p:nvSpPr>
          <p:cNvPr id="5" name="页脚占位符 4">
            <a:extLst>
              <a:ext uri="{FF2B5EF4-FFF2-40B4-BE49-F238E27FC236}">
                <a16:creationId xmlns:a16="http://schemas.microsoft.com/office/drawing/2014/main" id="{BD4171A8-B040-301C-2A60-7F5C66217F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BAA5AF-17CB-B9EC-06BD-B529DA26B562}"/>
              </a:ext>
            </a:extLst>
          </p:cNvPr>
          <p:cNvSpPr>
            <a:spLocks noGrp="1"/>
          </p:cNvSpPr>
          <p:nvPr>
            <p:ph type="sldNum" sz="quarter" idx="12"/>
          </p:nvPr>
        </p:nvSpPr>
        <p:spPr/>
        <p:txBody>
          <a:bodyPr/>
          <a:lstStyle/>
          <a:p>
            <a:fld id="{481C7434-1381-4593-BFBF-DEAC217E357E}" type="slidenum">
              <a:rPr lang="zh-CN" altLang="en-US" smtClean="0"/>
              <a:t>‹#›</a:t>
            </a:fld>
            <a:endParaRPr lang="zh-CN" altLang="en-US"/>
          </a:p>
        </p:txBody>
      </p:sp>
    </p:spTree>
    <p:extLst>
      <p:ext uri="{BB962C8B-B14F-4D97-AF65-F5344CB8AC3E}">
        <p14:creationId xmlns:p14="http://schemas.microsoft.com/office/powerpoint/2010/main" val="4080890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1DFAB9-2009-FD86-46AC-EA8D5067B16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E8FFD6E-1B62-EF33-EE58-21BFB993708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6FBBB6-9D0D-BBF8-7308-DC70B76441FC}"/>
              </a:ext>
            </a:extLst>
          </p:cNvPr>
          <p:cNvSpPr>
            <a:spLocks noGrp="1"/>
          </p:cNvSpPr>
          <p:nvPr>
            <p:ph type="dt" sz="half" idx="10"/>
          </p:nvPr>
        </p:nvSpPr>
        <p:spPr/>
        <p:txBody>
          <a:bodyPr/>
          <a:lstStyle/>
          <a:p>
            <a:fld id="{7517AC1B-25CD-43B2-927E-A80ACC6766B6}" type="datetimeFigureOut">
              <a:rPr lang="zh-CN" altLang="en-US" smtClean="0"/>
              <a:t>2024/3/12</a:t>
            </a:fld>
            <a:endParaRPr lang="zh-CN" altLang="en-US"/>
          </a:p>
        </p:txBody>
      </p:sp>
      <p:sp>
        <p:nvSpPr>
          <p:cNvPr id="5" name="页脚占位符 4">
            <a:extLst>
              <a:ext uri="{FF2B5EF4-FFF2-40B4-BE49-F238E27FC236}">
                <a16:creationId xmlns:a16="http://schemas.microsoft.com/office/drawing/2014/main" id="{D8B56E76-0B20-C5E8-25A8-29E972DF83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531DD5-7E2E-7222-61C0-9E3FE7B6589A}"/>
              </a:ext>
            </a:extLst>
          </p:cNvPr>
          <p:cNvSpPr>
            <a:spLocks noGrp="1"/>
          </p:cNvSpPr>
          <p:nvPr>
            <p:ph type="sldNum" sz="quarter" idx="12"/>
          </p:nvPr>
        </p:nvSpPr>
        <p:spPr/>
        <p:txBody>
          <a:bodyPr/>
          <a:lstStyle/>
          <a:p>
            <a:fld id="{481C7434-1381-4593-BFBF-DEAC217E357E}" type="slidenum">
              <a:rPr lang="zh-CN" altLang="en-US" smtClean="0"/>
              <a:t>‹#›</a:t>
            </a:fld>
            <a:endParaRPr lang="zh-CN" altLang="en-US"/>
          </a:p>
        </p:txBody>
      </p:sp>
    </p:spTree>
    <p:extLst>
      <p:ext uri="{BB962C8B-B14F-4D97-AF65-F5344CB8AC3E}">
        <p14:creationId xmlns:p14="http://schemas.microsoft.com/office/powerpoint/2010/main" val="3851849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8E795D-0201-F4A2-0C14-D8263F96B24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A058534-81E3-05DB-1771-64912F7EB4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243601F-BBB4-194B-4A61-59EF71A64C8D}"/>
              </a:ext>
            </a:extLst>
          </p:cNvPr>
          <p:cNvSpPr>
            <a:spLocks noGrp="1"/>
          </p:cNvSpPr>
          <p:nvPr>
            <p:ph type="dt" sz="half" idx="10"/>
          </p:nvPr>
        </p:nvSpPr>
        <p:spPr/>
        <p:txBody>
          <a:bodyPr/>
          <a:lstStyle/>
          <a:p>
            <a:fld id="{7517AC1B-25CD-43B2-927E-A80ACC6766B6}" type="datetimeFigureOut">
              <a:rPr lang="zh-CN" altLang="en-US" smtClean="0"/>
              <a:t>2024/3/12</a:t>
            </a:fld>
            <a:endParaRPr lang="zh-CN" altLang="en-US"/>
          </a:p>
        </p:txBody>
      </p:sp>
      <p:sp>
        <p:nvSpPr>
          <p:cNvPr id="5" name="页脚占位符 4">
            <a:extLst>
              <a:ext uri="{FF2B5EF4-FFF2-40B4-BE49-F238E27FC236}">
                <a16:creationId xmlns:a16="http://schemas.microsoft.com/office/drawing/2014/main" id="{A9C5A315-65DD-80C5-86B9-2EF39FFAAB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BCCBB6-4C86-8A22-D686-0C08C4F489D0}"/>
              </a:ext>
            </a:extLst>
          </p:cNvPr>
          <p:cNvSpPr>
            <a:spLocks noGrp="1"/>
          </p:cNvSpPr>
          <p:nvPr>
            <p:ph type="sldNum" sz="quarter" idx="12"/>
          </p:nvPr>
        </p:nvSpPr>
        <p:spPr/>
        <p:txBody>
          <a:bodyPr/>
          <a:lstStyle/>
          <a:p>
            <a:fld id="{481C7434-1381-4593-BFBF-DEAC217E357E}" type="slidenum">
              <a:rPr lang="zh-CN" altLang="en-US" smtClean="0"/>
              <a:t>‹#›</a:t>
            </a:fld>
            <a:endParaRPr lang="zh-CN" altLang="en-US"/>
          </a:p>
        </p:txBody>
      </p:sp>
    </p:spTree>
    <p:extLst>
      <p:ext uri="{BB962C8B-B14F-4D97-AF65-F5344CB8AC3E}">
        <p14:creationId xmlns:p14="http://schemas.microsoft.com/office/powerpoint/2010/main" val="4128795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480A77-78E6-F017-8F32-285384ED0A1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7ACB79-2493-3639-AB88-3DFEB614F56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1FB65B6-4E33-EE0C-B04E-3F65AB5793A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0786187-67E7-093B-718E-A2431BC3EB8D}"/>
              </a:ext>
            </a:extLst>
          </p:cNvPr>
          <p:cNvSpPr>
            <a:spLocks noGrp="1"/>
          </p:cNvSpPr>
          <p:nvPr>
            <p:ph type="dt" sz="half" idx="10"/>
          </p:nvPr>
        </p:nvSpPr>
        <p:spPr/>
        <p:txBody>
          <a:bodyPr/>
          <a:lstStyle/>
          <a:p>
            <a:fld id="{7517AC1B-25CD-43B2-927E-A80ACC6766B6}" type="datetimeFigureOut">
              <a:rPr lang="zh-CN" altLang="en-US" smtClean="0"/>
              <a:t>2024/3/12</a:t>
            </a:fld>
            <a:endParaRPr lang="zh-CN" altLang="en-US"/>
          </a:p>
        </p:txBody>
      </p:sp>
      <p:sp>
        <p:nvSpPr>
          <p:cNvPr id="6" name="页脚占位符 5">
            <a:extLst>
              <a:ext uri="{FF2B5EF4-FFF2-40B4-BE49-F238E27FC236}">
                <a16:creationId xmlns:a16="http://schemas.microsoft.com/office/drawing/2014/main" id="{7B9C66EB-F914-411E-2201-FCFFDD5FF40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A02F73-704F-A1A2-2DAE-1C4926A08AD0}"/>
              </a:ext>
            </a:extLst>
          </p:cNvPr>
          <p:cNvSpPr>
            <a:spLocks noGrp="1"/>
          </p:cNvSpPr>
          <p:nvPr>
            <p:ph type="sldNum" sz="quarter" idx="12"/>
          </p:nvPr>
        </p:nvSpPr>
        <p:spPr/>
        <p:txBody>
          <a:bodyPr/>
          <a:lstStyle/>
          <a:p>
            <a:fld id="{481C7434-1381-4593-BFBF-DEAC217E357E}" type="slidenum">
              <a:rPr lang="zh-CN" altLang="en-US" smtClean="0"/>
              <a:t>‹#›</a:t>
            </a:fld>
            <a:endParaRPr lang="zh-CN" altLang="en-US"/>
          </a:p>
        </p:txBody>
      </p:sp>
    </p:spTree>
    <p:extLst>
      <p:ext uri="{BB962C8B-B14F-4D97-AF65-F5344CB8AC3E}">
        <p14:creationId xmlns:p14="http://schemas.microsoft.com/office/powerpoint/2010/main" val="3729042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63F0F7-6F41-42FF-4906-99846F79811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51B7579-F9AD-BA82-D108-40DB0AE648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A17D2A4-F932-166B-75F0-07D1DB14C4D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125FC5D-8677-FFAE-9DD0-1A27FD360F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0DFAF74-5FDD-B908-9767-093A9A3CB70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6FD6B19-4F12-4672-5B5A-D14423BC0B45}"/>
              </a:ext>
            </a:extLst>
          </p:cNvPr>
          <p:cNvSpPr>
            <a:spLocks noGrp="1"/>
          </p:cNvSpPr>
          <p:nvPr>
            <p:ph type="dt" sz="half" idx="10"/>
          </p:nvPr>
        </p:nvSpPr>
        <p:spPr/>
        <p:txBody>
          <a:bodyPr/>
          <a:lstStyle/>
          <a:p>
            <a:fld id="{7517AC1B-25CD-43B2-927E-A80ACC6766B6}" type="datetimeFigureOut">
              <a:rPr lang="zh-CN" altLang="en-US" smtClean="0"/>
              <a:t>2024/3/12</a:t>
            </a:fld>
            <a:endParaRPr lang="zh-CN" altLang="en-US"/>
          </a:p>
        </p:txBody>
      </p:sp>
      <p:sp>
        <p:nvSpPr>
          <p:cNvPr id="8" name="页脚占位符 7">
            <a:extLst>
              <a:ext uri="{FF2B5EF4-FFF2-40B4-BE49-F238E27FC236}">
                <a16:creationId xmlns:a16="http://schemas.microsoft.com/office/drawing/2014/main" id="{1FCBF910-D803-8300-5813-9A9A9002953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182A000-0B2A-DE00-CE36-2B8A84B97D8A}"/>
              </a:ext>
            </a:extLst>
          </p:cNvPr>
          <p:cNvSpPr>
            <a:spLocks noGrp="1"/>
          </p:cNvSpPr>
          <p:nvPr>
            <p:ph type="sldNum" sz="quarter" idx="12"/>
          </p:nvPr>
        </p:nvSpPr>
        <p:spPr/>
        <p:txBody>
          <a:bodyPr/>
          <a:lstStyle/>
          <a:p>
            <a:fld id="{481C7434-1381-4593-BFBF-DEAC217E357E}" type="slidenum">
              <a:rPr lang="zh-CN" altLang="en-US" smtClean="0"/>
              <a:t>‹#›</a:t>
            </a:fld>
            <a:endParaRPr lang="zh-CN" altLang="en-US"/>
          </a:p>
        </p:txBody>
      </p:sp>
    </p:spTree>
    <p:extLst>
      <p:ext uri="{BB962C8B-B14F-4D97-AF65-F5344CB8AC3E}">
        <p14:creationId xmlns:p14="http://schemas.microsoft.com/office/powerpoint/2010/main" val="2306274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8903A7-04EF-E481-A3AF-659DCE06D63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5BB151C-2059-553D-ECC7-639546A716F6}"/>
              </a:ext>
            </a:extLst>
          </p:cNvPr>
          <p:cNvSpPr>
            <a:spLocks noGrp="1"/>
          </p:cNvSpPr>
          <p:nvPr>
            <p:ph type="dt" sz="half" idx="10"/>
          </p:nvPr>
        </p:nvSpPr>
        <p:spPr/>
        <p:txBody>
          <a:bodyPr/>
          <a:lstStyle/>
          <a:p>
            <a:fld id="{7517AC1B-25CD-43B2-927E-A80ACC6766B6}" type="datetimeFigureOut">
              <a:rPr lang="zh-CN" altLang="en-US" smtClean="0"/>
              <a:t>2024/3/12</a:t>
            </a:fld>
            <a:endParaRPr lang="zh-CN" altLang="en-US"/>
          </a:p>
        </p:txBody>
      </p:sp>
      <p:sp>
        <p:nvSpPr>
          <p:cNvPr id="4" name="页脚占位符 3">
            <a:extLst>
              <a:ext uri="{FF2B5EF4-FFF2-40B4-BE49-F238E27FC236}">
                <a16:creationId xmlns:a16="http://schemas.microsoft.com/office/drawing/2014/main" id="{4CDCCD92-4D31-38D1-7080-40203D2F8F2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4CA28D7-6D54-69E5-2BA6-4F673A2362CA}"/>
              </a:ext>
            </a:extLst>
          </p:cNvPr>
          <p:cNvSpPr>
            <a:spLocks noGrp="1"/>
          </p:cNvSpPr>
          <p:nvPr>
            <p:ph type="sldNum" sz="quarter" idx="12"/>
          </p:nvPr>
        </p:nvSpPr>
        <p:spPr/>
        <p:txBody>
          <a:bodyPr/>
          <a:lstStyle/>
          <a:p>
            <a:fld id="{481C7434-1381-4593-BFBF-DEAC217E357E}" type="slidenum">
              <a:rPr lang="zh-CN" altLang="en-US" smtClean="0"/>
              <a:t>‹#›</a:t>
            </a:fld>
            <a:endParaRPr lang="zh-CN" altLang="en-US"/>
          </a:p>
        </p:txBody>
      </p:sp>
    </p:spTree>
    <p:extLst>
      <p:ext uri="{BB962C8B-B14F-4D97-AF65-F5344CB8AC3E}">
        <p14:creationId xmlns:p14="http://schemas.microsoft.com/office/powerpoint/2010/main" val="1909380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7D488AE-4B26-18DE-11E0-7B463075FABD}"/>
              </a:ext>
            </a:extLst>
          </p:cNvPr>
          <p:cNvSpPr>
            <a:spLocks noGrp="1"/>
          </p:cNvSpPr>
          <p:nvPr>
            <p:ph type="dt" sz="half" idx="10"/>
          </p:nvPr>
        </p:nvSpPr>
        <p:spPr/>
        <p:txBody>
          <a:bodyPr/>
          <a:lstStyle/>
          <a:p>
            <a:fld id="{7517AC1B-25CD-43B2-927E-A80ACC6766B6}" type="datetimeFigureOut">
              <a:rPr lang="zh-CN" altLang="en-US" smtClean="0"/>
              <a:t>2024/3/12</a:t>
            </a:fld>
            <a:endParaRPr lang="zh-CN" altLang="en-US"/>
          </a:p>
        </p:txBody>
      </p:sp>
      <p:sp>
        <p:nvSpPr>
          <p:cNvPr id="3" name="页脚占位符 2">
            <a:extLst>
              <a:ext uri="{FF2B5EF4-FFF2-40B4-BE49-F238E27FC236}">
                <a16:creationId xmlns:a16="http://schemas.microsoft.com/office/drawing/2014/main" id="{93F2BB3D-B048-350C-0D5F-959280BFDC1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0640A2F-0FF0-532A-9AEE-A86ABD486F5B}"/>
              </a:ext>
            </a:extLst>
          </p:cNvPr>
          <p:cNvSpPr>
            <a:spLocks noGrp="1"/>
          </p:cNvSpPr>
          <p:nvPr>
            <p:ph type="sldNum" sz="quarter" idx="12"/>
          </p:nvPr>
        </p:nvSpPr>
        <p:spPr/>
        <p:txBody>
          <a:bodyPr/>
          <a:lstStyle/>
          <a:p>
            <a:fld id="{481C7434-1381-4593-BFBF-DEAC217E357E}" type="slidenum">
              <a:rPr lang="zh-CN" altLang="en-US" smtClean="0"/>
              <a:t>‹#›</a:t>
            </a:fld>
            <a:endParaRPr lang="zh-CN" altLang="en-US"/>
          </a:p>
        </p:txBody>
      </p:sp>
    </p:spTree>
    <p:extLst>
      <p:ext uri="{BB962C8B-B14F-4D97-AF65-F5344CB8AC3E}">
        <p14:creationId xmlns:p14="http://schemas.microsoft.com/office/powerpoint/2010/main" val="2077124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538240-EF32-8A08-6589-B51FCAB14B3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AFED743-3A89-D2C0-ACE3-FFA54E516E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8531651-08A3-A4BB-F029-D3DABF4D5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2416EBB-0A9E-7730-A055-2BA141731313}"/>
              </a:ext>
            </a:extLst>
          </p:cNvPr>
          <p:cNvSpPr>
            <a:spLocks noGrp="1"/>
          </p:cNvSpPr>
          <p:nvPr>
            <p:ph type="dt" sz="half" idx="10"/>
          </p:nvPr>
        </p:nvSpPr>
        <p:spPr/>
        <p:txBody>
          <a:bodyPr/>
          <a:lstStyle/>
          <a:p>
            <a:fld id="{7517AC1B-25CD-43B2-927E-A80ACC6766B6}" type="datetimeFigureOut">
              <a:rPr lang="zh-CN" altLang="en-US" smtClean="0"/>
              <a:t>2024/3/12</a:t>
            </a:fld>
            <a:endParaRPr lang="zh-CN" altLang="en-US"/>
          </a:p>
        </p:txBody>
      </p:sp>
      <p:sp>
        <p:nvSpPr>
          <p:cNvPr id="6" name="页脚占位符 5">
            <a:extLst>
              <a:ext uri="{FF2B5EF4-FFF2-40B4-BE49-F238E27FC236}">
                <a16:creationId xmlns:a16="http://schemas.microsoft.com/office/drawing/2014/main" id="{A9EA1B53-396C-6D7C-520E-7E82A577F97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27C912D-5513-3C3F-8A84-1CAD33A41E3D}"/>
              </a:ext>
            </a:extLst>
          </p:cNvPr>
          <p:cNvSpPr>
            <a:spLocks noGrp="1"/>
          </p:cNvSpPr>
          <p:nvPr>
            <p:ph type="sldNum" sz="quarter" idx="12"/>
          </p:nvPr>
        </p:nvSpPr>
        <p:spPr/>
        <p:txBody>
          <a:bodyPr/>
          <a:lstStyle/>
          <a:p>
            <a:fld id="{481C7434-1381-4593-BFBF-DEAC217E357E}" type="slidenum">
              <a:rPr lang="zh-CN" altLang="en-US" smtClean="0"/>
              <a:t>‹#›</a:t>
            </a:fld>
            <a:endParaRPr lang="zh-CN" altLang="en-US"/>
          </a:p>
        </p:txBody>
      </p:sp>
    </p:spTree>
    <p:extLst>
      <p:ext uri="{BB962C8B-B14F-4D97-AF65-F5344CB8AC3E}">
        <p14:creationId xmlns:p14="http://schemas.microsoft.com/office/powerpoint/2010/main" val="2636623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F4CC67-FDF9-3C44-DE3B-E5A3FE64E30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26065EE-30DC-23B7-515F-2A0C3991BA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6514B65-B5DA-ED03-348F-F2ACF99A8A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05B6FD9-43DF-F412-3A15-7803DCEE78CF}"/>
              </a:ext>
            </a:extLst>
          </p:cNvPr>
          <p:cNvSpPr>
            <a:spLocks noGrp="1"/>
          </p:cNvSpPr>
          <p:nvPr>
            <p:ph type="dt" sz="half" idx="10"/>
          </p:nvPr>
        </p:nvSpPr>
        <p:spPr/>
        <p:txBody>
          <a:bodyPr/>
          <a:lstStyle/>
          <a:p>
            <a:fld id="{7517AC1B-25CD-43B2-927E-A80ACC6766B6}" type="datetimeFigureOut">
              <a:rPr lang="zh-CN" altLang="en-US" smtClean="0"/>
              <a:t>2024/3/12</a:t>
            </a:fld>
            <a:endParaRPr lang="zh-CN" altLang="en-US"/>
          </a:p>
        </p:txBody>
      </p:sp>
      <p:sp>
        <p:nvSpPr>
          <p:cNvPr id="6" name="页脚占位符 5">
            <a:extLst>
              <a:ext uri="{FF2B5EF4-FFF2-40B4-BE49-F238E27FC236}">
                <a16:creationId xmlns:a16="http://schemas.microsoft.com/office/drawing/2014/main" id="{8BFE7733-581D-4368-0836-E8EFDD84DE8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C75DEE6-B751-BDBC-DBDC-224928369F86}"/>
              </a:ext>
            </a:extLst>
          </p:cNvPr>
          <p:cNvSpPr>
            <a:spLocks noGrp="1"/>
          </p:cNvSpPr>
          <p:nvPr>
            <p:ph type="sldNum" sz="quarter" idx="12"/>
          </p:nvPr>
        </p:nvSpPr>
        <p:spPr/>
        <p:txBody>
          <a:bodyPr/>
          <a:lstStyle/>
          <a:p>
            <a:fld id="{481C7434-1381-4593-BFBF-DEAC217E357E}" type="slidenum">
              <a:rPr lang="zh-CN" altLang="en-US" smtClean="0"/>
              <a:t>‹#›</a:t>
            </a:fld>
            <a:endParaRPr lang="zh-CN" altLang="en-US"/>
          </a:p>
        </p:txBody>
      </p:sp>
    </p:spTree>
    <p:extLst>
      <p:ext uri="{BB962C8B-B14F-4D97-AF65-F5344CB8AC3E}">
        <p14:creationId xmlns:p14="http://schemas.microsoft.com/office/powerpoint/2010/main" val="1390715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ECA43F7-A920-4E00-1222-C37DFA3FC8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AB54CA5-9AD6-152A-2D12-0674B0FF11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CECDC2-9510-3125-A111-F622C37DA7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17AC1B-25CD-43B2-927E-A80ACC6766B6}" type="datetimeFigureOut">
              <a:rPr lang="zh-CN" altLang="en-US" smtClean="0"/>
              <a:t>2024/3/12</a:t>
            </a:fld>
            <a:endParaRPr lang="zh-CN" altLang="en-US"/>
          </a:p>
        </p:txBody>
      </p:sp>
      <p:sp>
        <p:nvSpPr>
          <p:cNvPr id="5" name="页脚占位符 4">
            <a:extLst>
              <a:ext uri="{FF2B5EF4-FFF2-40B4-BE49-F238E27FC236}">
                <a16:creationId xmlns:a16="http://schemas.microsoft.com/office/drawing/2014/main" id="{093C326B-8BFA-2B16-2FCA-29006ABFDA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9DF0150-D3A0-E20A-436E-B123BFB6DE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C7434-1381-4593-BFBF-DEAC217E357E}" type="slidenum">
              <a:rPr lang="zh-CN" altLang="en-US" smtClean="0"/>
              <a:t>‹#›</a:t>
            </a:fld>
            <a:endParaRPr lang="zh-CN" altLang="en-US"/>
          </a:p>
        </p:txBody>
      </p:sp>
    </p:spTree>
    <p:extLst>
      <p:ext uri="{BB962C8B-B14F-4D97-AF65-F5344CB8AC3E}">
        <p14:creationId xmlns:p14="http://schemas.microsoft.com/office/powerpoint/2010/main" val="28134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3" Type="http://schemas.openxmlformats.org/officeDocument/2006/relationships/tags" Target="../tags/tag25.xml"/><Relationship Id="rId18" Type="http://schemas.openxmlformats.org/officeDocument/2006/relationships/tags" Target="../tags/tag30.xml"/><Relationship Id="rId26" Type="http://schemas.openxmlformats.org/officeDocument/2006/relationships/tags" Target="../tags/tag38.xml"/><Relationship Id="rId39" Type="http://schemas.openxmlformats.org/officeDocument/2006/relationships/tags" Target="../tags/tag51.xml"/><Relationship Id="rId21" Type="http://schemas.openxmlformats.org/officeDocument/2006/relationships/tags" Target="../tags/tag33.xml"/><Relationship Id="rId34" Type="http://schemas.openxmlformats.org/officeDocument/2006/relationships/tags" Target="../tags/tag46.xml"/><Relationship Id="rId7" Type="http://schemas.openxmlformats.org/officeDocument/2006/relationships/tags" Target="../tags/tag19.xml"/><Relationship Id="rId12" Type="http://schemas.openxmlformats.org/officeDocument/2006/relationships/tags" Target="../tags/tag24.xml"/><Relationship Id="rId17" Type="http://schemas.openxmlformats.org/officeDocument/2006/relationships/tags" Target="../tags/tag29.xml"/><Relationship Id="rId25" Type="http://schemas.openxmlformats.org/officeDocument/2006/relationships/tags" Target="../tags/tag37.xml"/><Relationship Id="rId33" Type="http://schemas.openxmlformats.org/officeDocument/2006/relationships/tags" Target="../tags/tag45.xml"/><Relationship Id="rId38" Type="http://schemas.openxmlformats.org/officeDocument/2006/relationships/tags" Target="../tags/tag50.xml"/><Relationship Id="rId2" Type="http://schemas.openxmlformats.org/officeDocument/2006/relationships/tags" Target="../tags/tag14.xml"/><Relationship Id="rId16" Type="http://schemas.openxmlformats.org/officeDocument/2006/relationships/tags" Target="../tags/tag28.xml"/><Relationship Id="rId20" Type="http://schemas.openxmlformats.org/officeDocument/2006/relationships/tags" Target="../tags/tag32.xml"/><Relationship Id="rId29" Type="http://schemas.openxmlformats.org/officeDocument/2006/relationships/tags" Target="../tags/tag41.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24" Type="http://schemas.openxmlformats.org/officeDocument/2006/relationships/tags" Target="../tags/tag36.xml"/><Relationship Id="rId32" Type="http://schemas.openxmlformats.org/officeDocument/2006/relationships/tags" Target="../tags/tag44.xml"/><Relationship Id="rId37" Type="http://schemas.openxmlformats.org/officeDocument/2006/relationships/tags" Target="../tags/tag49.xml"/><Relationship Id="rId40" Type="http://schemas.openxmlformats.org/officeDocument/2006/relationships/slideLayout" Target="../slideLayouts/slideLayout7.xml"/><Relationship Id="rId5" Type="http://schemas.openxmlformats.org/officeDocument/2006/relationships/tags" Target="../tags/tag17.xml"/><Relationship Id="rId15" Type="http://schemas.openxmlformats.org/officeDocument/2006/relationships/tags" Target="../tags/tag27.xml"/><Relationship Id="rId23" Type="http://schemas.openxmlformats.org/officeDocument/2006/relationships/tags" Target="../tags/tag35.xml"/><Relationship Id="rId28" Type="http://schemas.openxmlformats.org/officeDocument/2006/relationships/tags" Target="../tags/tag40.xml"/><Relationship Id="rId36" Type="http://schemas.openxmlformats.org/officeDocument/2006/relationships/tags" Target="../tags/tag48.xml"/><Relationship Id="rId10" Type="http://schemas.openxmlformats.org/officeDocument/2006/relationships/tags" Target="../tags/tag22.xml"/><Relationship Id="rId19" Type="http://schemas.openxmlformats.org/officeDocument/2006/relationships/tags" Target="../tags/tag31.xml"/><Relationship Id="rId31" Type="http://schemas.openxmlformats.org/officeDocument/2006/relationships/tags" Target="../tags/tag43.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tags" Target="../tags/tag26.xml"/><Relationship Id="rId22" Type="http://schemas.openxmlformats.org/officeDocument/2006/relationships/tags" Target="../tags/tag34.xml"/><Relationship Id="rId27" Type="http://schemas.openxmlformats.org/officeDocument/2006/relationships/tags" Target="../tags/tag39.xml"/><Relationship Id="rId30" Type="http://schemas.openxmlformats.org/officeDocument/2006/relationships/tags" Target="../tags/tag42.xml"/><Relationship Id="rId35" Type="http://schemas.openxmlformats.org/officeDocument/2006/relationships/tags" Target="../tags/tag47.xml"/><Relationship Id="rId8" Type="http://schemas.openxmlformats.org/officeDocument/2006/relationships/tags" Target="../tags/tag20.xml"/><Relationship Id="rId3" Type="http://schemas.openxmlformats.org/officeDocument/2006/relationships/tags" Target="../tags/tag1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7.xml"/><Relationship Id="rId1" Type="http://schemas.openxmlformats.org/officeDocument/2006/relationships/tags" Target="../tags/tag54.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21.png"/><Relationship Id="rId4" Type="http://schemas.openxmlformats.org/officeDocument/2006/relationships/image" Target="../media/image20.jpe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tags" Target="../tags/tag57.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7.xml"/><Relationship Id="rId1" Type="http://schemas.openxmlformats.org/officeDocument/2006/relationships/tags" Target="../tags/tag58.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5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6.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深度视觉·原创设计 https://www.docer.com/works?userid=22383862"/>
          <p:cNvSpPr/>
          <p:nvPr/>
        </p:nvSpPr>
        <p:spPr>
          <a:xfrm flipH="1">
            <a:off x="9677400" y="4533899"/>
            <a:ext cx="2514600" cy="2324101"/>
          </a:xfrm>
          <a:prstGeom prst="corner">
            <a:avLst>
              <a:gd name="adj1" fmla="val 17397"/>
              <a:gd name="adj2" fmla="val 16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正圆-55W" panose="00020600040101010101" pitchFamily="18" charset="-122"/>
              <a:ea typeface="汉仪正圆-55W" panose="00020600040101010101" pitchFamily="18" charset="-122"/>
              <a:sym typeface="汉仪正圆-55W" panose="00020600040101010101" pitchFamily="18" charset="-122"/>
            </a:endParaRPr>
          </a:p>
        </p:txBody>
      </p:sp>
      <p:sp>
        <p:nvSpPr>
          <p:cNvPr id="3" name="深度视觉·原创设计 https://www.docer.com/works?userid=22383862"/>
          <p:cNvSpPr/>
          <p:nvPr/>
        </p:nvSpPr>
        <p:spPr>
          <a:xfrm rot="10800000" flipH="1">
            <a:off x="0" y="0"/>
            <a:ext cx="2514600" cy="2324101"/>
          </a:xfrm>
          <a:prstGeom prst="corner">
            <a:avLst>
              <a:gd name="adj1" fmla="val 17397"/>
              <a:gd name="adj2" fmla="val 16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正圆-55W" panose="00020600040101010101" pitchFamily="18" charset="-122"/>
              <a:ea typeface="汉仪正圆-55W" panose="00020600040101010101" pitchFamily="18" charset="-122"/>
              <a:sym typeface="汉仪正圆-55W" panose="00020600040101010101" pitchFamily="18" charset="-122"/>
            </a:endParaRPr>
          </a:p>
        </p:txBody>
      </p:sp>
      <p:sp>
        <p:nvSpPr>
          <p:cNvPr id="5" name="深度视觉·原创设计 https://www.docer.com/works?userid=22383862"/>
          <p:cNvSpPr/>
          <p:nvPr/>
        </p:nvSpPr>
        <p:spPr>
          <a:xfrm>
            <a:off x="682170" y="424807"/>
            <a:ext cx="10827660" cy="5509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正圆-55W" panose="00020600040101010101" pitchFamily="18" charset="-122"/>
              <a:ea typeface="汉仪正圆-55W" panose="00020600040101010101" pitchFamily="18" charset="-122"/>
              <a:sym typeface="汉仪正圆-55W" panose="00020600040101010101" pitchFamily="18" charset="-122"/>
            </a:endParaRPr>
          </a:p>
        </p:txBody>
      </p:sp>
      <p:sp>
        <p:nvSpPr>
          <p:cNvPr id="6" name="深度视觉·原创设计 https://www.docer.com/works?userid=22383862"/>
          <p:cNvSpPr/>
          <p:nvPr/>
        </p:nvSpPr>
        <p:spPr>
          <a:xfrm>
            <a:off x="2623127" y="3580209"/>
            <a:ext cx="6945746" cy="338553"/>
          </a:xfrm>
          <a:prstGeom prst="roundRect">
            <a:avLst>
              <a:gd name="adj" fmla="val 2593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正圆-55W" panose="00020600040101010101" pitchFamily="18" charset="-122"/>
              <a:ea typeface="汉仪正圆-55W" panose="00020600040101010101" pitchFamily="18" charset="-122"/>
              <a:sym typeface="汉仪正圆-55W" panose="00020600040101010101" pitchFamily="18" charset="-122"/>
            </a:endParaRPr>
          </a:p>
        </p:txBody>
      </p:sp>
      <p:sp>
        <p:nvSpPr>
          <p:cNvPr id="7" name="深度视觉·原创设计 https://www.docer.com/works?userid=22383862"/>
          <p:cNvSpPr txBox="1"/>
          <p:nvPr/>
        </p:nvSpPr>
        <p:spPr>
          <a:xfrm>
            <a:off x="1524000" y="2095960"/>
            <a:ext cx="9144000" cy="707886"/>
          </a:xfrm>
          <a:prstGeom prst="rect">
            <a:avLst/>
          </a:prstGeom>
          <a:noFill/>
        </p:spPr>
        <p:txBody>
          <a:bodyPr wrap="square" rtlCol="0">
            <a:spAutoFit/>
          </a:bodyPr>
          <a:lstStyle/>
          <a:p>
            <a:pPr algn="ctr"/>
            <a:r>
              <a:rPr lang="en-US" altLang="zh-CN" sz="4000" b="1" dirty="0">
                <a:solidFill>
                  <a:schemeClr val="tx1">
                    <a:lumMod val="75000"/>
                    <a:lumOff val="25000"/>
                  </a:schemeClr>
                </a:solidFill>
                <a:latin typeface="汉仪正圆-55W" panose="00020600040101010101" pitchFamily="18" charset="-122"/>
                <a:ea typeface="汉仪正圆-55W" panose="00020600040101010101" pitchFamily="18" charset="-122"/>
                <a:sym typeface="汉仪正圆-55W" panose="00020600040101010101" pitchFamily="18" charset="-122"/>
              </a:rPr>
              <a:t>GRU</a:t>
            </a:r>
            <a:r>
              <a:rPr lang="en-US" altLang="zh-CN" sz="4000" b="1" dirty="0">
                <a:solidFill>
                  <a:schemeClr val="tx1">
                    <a:lumMod val="75000"/>
                    <a:lumOff val="25000"/>
                  </a:schemeClr>
                </a:solidFill>
                <a:latin typeface="汉仪正圆-55W" panose="00020600040101010101" pitchFamily="18" charset="-122"/>
                <a:ea typeface="汉仪正圆-55W" panose="00020600040101010101" pitchFamily="18" charset="-122"/>
              </a:rPr>
              <a:t> </a:t>
            </a:r>
            <a:r>
              <a:rPr lang="zh-CN" altLang="en-US" sz="4000" b="1" dirty="0">
                <a:solidFill>
                  <a:schemeClr val="tx1">
                    <a:lumMod val="75000"/>
                    <a:lumOff val="25000"/>
                  </a:schemeClr>
                </a:solidFill>
                <a:latin typeface="汉仪正圆-55W" panose="00020600040101010101" pitchFamily="18" charset="-122"/>
                <a:ea typeface="汉仪正圆-55W" panose="00020600040101010101" pitchFamily="18" charset="-122"/>
              </a:rPr>
              <a:t>和</a:t>
            </a:r>
            <a:r>
              <a:rPr lang="en-US" altLang="zh-CN" sz="4000" b="1" dirty="0">
                <a:solidFill>
                  <a:schemeClr val="tx1">
                    <a:lumMod val="75000"/>
                    <a:lumOff val="25000"/>
                  </a:schemeClr>
                </a:solidFill>
                <a:latin typeface="汉仪正圆-55W" panose="00020600040101010101" pitchFamily="18" charset="-122"/>
                <a:ea typeface="汉仪正圆-55W" panose="00020600040101010101" pitchFamily="18" charset="-122"/>
              </a:rPr>
              <a:t> LSTM</a:t>
            </a:r>
            <a:endParaRPr lang="zh-CN" altLang="en-US" sz="4000" b="1" dirty="0">
              <a:solidFill>
                <a:schemeClr val="tx1">
                  <a:lumMod val="75000"/>
                  <a:lumOff val="25000"/>
                </a:schemeClr>
              </a:solidFill>
              <a:latin typeface="汉仪正圆-55W" panose="00020600040101010101" pitchFamily="18" charset="-122"/>
              <a:ea typeface="汉仪正圆-55W" panose="00020600040101010101" pitchFamily="18" charset="-122"/>
              <a:sym typeface="汉仪正圆-55W" panose="00020600040101010101" pitchFamily="18" charset="-122"/>
            </a:endParaRPr>
          </a:p>
        </p:txBody>
      </p:sp>
      <p:sp>
        <p:nvSpPr>
          <p:cNvPr id="8" name="深度视觉·原创设计 https://www.docer.com/works?userid=22383862"/>
          <p:cNvSpPr txBox="1"/>
          <p:nvPr/>
        </p:nvSpPr>
        <p:spPr>
          <a:xfrm>
            <a:off x="2935710" y="4261677"/>
            <a:ext cx="6219720" cy="931409"/>
          </a:xfrm>
          <a:prstGeom prst="rect">
            <a:avLst/>
          </a:prstGeom>
          <a:noFill/>
        </p:spPr>
        <p:txBody>
          <a:bodyPr wrap="square" lIns="0" tIns="0" rIns="0" bIns="0" rtlCol="0">
            <a:spAutoFit/>
            <a:scene3d>
              <a:camera prst="orthographicFront"/>
              <a:lightRig rig="threePt" dir="t"/>
            </a:scene3d>
            <a:sp3d contourW="12700"/>
          </a:bodyPr>
          <a:lstStyle/>
          <a:p>
            <a:pPr algn="ctr">
              <a:lnSpc>
                <a:spcPct val="150000"/>
              </a:lnSpc>
            </a:pPr>
            <a:r>
              <a:rPr lang="en-US" altLang="zh-CN" sz="1400" dirty="0">
                <a:solidFill>
                  <a:schemeClr val="bg1">
                    <a:lumMod val="50000"/>
                  </a:schemeClr>
                </a:solidFill>
                <a:latin typeface="汉仪正圆-55W" panose="00020600040101010101" pitchFamily="18" charset="-122"/>
                <a:ea typeface="汉仪正圆-55W" panose="00020600040101010101" pitchFamily="18" charset="-122"/>
                <a:sym typeface="汉仪正圆-55W" panose="00020600040101010101" pitchFamily="18" charset="-122"/>
              </a:rPr>
              <a:t>AUTOMATIC DEPRESSION DETECTION: AN EMOTIONAL AUDIO-TEXTUAL CORPUS</a:t>
            </a:r>
          </a:p>
          <a:p>
            <a:pPr algn="ctr">
              <a:lnSpc>
                <a:spcPct val="150000"/>
              </a:lnSpc>
            </a:pPr>
            <a:r>
              <a:rPr lang="en-US" altLang="zh-CN" sz="1400" dirty="0">
                <a:solidFill>
                  <a:schemeClr val="bg1">
                    <a:lumMod val="50000"/>
                  </a:schemeClr>
                </a:solidFill>
                <a:latin typeface="汉仪正圆-55W" panose="00020600040101010101" pitchFamily="18" charset="-122"/>
                <a:ea typeface="汉仪正圆-55W" panose="00020600040101010101" pitchFamily="18" charset="-122"/>
                <a:sym typeface="汉仪正圆-55W" panose="00020600040101010101" pitchFamily="18" charset="-122"/>
              </a:rPr>
              <a:t>AND A GRU/BILSTM-BASED MODEL</a:t>
            </a:r>
          </a:p>
        </p:txBody>
      </p:sp>
      <p:sp>
        <p:nvSpPr>
          <p:cNvPr id="9" name="深度视觉·原创设计 https://www.docer.com/works?userid=22383862"/>
          <p:cNvSpPr txBox="1"/>
          <p:nvPr/>
        </p:nvSpPr>
        <p:spPr>
          <a:xfrm>
            <a:off x="3460115" y="3598529"/>
            <a:ext cx="5506085" cy="338554"/>
          </a:xfrm>
          <a:prstGeom prst="rect">
            <a:avLst/>
          </a:prstGeom>
          <a:noFill/>
        </p:spPr>
        <p:txBody>
          <a:bodyPr wrap="square" rtlCol="0">
            <a:spAutoFit/>
          </a:bodyPr>
          <a:lstStyle/>
          <a:p>
            <a:pPr algn="dist"/>
            <a:r>
              <a:rPr lang="zh-CN" altLang="en-US" sz="1600" dirty="0">
                <a:solidFill>
                  <a:schemeClr val="bg1"/>
                </a:solidFill>
                <a:latin typeface="汉仪正圆-55W" panose="00020600040101010101" pitchFamily="18" charset="-122"/>
                <a:ea typeface="汉仪正圆-55W" panose="00020600040101010101" pitchFamily="18" charset="-122"/>
                <a:cs typeface="阿里巴巴普惠体 Light" panose="00020600040101010101" pitchFamily="18" charset="-122"/>
                <a:sym typeface="汉仪正圆-55W" panose="00020600040101010101" pitchFamily="18" charset="-122"/>
              </a:rPr>
              <a:t>汇报人：邓玉玲 专业：软件工程 时间： </a:t>
            </a:r>
            <a:r>
              <a:rPr lang="en-US" altLang="zh-CN" sz="1600" dirty="0">
                <a:solidFill>
                  <a:schemeClr val="bg1"/>
                </a:solidFill>
                <a:latin typeface="汉仪正圆-55W" panose="00020600040101010101" pitchFamily="18" charset="-122"/>
                <a:ea typeface="汉仪正圆-55W" panose="00020600040101010101" pitchFamily="18" charset="-122"/>
                <a:cs typeface="阿里巴巴普惠体 Light" panose="00020600040101010101" pitchFamily="18" charset="-122"/>
                <a:sym typeface="汉仪正圆-55W" panose="00020600040101010101" pitchFamily="18" charset="-122"/>
              </a:rPr>
              <a:t>2024</a:t>
            </a:r>
            <a:r>
              <a:rPr lang="zh-CN" altLang="en-US" sz="1600" dirty="0">
                <a:solidFill>
                  <a:schemeClr val="bg1"/>
                </a:solidFill>
                <a:latin typeface="汉仪正圆-55W" panose="00020600040101010101" pitchFamily="18" charset="-122"/>
                <a:ea typeface="汉仪正圆-55W" panose="00020600040101010101" pitchFamily="18" charset="-122"/>
                <a:cs typeface="阿里巴巴普惠体 Light" panose="00020600040101010101" pitchFamily="18" charset="-122"/>
                <a:sym typeface="汉仪正圆-55W" panose="00020600040101010101" pitchFamily="18" charset="-122"/>
              </a:rPr>
              <a:t>年</a:t>
            </a:r>
            <a:r>
              <a:rPr lang="en-US" altLang="zh-CN" sz="1600" dirty="0">
                <a:solidFill>
                  <a:schemeClr val="bg1"/>
                </a:solidFill>
                <a:latin typeface="汉仪正圆-55W" panose="00020600040101010101" pitchFamily="18" charset="-122"/>
                <a:ea typeface="汉仪正圆-55W" panose="00020600040101010101" pitchFamily="18" charset="-122"/>
                <a:cs typeface="阿里巴巴普惠体 Light" panose="00020600040101010101" pitchFamily="18" charset="-122"/>
                <a:sym typeface="汉仪正圆-55W" panose="00020600040101010101" pitchFamily="18" charset="-122"/>
              </a:rPr>
              <a:t>3</a:t>
            </a:r>
            <a:r>
              <a:rPr lang="zh-CN" altLang="en-US" sz="1600" dirty="0">
                <a:solidFill>
                  <a:schemeClr val="bg1"/>
                </a:solidFill>
                <a:latin typeface="汉仪正圆-55W" panose="00020600040101010101" pitchFamily="18" charset="-122"/>
                <a:ea typeface="汉仪正圆-55W" panose="00020600040101010101" pitchFamily="18" charset="-122"/>
                <a:cs typeface="阿里巴巴普惠体 Light" panose="00020600040101010101" pitchFamily="18" charset="-122"/>
                <a:sym typeface="汉仪正圆-55W" panose="00020600040101010101" pitchFamily="18" charset="-122"/>
              </a:rPr>
              <a:t>月</a:t>
            </a:r>
            <a:r>
              <a:rPr lang="en-US" altLang="zh-CN" sz="1600" dirty="0">
                <a:solidFill>
                  <a:schemeClr val="bg1"/>
                </a:solidFill>
                <a:latin typeface="汉仪正圆-55W" panose="00020600040101010101" pitchFamily="18" charset="-122"/>
                <a:ea typeface="汉仪正圆-55W" panose="00020600040101010101" pitchFamily="18" charset="-122"/>
                <a:cs typeface="阿里巴巴普惠体 Light" panose="00020600040101010101" pitchFamily="18" charset="-122"/>
                <a:sym typeface="汉仪正圆-55W" panose="00020600040101010101" pitchFamily="18" charset="-122"/>
              </a:rPr>
              <a:t>10</a:t>
            </a:r>
            <a:r>
              <a:rPr lang="zh-CN" altLang="en-US" sz="1600" dirty="0">
                <a:solidFill>
                  <a:schemeClr val="bg1"/>
                </a:solidFill>
                <a:latin typeface="汉仪正圆-55W" panose="00020600040101010101" pitchFamily="18" charset="-122"/>
                <a:ea typeface="汉仪正圆-55W" panose="00020600040101010101" pitchFamily="18" charset="-122"/>
                <a:cs typeface="阿里巴巴普惠体 Light" panose="00020600040101010101" pitchFamily="18" charset="-122"/>
                <a:sym typeface="汉仪正圆-55W" panose="00020600040101010101" pitchFamily="18" charset="-122"/>
              </a:rPr>
              <a:t>日</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深度视觉·原创设计 https://www.docer.com/works?userid=22383862"/>
          <p:cNvSpPr/>
          <p:nvPr/>
        </p:nvSpPr>
        <p:spPr>
          <a:xfrm flipH="1">
            <a:off x="9677400" y="4533899"/>
            <a:ext cx="2514600" cy="2324101"/>
          </a:xfrm>
          <a:prstGeom prst="corner">
            <a:avLst>
              <a:gd name="adj1" fmla="val 17397"/>
              <a:gd name="adj2" fmla="val 16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正圆-55W" panose="00020600040101010101" pitchFamily="18" charset="-122"/>
              <a:ea typeface="汉仪正圆-55W" panose="00020600040101010101" pitchFamily="18" charset="-122"/>
              <a:sym typeface="汉仪正圆-55W" panose="00020600040101010101" pitchFamily="18" charset="-122"/>
            </a:endParaRPr>
          </a:p>
        </p:txBody>
      </p:sp>
      <p:sp>
        <p:nvSpPr>
          <p:cNvPr id="6" name="深度视觉·原创设计 https://www.docer.com/works?userid=22383862"/>
          <p:cNvSpPr/>
          <p:nvPr/>
        </p:nvSpPr>
        <p:spPr>
          <a:xfrm rot="10800000" flipH="1">
            <a:off x="0" y="0"/>
            <a:ext cx="2514600" cy="2324101"/>
          </a:xfrm>
          <a:prstGeom prst="corner">
            <a:avLst>
              <a:gd name="adj1" fmla="val 17397"/>
              <a:gd name="adj2" fmla="val 16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正圆-55W" panose="00020600040101010101" pitchFamily="18" charset="-122"/>
              <a:ea typeface="汉仪正圆-55W" panose="00020600040101010101" pitchFamily="18" charset="-122"/>
              <a:sym typeface="汉仪正圆-55W" panose="00020600040101010101" pitchFamily="18" charset="-122"/>
            </a:endParaRPr>
          </a:p>
        </p:txBody>
      </p:sp>
      <p:sp>
        <p:nvSpPr>
          <p:cNvPr id="21" name="矩形: 对角圆角 7">
            <a:extLst>
              <a:ext uri="{FF2B5EF4-FFF2-40B4-BE49-F238E27FC236}">
                <a16:creationId xmlns:a16="http://schemas.microsoft.com/office/drawing/2014/main" id="{004DD631-9BF0-2A10-0838-679E3910CFD3}"/>
              </a:ext>
            </a:extLst>
          </p:cNvPr>
          <p:cNvSpPr/>
          <p:nvPr/>
        </p:nvSpPr>
        <p:spPr>
          <a:xfrm>
            <a:off x="301454" y="109589"/>
            <a:ext cx="3550456" cy="492263"/>
          </a:xfrm>
          <a:prstGeom prst="round2DiagRect">
            <a:avLst>
              <a:gd name="adj1" fmla="val 38963"/>
              <a:gd name="adj2" fmla="val 0"/>
            </a:avLst>
          </a:prstGeom>
          <a:solidFill>
            <a:schemeClr val="accent5">
              <a:lumMod val="75000"/>
            </a:schemeClr>
          </a:solidFill>
          <a:ln>
            <a:noFill/>
          </a:ln>
          <a:effectLst>
            <a:outerShdw blurRad="279400" dist="317500" dir="3000000" sx="88000" sy="88000" algn="t" rotWithShape="0">
              <a:srgbClr val="0B54A2">
                <a:alpha val="1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24000" rtlCol="0" anchor="ctr"/>
          <a:lstStyle/>
          <a:p>
            <a:r>
              <a:rPr lang="zh-CN" altLang="en-US" dirty="0">
                <a:solidFill>
                  <a:schemeClr val="bg1"/>
                </a:solidFill>
                <a:ea typeface="汉仪正圆-55W" panose="00020600040101010101" pitchFamily="18" charset="-122"/>
                <a:sym typeface="Arial" panose="020B0604020202020204"/>
              </a:rPr>
              <a:t> 隐藏状态</a:t>
            </a:r>
          </a:p>
        </p:txBody>
      </p:sp>
      <p:sp>
        <p:nvSpPr>
          <p:cNvPr id="22" name="矩形 21">
            <a:extLst>
              <a:ext uri="{FF2B5EF4-FFF2-40B4-BE49-F238E27FC236}">
                <a16:creationId xmlns:a16="http://schemas.microsoft.com/office/drawing/2014/main" id="{B8A5879F-B1B7-DDC4-1076-34CDAFD640C4}"/>
              </a:ext>
            </a:extLst>
          </p:cNvPr>
          <p:cNvSpPr/>
          <p:nvPr>
            <p:custDataLst>
              <p:tags r:id="rId1"/>
            </p:custDataLst>
          </p:nvPr>
        </p:nvSpPr>
        <p:spPr>
          <a:xfrm>
            <a:off x="697242" y="718883"/>
            <a:ext cx="10732758" cy="16052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400" dirty="0">
                <a:solidFill>
                  <a:schemeClr val="tx1">
                    <a:lumMod val="50000"/>
                    <a:lumOff val="50000"/>
                  </a:schemeClr>
                </a:solidFill>
                <a:latin typeface="Arial" panose="020B0604020202020204"/>
                <a:ea typeface="微软雅黑" panose="020B0503020204020204" pitchFamily="34" charset="-122"/>
                <a:cs typeface="+mn-ea"/>
              </a:rPr>
              <a:t>当输出门近似</a:t>
            </a:r>
            <a:r>
              <a:rPr lang="en-US" altLang="zh-CN" sz="1400" dirty="0">
                <a:solidFill>
                  <a:schemeClr val="tx1">
                    <a:lumMod val="50000"/>
                    <a:lumOff val="50000"/>
                  </a:schemeClr>
                </a:solidFill>
                <a:latin typeface="Arial" panose="020B0604020202020204"/>
                <a:ea typeface="微软雅黑" panose="020B0503020204020204" pitchFamily="34" charset="-122"/>
                <a:cs typeface="+mn-ea"/>
              </a:rPr>
              <a:t>1</a:t>
            </a:r>
            <a:r>
              <a:rPr lang="zh-CN" altLang="en-US" sz="1400" dirty="0">
                <a:solidFill>
                  <a:schemeClr val="tx1">
                    <a:lumMod val="50000"/>
                    <a:lumOff val="50000"/>
                  </a:schemeClr>
                </a:solidFill>
                <a:latin typeface="Arial" panose="020B0604020202020204"/>
                <a:ea typeface="微软雅黑" panose="020B0503020204020204" pitchFamily="34" charset="-122"/>
                <a:cs typeface="+mn-ea"/>
              </a:rPr>
              <a:t>时，记忆细胞信息将传递到隐藏状态供输出层使用；当输出门近似</a:t>
            </a:r>
            <a:r>
              <a:rPr lang="en-US" altLang="zh-CN" sz="1400" dirty="0">
                <a:solidFill>
                  <a:schemeClr val="tx1">
                    <a:lumMod val="50000"/>
                    <a:lumOff val="50000"/>
                  </a:schemeClr>
                </a:solidFill>
                <a:latin typeface="Arial" panose="020B0604020202020204"/>
                <a:ea typeface="微软雅黑" panose="020B0503020204020204" pitchFamily="34" charset="-122"/>
                <a:cs typeface="+mn-ea"/>
              </a:rPr>
              <a:t>0</a:t>
            </a:r>
            <a:r>
              <a:rPr lang="zh-CN" altLang="en-US" sz="1400" dirty="0">
                <a:solidFill>
                  <a:schemeClr val="tx1">
                    <a:lumMod val="50000"/>
                    <a:lumOff val="50000"/>
                  </a:schemeClr>
                </a:solidFill>
                <a:latin typeface="Arial" panose="020B0604020202020204"/>
                <a:ea typeface="微软雅黑" panose="020B0503020204020204" pitchFamily="34" charset="-122"/>
                <a:cs typeface="+mn-ea"/>
              </a:rPr>
              <a:t>时，记忆细胞信息只自己保留</a:t>
            </a:r>
            <a:r>
              <a:rPr lang="zh-CN" altLang="en-US"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a:t>
            </a:r>
            <a:endParaRPr lang="en-US" altLang="zh-CN"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endParaRPr>
          </a:p>
        </p:txBody>
      </p:sp>
      <p:pic>
        <p:nvPicPr>
          <p:cNvPr id="3" name="图片 2">
            <a:extLst>
              <a:ext uri="{FF2B5EF4-FFF2-40B4-BE49-F238E27FC236}">
                <a16:creationId xmlns:a16="http://schemas.microsoft.com/office/drawing/2014/main" id="{A3B50779-6574-7E97-F83C-468048BB8A34}"/>
              </a:ext>
            </a:extLst>
          </p:cNvPr>
          <p:cNvPicPr>
            <a:picLocks noChangeAspect="1"/>
          </p:cNvPicPr>
          <p:nvPr/>
        </p:nvPicPr>
        <p:blipFill>
          <a:blip r:embed="rId3"/>
          <a:stretch>
            <a:fillRect/>
          </a:stretch>
        </p:blipFill>
        <p:spPr>
          <a:xfrm>
            <a:off x="923586" y="2441131"/>
            <a:ext cx="4858428" cy="3267531"/>
          </a:xfrm>
          <a:prstGeom prst="rect">
            <a:avLst/>
          </a:prstGeom>
        </p:spPr>
      </p:pic>
      <p:pic>
        <p:nvPicPr>
          <p:cNvPr id="9" name="图片 8">
            <a:extLst>
              <a:ext uri="{FF2B5EF4-FFF2-40B4-BE49-F238E27FC236}">
                <a16:creationId xmlns:a16="http://schemas.microsoft.com/office/drawing/2014/main" id="{829BE0E6-73D5-1A3F-69AA-F9D0CD3EA642}"/>
              </a:ext>
            </a:extLst>
          </p:cNvPr>
          <p:cNvPicPr>
            <a:picLocks noChangeAspect="1"/>
          </p:cNvPicPr>
          <p:nvPr/>
        </p:nvPicPr>
        <p:blipFill>
          <a:blip r:embed="rId4"/>
          <a:stretch>
            <a:fillRect/>
          </a:stretch>
        </p:blipFill>
        <p:spPr>
          <a:xfrm>
            <a:off x="6409988" y="3253153"/>
            <a:ext cx="2547726" cy="521677"/>
          </a:xfrm>
          <a:prstGeom prst="rect">
            <a:avLst/>
          </a:prstGeom>
        </p:spPr>
      </p:pic>
    </p:spTree>
    <p:extLst>
      <p:ext uri="{BB962C8B-B14F-4D97-AF65-F5344CB8AC3E}">
        <p14:creationId xmlns:p14="http://schemas.microsoft.com/office/powerpoint/2010/main" val="2932549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深度视觉·原创设计 https://www.docer.com/works?userid=22383862"/>
          <p:cNvSpPr/>
          <p:nvPr/>
        </p:nvSpPr>
        <p:spPr>
          <a:xfrm flipH="1">
            <a:off x="9677400" y="4533899"/>
            <a:ext cx="2514600" cy="2324101"/>
          </a:xfrm>
          <a:prstGeom prst="corner">
            <a:avLst>
              <a:gd name="adj1" fmla="val 17397"/>
              <a:gd name="adj2" fmla="val 16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正圆-55W" panose="00020600040101010101" pitchFamily="18" charset="-122"/>
              <a:ea typeface="汉仪正圆-55W" panose="00020600040101010101" pitchFamily="18" charset="-122"/>
              <a:sym typeface="汉仪正圆-55W" panose="00020600040101010101" pitchFamily="18" charset="-122"/>
            </a:endParaRPr>
          </a:p>
        </p:txBody>
      </p:sp>
      <p:sp>
        <p:nvSpPr>
          <p:cNvPr id="6" name="深度视觉·原创设计 https://www.docer.com/works?userid=22383862"/>
          <p:cNvSpPr/>
          <p:nvPr/>
        </p:nvSpPr>
        <p:spPr>
          <a:xfrm rot="10800000" flipH="1">
            <a:off x="0" y="0"/>
            <a:ext cx="2514600" cy="2324101"/>
          </a:xfrm>
          <a:prstGeom prst="corner">
            <a:avLst>
              <a:gd name="adj1" fmla="val 17397"/>
              <a:gd name="adj2" fmla="val 16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正圆-55W" panose="00020600040101010101" pitchFamily="18" charset="-122"/>
              <a:ea typeface="汉仪正圆-55W" panose="00020600040101010101" pitchFamily="18" charset="-122"/>
              <a:sym typeface="汉仪正圆-55W" panose="00020600040101010101" pitchFamily="18" charset="-122"/>
            </a:endParaRPr>
          </a:p>
        </p:txBody>
      </p:sp>
      <p:sp>
        <p:nvSpPr>
          <p:cNvPr id="3" name="矩形: 对角圆角 2">
            <a:extLst>
              <a:ext uri="{FF2B5EF4-FFF2-40B4-BE49-F238E27FC236}">
                <a16:creationId xmlns:a16="http://schemas.microsoft.com/office/drawing/2014/main" id="{A17017F2-331A-F9D5-8DFF-9FCA697A32C2}"/>
              </a:ext>
            </a:extLst>
          </p:cNvPr>
          <p:cNvSpPr/>
          <p:nvPr>
            <p:custDataLst>
              <p:tags r:id="rId1"/>
            </p:custDataLst>
          </p:nvPr>
        </p:nvSpPr>
        <p:spPr>
          <a:xfrm flipH="1">
            <a:off x="427324" y="244855"/>
            <a:ext cx="4076096" cy="410753"/>
          </a:xfrm>
          <a:prstGeom prst="round2DiagRect">
            <a:avLst>
              <a:gd name="adj1" fmla="val 50000"/>
              <a:gd name="adj2" fmla="val 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latin typeface="Arial" panose="020B0604020202020204"/>
                <a:ea typeface="微软雅黑" panose="020B0503020204020204" pitchFamily="34" charset="-122"/>
                <a:cs typeface="+mn-ea"/>
                <a:sym typeface="Arial" panose="020B0604020202020204"/>
              </a:rPr>
              <a:t>双向</a:t>
            </a:r>
            <a:r>
              <a:rPr lang="en-US" altLang="zh-CN" dirty="0">
                <a:latin typeface="Arial" panose="020B0604020202020204"/>
                <a:ea typeface="微软雅黑" panose="020B0503020204020204" pitchFamily="34" charset="-122"/>
                <a:cs typeface="+mn-ea"/>
                <a:sym typeface="Arial" panose="020B0604020202020204"/>
              </a:rPr>
              <a:t>LSTM</a:t>
            </a:r>
            <a:r>
              <a:rPr lang="zh-CN" altLang="en-US" dirty="0">
                <a:latin typeface="Arial" panose="020B0604020202020204"/>
                <a:ea typeface="微软雅黑" panose="020B0503020204020204" pitchFamily="34" charset="-122"/>
                <a:cs typeface="+mn-ea"/>
                <a:sym typeface="Arial" panose="020B0604020202020204"/>
              </a:rPr>
              <a:t>（</a:t>
            </a:r>
            <a:r>
              <a:rPr lang="en-US" altLang="zh-CN" dirty="0">
                <a:latin typeface="Arial" panose="020B0604020202020204"/>
                <a:ea typeface="微软雅黑" panose="020B0503020204020204" pitchFamily="34" charset="-122"/>
                <a:cs typeface="+mn-ea"/>
                <a:sym typeface="Arial" panose="020B0604020202020204"/>
              </a:rPr>
              <a:t>Bi-directional LSTM</a:t>
            </a:r>
            <a:r>
              <a:rPr lang="zh-CN" altLang="en-US" dirty="0">
                <a:latin typeface="Arial" panose="020B0604020202020204"/>
                <a:ea typeface="微软雅黑" panose="020B0503020204020204" pitchFamily="34" charset="-122"/>
                <a:cs typeface="+mn-ea"/>
                <a:sym typeface="Arial" panose="020B0604020202020204"/>
              </a:rPr>
              <a:t>）</a:t>
            </a:r>
          </a:p>
        </p:txBody>
      </p:sp>
      <p:sp>
        <p:nvSpPr>
          <p:cNvPr id="4" name="矩形 3">
            <a:extLst>
              <a:ext uri="{FF2B5EF4-FFF2-40B4-BE49-F238E27FC236}">
                <a16:creationId xmlns:a16="http://schemas.microsoft.com/office/drawing/2014/main" id="{614EEBDE-9674-BF3F-35F9-D0A0FB84A6D3}"/>
              </a:ext>
            </a:extLst>
          </p:cNvPr>
          <p:cNvSpPr/>
          <p:nvPr>
            <p:custDataLst>
              <p:tags r:id="rId2"/>
            </p:custDataLst>
          </p:nvPr>
        </p:nvSpPr>
        <p:spPr>
          <a:xfrm>
            <a:off x="8000999" y="2904174"/>
            <a:ext cx="3200401" cy="14597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它同时拥有过去的信息（正向状态）和未来的信息（反向状态），从而在序列的任何点上都有完整的过去和未来的上下文信息。使得其在上下文理解中更加准确。</a:t>
            </a:r>
            <a:endParaRPr lang="en-US" altLang="zh-CN"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endParaRPr>
          </a:p>
          <a:p>
            <a:pPr>
              <a:lnSpc>
                <a:spcPct val="150000"/>
              </a:lnSpc>
            </a:pPr>
            <a:endParaRPr lang="zh-CN" altLang="en-US"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endParaRPr>
          </a:p>
        </p:txBody>
      </p:sp>
      <p:sp>
        <p:nvSpPr>
          <p:cNvPr id="16" name="文本框 15">
            <a:extLst>
              <a:ext uri="{FF2B5EF4-FFF2-40B4-BE49-F238E27FC236}">
                <a16:creationId xmlns:a16="http://schemas.microsoft.com/office/drawing/2014/main" id="{DEEE12FC-64D3-9B2B-52DB-504498B01E2B}"/>
              </a:ext>
            </a:extLst>
          </p:cNvPr>
          <p:cNvSpPr txBox="1"/>
          <p:nvPr/>
        </p:nvSpPr>
        <p:spPr>
          <a:xfrm>
            <a:off x="727759" y="977385"/>
            <a:ext cx="6097904" cy="369332"/>
          </a:xfrm>
          <a:prstGeom prst="rect">
            <a:avLst/>
          </a:prstGeom>
          <a:noFill/>
        </p:spPr>
        <p:txBody>
          <a:bodyPr wrap="square">
            <a:spAutoFit/>
          </a:bodyPr>
          <a:lstStyle/>
          <a:p>
            <a:r>
              <a:rPr lang="zh-CN" altLang="en-US" b="1" dirty="0">
                <a:solidFill>
                  <a:srgbClr val="4D4D4D"/>
                </a:solidFill>
                <a:latin typeface="-apple-system"/>
              </a:rPr>
              <a:t>前向的</a:t>
            </a:r>
            <a:r>
              <a:rPr lang="en-US" altLang="zh-CN" b="1" dirty="0">
                <a:solidFill>
                  <a:srgbClr val="4D4D4D"/>
                </a:solidFill>
                <a:latin typeface="-apple-system"/>
              </a:rPr>
              <a:t>LSTM</a:t>
            </a:r>
            <a:r>
              <a:rPr lang="zh-CN" altLang="en-US" b="1" dirty="0">
                <a:solidFill>
                  <a:srgbClr val="4D4D4D"/>
                </a:solidFill>
                <a:latin typeface="-apple-system"/>
              </a:rPr>
              <a:t>与后向的</a:t>
            </a:r>
            <a:r>
              <a:rPr lang="en-US" altLang="zh-CN" b="1" dirty="0">
                <a:solidFill>
                  <a:srgbClr val="4D4D4D"/>
                </a:solidFill>
                <a:latin typeface="-apple-system"/>
              </a:rPr>
              <a:t>LSTM</a:t>
            </a:r>
            <a:r>
              <a:rPr lang="zh-CN" altLang="en-US" b="1" dirty="0">
                <a:solidFill>
                  <a:srgbClr val="4D4D4D"/>
                </a:solidFill>
                <a:latin typeface="-apple-system"/>
              </a:rPr>
              <a:t>结合成</a:t>
            </a:r>
            <a:r>
              <a:rPr lang="en-US" altLang="zh-CN" b="1" dirty="0" err="1">
                <a:solidFill>
                  <a:srgbClr val="4D4D4D"/>
                </a:solidFill>
                <a:latin typeface="-apple-system"/>
              </a:rPr>
              <a:t>BiLSTM</a:t>
            </a:r>
            <a:endParaRPr lang="zh-CN" altLang="en-US" b="1" dirty="0">
              <a:solidFill>
                <a:srgbClr val="4D4D4D"/>
              </a:solidFill>
              <a:latin typeface="-apple-system"/>
            </a:endParaRPr>
          </a:p>
        </p:txBody>
      </p:sp>
      <p:pic>
        <p:nvPicPr>
          <p:cNvPr id="19" name="图片 18">
            <a:extLst>
              <a:ext uri="{FF2B5EF4-FFF2-40B4-BE49-F238E27FC236}">
                <a16:creationId xmlns:a16="http://schemas.microsoft.com/office/drawing/2014/main" id="{B4BF124A-FAA0-D475-9E6F-13F31DFC1E49}"/>
              </a:ext>
            </a:extLst>
          </p:cNvPr>
          <p:cNvPicPr>
            <a:picLocks noChangeAspect="1"/>
          </p:cNvPicPr>
          <p:nvPr/>
        </p:nvPicPr>
        <p:blipFill>
          <a:blip r:embed="rId4"/>
          <a:stretch>
            <a:fillRect/>
          </a:stretch>
        </p:blipFill>
        <p:spPr>
          <a:xfrm>
            <a:off x="727759" y="1608351"/>
            <a:ext cx="7127507" cy="444958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深度视觉·原创设计 https://www.docer.com/works?userid=22383862"/>
          <p:cNvSpPr/>
          <p:nvPr/>
        </p:nvSpPr>
        <p:spPr>
          <a:xfrm flipH="1">
            <a:off x="9677400" y="4533899"/>
            <a:ext cx="2514600" cy="2324101"/>
          </a:xfrm>
          <a:prstGeom prst="corner">
            <a:avLst>
              <a:gd name="adj1" fmla="val 17397"/>
              <a:gd name="adj2" fmla="val 16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正圆-55W" panose="00020600040101010101" pitchFamily="18" charset="-122"/>
              <a:ea typeface="汉仪正圆-55W" panose="00020600040101010101" pitchFamily="18" charset="-122"/>
              <a:sym typeface="汉仪正圆-55W" panose="00020600040101010101" pitchFamily="18" charset="-122"/>
            </a:endParaRPr>
          </a:p>
        </p:txBody>
      </p:sp>
      <p:sp>
        <p:nvSpPr>
          <p:cNvPr id="6" name="深度视觉·原创设计 https://www.docer.com/works?userid=22383862"/>
          <p:cNvSpPr/>
          <p:nvPr/>
        </p:nvSpPr>
        <p:spPr>
          <a:xfrm rot="10800000" flipH="1">
            <a:off x="0" y="0"/>
            <a:ext cx="2514600" cy="2324101"/>
          </a:xfrm>
          <a:prstGeom prst="corner">
            <a:avLst>
              <a:gd name="adj1" fmla="val 17397"/>
              <a:gd name="adj2" fmla="val 16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正圆-55W" panose="00020600040101010101" pitchFamily="18" charset="-122"/>
              <a:ea typeface="汉仪正圆-55W" panose="00020600040101010101" pitchFamily="18" charset="-122"/>
              <a:sym typeface="汉仪正圆-55W" panose="00020600040101010101" pitchFamily="18" charset="-122"/>
            </a:endParaRPr>
          </a:p>
        </p:txBody>
      </p:sp>
      <p:sp>
        <p:nvSpPr>
          <p:cNvPr id="3" name="矩形: 对角圆角 2">
            <a:extLst>
              <a:ext uri="{FF2B5EF4-FFF2-40B4-BE49-F238E27FC236}">
                <a16:creationId xmlns:a16="http://schemas.microsoft.com/office/drawing/2014/main" id="{A17017F2-331A-F9D5-8DFF-9FCA697A32C2}"/>
              </a:ext>
            </a:extLst>
          </p:cNvPr>
          <p:cNvSpPr/>
          <p:nvPr>
            <p:custDataLst>
              <p:tags r:id="rId1"/>
            </p:custDataLst>
          </p:nvPr>
        </p:nvSpPr>
        <p:spPr>
          <a:xfrm flipH="1">
            <a:off x="427324" y="244855"/>
            <a:ext cx="4076096" cy="410753"/>
          </a:xfrm>
          <a:prstGeom prst="round2DiagRect">
            <a:avLst>
              <a:gd name="adj1" fmla="val 50000"/>
              <a:gd name="adj2" fmla="val 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latin typeface="Arial" panose="020B0604020202020204"/>
                <a:ea typeface="微软雅黑" panose="020B0503020204020204" pitchFamily="34" charset="-122"/>
                <a:cs typeface="+mn-ea"/>
                <a:sym typeface="Arial" panose="020B0604020202020204"/>
              </a:rPr>
              <a:t>双向</a:t>
            </a:r>
            <a:r>
              <a:rPr lang="en-US" altLang="zh-CN" dirty="0">
                <a:latin typeface="Arial" panose="020B0604020202020204"/>
                <a:ea typeface="微软雅黑" panose="020B0503020204020204" pitchFamily="34" charset="-122"/>
                <a:cs typeface="+mn-ea"/>
                <a:sym typeface="Arial" panose="020B0604020202020204"/>
              </a:rPr>
              <a:t>LSTM</a:t>
            </a:r>
            <a:r>
              <a:rPr lang="zh-CN" altLang="en-US" dirty="0">
                <a:latin typeface="Arial" panose="020B0604020202020204"/>
                <a:ea typeface="微软雅黑" panose="020B0503020204020204" pitchFamily="34" charset="-122"/>
                <a:cs typeface="+mn-ea"/>
                <a:sym typeface="Arial" panose="020B0604020202020204"/>
              </a:rPr>
              <a:t>（</a:t>
            </a:r>
            <a:r>
              <a:rPr lang="en-US" altLang="zh-CN" dirty="0">
                <a:latin typeface="Arial" panose="020B0604020202020204"/>
                <a:ea typeface="微软雅黑" panose="020B0503020204020204" pitchFamily="34" charset="-122"/>
                <a:cs typeface="+mn-ea"/>
                <a:sym typeface="Arial" panose="020B0604020202020204"/>
              </a:rPr>
              <a:t>Bi-directional LSTM</a:t>
            </a:r>
            <a:r>
              <a:rPr lang="zh-CN" altLang="en-US" dirty="0">
                <a:latin typeface="Arial" panose="020B0604020202020204"/>
                <a:ea typeface="微软雅黑" panose="020B0503020204020204" pitchFamily="34" charset="-122"/>
                <a:cs typeface="+mn-ea"/>
                <a:sym typeface="Arial" panose="020B0604020202020204"/>
              </a:rPr>
              <a:t>）</a:t>
            </a:r>
          </a:p>
        </p:txBody>
      </p:sp>
      <p:sp>
        <p:nvSpPr>
          <p:cNvPr id="4" name="矩形 3">
            <a:extLst>
              <a:ext uri="{FF2B5EF4-FFF2-40B4-BE49-F238E27FC236}">
                <a16:creationId xmlns:a16="http://schemas.microsoft.com/office/drawing/2014/main" id="{614EEBDE-9674-BF3F-35F9-D0A0FB84A6D3}"/>
              </a:ext>
            </a:extLst>
          </p:cNvPr>
          <p:cNvSpPr/>
          <p:nvPr>
            <p:custDataLst>
              <p:tags r:id="rId2"/>
            </p:custDataLst>
          </p:nvPr>
        </p:nvSpPr>
        <p:spPr>
          <a:xfrm>
            <a:off x="1078230" y="900463"/>
            <a:ext cx="9704071" cy="7489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对于情感分类任务来说，我们采用的句子的表示往往是</a:t>
            </a:r>
            <a:r>
              <a:rPr lang="en-US" altLang="zh-CN"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 h</a:t>
            </a:r>
            <a:r>
              <a:rPr lang="en-US" altLang="zh-CN" sz="1400" baseline="-250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L2</a:t>
            </a:r>
            <a:r>
              <a:rPr lang="en-US" altLang="zh-CN"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,h</a:t>
            </a:r>
            <a:r>
              <a:rPr lang="en-US" altLang="zh-CN" sz="1400" baseline="-250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R2</a:t>
            </a:r>
            <a:r>
              <a:rPr lang="en-US" altLang="zh-CN"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 ],</a:t>
            </a:r>
            <a:r>
              <a:rPr lang="zh-CN" altLang="en-US" sz="1400" dirty="0">
                <a:solidFill>
                  <a:schemeClr val="tx1">
                    <a:lumMod val="50000"/>
                    <a:lumOff val="50000"/>
                  </a:schemeClr>
                </a:solidFill>
                <a:latin typeface="Arial" panose="020B0604020202020204"/>
                <a:ea typeface="微软雅黑" panose="020B0503020204020204" pitchFamily="34" charset="-122"/>
                <a:cs typeface="+mn-ea"/>
              </a:rPr>
              <a:t>因为其包含了前向与后向的所有信息</a:t>
            </a:r>
            <a:endParaRPr lang="zh-CN" altLang="en-US"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endParaRPr>
          </a:p>
        </p:txBody>
      </p:sp>
      <p:pic>
        <p:nvPicPr>
          <p:cNvPr id="2" name="图片 1">
            <a:extLst>
              <a:ext uri="{FF2B5EF4-FFF2-40B4-BE49-F238E27FC236}">
                <a16:creationId xmlns:a16="http://schemas.microsoft.com/office/drawing/2014/main" id="{26895F8A-304A-1166-FDE9-A862559F1F1E}"/>
              </a:ext>
            </a:extLst>
          </p:cNvPr>
          <p:cNvPicPr>
            <a:picLocks noChangeAspect="1"/>
          </p:cNvPicPr>
          <p:nvPr/>
        </p:nvPicPr>
        <p:blipFill>
          <a:blip r:embed="rId4"/>
          <a:stretch>
            <a:fillRect/>
          </a:stretch>
        </p:blipFill>
        <p:spPr>
          <a:xfrm>
            <a:off x="1078230" y="1649411"/>
            <a:ext cx="8420101" cy="4691199"/>
          </a:xfrm>
          <a:prstGeom prst="rect">
            <a:avLst/>
          </a:prstGeom>
        </p:spPr>
      </p:pic>
    </p:spTree>
    <p:extLst>
      <p:ext uri="{BB962C8B-B14F-4D97-AF65-F5344CB8AC3E}">
        <p14:creationId xmlns:p14="http://schemas.microsoft.com/office/powerpoint/2010/main" val="1151740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深度视觉·原创设计 https://www.docer.com/works?userid=22383862"/>
          <p:cNvSpPr/>
          <p:nvPr/>
        </p:nvSpPr>
        <p:spPr>
          <a:xfrm flipH="1">
            <a:off x="9677400" y="4533899"/>
            <a:ext cx="2514600" cy="2324101"/>
          </a:xfrm>
          <a:prstGeom prst="corner">
            <a:avLst>
              <a:gd name="adj1" fmla="val 17397"/>
              <a:gd name="adj2" fmla="val 16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正圆-55W" panose="00020600040101010101" pitchFamily="18" charset="-122"/>
              <a:ea typeface="汉仪正圆-55W" panose="00020600040101010101" pitchFamily="18" charset="-122"/>
              <a:sym typeface="汉仪正圆-55W" panose="00020600040101010101" pitchFamily="18" charset="-122"/>
            </a:endParaRPr>
          </a:p>
        </p:txBody>
      </p:sp>
      <p:sp>
        <p:nvSpPr>
          <p:cNvPr id="6" name="深度视觉·原创设计 https://www.docer.com/works?userid=22383862"/>
          <p:cNvSpPr/>
          <p:nvPr/>
        </p:nvSpPr>
        <p:spPr>
          <a:xfrm rot="10800000" flipH="1">
            <a:off x="0" y="0"/>
            <a:ext cx="2514600" cy="2324101"/>
          </a:xfrm>
          <a:prstGeom prst="corner">
            <a:avLst>
              <a:gd name="adj1" fmla="val 17397"/>
              <a:gd name="adj2" fmla="val 16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正圆-55W" panose="00020600040101010101" pitchFamily="18" charset="-122"/>
              <a:ea typeface="汉仪正圆-55W" panose="00020600040101010101" pitchFamily="18" charset="-122"/>
              <a:sym typeface="汉仪正圆-55W" panose="00020600040101010101" pitchFamily="18" charset="-122"/>
            </a:endParaRPr>
          </a:p>
        </p:txBody>
      </p:sp>
      <p:sp>
        <p:nvSpPr>
          <p:cNvPr id="3" name="矩形: 对角圆角 2">
            <a:extLst>
              <a:ext uri="{FF2B5EF4-FFF2-40B4-BE49-F238E27FC236}">
                <a16:creationId xmlns:a16="http://schemas.microsoft.com/office/drawing/2014/main" id="{A17017F2-331A-F9D5-8DFF-9FCA697A32C2}"/>
              </a:ext>
            </a:extLst>
          </p:cNvPr>
          <p:cNvSpPr/>
          <p:nvPr>
            <p:custDataLst>
              <p:tags r:id="rId1"/>
            </p:custDataLst>
          </p:nvPr>
        </p:nvSpPr>
        <p:spPr>
          <a:xfrm flipH="1">
            <a:off x="427324" y="244855"/>
            <a:ext cx="4476146" cy="410753"/>
          </a:xfrm>
          <a:prstGeom prst="round2DiagRect">
            <a:avLst>
              <a:gd name="adj1" fmla="val 50000"/>
              <a:gd name="adj2" fmla="val 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latin typeface="Arial" panose="020B0604020202020204"/>
                <a:ea typeface="微软雅黑" panose="020B0503020204020204" pitchFamily="34" charset="-122"/>
                <a:cs typeface="+mn-ea"/>
                <a:sym typeface="Arial" panose="020B0604020202020204"/>
              </a:rPr>
              <a:t>双向</a:t>
            </a:r>
            <a:r>
              <a:rPr lang="en-US" altLang="zh-CN" dirty="0">
                <a:latin typeface="Arial" panose="020B0604020202020204"/>
                <a:ea typeface="微软雅黑" panose="020B0503020204020204" pitchFamily="34" charset="-122"/>
                <a:cs typeface="+mn-ea"/>
                <a:sym typeface="Arial" panose="020B0604020202020204"/>
              </a:rPr>
              <a:t>LSTM</a:t>
            </a:r>
            <a:r>
              <a:rPr lang="zh-CN" altLang="en-US" dirty="0">
                <a:latin typeface="Arial" panose="020B0604020202020204"/>
                <a:ea typeface="微软雅黑" panose="020B0503020204020204" pitchFamily="34" charset="-122"/>
                <a:cs typeface="+mn-ea"/>
                <a:sym typeface="Arial" panose="020B0604020202020204"/>
              </a:rPr>
              <a:t>（</a:t>
            </a:r>
            <a:r>
              <a:rPr lang="en-US" altLang="zh-CN" dirty="0">
                <a:latin typeface="Arial" panose="020B0604020202020204"/>
                <a:ea typeface="微软雅黑" panose="020B0503020204020204" pitchFamily="34" charset="-122"/>
                <a:cs typeface="+mn-ea"/>
                <a:sym typeface="Arial" panose="020B0604020202020204"/>
              </a:rPr>
              <a:t>Bi-directional LSTM</a:t>
            </a:r>
            <a:r>
              <a:rPr lang="zh-CN" altLang="en-US" dirty="0">
                <a:latin typeface="Arial" panose="020B0604020202020204"/>
                <a:ea typeface="微软雅黑" panose="020B0503020204020204" pitchFamily="34" charset="-122"/>
                <a:cs typeface="+mn-ea"/>
                <a:sym typeface="Arial" panose="020B0604020202020204"/>
              </a:rPr>
              <a:t>）局限</a:t>
            </a:r>
          </a:p>
        </p:txBody>
      </p:sp>
      <p:grpSp>
        <p:nvGrpSpPr>
          <p:cNvPr id="2" name="图形">
            <a:extLst>
              <a:ext uri="{FF2B5EF4-FFF2-40B4-BE49-F238E27FC236}">
                <a16:creationId xmlns:a16="http://schemas.microsoft.com/office/drawing/2014/main" id="{E09F75BF-DF98-ACF3-7D1D-1ED05D6C2908}"/>
              </a:ext>
            </a:extLst>
          </p:cNvPr>
          <p:cNvGrpSpPr/>
          <p:nvPr/>
        </p:nvGrpSpPr>
        <p:grpSpPr>
          <a:xfrm>
            <a:off x="741483" y="2487235"/>
            <a:ext cx="7042639" cy="2046664"/>
            <a:chOff x="1084580" y="2184400"/>
            <a:chExt cx="7755890" cy="2046664"/>
          </a:xfrm>
        </p:grpSpPr>
        <p:sp>
          <p:nvSpPr>
            <p:cNvPr id="7" name="图形">
              <a:extLst>
                <a:ext uri="{FF2B5EF4-FFF2-40B4-BE49-F238E27FC236}">
                  <a16:creationId xmlns:a16="http://schemas.microsoft.com/office/drawing/2014/main" id="{AC2DDBE1-5E32-DD85-A374-62204DB760EC}"/>
                </a:ext>
              </a:extLst>
            </p:cNvPr>
            <p:cNvSpPr>
              <a:spLocks noChangeArrowheads="1"/>
            </p:cNvSpPr>
            <p:nvPr>
              <p:custDataLst>
                <p:tags r:id="rId2"/>
              </p:custDataLst>
            </p:nvPr>
          </p:nvSpPr>
          <p:spPr bwMode="auto">
            <a:xfrm rot="2700000">
              <a:off x="3363595" y="2287270"/>
              <a:ext cx="473710" cy="473710"/>
            </a:xfrm>
            <a:prstGeom prst="ellipse">
              <a:avLst/>
            </a:prstGeom>
            <a:solidFill>
              <a:schemeClr val="tx1">
                <a:alpha val="20000"/>
              </a:schemeClr>
            </a:solidFill>
            <a:ln>
              <a:noFill/>
            </a:ln>
          </p:spPr>
          <p:txBody>
            <a:bodyPr vert="horz" wrap="square" lIns="68580" tIns="34291" rIns="68580" bIns="34291" numCol="1" anchor="t" anchorCtr="0" compatLnSpc="1"/>
            <a:lstStyle/>
            <a:p>
              <a:endParaRPr lang="id-ID" sz="1350">
                <a:latin typeface="Arial"/>
                <a:ea typeface="微软雅黑"/>
                <a:cs typeface="思源黑体旧字形 Light" panose="020B0300000000000000" charset="-128"/>
                <a:sym typeface="Arial"/>
              </a:endParaRPr>
            </a:p>
          </p:txBody>
        </p:sp>
        <p:sp>
          <p:nvSpPr>
            <p:cNvPr id="8" name="图形">
              <a:extLst>
                <a:ext uri="{FF2B5EF4-FFF2-40B4-BE49-F238E27FC236}">
                  <a16:creationId xmlns:a16="http://schemas.microsoft.com/office/drawing/2014/main" id="{E53A51B4-46C3-027D-FE7D-0CD8B195019D}"/>
                </a:ext>
              </a:extLst>
            </p:cNvPr>
            <p:cNvSpPr>
              <a:spLocks noChangeArrowheads="1"/>
            </p:cNvSpPr>
            <p:nvPr>
              <p:custDataLst>
                <p:tags r:id="rId3"/>
              </p:custDataLst>
            </p:nvPr>
          </p:nvSpPr>
          <p:spPr bwMode="auto">
            <a:xfrm rot="2700000">
              <a:off x="3402159" y="2325834"/>
              <a:ext cx="396581" cy="396581"/>
            </a:xfrm>
            <a:prstGeom prst="ellipse">
              <a:avLst/>
            </a:prstGeom>
            <a:gradFill>
              <a:gsLst>
                <a:gs pos="0">
                  <a:schemeClr val="accent1"/>
                </a:gs>
                <a:gs pos="100000">
                  <a:schemeClr val="accent2"/>
                </a:gs>
              </a:gsLst>
              <a:lin ang="2700000" scaled="0"/>
            </a:gradFill>
            <a:ln>
              <a:noFill/>
            </a:ln>
          </p:spPr>
          <p:txBody>
            <a:bodyPr vert="horz" wrap="square" lIns="68580" tIns="34291" rIns="68580" bIns="34291" numCol="1" anchor="t" anchorCtr="0" compatLnSpc="1"/>
            <a:lstStyle/>
            <a:p>
              <a:endParaRPr lang="id-ID" sz="1350">
                <a:latin typeface="Arial"/>
                <a:ea typeface="微软雅黑"/>
                <a:cs typeface="思源黑体旧字形 Light" panose="020B0300000000000000" charset="-128"/>
                <a:sym typeface="Arial"/>
              </a:endParaRPr>
            </a:p>
          </p:txBody>
        </p:sp>
        <p:sp>
          <p:nvSpPr>
            <p:cNvPr id="9" name="图形">
              <a:extLst>
                <a:ext uri="{FF2B5EF4-FFF2-40B4-BE49-F238E27FC236}">
                  <a16:creationId xmlns:a16="http://schemas.microsoft.com/office/drawing/2014/main" id="{EA344DAE-D9DB-2AB7-CA75-637CE4A8CDCE}"/>
                </a:ext>
              </a:extLst>
            </p:cNvPr>
            <p:cNvSpPr>
              <a:spLocks noChangeArrowheads="1"/>
            </p:cNvSpPr>
            <p:nvPr>
              <p:custDataLst>
                <p:tags r:id="rId4"/>
              </p:custDataLst>
            </p:nvPr>
          </p:nvSpPr>
          <p:spPr bwMode="auto">
            <a:xfrm rot="2700000">
              <a:off x="8366760" y="2287270"/>
              <a:ext cx="473710" cy="473710"/>
            </a:xfrm>
            <a:prstGeom prst="ellipse">
              <a:avLst/>
            </a:prstGeom>
            <a:solidFill>
              <a:schemeClr val="tx1">
                <a:alpha val="20000"/>
              </a:schemeClr>
            </a:solidFill>
            <a:ln>
              <a:noFill/>
            </a:ln>
          </p:spPr>
          <p:txBody>
            <a:bodyPr vert="horz" wrap="square" lIns="68580" tIns="34291" rIns="68580" bIns="34291" numCol="1" anchor="t" anchorCtr="0" compatLnSpc="1"/>
            <a:lstStyle/>
            <a:p>
              <a:endParaRPr lang="id-ID" sz="1350">
                <a:latin typeface="Arial"/>
                <a:ea typeface="微软雅黑"/>
                <a:cs typeface="思源黑体旧字形 Light" panose="020B0300000000000000" charset="-128"/>
                <a:sym typeface="Arial"/>
              </a:endParaRPr>
            </a:p>
          </p:txBody>
        </p:sp>
        <p:sp>
          <p:nvSpPr>
            <p:cNvPr id="10" name="图形">
              <a:extLst>
                <a:ext uri="{FF2B5EF4-FFF2-40B4-BE49-F238E27FC236}">
                  <a16:creationId xmlns:a16="http://schemas.microsoft.com/office/drawing/2014/main" id="{DA7FA9B1-33E1-3AB3-452C-469E5540E9C4}"/>
                </a:ext>
              </a:extLst>
            </p:cNvPr>
            <p:cNvSpPr>
              <a:spLocks noChangeArrowheads="1"/>
            </p:cNvSpPr>
            <p:nvPr>
              <p:custDataLst>
                <p:tags r:id="rId5"/>
              </p:custDataLst>
            </p:nvPr>
          </p:nvSpPr>
          <p:spPr bwMode="auto">
            <a:xfrm rot="2700000">
              <a:off x="8405324" y="2325834"/>
              <a:ext cx="396581" cy="396581"/>
            </a:xfrm>
            <a:prstGeom prst="ellipse">
              <a:avLst/>
            </a:prstGeom>
            <a:gradFill>
              <a:gsLst>
                <a:gs pos="0">
                  <a:schemeClr val="accent1"/>
                </a:gs>
                <a:gs pos="100000">
                  <a:schemeClr val="accent2"/>
                </a:gs>
              </a:gsLst>
              <a:lin ang="2700000" scaled="0"/>
            </a:gradFill>
            <a:ln>
              <a:noFill/>
            </a:ln>
          </p:spPr>
          <p:txBody>
            <a:bodyPr vert="horz" wrap="square" lIns="68580" tIns="34291" rIns="68580" bIns="34291" numCol="1" anchor="t" anchorCtr="0" compatLnSpc="1"/>
            <a:lstStyle/>
            <a:p>
              <a:endParaRPr lang="id-ID" sz="1350">
                <a:latin typeface="Arial"/>
                <a:ea typeface="微软雅黑"/>
                <a:cs typeface="思源黑体旧字形 Light" panose="020B0300000000000000" charset="-128"/>
                <a:sym typeface="Arial"/>
              </a:endParaRPr>
            </a:p>
          </p:txBody>
        </p:sp>
        <p:sp>
          <p:nvSpPr>
            <p:cNvPr id="11" name="图形">
              <a:extLst>
                <a:ext uri="{FF2B5EF4-FFF2-40B4-BE49-F238E27FC236}">
                  <a16:creationId xmlns:a16="http://schemas.microsoft.com/office/drawing/2014/main" id="{365863EC-49B0-0443-CE1F-6E3CD9919B5F}"/>
                </a:ext>
              </a:extLst>
            </p:cNvPr>
            <p:cNvSpPr>
              <a:spLocks noChangeArrowheads="1"/>
            </p:cNvSpPr>
            <p:nvPr>
              <p:custDataLst>
                <p:tags r:id="rId6"/>
              </p:custDataLst>
            </p:nvPr>
          </p:nvSpPr>
          <p:spPr bwMode="auto">
            <a:xfrm rot="2700000">
              <a:off x="3363595" y="2931795"/>
              <a:ext cx="473710" cy="473710"/>
            </a:xfrm>
            <a:prstGeom prst="ellipse">
              <a:avLst/>
            </a:prstGeom>
            <a:solidFill>
              <a:schemeClr val="tx1">
                <a:alpha val="20000"/>
              </a:schemeClr>
            </a:solidFill>
            <a:ln>
              <a:noFill/>
            </a:ln>
          </p:spPr>
          <p:txBody>
            <a:bodyPr vert="horz" wrap="square" lIns="68580" tIns="34291" rIns="68580" bIns="34291" numCol="1" anchor="t" anchorCtr="0" compatLnSpc="1"/>
            <a:lstStyle/>
            <a:p>
              <a:endParaRPr lang="id-ID" sz="1350">
                <a:latin typeface="Arial"/>
                <a:ea typeface="微软雅黑"/>
                <a:cs typeface="思源黑体旧字形 Light" panose="020B0300000000000000" charset="-128"/>
                <a:sym typeface="Arial"/>
              </a:endParaRPr>
            </a:p>
          </p:txBody>
        </p:sp>
        <p:sp>
          <p:nvSpPr>
            <p:cNvPr id="12" name="图形">
              <a:extLst>
                <a:ext uri="{FF2B5EF4-FFF2-40B4-BE49-F238E27FC236}">
                  <a16:creationId xmlns:a16="http://schemas.microsoft.com/office/drawing/2014/main" id="{7F1BC7A8-DE39-7BE1-F4D3-A80128E96448}"/>
                </a:ext>
              </a:extLst>
            </p:cNvPr>
            <p:cNvSpPr>
              <a:spLocks noChangeArrowheads="1"/>
            </p:cNvSpPr>
            <p:nvPr>
              <p:custDataLst>
                <p:tags r:id="rId7"/>
              </p:custDataLst>
            </p:nvPr>
          </p:nvSpPr>
          <p:spPr bwMode="auto">
            <a:xfrm rot="2700000">
              <a:off x="3402159" y="2970359"/>
              <a:ext cx="396581" cy="396581"/>
            </a:xfrm>
            <a:prstGeom prst="ellipse">
              <a:avLst/>
            </a:prstGeom>
            <a:gradFill>
              <a:gsLst>
                <a:gs pos="0">
                  <a:schemeClr val="accent1"/>
                </a:gs>
                <a:gs pos="100000">
                  <a:schemeClr val="accent2"/>
                </a:gs>
              </a:gsLst>
              <a:lin ang="2700000" scaled="0"/>
            </a:gradFill>
            <a:ln>
              <a:noFill/>
            </a:ln>
          </p:spPr>
          <p:txBody>
            <a:bodyPr vert="horz" wrap="square" lIns="68580" tIns="34291" rIns="68580" bIns="34291" numCol="1" anchor="t" anchorCtr="0" compatLnSpc="1"/>
            <a:lstStyle/>
            <a:p>
              <a:endParaRPr lang="id-ID" sz="1350">
                <a:latin typeface="Arial"/>
                <a:ea typeface="微软雅黑"/>
                <a:cs typeface="思源黑体旧字形 Light" panose="020B0300000000000000" charset="-128"/>
                <a:sym typeface="Arial"/>
              </a:endParaRPr>
            </a:p>
          </p:txBody>
        </p:sp>
        <p:sp>
          <p:nvSpPr>
            <p:cNvPr id="13" name="图形">
              <a:extLst>
                <a:ext uri="{FF2B5EF4-FFF2-40B4-BE49-F238E27FC236}">
                  <a16:creationId xmlns:a16="http://schemas.microsoft.com/office/drawing/2014/main" id="{09F70D98-A266-2242-45AE-7EDF7FE1AC47}"/>
                </a:ext>
              </a:extLst>
            </p:cNvPr>
            <p:cNvSpPr>
              <a:spLocks noChangeArrowheads="1"/>
            </p:cNvSpPr>
            <p:nvPr>
              <p:custDataLst>
                <p:tags r:id="rId8"/>
              </p:custDataLst>
            </p:nvPr>
          </p:nvSpPr>
          <p:spPr bwMode="auto">
            <a:xfrm rot="2700000">
              <a:off x="8366760" y="2954015"/>
              <a:ext cx="473710" cy="473710"/>
            </a:xfrm>
            <a:prstGeom prst="ellipse">
              <a:avLst/>
            </a:prstGeom>
            <a:solidFill>
              <a:schemeClr val="tx1">
                <a:alpha val="20000"/>
              </a:schemeClr>
            </a:solidFill>
            <a:ln>
              <a:noFill/>
            </a:ln>
          </p:spPr>
          <p:txBody>
            <a:bodyPr vert="horz" wrap="square" lIns="68580" tIns="34291" rIns="68580" bIns="34291" numCol="1" anchor="t" anchorCtr="0" compatLnSpc="1"/>
            <a:lstStyle/>
            <a:p>
              <a:endParaRPr lang="id-ID" sz="1350">
                <a:latin typeface="Arial"/>
                <a:ea typeface="微软雅黑"/>
                <a:cs typeface="思源黑体旧字形 Light" panose="020B0300000000000000" charset="-128"/>
                <a:sym typeface="Arial"/>
              </a:endParaRPr>
            </a:p>
          </p:txBody>
        </p:sp>
        <p:sp>
          <p:nvSpPr>
            <p:cNvPr id="14" name="图形">
              <a:extLst>
                <a:ext uri="{FF2B5EF4-FFF2-40B4-BE49-F238E27FC236}">
                  <a16:creationId xmlns:a16="http://schemas.microsoft.com/office/drawing/2014/main" id="{76C2B79F-F248-CC18-E17B-0A4DDB0272A0}"/>
                </a:ext>
              </a:extLst>
            </p:cNvPr>
            <p:cNvSpPr>
              <a:spLocks noChangeArrowheads="1"/>
            </p:cNvSpPr>
            <p:nvPr>
              <p:custDataLst>
                <p:tags r:id="rId9"/>
              </p:custDataLst>
            </p:nvPr>
          </p:nvSpPr>
          <p:spPr bwMode="auto">
            <a:xfrm rot="2700000">
              <a:off x="8405324" y="2992579"/>
              <a:ext cx="396581" cy="396581"/>
            </a:xfrm>
            <a:prstGeom prst="ellipse">
              <a:avLst/>
            </a:prstGeom>
            <a:gradFill>
              <a:gsLst>
                <a:gs pos="0">
                  <a:schemeClr val="accent1"/>
                </a:gs>
                <a:gs pos="100000">
                  <a:schemeClr val="accent2"/>
                </a:gs>
              </a:gsLst>
              <a:lin ang="2700000" scaled="0"/>
            </a:gradFill>
            <a:ln>
              <a:noFill/>
            </a:ln>
          </p:spPr>
          <p:txBody>
            <a:bodyPr vert="horz" wrap="square" lIns="68580" tIns="34291" rIns="68580" bIns="34291" numCol="1" anchor="t" anchorCtr="0" compatLnSpc="1"/>
            <a:lstStyle/>
            <a:p>
              <a:endParaRPr lang="id-ID" sz="1350">
                <a:latin typeface="Arial"/>
                <a:ea typeface="微软雅黑"/>
                <a:cs typeface="思源黑体旧字形 Light" panose="020B0300000000000000" charset="-128"/>
                <a:sym typeface="Arial"/>
              </a:endParaRPr>
            </a:p>
          </p:txBody>
        </p:sp>
        <p:sp>
          <p:nvSpPr>
            <p:cNvPr id="15" name="图形">
              <a:extLst>
                <a:ext uri="{FF2B5EF4-FFF2-40B4-BE49-F238E27FC236}">
                  <a16:creationId xmlns:a16="http://schemas.microsoft.com/office/drawing/2014/main" id="{B97A6D4B-DCD2-A819-0F7E-9D321A38E70F}"/>
                </a:ext>
              </a:extLst>
            </p:cNvPr>
            <p:cNvSpPr>
              <a:spLocks noChangeArrowheads="1"/>
            </p:cNvSpPr>
            <p:nvPr>
              <p:custDataLst>
                <p:tags r:id="rId10"/>
              </p:custDataLst>
            </p:nvPr>
          </p:nvSpPr>
          <p:spPr bwMode="auto">
            <a:xfrm rot="2700000">
              <a:off x="3363595" y="3575685"/>
              <a:ext cx="473710" cy="473710"/>
            </a:xfrm>
            <a:prstGeom prst="ellipse">
              <a:avLst/>
            </a:prstGeom>
            <a:solidFill>
              <a:schemeClr val="tx1">
                <a:alpha val="20000"/>
              </a:schemeClr>
            </a:solidFill>
            <a:ln>
              <a:noFill/>
            </a:ln>
          </p:spPr>
          <p:txBody>
            <a:bodyPr vert="horz" wrap="square" lIns="68580" tIns="34291" rIns="68580" bIns="34291" numCol="1" anchor="t" anchorCtr="0" compatLnSpc="1"/>
            <a:lstStyle/>
            <a:p>
              <a:endParaRPr lang="id-ID" sz="1350">
                <a:latin typeface="Arial"/>
                <a:ea typeface="微软雅黑"/>
                <a:cs typeface="思源黑体旧字形 Light" panose="020B0300000000000000" charset="-128"/>
                <a:sym typeface="Arial"/>
              </a:endParaRPr>
            </a:p>
          </p:txBody>
        </p:sp>
        <p:sp>
          <p:nvSpPr>
            <p:cNvPr id="16" name="图形">
              <a:extLst>
                <a:ext uri="{FF2B5EF4-FFF2-40B4-BE49-F238E27FC236}">
                  <a16:creationId xmlns:a16="http://schemas.microsoft.com/office/drawing/2014/main" id="{82E95E6D-8D0C-0F5D-29F5-B5C93092171B}"/>
                </a:ext>
              </a:extLst>
            </p:cNvPr>
            <p:cNvSpPr>
              <a:spLocks noChangeArrowheads="1"/>
            </p:cNvSpPr>
            <p:nvPr>
              <p:custDataLst>
                <p:tags r:id="rId11"/>
              </p:custDataLst>
            </p:nvPr>
          </p:nvSpPr>
          <p:spPr bwMode="auto">
            <a:xfrm rot="2700000">
              <a:off x="3402159" y="3614249"/>
              <a:ext cx="396581" cy="396581"/>
            </a:xfrm>
            <a:prstGeom prst="ellipse">
              <a:avLst/>
            </a:prstGeom>
            <a:gradFill>
              <a:gsLst>
                <a:gs pos="0">
                  <a:schemeClr val="accent1"/>
                </a:gs>
                <a:gs pos="100000">
                  <a:schemeClr val="accent2"/>
                </a:gs>
              </a:gsLst>
              <a:lin ang="2700000" scaled="0"/>
            </a:gradFill>
            <a:ln>
              <a:noFill/>
            </a:ln>
          </p:spPr>
          <p:txBody>
            <a:bodyPr vert="horz" wrap="square" lIns="68580" tIns="34291" rIns="68580" bIns="34291" numCol="1" anchor="t" anchorCtr="0" compatLnSpc="1"/>
            <a:lstStyle/>
            <a:p>
              <a:endParaRPr lang="id-ID" sz="1350">
                <a:latin typeface="Arial"/>
                <a:ea typeface="微软雅黑"/>
                <a:cs typeface="思源黑体旧字形 Light" panose="020B0300000000000000" charset="-128"/>
                <a:sym typeface="Arial"/>
              </a:endParaRPr>
            </a:p>
          </p:txBody>
        </p:sp>
        <p:sp>
          <p:nvSpPr>
            <p:cNvPr id="17" name="图形">
              <a:extLst>
                <a:ext uri="{FF2B5EF4-FFF2-40B4-BE49-F238E27FC236}">
                  <a16:creationId xmlns:a16="http://schemas.microsoft.com/office/drawing/2014/main" id="{F383A9E6-B128-5BC0-4322-2625140D9529}"/>
                </a:ext>
              </a:extLst>
            </p:cNvPr>
            <p:cNvSpPr>
              <a:spLocks noChangeArrowheads="1"/>
            </p:cNvSpPr>
            <p:nvPr>
              <p:custDataLst>
                <p:tags r:id="rId12"/>
              </p:custDataLst>
            </p:nvPr>
          </p:nvSpPr>
          <p:spPr bwMode="auto">
            <a:xfrm rot="2700000">
              <a:off x="8366760" y="3575685"/>
              <a:ext cx="473710" cy="473710"/>
            </a:xfrm>
            <a:prstGeom prst="ellipse">
              <a:avLst/>
            </a:prstGeom>
            <a:solidFill>
              <a:schemeClr val="tx1">
                <a:alpha val="20000"/>
              </a:schemeClr>
            </a:solidFill>
            <a:ln>
              <a:noFill/>
            </a:ln>
          </p:spPr>
          <p:txBody>
            <a:bodyPr vert="horz" wrap="square" lIns="68580" tIns="34291" rIns="68580" bIns="34291" numCol="1" anchor="t" anchorCtr="0" compatLnSpc="1"/>
            <a:lstStyle/>
            <a:p>
              <a:endParaRPr lang="id-ID" sz="1350">
                <a:latin typeface="Arial"/>
                <a:ea typeface="微软雅黑"/>
                <a:cs typeface="思源黑体旧字形 Light" panose="020B0300000000000000" charset="-128"/>
                <a:sym typeface="Arial"/>
              </a:endParaRPr>
            </a:p>
          </p:txBody>
        </p:sp>
        <p:sp>
          <p:nvSpPr>
            <p:cNvPr id="18" name="图形">
              <a:extLst>
                <a:ext uri="{FF2B5EF4-FFF2-40B4-BE49-F238E27FC236}">
                  <a16:creationId xmlns:a16="http://schemas.microsoft.com/office/drawing/2014/main" id="{34A9AE26-D3D2-FC5E-4EB9-D7D2350703C7}"/>
                </a:ext>
              </a:extLst>
            </p:cNvPr>
            <p:cNvSpPr>
              <a:spLocks noChangeArrowheads="1"/>
            </p:cNvSpPr>
            <p:nvPr>
              <p:custDataLst>
                <p:tags r:id="rId13"/>
              </p:custDataLst>
            </p:nvPr>
          </p:nvSpPr>
          <p:spPr bwMode="auto">
            <a:xfrm rot="2700000">
              <a:off x="8405324" y="3614249"/>
              <a:ext cx="396581" cy="396581"/>
            </a:xfrm>
            <a:prstGeom prst="ellipse">
              <a:avLst/>
            </a:prstGeom>
            <a:gradFill>
              <a:gsLst>
                <a:gs pos="0">
                  <a:schemeClr val="accent1"/>
                </a:gs>
                <a:gs pos="100000">
                  <a:schemeClr val="accent2"/>
                </a:gs>
              </a:gsLst>
              <a:lin ang="2700000" scaled="0"/>
            </a:gradFill>
            <a:ln>
              <a:noFill/>
            </a:ln>
          </p:spPr>
          <p:txBody>
            <a:bodyPr vert="horz" wrap="square" lIns="68580" tIns="34291" rIns="68580" bIns="34291" numCol="1" anchor="t" anchorCtr="0" compatLnSpc="1"/>
            <a:lstStyle/>
            <a:p>
              <a:endParaRPr lang="id-ID" sz="1350">
                <a:latin typeface="Arial"/>
                <a:ea typeface="微软雅黑"/>
                <a:cs typeface="思源黑体旧字形 Light" panose="020B0300000000000000" charset="-128"/>
                <a:sym typeface="Arial"/>
              </a:endParaRPr>
            </a:p>
          </p:txBody>
        </p:sp>
        <p:sp>
          <p:nvSpPr>
            <p:cNvPr id="19" name="图形">
              <a:extLst>
                <a:ext uri="{FF2B5EF4-FFF2-40B4-BE49-F238E27FC236}">
                  <a16:creationId xmlns:a16="http://schemas.microsoft.com/office/drawing/2014/main" id="{00798D51-FB41-7C06-FCCA-A49BB1401BCC}"/>
                </a:ext>
              </a:extLst>
            </p:cNvPr>
            <p:cNvSpPr/>
            <p:nvPr>
              <p:custDataLst>
                <p:tags r:id="rId14"/>
              </p:custDataLst>
            </p:nvPr>
          </p:nvSpPr>
          <p:spPr bwMode="auto">
            <a:xfrm>
              <a:off x="5004435" y="2303145"/>
              <a:ext cx="2183130" cy="1647190"/>
            </a:xfrm>
            <a:custGeom>
              <a:avLst/>
              <a:gdLst>
                <a:gd name="T0" fmla="*/ 885 w 951"/>
                <a:gd name="T1" fmla="*/ 718 h 718"/>
                <a:gd name="T2" fmla="*/ 951 w 951"/>
                <a:gd name="T3" fmla="*/ 476 h 718"/>
                <a:gd name="T4" fmla="*/ 475 w 951"/>
                <a:gd name="T5" fmla="*/ 0 h 718"/>
                <a:gd name="T6" fmla="*/ 0 w 951"/>
                <a:gd name="T7" fmla="*/ 476 h 718"/>
                <a:gd name="T8" fmla="*/ 66 w 951"/>
                <a:gd name="T9" fmla="*/ 718 h 718"/>
                <a:gd name="T10" fmla="*/ 476 w 951"/>
                <a:gd name="T11" fmla="*/ 485 h 718"/>
                <a:gd name="T12" fmla="*/ 885 w 951"/>
                <a:gd name="T13" fmla="*/ 718 h 718"/>
              </a:gdLst>
              <a:ahLst/>
              <a:cxnLst>
                <a:cxn ang="0">
                  <a:pos x="T0" y="T1"/>
                </a:cxn>
                <a:cxn ang="0">
                  <a:pos x="T2" y="T3"/>
                </a:cxn>
                <a:cxn ang="0">
                  <a:pos x="T4" y="T5"/>
                </a:cxn>
                <a:cxn ang="0">
                  <a:pos x="T6" y="T7"/>
                </a:cxn>
                <a:cxn ang="0">
                  <a:pos x="T8" y="T9"/>
                </a:cxn>
                <a:cxn ang="0">
                  <a:pos x="T10" y="T11"/>
                </a:cxn>
                <a:cxn ang="0">
                  <a:pos x="T12" y="T13"/>
                </a:cxn>
              </a:cxnLst>
              <a:rect l="0" t="0" r="r" b="b"/>
              <a:pathLst>
                <a:path w="951" h="718">
                  <a:moveTo>
                    <a:pt x="885" y="718"/>
                  </a:moveTo>
                  <a:cubicBezTo>
                    <a:pt x="927" y="647"/>
                    <a:pt x="951" y="564"/>
                    <a:pt x="951" y="476"/>
                  </a:cubicBezTo>
                  <a:cubicBezTo>
                    <a:pt x="951" y="213"/>
                    <a:pt x="738" y="0"/>
                    <a:pt x="475" y="0"/>
                  </a:cubicBezTo>
                  <a:cubicBezTo>
                    <a:pt x="213" y="0"/>
                    <a:pt x="0" y="213"/>
                    <a:pt x="0" y="476"/>
                  </a:cubicBezTo>
                  <a:cubicBezTo>
                    <a:pt x="0" y="564"/>
                    <a:pt x="24" y="647"/>
                    <a:pt x="66" y="718"/>
                  </a:cubicBezTo>
                  <a:cubicBezTo>
                    <a:pt x="476" y="485"/>
                    <a:pt x="476" y="485"/>
                    <a:pt x="476" y="485"/>
                  </a:cubicBezTo>
                  <a:lnTo>
                    <a:pt x="885" y="718"/>
                  </a:lnTo>
                  <a:close/>
                </a:path>
              </a:pathLst>
            </a:custGeom>
            <a:gradFill>
              <a:gsLst>
                <a:gs pos="0">
                  <a:schemeClr val="accent1"/>
                </a:gs>
                <a:gs pos="100000">
                  <a:schemeClr val="accent2"/>
                </a:gs>
              </a:gsLst>
              <a:lin ang="2700000" scaled="0"/>
            </a:gradFill>
            <a:ln>
              <a:noFill/>
            </a:ln>
          </p:spPr>
          <p:txBody>
            <a:bodyPr vert="horz" wrap="square" lIns="68580" tIns="34290" rIns="68580" bIns="34290" numCol="1" anchor="t" anchorCtr="0" compatLnSpc="1"/>
            <a:lstStyle/>
            <a:p>
              <a:endParaRPr lang="en-US" sz="1055" dirty="0">
                <a:latin typeface="Arial"/>
                <a:ea typeface="微软雅黑"/>
                <a:cs typeface="思源黑体旧字形 Light" panose="020B0300000000000000" charset="-128"/>
                <a:sym typeface="Arial"/>
              </a:endParaRPr>
            </a:p>
          </p:txBody>
        </p:sp>
        <p:sp>
          <p:nvSpPr>
            <p:cNvPr id="20" name="图形">
              <a:extLst>
                <a:ext uri="{FF2B5EF4-FFF2-40B4-BE49-F238E27FC236}">
                  <a16:creationId xmlns:a16="http://schemas.microsoft.com/office/drawing/2014/main" id="{027ED292-CC06-064B-D168-7FC9529F302C}"/>
                </a:ext>
              </a:extLst>
            </p:cNvPr>
            <p:cNvSpPr/>
            <p:nvPr>
              <p:custDataLst>
                <p:tags r:id="rId15"/>
              </p:custDataLst>
            </p:nvPr>
          </p:nvSpPr>
          <p:spPr bwMode="auto">
            <a:xfrm>
              <a:off x="5083175" y="2383155"/>
              <a:ext cx="2026920" cy="1397635"/>
            </a:xfrm>
            <a:custGeom>
              <a:avLst/>
              <a:gdLst>
                <a:gd name="T0" fmla="*/ 826 w 883"/>
                <a:gd name="T1" fmla="*/ 605 h 609"/>
                <a:gd name="T2" fmla="*/ 815 w 883"/>
                <a:gd name="T3" fmla="*/ 603 h 609"/>
                <a:gd name="T4" fmla="*/ 792 w 883"/>
                <a:gd name="T5" fmla="*/ 557 h 609"/>
                <a:gd name="T6" fmla="*/ 811 w 883"/>
                <a:gd name="T7" fmla="*/ 441 h 609"/>
                <a:gd name="T8" fmla="*/ 441 w 883"/>
                <a:gd name="T9" fmla="*/ 72 h 609"/>
                <a:gd name="T10" fmla="*/ 72 w 883"/>
                <a:gd name="T11" fmla="*/ 441 h 609"/>
                <a:gd name="T12" fmla="*/ 91 w 883"/>
                <a:gd name="T13" fmla="*/ 557 h 609"/>
                <a:gd name="T14" fmla="*/ 68 w 883"/>
                <a:gd name="T15" fmla="*/ 603 h 609"/>
                <a:gd name="T16" fmla="*/ 23 w 883"/>
                <a:gd name="T17" fmla="*/ 580 h 609"/>
                <a:gd name="T18" fmla="*/ 0 w 883"/>
                <a:gd name="T19" fmla="*/ 441 h 609"/>
                <a:gd name="T20" fmla="*/ 441 w 883"/>
                <a:gd name="T21" fmla="*/ 0 h 609"/>
                <a:gd name="T22" fmla="*/ 883 w 883"/>
                <a:gd name="T23" fmla="*/ 441 h 609"/>
                <a:gd name="T24" fmla="*/ 860 w 883"/>
                <a:gd name="T25" fmla="*/ 580 h 609"/>
                <a:gd name="T26" fmla="*/ 826 w 883"/>
                <a:gd name="T27" fmla="*/ 605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3" h="609">
                  <a:moveTo>
                    <a:pt x="826" y="605"/>
                  </a:moveTo>
                  <a:cubicBezTo>
                    <a:pt x="822" y="605"/>
                    <a:pt x="818" y="604"/>
                    <a:pt x="815" y="603"/>
                  </a:cubicBezTo>
                  <a:cubicBezTo>
                    <a:pt x="796" y="597"/>
                    <a:pt x="785" y="576"/>
                    <a:pt x="792" y="557"/>
                  </a:cubicBezTo>
                  <a:cubicBezTo>
                    <a:pt x="804" y="520"/>
                    <a:pt x="811" y="481"/>
                    <a:pt x="811" y="441"/>
                  </a:cubicBezTo>
                  <a:cubicBezTo>
                    <a:pt x="811" y="238"/>
                    <a:pt x="645" y="72"/>
                    <a:pt x="441" y="72"/>
                  </a:cubicBezTo>
                  <a:cubicBezTo>
                    <a:pt x="238" y="72"/>
                    <a:pt x="72" y="238"/>
                    <a:pt x="72" y="441"/>
                  </a:cubicBezTo>
                  <a:cubicBezTo>
                    <a:pt x="72" y="481"/>
                    <a:pt x="79" y="520"/>
                    <a:pt x="91" y="557"/>
                  </a:cubicBezTo>
                  <a:cubicBezTo>
                    <a:pt x="98" y="576"/>
                    <a:pt x="87" y="597"/>
                    <a:pt x="68" y="603"/>
                  </a:cubicBezTo>
                  <a:cubicBezTo>
                    <a:pt x="50" y="609"/>
                    <a:pt x="29" y="599"/>
                    <a:pt x="23" y="580"/>
                  </a:cubicBezTo>
                  <a:cubicBezTo>
                    <a:pt x="8" y="535"/>
                    <a:pt x="0" y="489"/>
                    <a:pt x="0" y="441"/>
                  </a:cubicBezTo>
                  <a:cubicBezTo>
                    <a:pt x="0" y="198"/>
                    <a:pt x="198" y="0"/>
                    <a:pt x="441" y="0"/>
                  </a:cubicBezTo>
                  <a:cubicBezTo>
                    <a:pt x="685" y="0"/>
                    <a:pt x="883" y="198"/>
                    <a:pt x="883" y="441"/>
                  </a:cubicBezTo>
                  <a:cubicBezTo>
                    <a:pt x="883" y="489"/>
                    <a:pt x="875" y="535"/>
                    <a:pt x="860" y="580"/>
                  </a:cubicBezTo>
                  <a:cubicBezTo>
                    <a:pt x="855" y="595"/>
                    <a:pt x="841" y="605"/>
                    <a:pt x="826" y="605"/>
                  </a:cubicBezTo>
                  <a:close/>
                </a:path>
              </a:pathLst>
            </a:custGeom>
            <a:solidFill>
              <a:schemeClr val="tx2">
                <a:lumMod val="10000"/>
                <a:lumOff val="90000"/>
              </a:schemeClr>
            </a:solidFill>
            <a:ln>
              <a:noFill/>
            </a:ln>
          </p:spPr>
          <p:txBody>
            <a:bodyPr vert="horz" wrap="square" lIns="68580" tIns="34290" rIns="68580" bIns="34290" numCol="1" anchor="t" anchorCtr="0" compatLnSpc="1"/>
            <a:lstStyle/>
            <a:p>
              <a:endParaRPr lang="en-US" sz="1055">
                <a:latin typeface="Arial"/>
                <a:ea typeface="微软雅黑"/>
                <a:cs typeface="思源黑体旧字形 Light" panose="020B0300000000000000" charset="-128"/>
                <a:sym typeface="Arial"/>
              </a:endParaRPr>
            </a:p>
          </p:txBody>
        </p:sp>
        <p:sp>
          <p:nvSpPr>
            <p:cNvPr id="21" name="图形">
              <a:extLst>
                <a:ext uri="{FF2B5EF4-FFF2-40B4-BE49-F238E27FC236}">
                  <a16:creationId xmlns:a16="http://schemas.microsoft.com/office/drawing/2014/main" id="{312E5028-7BAB-1318-F543-9037C757F3CA}"/>
                </a:ext>
              </a:extLst>
            </p:cNvPr>
            <p:cNvSpPr/>
            <p:nvPr>
              <p:custDataLst>
                <p:tags r:id="rId16"/>
              </p:custDataLst>
            </p:nvPr>
          </p:nvSpPr>
          <p:spPr bwMode="auto">
            <a:xfrm>
              <a:off x="5499968" y="3807459"/>
              <a:ext cx="1310408" cy="412989"/>
            </a:xfrm>
            <a:custGeom>
              <a:avLst/>
              <a:gdLst>
                <a:gd name="T0" fmla="*/ 520 w 520"/>
                <a:gd name="T1" fmla="*/ 100 h 134"/>
                <a:gd name="T2" fmla="*/ 485 w 520"/>
                <a:gd name="T3" fmla="*/ 134 h 134"/>
                <a:gd name="T4" fmla="*/ 34 w 520"/>
                <a:gd name="T5" fmla="*/ 134 h 134"/>
                <a:gd name="T6" fmla="*/ 0 w 520"/>
                <a:gd name="T7" fmla="*/ 100 h 134"/>
                <a:gd name="T8" fmla="*/ 0 w 520"/>
                <a:gd name="T9" fmla="*/ 34 h 134"/>
                <a:gd name="T10" fmla="*/ 34 w 520"/>
                <a:gd name="T11" fmla="*/ 0 h 134"/>
                <a:gd name="T12" fmla="*/ 485 w 520"/>
                <a:gd name="T13" fmla="*/ 0 h 134"/>
                <a:gd name="T14" fmla="*/ 520 w 520"/>
                <a:gd name="T15" fmla="*/ 34 h 134"/>
                <a:gd name="T16" fmla="*/ 520 w 520"/>
                <a:gd name="T17" fmla="*/ 10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0" h="134">
                  <a:moveTo>
                    <a:pt x="520" y="100"/>
                  </a:moveTo>
                  <a:cubicBezTo>
                    <a:pt x="520" y="119"/>
                    <a:pt x="504" y="134"/>
                    <a:pt x="485" y="134"/>
                  </a:cubicBezTo>
                  <a:cubicBezTo>
                    <a:pt x="34" y="134"/>
                    <a:pt x="34" y="134"/>
                    <a:pt x="34" y="134"/>
                  </a:cubicBezTo>
                  <a:cubicBezTo>
                    <a:pt x="15" y="134"/>
                    <a:pt x="0" y="119"/>
                    <a:pt x="0" y="100"/>
                  </a:cubicBezTo>
                  <a:cubicBezTo>
                    <a:pt x="0" y="34"/>
                    <a:pt x="0" y="34"/>
                    <a:pt x="0" y="34"/>
                  </a:cubicBezTo>
                  <a:cubicBezTo>
                    <a:pt x="0" y="15"/>
                    <a:pt x="15" y="0"/>
                    <a:pt x="34" y="0"/>
                  </a:cubicBezTo>
                  <a:cubicBezTo>
                    <a:pt x="485" y="0"/>
                    <a:pt x="485" y="0"/>
                    <a:pt x="485" y="0"/>
                  </a:cubicBezTo>
                  <a:cubicBezTo>
                    <a:pt x="504" y="0"/>
                    <a:pt x="520" y="15"/>
                    <a:pt x="520" y="34"/>
                  </a:cubicBezTo>
                  <a:lnTo>
                    <a:pt x="520" y="100"/>
                  </a:lnTo>
                  <a:close/>
                </a:path>
              </a:pathLst>
            </a:custGeom>
            <a:gradFill>
              <a:gsLst>
                <a:gs pos="0">
                  <a:schemeClr val="accent1"/>
                </a:gs>
                <a:gs pos="100000">
                  <a:schemeClr val="accent2"/>
                </a:gs>
              </a:gsLst>
              <a:lin ang="2700000" scaled="0"/>
            </a:gradFill>
            <a:ln>
              <a:noFill/>
            </a:ln>
          </p:spPr>
          <p:txBody>
            <a:bodyPr vert="horz" wrap="square" lIns="68580" tIns="34290" rIns="68580" bIns="34290" numCol="1" anchor="t" anchorCtr="0" compatLnSpc="1"/>
            <a:lstStyle/>
            <a:p>
              <a:endParaRPr lang="en-US" sz="1055">
                <a:latin typeface="Arial"/>
                <a:ea typeface="微软雅黑"/>
                <a:cs typeface="思源黑体旧字形 Light" panose="020B0300000000000000" charset="-128"/>
                <a:sym typeface="Arial"/>
              </a:endParaRPr>
            </a:p>
          </p:txBody>
        </p:sp>
        <p:sp>
          <p:nvSpPr>
            <p:cNvPr id="22" name="图形">
              <a:extLst>
                <a:ext uri="{FF2B5EF4-FFF2-40B4-BE49-F238E27FC236}">
                  <a16:creationId xmlns:a16="http://schemas.microsoft.com/office/drawing/2014/main" id="{35C65291-CBE9-645E-6E6C-96882556DCD2}"/>
                </a:ext>
              </a:extLst>
            </p:cNvPr>
            <p:cNvSpPr/>
            <p:nvPr>
              <p:custDataLst>
                <p:tags r:id="rId17"/>
              </p:custDataLst>
            </p:nvPr>
          </p:nvSpPr>
          <p:spPr bwMode="auto">
            <a:xfrm rot="15300000">
              <a:off x="6321349" y="2888157"/>
              <a:ext cx="328295" cy="805815"/>
            </a:xfrm>
            <a:custGeom>
              <a:avLst/>
              <a:gdLst>
                <a:gd name="T0" fmla="*/ 4 w 143"/>
                <a:gd name="T1" fmla="*/ 44 h 351"/>
                <a:gd name="T2" fmla="*/ 62 w 143"/>
                <a:gd name="T3" fmla="*/ 327 h 351"/>
                <a:gd name="T4" fmla="*/ 81 w 143"/>
                <a:gd name="T5" fmla="*/ 327 h 351"/>
                <a:gd name="T6" fmla="*/ 139 w 143"/>
                <a:gd name="T7" fmla="*/ 44 h 351"/>
                <a:gd name="T8" fmla="*/ 143 w 143"/>
                <a:gd name="T9" fmla="*/ 0 h 351"/>
                <a:gd name="T10" fmla="*/ 0 w 143"/>
                <a:gd name="T11" fmla="*/ 0 h 351"/>
                <a:gd name="T12" fmla="*/ 4 w 143"/>
                <a:gd name="T13" fmla="*/ 44 h 351"/>
              </a:gdLst>
              <a:ahLst/>
              <a:cxnLst>
                <a:cxn ang="0">
                  <a:pos x="T0" y="T1"/>
                </a:cxn>
                <a:cxn ang="0">
                  <a:pos x="T2" y="T3"/>
                </a:cxn>
                <a:cxn ang="0">
                  <a:pos x="T4" y="T5"/>
                </a:cxn>
                <a:cxn ang="0">
                  <a:pos x="T6" y="T7"/>
                </a:cxn>
                <a:cxn ang="0">
                  <a:pos x="T8" y="T9"/>
                </a:cxn>
                <a:cxn ang="0">
                  <a:pos x="T10" y="T11"/>
                </a:cxn>
                <a:cxn ang="0">
                  <a:pos x="T12" y="T13"/>
                </a:cxn>
              </a:cxnLst>
              <a:rect l="0" t="0" r="r" b="b"/>
              <a:pathLst>
                <a:path w="143" h="351">
                  <a:moveTo>
                    <a:pt x="4" y="44"/>
                  </a:moveTo>
                  <a:cubicBezTo>
                    <a:pt x="62" y="327"/>
                    <a:pt x="62" y="327"/>
                    <a:pt x="62" y="327"/>
                  </a:cubicBezTo>
                  <a:cubicBezTo>
                    <a:pt x="67" y="351"/>
                    <a:pt x="76" y="351"/>
                    <a:pt x="81" y="327"/>
                  </a:cubicBezTo>
                  <a:cubicBezTo>
                    <a:pt x="139" y="44"/>
                    <a:pt x="139" y="44"/>
                    <a:pt x="139" y="44"/>
                  </a:cubicBezTo>
                  <a:cubicBezTo>
                    <a:pt x="142" y="32"/>
                    <a:pt x="143" y="16"/>
                    <a:pt x="143" y="0"/>
                  </a:cubicBezTo>
                  <a:cubicBezTo>
                    <a:pt x="0" y="0"/>
                    <a:pt x="0" y="0"/>
                    <a:pt x="0" y="0"/>
                  </a:cubicBezTo>
                  <a:cubicBezTo>
                    <a:pt x="0" y="16"/>
                    <a:pt x="1" y="32"/>
                    <a:pt x="4" y="44"/>
                  </a:cubicBezTo>
                  <a:close/>
                </a:path>
              </a:pathLst>
            </a:cu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5">
                <a:latin typeface="Arial"/>
                <a:ea typeface="微软雅黑"/>
                <a:cs typeface="思源黑体旧字形 Light" panose="020B0300000000000000" charset="-128"/>
                <a:sym typeface="Arial"/>
              </a:endParaRPr>
            </a:p>
          </p:txBody>
        </p:sp>
        <p:sp>
          <p:nvSpPr>
            <p:cNvPr id="23" name="图形">
              <a:extLst>
                <a:ext uri="{FF2B5EF4-FFF2-40B4-BE49-F238E27FC236}">
                  <a16:creationId xmlns:a16="http://schemas.microsoft.com/office/drawing/2014/main" id="{2A68F82A-D0ED-006E-C905-736B8CD6C619}"/>
                </a:ext>
              </a:extLst>
            </p:cNvPr>
            <p:cNvSpPr/>
            <p:nvPr>
              <p:custDataLst>
                <p:tags r:id="rId18"/>
              </p:custDataLst>
            </p:nvPr>
          </p:nvSpPr>
          <p:spPr bwMode="auto">
            <a:xfrm rot="15300000">
              <a:off x="5542991" y="3096718"/>
              <a:ext cx="328295" cy="805815"/>
            </a:xfrm>
            <a:custGeom>
              <a:avLst/>
              <a:gdLst>
                <a:gd name="T0" fmla="*/ 81 w 143"/>
                <a:gd name="T1" fmla="*/ 24 h 351"/>
                <a:gd name="T2" fmla="*/ 62 w 143"/>
                <a:gd name="T3" fmla="*/ 24 h 351"/>
                <a:gd name="T4" fmla="*/ 4 w 143"/>
                <a:gd name="T5" fmla="*/ 307 h 351"/>
                <a:gd name="T6" fmla="*/ 0 w 143"/>
                <a:gd name="T7" fmla="*/ 351 h 351"/>
                <a:gd name="T8" fmla="*/ 143 w 143"/>
                <a:gd name="T9" fmla="*/ 351 h 351"/>
                <a:gd name="T10" fmla="*/ 139 w 143"/>
                <a:gd name="T11" fmla="*/ 307 h 351"/>
                <a:gd name="T12" fmla="*/ 81 w 143"/>
                <a:gd name="T13" fmla="*/ 24 h 351"/>
              </a:gdLst>
              <a:ahLst/>
              <a:cxnLst>
                <a:cxn ang="0">
                  <a:pos x="T0" y="T1"/>
                </a:cxn>
                <a:cxn ang="0">
                  <a:pos x="T2" y="T3"/>
                </a:cxn>
                <a:cxn ang="0">
                  <a:pos x="T4" y="T5"/>
                </a:cxn>
                <a:cxn ang="0">
                  <a:pos x="T6" y="T7"/>
                </a:cxn>
                <a:cxn ang="0">
                  <a:pos x="T8" y="T9"/>
                </a:cxn>
                <a:cxn ang="0">
                  <a:pos x="T10" y="T11"/>
                </a:cxn>
                <a:cxn ang="0">
                  <a:pos x="T12" y="T13"/>
                </a:cxn>
              </a:cxnLst>
              <a:rect l="0" t="0" r="r" b="b"/>
              <a:pathLst>
                <a:path w="143" h="351">
                  <a:moveTo>
                    <a:pt x="81" y="24"/>
                  </a:moveTo>
                  <a:cubicBezTo>
                    <a:pt x="76" y="0"/>
                    <a:pt x="67" y="0"/>
                    <a:pt x="62" y="24"/>
                  </a:cubicBezTo>
                  <a:cubicBezTo>
                    <a:pt x="4" y="307"/>
                    <a:pt x="4" y="307"/>
                    <a:pt x="4" y="307"/>
                  </a:cubicBezTo>
                  <a:cubicBezTo>
                    <a:pt x="1" y="319"/>
                    <a:pt x="0" y="335"/>
                    <a:pt x="0" y="351"/>
                  </a:cubicBezTo>
                  <a:cubicBezTo>
                    <a:pt x="143" y="351"/>
                    <a:pt x="143" y="351"/>
                    <a:pt x="143" y="351"/>
                  </a:cubicBezTo>
                  <a:cubicBezTo>
                    <a:pt x="143" y="335"/>
                    <a:pt x="142" y="319"/>
                    <a:pt x="139" y="307"/>
                  </a:cubicBezTo>
                  <a:lnTo>
                    <a:pt x="81" y="2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5">
                <a:latin typeface="Arial"/>
                <a:ea typeface="微软雅黑"/>
                <a:cs typeface="思源黑体旧字形 Light" panose="020B0300000000000000" charset="-128"/>
                <a:sym typeface="Arial"/>
              </a:endParaRPr>
            </a:p>
          </p:txBody>
        </p:sp>
        <p:sp>
          <p:nvSpPr>
            <p:cNvPr id="24" name="图形">
              <a:extLst>
                <a:ext uri="{FF2B5EF4-FFF2-40B4-BE49-F238E27FC236}">
                  <a16:creationId xmlns:a16="http://schemas.microsoft.com/office/drawing/2014/main" id="{5ED4D900-0A8A-74B9-51E1-A6318CE835F1}"/>
                </a:ext>
              </a:extLst>
            </p:cNvPr>
            <p:cNvSpPr>
              <a:spLocks noChangeArrowheads="1"/>
            </p:cNvSpPr>
            <p:nvPr>
              <p:custDataLst>
                <p:tags r:id="rId19"/>
              </p:custDataLst>
            </p:nvPr>
          </p:nvSpPr>
          <p:spPr bwMode="auto">
            <a:xfrm>
              <a:off x="5932170" y="3229610"/>
              <a:ext cx="328295" cy="331470"/>
            </a:xfrm>
            <a:prstGeom prst="ellipse">
              <a:avLst/>
            </a:prstGeom>
            <a:solidFill>
              <a:schemeClr val="accent1"/>
            </a:solidFill>
            <a:ln w="190500">
              <a:solidFill>
                <a:schemeClr val="bg1">
                  <a:alpha val="70000"/>
                </a:schemeClr>
              </a:solidFill>
              <a:round/>
            </a:ln>
          </p:spPr>
          <p:txBody>
            <a:bodyPr vert="horz" wrap="square" lIns="68580" tIns="34290" rIns="68580" bIns="34290" numCol="1" anchor="t" anchorCtr="0" compatLnSpc="1"/>
            <a:lstStyle/>
            <a:p>
              <a:endParaRPr lang="en-US" sz="1055">
                <a:latin typeface="Arial"/>
                <a:ea typeface="微软雅黑"/>
                <a:cs typeface="思源黑体旧字形 Light" panose="020B0300000000000000" charset="-128"/>
                <a:sym typeface="Arial"/>
              </a:endParaRPr>
            </a:p>
          </p:txBody>
        </p:sp>
        <p:sp>
          <p:nvSpPr>
            <p:cNvPr id="25" name="图形">
              <a:extLst>
                <a:ext uri="{FF2B5EF4-FFF2-40B4-BE49-F238E27FC236}">
                  <a16:creationId xmlns:a16="http://schemas.microsoft.com/office/drawing/2014/main" id="{671BEA74-F1C7-E12A-D452-DA25E547F9B8}"/>
                </a:ext>
              </a:extLst>
            </p:cNvPr>
            <p:cNvSpPr txBox="1"/>
            <p:nvPr>
              <p:custDataLst>
                <p:tags r:id="rId20"/>
              </p:custDataLst>
            </p:nvPr>
          </p:nvSpPr>
          <p:spPr>
            <a:xfrm>
              <a:off x="5457422" y="3830954"/>
              <a:ext cx="1402166" cy="400110"/>
            </a:xfrm>
            <a:prstGeom prst="rect">
              <a:avLst/>
            </a:prstGeom>
            <a:noFill/>
          </p:spPr>
          <p:txBody>
            <a:bodyPr wrap="square" rtlCol="0">
              <a:spAutoFit/>
            </a:bodyPr>
            <a:lstStyle/>
            <a:p>
              <a:pPr algn="ctr">
                <a:spcBef>
                  <a:spcPts val="900"/>
                </a:spcBef>
              </a:pPr>
              <a:r>
                <a:rPr lang="zh-CN" altLang="en-US" sz="2000" b="1" dirty="0">
                  <a:solidFill>
                    <a:schemeClr val="bg1"/>
                  </a:solidFill>
                  <a:latin typeface="Arial"/>
                  <a:ea typeface="微软雅黑"/>
                  <a:cs typeface="思源黑体旧字形 Light" panose="020B0300000000000000" charset="-128"/>
                  <a:sym typeface="Arial"/>
                </a:rPr>
                <a:t>局限</a:t>
              </a:r>
            </a:p>
          </p:txBody>
        </p:sp>
        <p:sp>
          <p:nvSpPr>
            <p:cNvPr id="26" name="图形">
              <a:extLst>
                <a:ext uri="{FF2B5EF4-FFF2-40B4-BE49-F238E27FC236}">
                  <a16:creationId xmlns:a16="http://schemas.microsoft.com/office/drawing/2014/main" id="{280058A1-1D10-DEEF-6F48-D0794871A703}"/>
                </a:ext>
              </a:extLst>
            </p:cNvPr>
            <p:cNvSpPr/>
            <p:nvPr>
              <p:custDataLst>
                <p:tags r:id="rId21"/>
              </p:custDataLst>
            </p:nvPr>
          </p:nvSpPr>
          <p:spPr bwMode="auto">
            <a:xfrm>
              <a:off x="7689215" y="2184400"/>
              <a:ext cx="135890" cy="135583"/>
            </a:xfrm>
            <a:custGeom>
              <a:avLst/>
              <a:gdLst>
                <a:gd name="T0" fmla="*/ 0 w 84"/>
                <a:gd name="T1" fmla="*/ 0 h 84"/>
                <a:gd name="T2" fmla="*/ 84 w 84"/>
                <a:gd name="T3" fmla="*/ 84 h 84"/>
              </a:gdLst>
              <a:ahLst/>
              <a:cxnLst>
                <a:cxn ang="0">
                  <a:pos x="T0" y="T1"/>
                </a:cxn>
                <a:cxn ang="0">
                  <a:pos x="T2" y="T3"/>
                </a:cxn>
              </a:cxnLst>
              <a:rect l="0" t="0" r="r" b="b"/>
              <a:pathLst>
                <a:path w="84" h="84">
                  <a:moveTo>
                    <a:pt x="0" y="0"/>
                  </a:moveTo>
                  <a:cubicBezTo>
                    <a:pt x="46" y="0"/>
                    <a:pt x="84" y="38"/>
                    <a:pt x="84" y="84"/>
                  </a:cubicBezTo>
                </a:path>
              </a:pathLst>
            </a:custGeom>
            <a:noFill/>
            <a:ln w="12700" cap="flat">
              <a:solidFill>
                <a:schemeClr val="bg1">
                  <a:lumMod val="7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1" rIns="68580" bIns="34291" numCol="1" anchor="t" anchorCtr="0" compatLnSpc="1"/>
            <a:lstStyle/>
            <a:p>
              <a:endParaRPr lang="en-US" sz="1350">
                <a:latin typeface="Arial"/>
                <a:ea typeface="微软雅黑"/>
                <a:cs typeface="思源黑体旧字形 Light" panose="020B0300000000000000" charset="-128"/>
                <a:sym typeface="Arial"/>
              </a:endParaRPr>
            </a:p>
          </p:txBody>
        </p:sp>
        <p:sp>
          <p:nvSpPr>
            <p:cNvPr id="27" name="图形">
              <a:extLst>
                <a:ext uri="{FF2B5EF4-FFF2-40B4-BE49-F238E27FC236}">
                  <a16:creationId xmlns:a16="http://schemas.microsoft.com/office/drawing/2014/main" id="{1E30060D-8433-1245-5678-D4E3BDF5D381}"/>
                </a:ext>
              </a:extLst>
            </p:cNvPr>
            <p:cNvSpPr/>
            <p:nvPr>
              <p:custDataLst>
                <p:tags r:id="rId22"/>
              </p:custDataLst>
            </p:nvPr>
          </p:nvSpPr>
          <p:spPr bwMode="auto">
            <a:xfrm>
              <a:off x="7689215" y="4017353"/>
              <a:ext cx="135890" cy="134912"/>
            </a:xfrm>
            <a:custGeom>
              <a:avLst/>
              <a:gdLst>
                <a:gd name="T0" fmla="*/ 84 w 84"/>
                <a:gd name="T1" fmla="*/ 0 h 84"/>
                <a:gd name="T2" fmla="*/ 0 w 84"/>
                <a:gd name="T3" fmla="*/ 84 h 84"/>
              </a:gdLst>
              <a:ahLst/>
              <a:cxnLst>
                <a:cxn ang="0">
                  <a:pos x="T0" y="T1"/>
                </a:cxn>
                <a:cxn ang="0">
                  <a:pos x="T2" y="T3"/>
                </a:cxn>
              </a:cxnLst>
              <a:rect l="0" t="0" r="r" b="b"/>
              <a:pathLst>
                <a:path w="84" h="84">
                  <a:moveTo>
                    <a:pt x="84" y="0"/>
                  </a:moveTo>
                  <a:cubicBezTo>
                    <a:pt x="84" y="46"/>
                    <a:pt x="46" y="84"/>
                    <a:pt x="0" y="84"/>
                  </a:cubicBezTo>
                </a:path>
              </a:pathLst>
            </a:custGeom>
            <a:noFill/>
            <a:ln w="12700" cap="flat">
              <a:solidFill>
                <a:schemeClr val="bg1">
                  <a:lumMod val="7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1" rIns="68580" bIns="34291" numCol="1" anchor="t" anchorCtr="0" compatLnSpc="1"/>
            <a:lstStyle/>
            <a:p>
              <a:endParaRPr lang="en-US" sz="1350">
                <a:latin typeface="Arial"/>
                <a:ea typeface="微软雅黑"/>
                <a:cs typeface="思源黑体旧字形 Light" panose="020B0300000000000000" charset="-128"/>
                <a:sym typeface="Arial"/>
              </a:endParaRPr>
            </a:p>
          </p:txBody>
        </p:sp>
        <p:cxnSp>
          <p:nvCxnSpPr>
            <p:cNvPr id="28" name="图形">
              <a:extLst>
                <a:ext uri="{FF2B5EF4-FFF2-40B4-BE49-F238E27FC236}">
                  <a16:creationId xmlns:a16="http://schemas.microsoft.com/office/drawing/2014/main" id="{50DCA9A6-F24E-4481-A8B6-038A1C01B9B2}"/>
                </a:ext>
              </a:extLst>
            </p:cNvPr>
            <p:cNvCxnSpPr>
              <a:stCxn id="26" idx="1"/>
              <a:endCxn id="27" idx="0"/>
            </p:cNvCxnSpPr>
            <p:nvPr>
              <p:custDataLst>
                <p:tags r:id="rId23"/>
              </p:custDataLst>
            </p:nvPr>
          </p:nvCxnSpPr>
          <p:spPr>
            <a:xfrm>
              <a:off x="7825105" y="2319983"/>
              <a:ext cx="0" cy="169737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图形">
              <a:extLst>
                <a:ext uri="{FF2B5EF4-FFF2-40B4-BE49-F238E27FC236}">
                  <a16:creationId xmlns:a16="http://schemas.microsoft.com/office/drawing/2014/main" id="{7ABC86D7-E2E8-255B-033B-92E8CDF48118}"/>
                </a:ext>
              </a:extLst>
            </p:cNvPr>
            <p:cNvCxnSpPr/>
            <p:nvPr>
              <p:custDataLst>
                <p:tags r:id="rId24"/>
              </p:custDataLst>
            </p:nvPr>
          </p:nvCxnSpPr>
          <p:spPr>
            <a:xfrm>
              <a:off x="7825105" y="2524125"/>
              <a:ext cx="457835" cy="0"/>
            </a:xfrm>
            <a:prstGeom prst="line">
              <a:avLst/>
            </a:prstGeom>
            <a:ln w="12700">
              <a:solidFill>
                <a:schemeClr val="bg1">
                  <a:lumMod val="75000"/>
                </a:schemeClr>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cxnSp>
          <p:nvCxnSpPr>
            <p:cNvPr id="30" name="图形">
              <a:extLst>
                <a:ext uri="{FF2B5EF4-FFF2-40B4-BE49-F238E27FC236}">
                  <a16:creationId xmlns:a16="http://schemas.microsoft.com/office/drawing/2014/main" id="{502BA858-DF4A-C8DF-0CEC-A1A5C9A27C8B}"/>
                </a:ext>
              </a:extLst>
            </p:cNvPr>
            <p:cNvCxnSpPr/>
            <p:nvPr>
              <p:custDataLst>
                <p:tags r:id="rId25"/>
              </p:custDataLst>
            </p:nvPr>
          </p:nvCxnSpPr>
          <p:spPr>
            <a:xfrm>
              <a:off x="7825105" y="3811905"/>
              <a:ext cx="457835" cy="0"/>
            </a:xfrm>
            <a:prstGeom prst="line">
              <a:avLst/>
            </a:prstGeom>
            <a:ln w="12700">
              <a:solidFill>
                <a:schemeClr val="bg1">
                  <a:lumMod val="75000"/>
                </a:schemeClr>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cxnSp>
          <p:nvCxnSpPr>
            <p:cNvPr id="31" name="图形">
              <a:extLst>
                <a:ext uri="{FF2B5EF4-FFF2-40B4-BE49-F238E27FC236}">
                  <a16:creationId xmlns:a16="http://schemas.microsoft.com/office/drawing/2014/main" id="{7E06D37B-4051-1A7F-DC46-956C16BB5AB5}"/>
                </a:ext>
              </a:extLst>
            </p:cNvPr>
            <p:cNvCxnSpPr/>
            <p:nvPr>
              <p:custDataLst>
                <p:tags r:id="rId26"/>
              </p:custDataLst>
            </p:nvPr>
          </p:nvCxnSpPr>
          <p:spPr>
            <a:xfrm>
              <a:off x="7825105" y="3168015"/>
              <a:ext cx="457835" cy="0"/>
            </a:xfrm>
            <a:prstGeom prst="line">
              <a:avLst/>
            </a:prstGeom>
            <a:ln w="12700">
              <a:solidFill>
                <a:schemeClr val="bg1">
                  <a:lumMod val="75000"/>
                </a:schemeClr>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sp>
          <p:nvSpPr>
            <p:cNvPr id="32" name="图形">
              <a:extLst>
                <a:ext uri="{FF2B5EF4-FFF2-40B4-BE49-F238E27FC236}">
                  <a16:creationId xmlns:a16="http://schemas.microsoft.com/office/drawing/2014/main" id="{5D4AE88A-ED61-4603-E69D-1C9B60DDF46D}"/>
                </a:ext>
              </a:extLst>
            </p:cNvPr>
            <p:cNvSpPr/>
            <p:nvPr>
              <p:custDataLst>
                <p:tags r:id="rId27"/>
              </p:custDataLst>
            </p:nvPr>
          </p:nvSpPr>
          <p:spPr bwMode="auto">
            <a:xfrm flipH="1">
              <a:off x="4392930" y="2184400"/>
              <a:ext cx="135890" cy="135583"/>
            </a:xfrm>
            <a:custGeom>
              <a:avLst/>
              <a:gdLst>
                <a:gd name="T0" fmla="*/ 0 w 84"/>
                <a:gd name="T1" fmla="*/ 0 h 84"/>
                <a:gd name="T2" fmla="*/ 84 w 84"/>
                <a:gd name="T3" fmla="*/ 84 h 84"/>
              </a:gdLst>
              <a:ahLst/>
              <a:cxnLst>
                <a:cxn ang="0">
                  <a:pos x="T0" y="T1"/>
                </a:cxn>
                <a:cxn ang="0">
                  <a:pos x="T2" y="T3"/>
                </a:cxn>
              </a:cxnLst>
              <a:rect l="0" t="0" r="r" b="b"/>
              <a:pathLst>
                <a:path w="84" h="84">
                  <a:moveTo>
                    <a:pt x="0" y="0"/>
                  </a:moveTo>
                  <a:cubicBezTo>
                    <a:pt x="46" y="0"/>
                    <a:pt x="84" y="38"/>
                    <a:pt x="84" y="84"/>
                  </a:cubicBezTo>
                </a:path>
              </a:pathLst>
            </a:custGeom>
            <a:noFill/>
            <a:ln w="12700" cap="flat">
              <a:solidFill>
                <a:schemeClr val="bg1">
                  <a:lumMod val="7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1" rIns="68580" bIns="34291" numCol="1" anchor="t" anchorCtr="0" compatLnSpc="1"/>
            <a:lstStyle/>
            <a:p>
              <a:endParaRPr lang="en-US" sz="1350">
                <a:latin typeface="Arial"/>
                <a:ea typeface="微软雅黑"/>
                <a:cs typeface="思源黑体旧字形 Light" panose="020B0300000000000000" charset="-128"/>
                <a:sym typeface="Arial"/>
              </a:endParaRPr>
            </a:p>
          </p:txBody>
        </p:sp>
        <p:sp>
          <p:nvSpPr>
            <p:cNvPr id="33" name="图形">
              <a:extLst>
                <a:ext uri="{FF2B5EF4-FFF2-40B4-BE49-F238E27FC236}">
                  <a16:creationId xmlns:a16="http://schemas.microsoft.com/office/drawing/2014/main" id="{897EB6A6-5B0C-7F4C-7120-DB5537A9706E}"/>
                </a:ext>
              </a:extLst>
            </p:cNvPr>
            <p:cNvSpPr/>
            <p:nvPr>
              <p:custDataLst>
                <p:tags r:id="rId28"/>
              </p:custDataLst>
            </p:nvPr>
          </p:nvSpPr>
          <p:spPr bwMode="auto">
            <a:xfrm flipH="1">
              <a:off x="4392930" y="4017353"/>
              <a:ext cx="135890" cy="134912"/>
            </a:xfrm>
            <a:custGeom>
              <a:avLst/>
              <a:gdLst>
                <a:gd name="T0" fmla="*/ 84 w 84"/>
                <a:gd name="T1" fmla="*/ 0 h 84"/>
                <a:gd name="T2" fmla="*/ 0 w 84"/>
                <a:gd name="T3" fmla="*/ 84 h 84"/>
              </a:gdLst>
              <a:ahLst/>
              <a:cxnLst>
                <a:cxn ang="0">
                  <a:pos x="T0" y="T1"/>
                </a:cxn>
                <a:cxn ang="0">
                  <a:pos x="T2" y="T3"/>
                </a:cxn>
              </a:cxnLst>
              <a:rect l="0" t="0" r="r" b="b"/>
              <a:pathLst>
                <a:path w="84" h="84">
                  <a:moveTo>
                    <a:pt x="84" y="0"/>
                  </a:moveTo>
                  <a:cubicBezTo>
                    <a:pt x="84" y="46"/>
                    <a:pt x="46" y="84"/>
                    <a:pt x="0" y="84"/>
                  </a:cubicBezTo>
                </a:path>
              </a:pathLst>
            </a:custGeom>
            <a:noFill/>
            <a:ln w="12700" cap="flat">
              <a:solidFill>
                <a:schemeClr val="bg1">
                  <a:lumMod val="7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1" rIns="68580" bIns="34291" numCol="1" anchor="t" anchorCtr="0" compatLnSpc="1"/>
            <a:lstStyle/>
            <a:p>
              <a:endParaRPr lang="en-US" sz="1350">
                <a:latin typeface="Arial"/>
                <a:ea typeface="微软雅黑"/>
                <a:cs typeface="思源黑体旧字形 Light" panose="020B0300000000000000" charset="-128"/>
                <a:sym typeface="Arial"/>
              </a:endParaRPr>
            </a:p>
          </p:txBody>
        </p:sp>
        <p:cxnSp>
          <p:nvCxnSpPr>
            <p:cNvPr id="34" name="图形">
              <a:extLst>
                <a:ext uri="{FF2B5EF4-FFF2-40B4-BE49-F238E27FC236}">
                  <a16:creationId xmlns:a16="http://schemas.microsoft.com/office/drawing/2014/main" id="{BC70CC94-15F5-4A2D-B0D1-C73A8C96524A}"/>
                </a:ext>
              </a:extLst>
            </p:cNvPr>
            <p:cNvCxnSpPr>
              <a:stCxn id="32" idx="1"/>
              <a:endCxn id="33" idx="0"/>
            </p:cNvCxnSpPr>
            <p:nvPr>
              <p:custDataLst>
                <p:tags r:id="rId29"/>
              </p:custDataLst>
            </p:nvPr>
          </p:nvCxnSpPr>
          <p:spPr>
            <a:xfrm flipH="1">
              <a:off x="4392930" y="2319983"/>
              <a:ext cx="0" cy="169737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图形">
              <a:extLst>
                <a:ext uri="{FF2B5EF4-FFF2-40B4-BE49-F238E27FC236}">
                  <a16:creationId xmlns:a16="http://schemas.microsoft.com/office/drawing/2014/main" id="{D4BDF030-79FC-E467-7067-73FA09B7F3A8}"/>
                </a:ext>
              </a:extLst>
            </p:cNvPr>
            <p:cNvCxnSpPr/>
            <p:nvPr>
              <p:custDataLst>
                <p:tags r:id="rId30"/>
              </p:custDataLst>
            </p:nvPr>
          </p:nvCxnSpPr>
          <p:spPr>
            <a:xfrm flipH="1">
              <a:off x="3927475" y="2524125"/>
              <a:ext cx="457835" cy="0"/>
            </a:xfrm>
            <a:prstGeom prst="line">
              <a:avLst/>
            </a:prstGeom>
            <a:ln w="12700">
              <a:solidFill>
                <a:schemeClr val="bg1">
                  <a:lumMod val="75000"/>
                </a:schemeClr>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cxnSp>
          <p:nvCxnSpPr>
            <p:cNvPr id="36" name="图形">
              <a:extLst>
                <a:ext uri="{FF2B5EF4-FFF2-40B4-BE49-F238E27FC236}">
                  <a16:creationId xmlns:a16="http://schemas.microsoft.com/office/drawing/2014/main" id="{DE64EBE3-44B7-E1EC-8995-E2937363BB02}"/>
                </a:ext>
              </a:extLst>
            </p:cNvPr>
            <p:cNvCxnSpPr/>
            <p:nvPr>
              <p:custDataLst>
                <p:tags r:id="rId31"/>
              </p:custDataLst>
            </p:nvPr>
          </p:nvCxnSpPr>
          <p:spPr>
            <a:xfrm flipH="1">
              <a:off x="3927475" y="3811905"/>
              <a:ext cx="457835" cy="0"/>
            </a:xfrm>
            <a:prstGeom prst="line">
              <a:avLst/>
            </a:prstGeom>
            <a:ln w="12700">
              <a:solidFill>
                <a:schemeClr val="bg1">
                  <a:lumMod val="75000"/>
                </a:schemeClr>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cxnSp>
          <p:nvCxnSpPr>
            <p:cNvPr id="37" name="图形">
              <a:extLst>
                <a:ext uri="{FF2B5EF4-FFF2-40B4-BE49-F238E27FC236}">
                  <a16:creationId xmlns:a16="http://schemas.microsoft.com/office/drawing/2014/main" id="{ACBF3797-60FB-B5EA-9FE4-E40250B92BC9}"/>
                </a:ext>
              </a:extLst>
            </p:cNvPr>
            <p:cNvCxnSpPr/>
            <p:nvPr>
              <p:custDataLst>
                <p:tags r:id="rId32"/>
              </p:custDataLst>
            </p:nvPr>
          </p:nvCxnSpPr>
          <p:spPr>
            <a:xfrm flipH="1">
              <a:off x="3927475" y="3168015"/>
              <a:ext cx="457835" cy="0"/>
            </a:xfrm>
            <a:prstGeom prst="line">
              <a:avLst/>
            </a:prstGeom>
            <a:ln w="12700">
              <a:solidFill>
                <a:schemeClr val="bg1">
                  <a:lumMod val="75000"/>
                </a:schemeClr>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sp>
          <p:nvSpPr>
            <p:cNvPr id="38" name="图形">
              <a:extLst>
                <a:ext uri="{FF2B5EF4-FFF2-40B4-BE49-F238E27FC236}">
                  <a16:creationId xmlns:a16="http://schemas.microsoft.com/office/drawing/2014/main" id="{EBA06476-C984-7FCA-3E18-47264D2577E8}"/>
                </a:ext>
              </a:extLst>
            </p:cNvPr>
            <p:cNvSpPr>
              <a:spLocks noEditPoints="1"/>
            </p:cNvSpPr>
            <p:nvPr>
              <p:custDataLst>
                <p:tags r:id="rId33"/>
              </p:custDataLst>
            </p:nvPr>
          </p:nvSpPr>
          <p:spPr bwMode="auto">
            <a:xfrm>
              <a:off x="8479790" y="3694430"/>
              <a:ext cx="250825" cy="247015"/>
            </a:xfrm>
            <a:custGeom>
              <a:avLst/>
              <a:gdLst>
                <a:gd name="T0" fmla="*/ 75 w 75"/>
                <a:gd name="T1" fmla="*/ 23 h 74"/>
                <a:gd name="T2" fmla="*/ 69 w 75"/>
                <a:gd name="T3" fmla="*/ 11 h 74"/>
                <a:gd name="T4" fmla="*/ 64 w 75"/>
                <a:gd name="T5" fmla="*/ 0 h 74"/>
                <a:gd name="T6" fmla="*/ 5 w 75"/>
                <a:gd name="T7" fmla="*/ 8 h 74"/>
                <a:gd name="T8" fmla="*/ 1 w 75"/>
                <a:gd name="T9" fmla="*/ 21 h 74"/>
                <a:gd name="T10" fmla="*/ 0 w 75"/>
                <a:gd name="T11" fmla="*/ 26 h 74"/>
                <a:gd name="T12" fmla="*/ 1 w 75"/>
                <a:gd name="T13" fmla="*/ 68 h 74"/>
                <a:gd name="T14" fmla="*/ 70 w 75"/>
                <a:gd name="T15" fmla="*/ 74 h 74"/>
                <a:gd name="T16" fmla="*/ 70 w 75"/>
                <a:gd name="T17" fmla="*/ 64 h 74"/>
                <a:gd name="T18" fmla="*/ 8 w 75"/>
                <a:gd name="T19" fmla="*/ 5 h 74"/>
                <a:gd name="T20" fmla="*/ 67 w 75"/>
                <a:gd name="T21" fmla="*/ 5 h 74"/>
                <a:gd name="T22" fmla="*/ 11 w 75"/>
                <a:gd name="T23" fmla="*/ 11 h 74"/>
                <a:gd name="T24" fmla="*/ 8 w 75"/>
                <a:gd name="T25" fmla="*/ 13 h 74"/>
                <a:gd name="T26" fmla="*/ 4 w 75"/>
                <a:gd name="T27" fmla="*/ 21 h 74"/>
                <a:gd name="T28" fmla="*/ 54 w 75"/>
                <a:gd name="T29" fmla="*/ 48 h 74"/>
                <a:gd name="T30" fmla="*/ 38 w 75"/>
                <a:gd name="T31" fmla="*/ 31 h 74"/>
                <a:gd name="T32" fmla="*/ 13 w 75"/>
                <a:gd name="T33" fmla="*/ 26 h 74"/>
                <a:gd name="T34" fmla="*/ 21 w 75"/>
                <a:gd name="T35" fmla="*/ 26 h 74"/>
                <a:gd name="T36" fmla="*/ 23 w 75"/>
                <a:gd name="T37" fmla="*/ 26 h 74"/>
                <a:gd name="T38" fmla="*/ 32 w 75"/>
                <a:gd name="T39" fmla="*/ 26 h 74"/>
                <a:gd name="T40" fmla="*/ 23 w 75"/>
                <a:gd name="T41" fmla="*/ 26 h 74"/>
                <a:gd name="T42" fmla="*/ 42 w 75"/>
                <a:gd name="T43" fmla="*/ 24 h 74"/>
                <a:gd name="T44" fmla="*/ 37 w 75"/>
                <a:gd name="T45" fmla="*/ 29 h 74"/>
                <a:gd name="T46" fmla="*/ 44 w 75"/>
                <a:gd name="T47" fmla="*/ 24 h 74"/>
                <a:gd name="T48" fmla="*/ 48 w 75"/>
                <a:gd name="T49" fmla="*/ 29 h 74"/>
                <a:gd name="T50" fmla="*/ 54 w 75"/>
                <a:gd name="T51" fmla="*/ 26 h 74"/>
                <a:gd name="T52" fmla="*/ 62 w 75"/>
                <a:gd name="T53" fmla="*/ 26 h 74"/>
                <a:gd name="T54" fmla="*/ 54 w 75"/>
                <a:gd name="T55" fmla="*/ 26 h 74"/>
                <a:gd name="T56" fmla="*/ 11 w 75"/>
                <a:gd name="T57" fmla="*/ 24 h 74"/>
                <a:gd name="T58" fmla="*/ 7 w 75"/>
                <a:gd name="T59" fmla="*/ 29 h 74"/>
                <a:gd name="T60" fmla="*/ 71 w 75"/>
                <a:gd name="T61" fmla="*/ 70 h 74"/>
                <a:gd name="T62" fmla="*/ 4 w 75"/>
                <a:gd name="T63" fmla="*/ 70 h 74"/>
                <a:gd name="T64" fmla="*/ 36 w 75"/>
                <a:gd name="T65" fmla="*/ 67 h 74"/>
                <a:gd name="T66" fmla="*/ 70 w 75"/>
                <a:gd name="T67" fmla="*/ 67 h 74"/>
                <a:gd name="T68" fmla="*/ 67 w 75"/>
                <a:gd name="T69" fmla="*/ 29 h 74"/>
                <a:gd name="T70" fmla="*/ 72 w 75"/>
                <a:gd name="T71" fmla="*/ 24 h 74"/>
                <a:gd name="T72" fmla="*/ 38 w 75"/>
                <a:gd name="T73" fmla="*/ 63 h 74"/>
                <a:gd name="T74" fmla="*/ 22 w 75"/>
                <a:gd name="T75" fmla="*/ 48 h 74"/>
                <a:gd name="T76" fmla="*/ 51 w 75"/>
                <a:gd name="T77" fmla="*/ 48 h 74"/>
                <a:gd name="T78" fmla="*/ 38 w 75"/>
                <a:gd name="T79" fmla="*/ 35 h 74"/>
                <a:gd name="T80" fmla="*/ 33 w 75"/>
                <a:gd name="T81" fmla="*/ 44 h 74"/>
                <a:gd name="T82" fmla="*/ 37 w 75"/>
                <a:gd name="T83" fmla="*/ 37 h 74"/>
                <a:gd name="T84" fmla="*/ 43 w 75"/>
                <a:gd name="T85" fmla="*/ 44 h 74"/>
                <a:gd name="T86" fmla="*/ 38 w 75"/>
                <a:gd name="T87" fmla="*/ 41 h 74"/>
                <a:gd name="T88" fmla="*/ 43 w 75"/>
                <a:gd name="T89" fmla="*/ 52 h 74"/>
                <a:gd name="T90" fmla="*/ 38 w 75"/>
                <a:gd name="T91" fmla="*/ 59 h 74"/>
                <a:gd name="T92" fmla="*/ 33 w 75"/>
                <a:gd name="T93" fmla="*/ 52 h 74"/>
                <a:gd name="T94" fmla="*/ 38 w 75"/>
                <a:gd name="T95" fmla="*/ 5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5" h="74">
                  <a:moveTo>
                    <a:pt x="75" y="26"/>
                  </a:moveTo>
                  <a:cubicBezTo>
                    <a:pt x="75" y="23"/>
                    <a:pt x="75" y="23"/>
                    <a:pt x="75" y="23"/>
                  </a:cubicBezTo>
                  <a:cubicBezTo>
                    <a:pt x="75" y="23"/>
                    <a:pt x="75" y="23"/>
                    <a:pt x="75" y="23"/>
                  </a:cubicBezTo>
                  <a:cubicBezTo>
                    <a:pt x="75" y="22"/>
                    <a:pt x="75" y="22"/>
                    <a:pt x="75" y="21"/>
                  </a:cubicBezTo>
                  <a:cubicBezTo>
                    <a:pt x="70" y="11"/>
                    <a:pt x="70" y="11"/>
                    <a:pt x="70" y="11"/>
                  </a:cubicBezTo>
                  <a:cubicBezTo>
                    <a:pt x="70" y="11"/>
                    <a:pt x="69" y="11"/>
                    <a:pt x="69" y="11"/>
                  </a:cubicBezTo>
                  <a:cubicBezTo>
                    <a:pt x="70" y="10"/>
                    <a:pt x="70" y="9"/>
                    <a:pt x="70" y="8"/>
                  </a:cubicBezTo>
                  <a:cubicBezTo>
                    <a:pt x="70" y="5"/>
                    <a:pt x="70" y="5"/>
                    <a:pt x="70" y="5"/>
                  </a:cubicBezTo>
                  <a:cubicBezTo>
                    <a:pt x="70" y="2"/>
                    <a:pt x="67" y="0"/>
                    <a:pt x="64" y="0"/>
                  </a:cubicBezTo>
                  <a:cubicBezTo>
                    <a:pt x="11" y="0"/>
                    <a:pt x="11" y="0"/>
                    <a:pt x="11" y="0"/>
                  </a:cubicBezTo>
                  <a:cubicBezTo>
                    <a:pt x="8" y="0"/>
                    <a:pt x="5" y="2"/>
                    <a:pt x="5" y="5"/>
                  </a:cubicBezTo>
                  <a:cubicBezTo>
                    <a:pt x="5" y="8"/>
                    <a:pt x="5" y="8"/>
                    <a:pt x="5" y="8"/>
                  </a:cubicBezTo>
                  <a:cubicBezTo>
                    <a:pt x="5" y="9"/>
                    <a:pt x="6" y="10"/>
                    <a:pt x="6" y="11"/>
                  </a:cubicBezTo>
                  <a:cubicBezTo>
                    <a:pt x="6" y="11"/>
                    <a:pt x="6" y="11"/>
                    <a:pt x="6" y="11"/>
                  </a:cubicBezTo>
                  <a:cubicBezTo>
                    <a:pt x="1" y="21"/>
                    <a:pt x="1" y="21"/>
                    <a:pt x="1" y="21"/>
                  </a:cubicBezTo>
                  <a:cubicBezTo>
                    <a:pt x="0" y="22"/>
                    <a:pt x="0" y="22"/>
                    <a:pt x="0" y="23"/>
                  </a:cubicBezTo>
                  <a:cubicBezTo>
                    <a:pt x="0" y="23"/>
                    <a:pt x="0" y="23"/>
                    <a:pt x="0" y="23"/>
                  </a:cubicBezTo>
                  <a:cubicBezTo>
                    <a:pt x="0" y="26"/>
                    <a:pt x="0" y="26"/>
                    <a:pt x="0" y="26"/>
                  </a:cubicBezTo>
                  <a:cubicBezTo>
                    <a:pt x="0" y="29"/>
                    <a:pt x="2" y="31"/>
                    <a:pt x="5" y="32"/>
                  </a:cubicBezTo>
                  <a:cubicBezTo>
                    <a:pt x="5" y="64"/>
                    <a:pt x="5" y="64"/>
                    <a:pt x="5" y="64"/>
                  </a:cubicBezTo>
                  <a:cubicBezTo>
                    <a:pt x="3" y="64"/>
                    <a:pt x="1" y="66"/>
                    <a:pt x="1" y="68"/>
                  </a:cubicBezTo>
                  <a:cubicBezTo>
                    <a:pt x="1" y="70"/>
                    <a:pt x="1" y="70"/>
                    <a:pt x="1" y="70"/>
                  </a:cubicBezTo>
                  <a:cubicBezTo>
                    <a:pt x="1" y="72"/>
                    <a:pt x="3" y="74"/>
                    <a:pt x="6" y="74"/>
                  </a:cubicBezTo>
                  <a:cubicBezTo>
                    <a:pt x="70" y="74"/>
                    <a:pt x="70" y="74"/>
                    <a:pt x="70" y="74"/>
                  </a:cubicBezTo>
                  <a:cubicBezTo>
                    <a:pt x="72" y="74"/>
                    <a:pt x="74" y="72"/>
                    <a:pt x="74" y="70"/>
                  </a:cubicBezTo>
                  <a:cubicBezTo>
                    <a:pt x="74" y="68"/>
                    <a:pt x="74" y="68"/>
                    <a:pt x="74" y="68"/>
                  </a:cubicBezTo>
                  <a:cubicBezTo>
                    <a:pt x="74" y="66"/>
                    <a:pt x="72" y="64"/>
                    <a:pt x="70" y="64"/>
                  </a:cubicBezTo>
                  <a:cubicBezTo>
                    <a:pt x="70" y="32"/>
                    <a:pt x="70" y="32"/>
                    <a:pt x="70" y="32"/>
                  </a:cubicBezTo>
                  <a:cubicBezTo>
                    <a:pt x="73" y="31"/>
                    <a:pt x="75" y="29"/>
                    <a:pt x="75" y="26"/>
                  </a:cubicBezTo>
                  <a:close/>
                  <a:moveTo>
                    <a:pt x="8" y="5"/>
                  </a:moveTo>
                  <a:cubicBezTo>
                    <a:pt x="8" y="4"/>
                    <a:pt x="9" y="3"/>
                    <a:pt x="11" y="3"/>
                  </a:cubicBezTo>
                  <a:cubicBezTo>
                    <a:pt x="64" y="3"/>
                    <a:pt x="64" y="3"/>
                    <a:pt x="64" y="3"/>
                  </a:cubicBezTo>
                  <a:cubicBezTo>
                    <a:pt x="66" y="3"/>
                    <a:pt x="67" y="4"/>
                    <a:pt x="67" y="5"/>
                  </a:cubicBezTo>
                  <a:cubicBezTo>
                    <a:pt x="67" y="8"/>
                    <a:pt x="67" y="8"/>
                    <a:pt x="67" y="8"/>
                  </a:cubicBezTo>
                  <a:cubicBezTo>
                    <a:pt x="67" y="10"/>
                    <a:pt x="66" y="11"/>
                    <a:pt x="64" y="11"/>
                  </a:cubicBezTo>
                  <a:cubicBezTo>
                    <a:pt x="11" y="11"/>
                    <a:pt x="11" y="11"/>
                    <a:pt x="11" y="11"/>
                  </a:cubicBezTo>
                  <a:cubicBezTo>
                    <a:pt x="9" y="11"/>
                    <a:pt x="8" y="10"/>
                    <a:pt x="8" y="8"/>
                  </a:cubicBezTo>
                  <a:lnTo>
                    <a:pt x="8" y="5"/>
                  </a:lnTo>
                  <a:close/>
                  <a:moveTo>
                    <a:pt x="8" y="13"/>
                  </a:moveTo>
                  <a:cubicBezTo>
                    <a:pt x="67" y="13"/>
                    <a:pt x="67" y="13"/>
                    <a:pt x="67" y="13"/>
                  </a:cubicBezTo>
                  <a:cubicBezTo>
                    <a:pt x="71" y="21"/>
                    <a:pt x="71" y="21"/>
                    <a:pt x="71" y="21"/>
                  </a:cubicBezTo>
                  <a:cubicBezTo>
                    <a:pt x="4" y="21"/>
                    <a:pt x="4" y="21"/>
                    <a:pt x="4" y="21"/>
                  </a:cubicBezTo>
                  <a:lnTo>
                    <a:pt x="8" y="13"/>
                  </a:lnTo>
                  <a:close/>
                  <a:moveTo>
                    <a:pt x="38" y="31"/>
                  </a:moveTo>
                  <a:cubicBezTo>
                    <a:pt x="47" y="31"/>
                    <a:pt x="54" y="39"/>
                    <a:pt x="54" y="48"/>
                  </a:cubicBezTo>
                  <a:cubicBezTo>
                    <a:pt x="54" y="57"/>
                    <a:pt x="47" y="65"/>
                    <a:pt x="38" y="65"/>
                  </a:cubicBezTo>
                  <a:cubicBezTo>
                    <a:pt x="28" y="65"/>
                    <a:pt x="21" y="57"/>
                    <a:pt x="21" y="48"/>
                  </a:cubicBezTo>
                  <a:cubicBezTo>
                    <a:pt x="21" y="39"/>
                    <a:pt x="28" y="31"/>
                    <a:pt x="38" y="31"/>
                  </a:cubicBezTo>
                  <a:close/>
                  <a:moveTo>
                    <a:pt x="18" y="29"/>
                  </a:moveTo>
                  <a:cubicBezTo>
                    <a:pt x="17" y="29"/>
                    <a:pt x="17" y="29"/>
                    <a:pt x="17" y="29"/>
                  </a:cubicBezTo>
                  <a:cubicBezTo>
                    <a:pt x="15" y="29"/>
                    <a:pt x="13" y="28"/>
                    <a:pt x="13" y="26"/>
                  </a:cubicBezTo>
                  <a:cubicBezTo>
                    <a:pt x="13" y="24"/>
                    <a:pt x="13" y="24"/>
                    <a:pt x="13" y="24"/>
                  </a:cubicBezTo>
                  <a:cubicBezTo>
                    <a:pt x="21" y="24"/>
                    <a:pt x="21" y="24"/>
                    <a:pt x="21" y="24"/>
                  </a:cubicBezTo>
                  <a:cubicBezTo>
                    <a:pt x="21" y="26"/>
                    <a:pt x="21" y="26"/>
                    <a:pt x="21" y="26"/>
                  </a:cubicBezTo>
                  <a:cubicBezTo>
                    <a:pt x="21" y="27"/>
                    <a:pt x="21" y="27"/>
                    <a:pt x="21" y="27"/>
                  </a:cubicBezTo>
                  <a:cubicBezTo>
                    <a:pt x="21" y="28"/>
                    <a:pt x="19" y="29"/>
                    <a:pt x="18" y="29"/>
                  </a:cubicBezTo>
                  <a:close/>
                  <a:moveTo>
                    <a:pt x="23" y="26"/>
                  </a:moveTo>
                  <a:cubicBezTo>
                    <a:pt x="23" y="24"/>
                    <a:pt x="23" y="24"/>
                    <a:pt x="23" y="24"/>
                  </a:cubicBezTo>
                  <a:cubicBezTo>
                    <a:pt x="32" y="24"/>
                    <a:pt x="32" y="24"/>
                    <a:pt x="32" y="24"/>
                  </a:cubicBezTo>
                  <a:cubicBezTo>
                    <a:pt x="32" y="26"/>
                    <a:pt x="32" y="26"/>
                    <a:pt x="32" y="26"/>
                  </a:cubicBezTo>
                  <a:cubicBezTo>
                    <a:pt x="32" y="28"/>
                    <a:pt x="30" y="29"/>
                    <a:pt x="28" y="29"/>
                  </a:cubicBezTo>
                  <a:cubicBezTo>
                    <a:pt x="27" y="29"/>
                    <a:pt x="27" y="29"/>
                    <a:pt x="27" y="29"/>
                  </a:cubicBezTo>
                  <a:cubicBezTo>
                    <a:pt x="25" y="29"/>
                    <a:pt x="23" y="28"/>
                    <a:pt x="23" y="26"/>
                  </a:cubicBezTo>
                  <a:close/>
                  <a:moveTo>
                    <a:pt x="34" y="26"/>
                  </a:moveTo>
                  <a:cubicBezTo>
                    <a:pt x="34" y="24"/>
                    <a:pt x="34" y="24"/>
                    <a:pt x="34" y="24"/>
                  </a:cubicBezTo>
                  <a:cubicBezTo>
                    <a:pt x="42" y="24"/>
                    <a:pt x="42" y="24"/>
                    <a:pt x="42" y="24"/>
                  </a:cubicBezTo>
                  <a:cubicBezTo>
                    <a:pt x="42" y="26"/>
                    <a:pt x="42" y="26"/>
                    <a:pt x="42" y="26"/>
                  </a:cubicBezTo>
                  <a:cubicBezTo>
                    <a:pt x="42" y="28"/>
                    <a:pt x="40" y="29"/>
                    <a:pt x="38" y="29"/>
                  </a:cubicBezTo>
                  <a:cubicBezTo>
                    <a:pt x="37" y="29"/>
                    <a:pt x="37" y="29"/>
                    <a:pt x="37" y="29"/>
                  </a:cubicBezTo>
                  <a:cubicBezTo>
                    <a:pt x="35" y="29"/>
                    <a:pt x="34" y="28"/>
                    <a:pt x="34" y="26"/>
                  </a:cubicBezTo>
                  <a:close/>
                  <a:moveTo>
                    <a:pt x="44" y="26"/>
                  </a:moveTo>
                  <a:cubicBezTo>
                    <a:pt x="44" y="24"/>
                    <a:pt x="44" y="24"/>
                    <a:pt x="44" y="24"/>
                  </a:cubicBezTo>
                  <a:cubicBezTo>
                    <a:pt x="52" y="24"/>
                    <a:pt x="52" y="24"/>
                    <a:pt x="52" y="24"/>
                  </a:cubicBezTo>
                  <a:cubicBezTo>
                    <a:pt x="52" y="26"/>
                    <a:pt x="52" y="26"/>
                    <a:pt x="52" y="26"/>
                  </a:cubicBezTo>
                  <a:cubicBezTo>
                    <a:pt x="52" y="28"/>
                    <a:pt x="50" y="29"/>
                    <a:pt x="48" y="29"/>
                  </a:cubicBezTo>
                  <a:cubicBezTo>
                    <a:pt x="47" y="29"/>
                    <a:pt x="47" y="29"/>
                    <a:pt x="47" y="29"/>
                  </a:cubicBezTo>
                  <a:cubicBezTo>
                    <a:pt x="45" y="29"/>
                    <a:pt x="44" y="28"/>
                    <a:pt x="44" y="26"/>
                  </a:cubicBezTo>
                  <a:close/>
                  <a:moveTo>
                    <a:pt x="54" y="26"/>
                  </a:moveTo>
                  <a:cubicBezTo>
                    <a:pt x="54" y="24"/>
                    <a:pt x="54" y="24"/>
                    <a:pt x="54" y="24"/>
                  </a:cubicBezTo>
                  <a:cubicBezTo>
                    <a:pt x="62" y="24"/>
                    <a:pt x="62" y="24"/>
                    <a:pt x="62" y="24"/>
                  </a:cubicBezTo>
                  <a:cubicBezTo>
                    <a:pt x="62" y="26"/>
                    <a:pt x="62" y="26"/>
                    <a:pt x="62" y="26"/>
                  </a:cubicBezTo>
                  <a:cubicBezTo>
                    <a:pt x="62" y="28"/>
                    <a:pt x="60" y="29"/>
                    <a:pt x="58" y="29"/>
                  </a:cubicBezTo>
                  <a:cubicBezTo>
                    <a:pt x="57" y="29"/>
                    <a:pt x="57" y="29"/>
                    <a:pt x="57" y="29"/>
                  </a:cubicBezTo>
                  <a:cubicBezTo>
                    <a:pt x="55" y="29"/>
                    <a:pt x="54" y="28"/>
                    <a:pt x="54" y="26"/>
                  </a:cubicBezTo>
                  <a:close/>
                  <a:moveTo>
                    <a:pt x="3" y="26"/>
                  </a:moveTo>
                  <a:cubicBezTo>
                    <a:pt x="3" y="24"/>
                    <a:pt x="3" y="24"/>
                    <a:pt x="3" y="24"/>
                  </a:cubicBezTo>
                  <a:cubicBezTo>
                    <a:pt x="11" y="24"/>
                    <a:pt x="11" y="24"/>
                    <a:pt x="11" y="24"/>
                  </a:cubicBezTo>
                  <a:cubicBezTo>
                    <a:pt x="11" y="26"/>
                    <a:pt x="11" y="26"/>
                    <a:pt x="11" y="26"/>
                  </a:cubicBezTo>
                  <a:cubicBezTo>
                    <a:pt x="11" y="28"/>
                    <a:pt x="10" y="29"/>
                    <a:pt x="8" y="29"/>
                  </a:cubicBezTo>
                  <a:cubicBezTo>
                    <a:pt x="7" y="29"/>
                    <a:pt x="7" y="29"/>
                    <a:pt x="7" y="29"/>
                  </a:cubicBezTo>
                  <a:cubicBezTo>
                    <a:pt x="5" y="29"/>
                    <a:pt x="3" y="28"/>
                    <a:pt x="3" y="26"/>
                  </a:cubicBezTo>
                  <a:close/>
                  <a:moveTo>
                    <a:pt x="71" y="68"/>
                  </a:moveTo>
                  <a:cubicBezTo>
                    <a:pt x="71" y="70"/>
                    <a:pt x="71" y="70"/>
                    <a:pt x="71" y="70"/>
                  </a:cubicBezTo>
                  <a:cubicBezTo>
                    <a:pt x="71" y="71"/>
                    <a:pt x="70" y="71"/>
                    <a:pt x="70" y="71"/>
                  </a:cubicBezTo>
                  <a:cubicBezTo>
                    <a:pt x="6" y="71"/>
                    <a:pt x="6" y="71"/>
                    <a:pt x="6" y="71"/>
                  </a:cubicBezTo>
                  <a:cubicBezTo>
                    <a:pt x="5" y="71"/>
                    <a:pt x="4" y="71"/>
                    <a:pt x="4" y="70"/>
                  </a:cubicBezTo>
                  <a:cubicBezTo>
                    <a:pt x="4" y="68"/>
                    <a:pt x="4" y="68"/>
                    <a:pt x="4" y="68"/>
                  </a:cubicBezTo>
                  <a:cubicBezTo>
                    <a:pt x="4" y="67"/>
                    <a:pt x="5" y="67"/>
                    <a:pt x="6" y="67"/>
                  </a:cubicBezTo>
                  <a:cubicBezTo>
                    <a:pt x="36" y="67"/>
                    <a:pt x="36" y="67"/>
                    <a:pt x="36" y="67"/>
                  </a:cubicBezTo>
                  <a:cubicBezTo>
                    <a:pt x="36" y="67"/>
                    <a:pt x="37" y="67"/>
                    <a:pt x="38" y="67"/>
                  </a:cubicBezTo>
                  <a:cubicBezTo>
                    <a:pt x="38" y="67"/>
                    <a:pt x="39" y="67"/>
                    <a:pt x="40" y="67"/>
                  </a:cubicBezTo>
                  <a:cubicBezTo>
                    <a:pt x="70" y="67"/>
                    <a:pt x="70" y="67"/>
                    <a:pt x="70" y="67"/>
                  </a:cubicBezTo>
                  <a:cubicBezTo>
                    <a:pt x="70" y="67"/>
                    <a:pt x="71" y="67"/>
                    <a:pt x="71" y="68"/>
                  </a:cubicBezTo>
                  <a:close/>
                  <a:moveTo>
                    <a:pt x="68" y="29"/>
                  </a:moveTo>
                  <a:cubicBezTo>
                    <a:pt x="67" y="29"/>
                    <a:pt x="67" y="29"/>
                    <a:pt x="67" y="29"/>
                  </a:cubicBezTo>
                  <a:cubicBezTo>
                    <a:pt x="65" y="29"/>
                    <a:pt x="64" y="28"/>
                    <a:pt x="64" y="26"/>
                  </a:cubicBezTo>
                  <a:cubicBezTo>
                    <a:pt x="64" y="24"/>
                    <a:pt x="64" y="24"/>
                    <a:pt x="64" y="24"/>
                  </a:cubicBezTo>
                  <a:cubicBezTo>
                    <a:pt x="72" y="24"/>
                    <a:pt x="72" y="24"/>
                    <a:pt x="72" y="24"/>
                  </a:cubicBezTo>
                  <a:cubicBezTo>
                    <a:pt x="72" y="26"/>
                    <a:pt x="72" y="26"/>
                    <a:pt x="72" y="26"/>
                  </a:cubicBezTo>
                  <a:cubicBezTo>
                    <a:pt x="72" y="28"/>
                    <a:pt x="70" y="29"/>
                    <a:pt x="68" y="29"/>
                  </a:cubicBezTo>
                  <a:close/>
                  <a:moveTo>
                    <a:pt x="38" y="63"/>
                  </a:moveTo>
                  <a:cubicBezTo>
                    <a:pt x="46" y="63"/>
                    <a:pt x="53" y="57"/>
                    <a:pt x="53" y="48"/>
                  </a:cubicBezTo>
                  <a:cubicBezTo>
                    <a:pt x="53" y="40"/>
                    <a:pt x="46" y="33"/>
                    <a:pt x="38" y="33"/>
                  </a:cubicBezTo>
                  <a:cubicBezTo>
                    <a:pt x="29" y="33"/>
                    <a:pt x="22" y="40"/>
                    <a:pt x="22" y="48"/>
                  </a:cubicBezTo>
                  <a:cubicBezTo>
                    <a:pt x="22" y="57"/>
                    <a:pt x="29" y="63"/>
                    <a:pt x="38" y="63"/>
                  </a:cubicBezTo>
                  <a:close/>
                  <a:moveTo>
                    <a:pt x="38" y="35"/>
                  </a:moveTo>
                  <a:cubicBezTo>
                    <a:pt x="45" y="35"/>
                    <a:pt x="51" y="41"/>
                    <a:pt x="51" y="48"/>
                  </a:cubicBezTo>
                  <a:cubicBezTo>
                    <a:pt x="51" y="55"/>
                    <a:pt x="45" y="61"/>
                    <a:pt x="38" y="61"/>
                  </a:cubicBezTo>
                  <a:cubicBezTo>
                    <a:pt x="30" y="61"/>
                    <a:pt x="24" y="55"/>
                    <a:pt x="24" y="48"/>
                  </a:cubicBezTo>
                  <a:cubicBezTo>
                    <a:pt x="24" y="41"/>
                    <a:pt x="30" y="35"/>
                    <a:pt x="38" y="35"/>
                  </a:cubicBezTo>
                  <a:close/>
                  <a:moveTo>
                    <a:pt x="41" y="52"/>
                  </a:moveTo>
                  <a:cubicBezTo>
                    <a:pt x="41" y="50"/>
                    <a:pt x="39" y="49"/>
                    <a:pt x="38" y="49"/>
                  </a:cubicBezTo>
                  <a:cubicBezTo>
                    <a:pt x="35" y="49"/>
                    <a:pt x="33" y="47"/>
                    <a:pt x="33" y="44"/>
                  </a:cubicBezTo>
                  <a:cubicBezTo>
                    <a:pt x="33" y="42"/>
                    <a:pt x="34" y="40"/>
                    <a:pt x="36" y="39"/>
                  </a:cubicBezTo>
                  <a:cubicBezTo>
                    <a:pt x="36" y="38"/>
                    <a:pt x="36" y="38"/>
                    <a:pt x="36" y="38"/>
                  </a:cubicBezTo>
                  <a:cubicBezTo>
                    <a:pt x="36" y="37"/>
                    <a:pt x="37" y="37"/>
                    <a:pt x="37" y="37"/>
                  </a:cubicBezTo>
                  <a:cubicBezTo>
                    <a:pt x="38" y="37"/>
                    <a:pt x="38" y="37"/>
                    <a:pt x="38" y="38"/>
                  </a:cubicBezTo>
                  <a:cubicBezTo>
                    <a:pt x="38" y="39"/>
                    <a:pt x="38" y="39"/>
                    <a:pt x="38" y="39"/>
                  </a:cubicBezTo>
                  <a:cubicBezTo>
                    <a:pt x="41" y="40"/>
                    <a:pt x="43" y="42"/>
                    <a:pt x="43" y="44"/>
                  </a:cubicBezTo>
                  <a:cubicBezTo>
                    <a:pt x="43" y="45"/>
                    <a:pt x="42" y="45"/>
                    <a:pt x="42" y="45"/>
                  </a:cubicBezTo>
                  <a:cubicBezTo>
                    <a:pt x="41" y="45"/>
                    <a:pt x="41" y="45"/>
                    <a:pt x="41" y="44"/>
                  </a:cubicBezTo>
                  <a:cubicBezTo>
                    <a:pt x="41" y="43"/>
                    <a:pt x="39" y="41"/>
                    <a:pt x="38" y="41"/>
                  </a:cubicBezTo>
                  <a:cubicBezTo>
                    <a:pt x="36" y="41"/>
                    <a:pt x="35" y="43"/>
                    <a:pt x="35" y="44"/>
                  </a:cubicBezTo>
                  <a:cubicBezTo>
                    <a:pt x="35" y="46"/>
                    <a:pt x="36" y="47"/>
                    <a:pt x="38" y="47"/>
                  </a:cubicBezTo>
                  <a:cubicBezTo>
                    <a:pt x="40" y="47"/>
                    <a:pt x="43" y="49"/>
                    <a:pt x="43" y="52"/>
                  </a:cubicBezTo>
                  <a:cubicBezTo>
                    <a:pt x="43" y="54"/>
                    <a:pt x="41" y="56"/>
                    <a:pt x="39" y="57"/>
                  </a:cubicBezTo>
                  <a:cubicBezTo>
                    <a:pt x="39" y="58"/>
                    <a:pt x="39" y="58"/>
                    <a:pt x="39" y="58"/>
                  </a:cubicBezTo>
                  <a:cubicBezTo>
                    <a:pt x="39" y="59"/>
                    <a:pt x="38" y="59"/>
                    <a:pt x="38" y="59"/>
                  </a:cubicBezTo>
                  <a:cubicBezTo>
                    <a:pt x="37" y="59"/>
                    <a:pt x="37" y="59"/>
                    <a:pt x="37" y="58"/>
                  </a:cubicBezTo>
                  <a:cubicBezTo>
                    <a:pt x="37" y="57"/>
                    <a:pt x="37" y="57"/>
                    <a:pt x="37" y="57"/>
                  </a:cubicBezTo>
                  <a:cubicBezTo>
                    <a:pt x="34" y="56"/>
                    <a:pt x="33" y="54"/>
                    <a:pt x="33" y="52"/>
                  </a:cubicBezTo>
                  <a:cubicBezTo>
                    <a:pt x="33" y="51"/>
                    <a:pt x="33" y="51"/>
                    <a:pt x="34" y="51"/>
                  </a:cubicBezTo>
                  <a:cubicBezTo>
                    <a:pt x="34" y="51"/>
                    <a:pt x="35" y="51"/>
                    <a:pt x="35" y="52"/>
                  </a:cubicBezTo>
                  <a:cubicBezTo>
                    <a:pt x="35" y="54"/>
                    <a:pt x="36" y="55"/>
                    <a:pt x="38" y="55"/>
                  </a:cubicBezTo>
                  <a:cubicBezTo>
                    <a:pt x="39" y="55"/>
                    <a:pt x="41" y="54"/>
                    <a:pt x="41" y="5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5">
                <a:latin typeface="Arial"/>
                <a:ea typeface="微软雅黑"/>
                <a:cs typeface="思源黑体旧字形 Light" panose="020B0300000000000000" charset="-128"/>
                <a:sym typeface="Arial"/>
              </a:endParaRPr>
            </a:p>
          </p:txBody>
        </p:sp>
        <p:sp>
          <p:nvSpPr>
            <p:cNvPr id="39" name="图形">
              <a:extLst>
                <a:ext uri="{FF2B5EF4-FFF2-40B4-BE49-F238E27FC236}">
                  <a16:creationId xmlns:a16="http://schemas.microsoft.com/office/drawing/2014/main" id="{7E13B934-5BC5-5333-BE11-B301B54C576E}"/>
                </a:ext>
              </a:extLst>
            </p:cNvPr>
            <p:cNvSpPr>
              <a:spLocks noEditPoints="1"/>
            </p:cNvSpPr>
            <p:nvPr>
              <p:custDataLst>
                <p:tags r:id="rId34"/>
              </p:custDataLst>
            </p:nvPr>
          </p:nvSpPr>
          <p:spPr bwMode="auto">
            <a:xfrm>
              <a:off x="8501380" y="3081650"/>
              <a:ext cx="222250" cy="231775"/>
            </a:xfrm>
            <a:custGeom>
              <a:avLst/>
              <a:gdLst>
                <a:gd name="T0" fmla="*/ 61 w 66"/>
                <a:gd name="T1" fmla="*/ 2 h 69"/>
                <a:gd name="T2" fmla="*/ 26 w 66"/>
                <a:gd name="T3" fmla="*/ 2 h 69"/>
                <a:gd name="T4" fmla="*/ 21 w 66"/>
                <a:gd name="T5" fmla="*/ 7 h 69"/>
                <a:gd name="T6" fmla="*/ 21 w 66"/>
                <a:gd name="T7" fmla="*/ 30 h 69"/>
                <a:gd name="T8" fmla="*/ 26 w 66"/>
                <a:gd name="T9" fmla="*/ 35 h 69"/>
                <a:gd name="T10" fmla="*/ 28 w 66"/>
                <a:gd name="T11" fmla="*/ 35 h 69"/>
                <a:gd name="T12" fmla="*/ 25 w 66"/>
                <a:gd name="T13" fmla="*/ 42 h 69"/>
                <a:gd name="T14" fmla="*/ 26 w 66"/>
                <a:gd name="T15" fmla="*/ 44 h 69"/>
                <a:gd name="T16" fmla="*/ 27 w 66"/>
                <a:gd name="T17" fmla="*/ 44 h 69"/>
                <a:gd name="T18" fmla="*/ 28 w 66"/>
                <a:gd name="T19" fmla="*/ 44 h 69"/>
                <a:gd name="T20" fmla="*/ 38 w 66"/>
                <a:gd name="T21" fmla="*/ 35 h 69"/>
                <a:gd name="T22" fmla="*/ 61 w 66"/>
                <a:gd name="T23" fmla="*/ 35 h 69"/>
                <a:gd name="T24" fmla="*/ 66 w 66"/>
                <a:gd name="T25" fmla="*/ 30 h 69"/>
                <a:gd name="T26" fmla="*/ 66 w 66"/>
                <a:gd name="T27" fmla="*/ 7 h 69"/>
                <a:gd name="T28" fmla="*/ 61 w 66"/>
                <a:gd name="T29" fmla="*/ 2 h 69"/>
                <a:gd name="T30" fmla="*/ 58 w 66"/>
                <a:gd name="T31" fmla="*/ 14 h 69"/>
                <a:gd name="T32" fmla="*/ 44 w 66"/>
                <a:gd name="T33" fmla="*/ 25 h 69"/>
                <a:gd name="T34" fmla="*/ 43 w 66"/>
                <a:gd name="T35" fmla="*/ 26 h 69"/>
                <a:gd name="T36" fmla="*/ 41 w 66"/>
                <a:gd name="T37" fmla="*/ 25 h 69"/>
                <a:gd name="T38" fmla="*/ 33 w 66"/>
                <a:gd name="T39" fmla="*/ 16 h 69"/>
                <a:gd name="T40" fmla="*/ 33 w 66"/>
                <a:gd name="T41" fmla="*/ 13 h 69"/>
                <a:gd name="T42" fmla="*/ 36 w 66"/>
                <a:gd name="T43" fmla="*/ 13 h 69"/>
                <a:gd name="T44" fmla="*/ 43 w 66"/>
                <a:gd name="T45" fmla="*/ 21 h 69"/>
                <a:gd name="T46" fmla="*/ 55 w 66"/>
                <a:gd name="T47" fmla="*/ 11 h 69"/>
                <a:gd name="T48" fmla="*/ 58 w 66"/>
                <a:gd name="T49" fmla="*/ 11 h 69"/>
                <a:gd name="T50" fmla="*/ 58 w 66"/>
                <a:gd name="T51" fmla="*/ 14 h 69"/>
                <a:gd name="T52" fmla="*/ 44 w 66"/>
                <a:gd name="T53" fmla="*/ 60 h 69"/>
                <a:gd name="T54" fmla="*/ 7 w 66"/>
                <a:gd name="T55" fmla="*/ 60 h 69"/>
                <a:gd name="T56" fmla="*/ 6 w 66"/>
                <a:gd name="T57" fmla="*/ 59 h 69"/>
                <a:gd name="T58" fmla="*/ 6 w 66"/>
                <a:gd name="T59" fmla="*/ 7 h 69"/>
                <a:gd name="T60" fmla="*/ 7 w 66"/>
                <a:gd name="T61" fmla="*/ 6 h 69"/>
                <a:gd name="T62" fmla="*/ 19 w 66"/>
                <a:gd name="T63" fmla="*/ 6 h 69"/>
                <a:gd name="T64" fmla="*/ 19 w 66"/>
                <a:gd name="T65" fmla="*/ 7 h 69"/>
                <a:gd name="T66" fmla="*/ 19 w 66"/>
                <a:gd name="T67" fmla="*/ 8 h 69"/>
                <a:gd name="T68" fmla="*/ 8 w 66"/>
                <a:gd name="T69" fmla="*/ 8 h 69"/>
                <a:gd name="T70" fmla="*/ 8 w 66"/>
                <a:gd name="T71" fmla="*/ 58 h 69"/>
                <a:gd name="T72" fmla="*/ 43 w 66"/>
                <a:gd name="T73" fmla="*/ 58 h 69"/>
                <a:gd name="T74" fmla="*/ 43 w 66"/>
                <a:gd name="T75" fmla="*/ 37 h 69"/>
                <a:gd name="T76" fmla="*/ 45 w 66"/>
                <a:gd name="T77" fmla="*/ 37 h 69"/>
                <a:gd name="T78" fmla="*/ 45 w 66"/>
                <a:gd name="T79" fmla="*/ 59 h 69"/>
                <a:gd name="T80" fmla="*/ 44 w 66"/>
                <a:gd name="T81" fmla="*/ 60 h 69"/>
                <a:gd name="T82" fmla="*/ 48 w 66"/>
                <a:gd name="T83" fmla="*/ 37 h 69"/>
                <a:gd name="T84" fmla="*/ 51 w 66"/>
                <a:gd name="T85" fmla="*/ 37 h 69"/>
                <a:gd name="T86" fmla="*/ 51 w 66"/>
                <a:gd name="T87" fmla="*/ 61 h 69"/>
                <a:gd name="T88" fmla="*/ 43 w 66"/>
                <a:gd name="T89" fmla="*/ 69 h 69"/>
                <a:gd name="T90" fmla="*/ 7 w 66"/>
                <a:gd name="T91" fmla="*/ 69 h 69"/>
                <a:gd name="T92" fmla="*/ 0 w 66"/>
                <a:gd name="T93" fmla="*/ 61 h 69"/>
                <a:gd name="T94" fmla="*/ 0 w 66"/>
                <a:gd name="T95" fmla="*/ 8 h 69"/>
                <a:gd name="T96" fmla="*/ 7 w 66"/>
                <a:gd name="T97" fmla="*/ 0 h 69"/>
                <a:gd name="T98" fmla="*/ 25 w 66"/>
                <a:gd name="T99" fmla="*/ 0 h 69"/>
                <a:gd name="T100" fmla="*/ 21 w 66"/>
                <a:gd name="T101" fmla="*/ 3 h 69"/>
                <a:gd name="T102" fmla="*/ 7 w 66"/>
                <a:gd name="T103" fmla="*/ 3 h 69"/>
                <a:gd name="T104" fmla="*/ 3 w 66"/>
                <a:gd name="T105" fmla="*/ 8 h 69"/>
                <a:gd name="T106" fmla="*/ 3 w 66"/>
                <a:gd name="T107" fmla="*/ 61 h 69"/>
                <a:gd name="T108" fmla="*/ 7 w 66"/>
                <a:gd name="T109" fmla="*/ 66 h 69"/>
                <a:gd name="T110" fmla="*/ 43 w 66"/>
                <a:gd name="T111" fmla="*/ 66 h 69"/>
                <a:gd name="T112" fmla="*/ 48 w 66"/>
                <a:gd name="T113" fmla="*/ 61 h 69"/>
                <a:gd name="T114" fmla="*/ 48 w 66"/>
                <a:gd name="T115" fmla="*/ 37 h 69"/>
                <a:gd name="T116" fmla="*/ 25 w 66"/>
                <a:gd name="T117" fmla="*/ 61 h 69"/>
                <a:gd name="T118" fmla="*/ 27 w 66"/>
                <a:gd name="T119" fmla="*/ 63 h 69"/>
                <a:gd name="T120" fmla="*/ 25 w 66"/>
                <a:gd name="T121" fmla="*/ 65 h 69"/>
                <a:gd name="T122" fmla="*/ 23 w 66"/>
                <a:gd name="T123" fmla="*/ 63 h 69"/>
                <a:gd name="T124" fmla="*/ 25 w 66"/>
                <a:gd name="T125" fmla="*/ 6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 h="69">
                  <a:moveTo>
                    <a:pt x="61" y="2"/>
                  </a:moveTo>
                  <a:cubicBezTo>
                    <a:pt x="26" y="2"/>
                    <a:pt x="26" y="2"/>
                    <a:pt x="26" y="2"/>
                  </a:cubicBezTo>
                  <a:cubicBezTo>
                    <a:pt x="24" y="2"/>
                    <a:pt x="21" y="4"/>
                    <a:pt x="21" y="7"/>
                  </a:cubicBezTo>
                  <a:cubicBezTo>
                    <a:pt x="21" y="30"/>
                    <a:pt x="21" y="30"/>
                    <a:pt x="21" y="30"/>
                  </a:cubicBezTo>
                  <a:cubicBezTo>
                    <a:pt x="21" y="33"/>
                    <a:pt x="24" y="35"/>
                    <a:pt x="26" y="35"/>
                  </a:cubicBezTo>
                  <a:cubicBezTo>
                    <a:pt x="28" y="35"/>
                    <a:pt x="28" y="35"/>
                    <a:pt x="28" y="35"/>
                  </a:cubicBezTo>
                  <a:cubicBezTo>
                    <a:pt x="25" y="42"/>
                    <a:pt x="25" y="42"/>
                    <a:pt x="25" y="42"/>
                  </a:cubicBezTo>
                  <a:cubicBezTo>
                    <a:pt x="25" y="43"/>
                    <a:pt x="25" y="44"/>
                    <a:pt x="26" y="44"/>
                  </a:cubicBezTo>
                  <a:cubicBezTo>
                    <a:pt x="26" y="44"/>
                    <a:pt x="27" y="44"/>
                    <a:pt x="27" y="44"/>
                  </a:cubicBezTo>
                  <a:cubicBezTo>
                    <a:pt x="27" y="44"/>
                    <a:pt x="28" y="44"/>
                    <a:pt x="28" y="44"/>
                  </a:cubicBezTo>
                  <a:cubicBezTo>
                    <a:pt x="38" y="35"/>
                    <a:pt x="38" y="35"/>
                    <a:pt x="38" y="35"/>
                  </a:cubicBezTo>
                  <a:cubicBezTo>
                    <a:pt x="61" y="35"/>
                    <a:pt x="61" y="35"/>
                    <a:pt x="61" y="35"/>
                  </a:cubicBezTo>
                  <a:cubicBezTo>
                    <a:pt x="64" y="35"/>
                    <a:pt x="66" y="33"/>
                    <a:pt x="66" y="30"/>
                  </a:cubicBezTo>
                  <a:cubicBezTo>
                    <a:pt x="66" y="7"/>
                    <a:pt x="66" y="7"/>
                    <a:pt x="66" y="7"/>
                  </a:cubicBezTo>
                  <a:cubicBezTo>
                    <a:pt x="66" y="4"/>
                    <a:pt x="64" y="2"/>
                    <a:pt x="61" y="2"/>
                  </a:cubicBezTo>
                  <a:close/>
                  <a:moveTo>
                    <a:pt x="58" y="14"/>
                  </a:moveTo>
                  <a:cubicBezTo>
                    <a:pt x="44" y="25"/>
                    <a:pt x="44" y="25"/>
                    <a:pt x="44" y="25"/>
                  </a:cubicBezTo>
                  <a:cubicBezTo>
                    <a:pt x="44" y="25"/>
                    <a:pt x="43" y="26"/>
                    <a:pt x="43" y="26"/>
                  </a:cubicBezTo>
                  <a:cubicBezTo>
                    <a:pt x="42" y="26"/>
                    <a:pt x="42" y="25"/>
                    <a:pt x="41" y="25"/>
                  </a:cubicBezTo>
                  <a:cubicBezTo>
                    <a:pt x="33" y="16"/>
                    <a:pt x="33" y="16"/>
                    <a:pt x="33" y="16"/>
                  </a:cubicBezTo>
                  <a:cubicBezTo>
                    <a:pt x="33" y="15"/>
                    <a:pt x="33" y="13"/>
                    <a:pt x="33" y="13"/>
                  </a:cubicBezTo>
                  <a:cubicBezTo>
                    <a:pt x="34" y="12"/>
                    <a:pt x="36" y="12"/>
                    <a:pt x="36" y="13"/>
                  </a:cubicBezTo>
                  <a:cubicBezTo>
                    <a:pt x="43" y="21"/>
                    <a:pt x="43" y="21"/>
                    <a:pt x="43" y="21"/>
                  </a:cubicBezTo>
                  <a:cubicBezTo>
                    <a:pt x="55" y="11"/>
                    <a:pt x="55" y="11"/>
                    <a:pt x="55" y="11"/>
                  </a:cubicBezTo>
                  <a:cubicBezTo>
                    <a:pt x="56" y="10"/>
                    <a:pt x="57" y="10"/>
                    <a:pt x="58" y="11"/>
                  </a:cubicBezTo>
                  <a:cubicBezTo>
                    <a:pt x="59" y="12"/>
                    <a:pt x="59" y="13"/>
                    <a:pt x="58" y="14"/>
                  </a:cubicBezTo>
                  <a:close/>
                  <a:moveTo>
                    <a:pt x="44" y="60"/>
                  </a:moveTo>
                  <a:cubicBezTo>
                    <a:pt x="7" y="60"/>
                    <a:pt x="7" y="60"/>
                    <a:pt x="7" y="60"/>
                  </a:cubicBezTo>
                  <a:cubicBezTo>
                    <a:pt x="6" y="60"/>
                    <a:pt x="6" y="59"/>
                    <a:pt x="6" y="59"/>
                  </a:cubicBezTo>
                  <a:cubicBezTo>
                    <a:pt x="6" y="7"/>
                    <a:pt x="6" y="7"/>
                    <a:pt x="6" y="7"/>
                  </a:cubicBezTo>
                  <a:cubicBezTo>
                    <a:pt x="6" y="7"/>
                    <a:pt x="6" y="6"/>
                    <a:pt x="7" y="6"/>
                  </a:cubicBezTo>
                  <a:cubicBezTo>
                    <a:pt x="19" y="6"/>
                    <a:pt x="19" y="6"/>
                    <a:pt x="19" y="6"/>
                  </a:cubicBezTo>
                  <a:cubicBezTo>
                    <a:pt x="19" y="6"/>
                    <a:pt x="19" y="6"/>
                    <a:pt x="19" y="7"/>
                  </a:cubicBezTo>
                  <a:cubicBezTo>
                    <a:pt x="19" y="8"/>
                    <a:pt x="19" y="8"/>
                    <a:pt x="19" y="8"/>
                  </a:cubicBezTo>
                  <a:cubicBezTo>
                    <a:pt x="8" y="8"/>
                    <a:pt x="8" y="8"/>
                    <a:pt x="8" y="8"/>
                  </a:cubicBezTo>
                  <a:cubicBezTo>
                    <a:pt x="8" y="58"/>
                    <a:pt x="8" y="58"/>
                    <a:pt x="8" y="58"/>
                  </a:cubicBezTo>
                  <a:cubicBezTo>
                    <a:pt x="43" y="58"/>
                    <a:pt x="43" y="58"/>
                    <a:pt x="43" y="58"/>
                  </a:cubicBezTo>
                  <a:cubicBezTo>
                    <a:pt x="43" y="37"/>
                    <a:pt x="43" y="37"/>
                    <a:pt x="43" y="37"/>
                  </a:cubicBezTo>
                  <a:cubicBezTo>
                    <a:pt x="45" y="37"/>
                    <a:pt x="45" y="37"/>
                    <a:pt x="45" y="37"/>
                  </a:cubicBezTo>
                  <a:cubicBezTo>
                    <a:pt x="45" y="59"/>
                    <a:pt x="45" y="59"/>
                    <a:pt x="45" y="59"/>
                  </a:cubicBezTo>
                  <a:cubicBezTo>
                    <a:pt x="45" y="59"/>
                    <a:pt x="44" y="60"/>
                    <a:pt x="44" y="60"/>
                  </a:cubicBezTo>
                  <a:close/>
                  <a:moveTo>
                    <a:pt x="48" y="37"/>
                  </a:moveTo>
                  <a:cubicBezTo>
                    <a:pt x="51" y="37"/>
                    <a:pt x="51" y="37"/>
                    <a:pt x="51" y="37"/>
                  </a:cubicBezTo>
                  <a:cubicBezTo>
                    <a:pt x="51" y="61"/>
                    <a:pt x="51" y="61"/>
                    <a:pt x="51" y="61"/>
                  </a:cubicBezTo>
                  <a:cubicBezTo>
                    <a:pt x="51" y="66"/>
                    <a:pt x="47" y="69"/>
                    <a:pt x="43" y="69"/>
                  </a:cubicBezTo>
                  <a:cubicBezTo>
                    <a:pt x="7" y="69"/>
                    <a:pt x="7" y="69"/>
                    <a:pt x="7" y="69"/>
                  </a:cubicBezTo>
                  <a:cubicBezTo>
                    <a:pt x="3" y="69"/>
                    <a:pt x="0" y="66"/>
                    <a:pt x="0" y="61"/>
                  </a:cubicBezTo>
                  <a:cubicBezTo>
                    <a:pt x="0" y="8"/>
                    <a:pt x="0" y="8"/>
                    <a:pt x="0" y="8"/>
                  </a:cubicBezTo>
                  <a:cubicBezTo>
                    <a:pt x="0" y="3"/>
                    <a:pt x="3" y="0"/>
                    <a:pt x="7" y="0"/>
                  </a:cubicBezTo>
                  <a:cubicBezTo>
                    <a:pt x="25" y="0"/>
                    <a:pt x="25" y="0"/>
                    <a:pt x="25" y="0"/>
                  </a:cubicBezTo>
                  <a:cubicBezTo>
                    <a:pt x="23" y="0"/>
                    <a:pt x="22" y="1"/>
                    <a:pt x="21" y="3"/>
                  </a:cubicBezTo>
                  <a:cubicBezTo>
                    <a:pt x="7" y="3"/>
                    <a:pt x="7" y="3"/>
                    <a:pt x="7" y="3"/>
                  </a:cubicBezTo>
                  <a:cubicBezTo>
                    <a:pt x="5" y="3"/>
                    <a:pt x="3" y="5"/>
                    <a:pt x="3" y="8"/>
                  </a:cubicBezTo>
                  <a:cubicBezTo>
                    <a:pt x="3" y="61"/>
                    <a:pt x="3" y="61"/>
                    <a:pt x="3" y="61"/>
                  </a:cubicBezTo>
                  <a:cubicBezTo>
                    <a:pt x="3" y="64"/>
                    <a:pt x="5" y="66"/>
                    <a:pt x="7" y="66"/>
                  </a:cubicBezTo>
                  <a:cubicBezTo>
                    <a:pt x="43" y="66"/>
                    <a:pt x="43" y="66"/>
                    <a:pt x="43" y="66"/>
                  </a:cubicBezTo>
                  <a:cubicBezTo>
                    <a:pt x="45" y="66"/>
                    <a:pt x="48" y="64"/>
                    <a:pt x="48" y="61"/>
                  </a:cubicBezTo>
                  <a:lnTo>
                    <a:pt x="48" y="37"/>
                  </a:lnTo>
                  <a:close/>
                  <a:moveTo>
                    <a:pt x="25" y="61"/>
                  </a:moveTo>
                  <a:cubicBezTo>
                    <a:pt x="26" y="61"/>
                    <a:pt x="27" y="62"/>
                    <a:pt x="27" y="63"/>
                  </a:cubicBezTo>
                  <a:cubicBezTo>
                    <a:pt x="27" y="64"/>
                    <a:pt x="26" y="65"/>
                    <a:pt x="25" y="65"/>
                  </a:cubicBezTo>
                  <a:cubicBezTo>
                    <a:pt x="24" y="65"/>
                    <a:pt x="23" y="64"/>
                    <a:pt x="23" y="63"/>
                  </a:cubicBezTo>
                  <a:cubicBezTo>
                    <a:pt x="23" y="62"/>
                    <a:pt x="24" y="61"/>
                    <a:pt x="25" y="6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5">
                <a:latin typeface="Arial"/>
                <a:ea typeface="微软雅黑"/>
                <a:cs typeface="思源黑体旧字形 Light" panose="020B0300000000000000" charset="-128"/>
                <a:sym typeface="Arial"/>
              </a:endParaRPr>
            </a:p>
          </p:txBody>
        </p:sp>
        <p:sp>
          <p:nvSpPr>
            <p:cNvPr id="40" name="图形">
              <a:extLst>
                <a:ext uri="{FF2B5EF4-FFF2-40B4-BE49-F238E27FC236}">
                  <a16:creationId xmlns:a16="http://schemas.microsoft.com/office/drawing/2014/main" id="{63027E03-2A7D-A52A-D4EB-F754B31C17C3}"/>
                </a:ext>
              </a:extLst>
            </p:cNvPr>
            <p:cNvSpPr>
              <a:spLocks noEditPoints="1"/>
            </p:cNvSpPr>
            <p:nvPr>
              <p:custDataLst>
                <p:tags r:id="rId35"/>
              </p:custDataLst>
            </p:nvPr>
          </p:nvSpPr>
          <p:spPr bwMode="auto">
            <a:xfrm>
              <a:off x="8500745" y="2389505"/>
              <a:ext cx="205105" cy="243840"/>
            </a:xfrm>
            <a:custGeom>
              <a:avLst/>
              <a:gdLst>
                <a:gd name="T0" fmla="*/ 52 w 56"/>
                <a:gd name="T1" fmla="*/ 53 h 67"/>
                <a:gd name="T2" fmla="*/ 41 w 56"/>
                <a:gd name="T3" fmla="*/ 53 h 67"/>
                <a:gd name="T4" fmla="*/ 37 w 56"/>
                <a:gd name="T5" fmla="*/ 49 h 67"/>
                <a:gd name="T6" fmla="*/ 39 w 56"/>
                <a:gd name="T7" fmla="*/ 39 h 67"/>
                <a:gd name="T8" fmla="*/ 37 w 56"/>
                <a:gd name="T9" fmla="*/ 35 h 67"/>
                <a:gd name="T10" fmla="*/ 45 w 56"/>
                <a:gd name="T11" fmla="*/ 17 h 67"/>
                <a:gd name="T12" fmla="*/ 11 w 56"/>
                <a:gd name="T13" fmla="*/ 17 h 67"/>
                <a:gd name="T14" fmla="*/ 20 w 56"/>
                <a:gd name="T15" fmla="*/ 35 h 67"/>
                <a:gd name="T16" fmla="*/ 18 w 56"/>
                <a:gd name="T17" fmla="*/ 39 h 67"/>
                <a:gd name="T18" fmla="*/ 19 w 56"/>
                <a:gd name="T19" fmla="*/ 49 h 67"/>
                <a:gd name="T20" fmla="*/ 15 w 56"/>
                <a:gd name="T21" fmla="*/ 53 h 67"/>
                <a:gd name="T22" fmla="*/ 5 w 56"/>
                <a:gd name="T23" fmla="*/ 53 h 67"/>
                <a:gd name="T24" fmla="*/ 0 w 56"/>
                <a:gd name="T25" fmla="*/ 61 h 67"/>
                <a:gd name="T26" fmla="*/ 0 w 56"/>
                <a:gd name="T27" fmla="*/ 64 h 67"/>
                <a:gd name="T28" fmla="*/ 52 w 56"/>
                <a:gd name="T29" fmla="*/ 67 h 67"/>
                <a:gd name="T30" fmla="*/ 55 w 56"/>
                <a:gd name="T31" fmla="*/ 63 h 67"/>
                <a:gd name="T32" fmla="*/ 56 w 56"/>
                <a:gd name="T33" fmla="*/ 58 h 67"/>
                <a:gd name="T34" fmla="*/ 52 w 56"/>
                <a:gd name="T35" fmla="*/ 64 h 67"/>
                <a:gd name="T36" fmla="*/ 52 w 56"/>
                <a:gd name="T37" fmla="*/ 64 h 67"/>
                <a:gd name="T38" fmla="*/ 4 w 56"/>
                <a:gd name="T39" fmla="*/ 64 h 67"/>
                <a:gd name="T40" fmla="*/ 5 w 56"/>
                <a:gd name="T41" fmla="*/ 62 h 67"/>
                <a:gd name="T42" fmla="*/ 3 w 56"/>
                <a:gd name="T43" fmla="*/ 58 h 67"/>
                <a:gd name="T44" fmla="*/ 20 w 56"/>
                <a:gd name="T45" fmla="*/ 56 h 67"/>
                <a:gd name="T46" fmla="*/ 52 w 56"/>
                <a:gd name="T47" fmla="*/ 56 h 67"/>
                <a:gd name="T48" fmla="*/ 53 w 56"/>
                <a:gd name="T49" fmla="*/ 61 h 67"/>
                <a:gd name="T50" fmla="*/ 5 w 56"/>
                <a:gd name="T51" fmla="*/ 62 h 67"/>
                <a:gd name="T52" fmla="*/ 34 w 56"/>
                <a:gd name="T53" fmla="*/ 37 h 67"/>
                <a:gd name="T54" fmla="*/ 36 w 56"/>
                <a:gd name="T55" fmla="*/ 39 h 67"/>
                <a:gd name="T56" fmla="*/ 22 w 56"/>
                <a:gd name="T57" fmla="*/ 40 h 67"/>
                <a:gd name="T58" fmla="*/ 21 w 56"/>
                <a:gd name="T59" fmla="*/ 38 h 67"/>
                <a:gd name="T60" fmla="*/ 22 w 56"/>
                <a:gd name="T61" fmla="*/ 42 h 67"/>
                <a:gd name="T62" fmla="*/ 34 w 56"/>
                <a:gd name="T63" fmla="*/ 50 h 67"/>
                <a:gd name="T64" fmla="*/ 22 w 56"/>
                <a:gd name="T65" fmla="*/ 42 h 67"/>
                <a:gd name="T66" fmla="*/ 23 w 56"/>
                <a:gd name="T67" fmla="*/ 35 h 67"/>
                <a:gd name="T68" fmla="*/ 14 w 56"/>
                <a:gd name="T69" fmla="*/ 17 h 67"/>
                <a:gd name="T70" fmla="*/ 42 w 56"/>
                <a:gd name="T71" fmla="*/ 17 h 67"/>
                <a:gd name="T72" fmla="*/ 34 w 56"/>
                <a:gd name="T73" fmla="*/ 35 h 67"/>
                <a:gd name="T74" fmla="*/ 20 w 56"/>
                <a:gd name="T75" fmla="*/ 52 h 67"/>
                <a:gd name="T76" fmla="*/ 35 w 56"/>
                <a:gd name="T77" fmla="*/ 52 h 67"/>
                <a:gd name="T78" fmla="*/ 38 w 56"/>
                <a:gd name="T79" fmla="*/ 53 h 67"/>
                <a:gd name="T80" fmla="*/ 20 w 56"/>
                <a:gd name="T81" fmla="*/ 54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6" h="67">
                  <a:moveTo>
                    <a:pt x="56" y="58"/>
                  </a:moveTo>
                  <a:cubicBezTo>
                    <a:pt x="56" y="55"/>
                    <a:pt x="54" y="53"/>
                    <a:pt x="52" y="53"/>
                  </a:cubicBezTo>
                  <a:cubicBezTo>
                    <a:pt x="41" y="53"/>
                    <a:pt x="41" y="53"/>
                    <a:pt x="41" y="53"/>
                  </a:cubicBezTo>
                  <a:cubicBezTo>
                    <a:pt x="41" y="53"/>
                    <a:pt x="41" y="53"/>
                    <a:pt x="41" y="53"/>
                  </a:cubicBezTo>
                  <a:cubicBezTo>
                    <a:pt x="41" y="51"/>
                    <a:pt x="39" y="49"/>
                    <a:pt x="37" y="49"/>
                  </a:cubicBezTo>
                  <a:cubicBezTo>
                    <a:pt x="37" y="49"/>
                    <a:pt x="37" y="49"/>
                    <a:pt x="37" y="49"/>
                  </a:cubicBezTo>
                  <a:cubicBezTo>
                    <a:pt x="37" y="42"/>
                    <a:pt x="37" y="42"/>
                    <a:pt x="37" y="42"/>
                  </a:cubicBezTo>
                  <a:cubicBezTo>
                    <a:pt x="38" y="42"/>
                    <a:pt x="39" y="40"/>
                    <a:pt x="39" y="39"/>
                  </a:cubicBezTo>
                  <a:cubicBezTo>
                    <a:pt x="39" y="38"/>
                    <a:pt x="39" y="38"/>
                    <a:pt x="39" y="38"/>
                  </a:cubicBezTo>
                  <a:cubicBezTo>
                    <a:pt x="39" y="37"/>
                    <a:pt x="38" y="35"/>
                    <a:pt x="37" y="35"/>
                  </a:cubicBezTo>
                  <a:cubicBezTo>
                    <a:pt x="37" y="33"/>
                    <a:pt x="38" y="32"/>
                    <a:pt x="40" y="29"/>
                  </a:cubicBezTo>
                  <a:cubicBezTo>
                    <a:pt x="43" y="26"/>
                    <a:pt x="45" y="22"/>
                    <a:pt x="45" y="17"/>
                  </a:cubicBezTo>
                  <a:cubicBezTo>
                    <a:pt x="45" y="8"/>
                    <a:pt x="38" y="0"/>
                    <a:pt x="28" y="0"/>
                  </a:cubicBezTo>
                  <a:cubicBezTo>
                    <a:pt x="19" y="0"/>
                    <a:pt x="11" y="8"/>
                    <a:pt x="11" y="17"/>
                  </a:cubicBezTo>
                  <a:cubicBezTo>
                    <a:pt x="11" y="22"/>
                    <a:pt x="13" y="26"/>
                    <a:pt x="16" y="30"/>
                  </a:cubicBezTo>
                  <a:cubicBezTo>
                    <a:pt x="18" y="32"/>
                    <a:pt x="19" y="33"/>
                    <a:pt x="20" y="35"/>
                  </a:cubicBezTo>
                  <a:cubicBezTo>
                    <a:pt x="18" y="35"/>
                    <a:pt x="18" y="37"/>
                    <a:pt x="18" y="38"/>
                  </a:cubicBezTo>
                  <a:cubicBezTo>
                    <a:pt x="18" y="39"/>
                    <a:pt x="18" y="39"/>
                    <a:pt x="18" y="39"/>
                  </a:cubicBezTo>
                  <a:cubicBezTo>
                    <a:pt x="18" y="40"/>
                    <a:pt x="18" y="41"/>
                    <a:pt x="19" y="42"/>
                  </a:cubicBezTo>
                  <a:cubicBezTo>
                    <a:pt x="19" y="49"/>
                    <a:pt x="19" y="49"/>
                    <a:pt x="19" y="49"/>
                  </a:cubicBezTo>
                  <a:cubicBezTo>
                    <a:pt x="19" y="49"/>
                    <a:pt x="19" y="49"/>
                    <a:pt x="19" y="49"/>
                  </a:cubicBezTo>
                  <a:cubicBezTo>
                    <a:pt x="17" y="49"/>
                    <a:pt x="15" y="51"/>
                    <a:pt x="15" y="53"/>
                  </a:cubicBezTo>
                  <a:cubicBezTo>
                    <a:pt x="15" y="53"/>
                    <a:pt x="15" y="53"/>
                    <a:pt x="15" y="53"/>
                  </a:cubicBezTo>
                  <a:cubicBezTo>
                    <a:pt x="5" y="53"/>
                    <a:pt x="5" y="53"/>
                    <a:pt x="5" y="53"/>
                  </a:cubicBezTo>
                  <a:cubicBezTo>
                    <a:pt x="2" y="53"/>
                    <a:pt x="0" y="55"/>
                    <a:pt x="0" y="58"/>
                  </a:cubicBezTo>
                  <a:cubicBezTo>
                    <a:pt x="0" y="61"/>
                    <a:pt x="0" y="61"/>
                    <a:pt x="0" y="61"/>
                  </a:cubicBezTo>
                  <a:cubicBezTo>
                    <a:pt x="0" y="61"/>
                    <a:pt x="0" y="62"/>
                    <a:pt x="1" y="63"/>
                  </a:cubicBezTo>
                  <a:cubicBezTo>
                    <a:pt x="0" y="63"/>
                    <a:pt x="0" y="64"/>
                    <a:pt x="0" y="64"/>
                  </a:cubicBezTo>
                  <a:cubicBezTo>
                    <a:pt x="0" y="66"/>
                    <a:pt x="2" y="67"/>
                    <a:pt x="5" y="67"/>
                  </a:cubicBezTo>
                  <a:cubicBezTo>
                    <a:pt x="52" y="67"/>
                    <a:pt x="52" y="67"/>
                    <a:pt x="52" y="67"/>
                  </a:cubicBezTo>
                  <a:cubicBezTo>
                    <a:pt x="54" y="67"/>
                    <a:pt x="56" y="66"/>
                    <a:pt x="56" y="64"/>
                  </a:cubicBezTo>
                  <a:cubicBezTo>
                    <a:pt x="56" y="64"/>
                    <a:pt x="56" y="63"/>
                    <a:pt x="55" y="63"/>
                  </a:cubicBezTo>
                  <a:cubicBezTo>
                    <a:pt x="56" y="62"/>
                    <a:pt x="56" y="61"/>
                    <a:pt x="56" y="61"/>
                  </a:cubicBezTo>
                  <a:lnTo>
                    <a:pt x="56" y="58"/>
                  </a:lnTo>
                  <a:close/>
                  <a:moveTo>
                    <a:pt x="5" y="64"/>
                  </a:moveTo>
                  <a:cubicBezTo>
                    <a:pt x="52" y="64"/>
                    <a:pt x="52" y="64"/>
                    <a:pt x="52" y="64"/>
                  </a:cubicBezTo>
                  <a:cubicBezTo>
                    <a:pt x="52" y="64"/>
                    <a:pt x="52" y="64"/>
                    <a:pt x="52" y="64"/>
                  </a:cubicBezTo>
                  <a:cubicBezTo>
                    <a:pt x="52" y="64"/>
                    <a:pt x="52" y="64"/>
                    <a:pt x="52" y="64"/>
                  </a:cubicBezTo>
                  <a:cubicBezTo>
                    <a:pt x="5" y="64"/>
                    <a:pt x="5" y="64"/>
                    <a:pt x="5" y="64"/>
                  </a:cubicBezTo>
                  <a:cubicBezTo>
                    <a:pt x="4" y="64"/>
                    <a:pt x="4" y="64"/>
                    <a:pt x="4" y="64"/>
                  </a:cubicBezTo>
                  <a:cubicBezTo>
                    <a:pt x="4" y="64"/>
                    <a:pt x="4" y="64"/>
                    <a:pt x="5" y="64"/>
                  </a:cubicBezTo>
                  <a:close/>
                  <a:moveTo>
                    <a:pt x="5" y="62"/>
                  </a:moveTo>
                  <a:cubicBezTo>
                    <a:pt x="4" y="62"/>
                    <a:pt x="3" y="61"/>
                    <a:pt x="3" y="61"/>
                  </a:cubicBezTo>
                  <a:cubicBezTo>
                    <a:pt x="3" y="58"/>
                    <a:pt x="3" y="58"/>
                    <a:pt x="3" y="58"/>
                  </a:cubicBezTo>
                  <a:cubicBezTo>
                    <a:pt x="3" y="57"/>
                    <a:pt x="4" y="56"/>
                    <a:pt x="5" y="56"/>
                  </a:cubicBezTo>
                  <a:cubicBezTo>
                    <a:pt x="20" y="56"/>
                    <a:pt x="20" y="56"/>
                    <a:pt x="20" y="56"/>
                  </a:cubicBezTo>
                  <a:cubicBezTo>
                    <a:pt x="36" y="56"/>
                    <a:pt x="36" y="56"/>
                    <a:pt x="36" y="56"/>
                  </a:cubicBezTo>
                  <a:cubicBezTo>
                    <a:pt x="52" y="56"/>
                    <a:pt x="52" y="56"/>
                    <a:pt x="52" y="56"/>
                  </a:cubicBezTo>
                  <a:cubicBezTo>
                    <a:pt x="52" y="56"/>
                    <a:pt x="53" y="57"/>
                    <a:pt x="53" y="58"/>
                  </a:cubicBezTo>
                  <a:cubicBezTo>
                    <a:pt x="53" y="61"/>
                    <a:pt x="53" y="61"/>
                    <a:pt x="53" y="61"/>
                  </a:cubicBezTo>
                  <a:cubicBezTo>
                    <a:pt x="53" y="61"/>
                    <a:pt x="52" y="62"/>
                    <a:pt x="52" y="62"/>
                  </a:cubicBezTo>
                  <a:lnTo>
                    <a:pt x="5" y="62"/>
                  </a:lnTo>
                  <a:close/>
                  <a:moveTo>
                    <a:pt x="22" y="37"/>
                  </a:moveTo>
                  <a:cubicBezTo>
                    <a:pt x="34" y="37"/>
                    <a:pt x="34" y="37"/>
                    <a:pt x="34" y="37"/>
                  </a:cubicBezTo>
                  <a:cubicBezTo>
                    <a:pt x="35" y="37"/>
                    <a:pt x="36" y="37"/>
                    <a:pt x="36" y="38"/>
                  </a:cubicBezTo>
                  <a:cubicBezTo>
                    <a:pt x="36" y="39"/>
                    <a:pt x="36" y="39"/>
                    <a:pt x="36" y="39"/>
                  </a:cubicBezTo>
                  <a:cubicBezTo>
                    <a:pt x="36" y="40"/>
                    <a:pt x="35" y="40"/>
                    <a:pt x="34" y="40"/>
                  </a:cubicBezTo>
                  <a:cubicBezTo>
                    <a:pt x="22" y="40"/>
                    <a:pt x="22" y="40"/>
                    <a:pt x="22" y="40"/>
                  </a:cubicBezTo>
                  <a:cubicBezTo>
                    <a:pt x="21" y="40"/>
                    <a:pt x="21" y="40"/>
                    <a:pt x="21" y="39"/>
                  </a:cubicBezTo>
                  <a:cubicBezTo>
                    <a:pt x="21" y="38"/>
                    <a:pt x="21" y="38"/>
                    <a:pt x="21" y="38"/>
                  </a:cubicBezTo>
                  <a:cubicBezTo>
                    <a:pt x="21" y="37"/>
                    <a:pt x="21" y="37"/>
                    <a:pt x="22" y="37"/>
                  </a:cubicBezTo>
                  <a:close/>
                  <a:moveTo>
                    <a:pt x="22" y="42"/>
                  </a:moveTo>
                  <a:cubicBezTo>
                    <a:pt x="34" y="42"/>
                    <a:pt x="34" y="42"/>
                    <a:pt x="34" y="42"/>
                  </a:cubicBezTo>
                  <a:cubicBezTo>
                    <a:pt x="34" y="50"/>
                    <a:pt x="34" y="50"/>
                    <a:pt x="34" y="50"/>
                  </a:cubicBezTo>
                  <a:cubicBezTo>
                    <a:pt x="22" y="50"/>
                    <a:pt x="22" y="50"/>
                    <a:pt x="22" y="50"/>
                  </a:cubicBezTo>
                  <a:lnTo>
                    <a:pt x="22" y="42"/>
                  </a:lnTo>
                  <a:close/>
                  <a:moveTo>
                    <a:pt x="34" y="35"/>
                  </a:moveTo>
                  <a:cubicBezTo>
                    <a:pt x="23" y="35"/>
                    <a:pt x="23" y="35"/>
                    <a:pt x="23" y="35"/>
                  </a:cubicBezTo>
                  <a:cubicBezTo>
                    <a:pt x="22" y="32"/>
                    <a:pt x="21" y="30"/>
                    <a:pt x="18" y="27"/>
                  </a:cubicBezTo>
                  <a:cubicBezTo>
                    <a:pt x="16" y="25"/>
                    <a:pt x="14" y="21"/>
                    <a:pt x="14" y="17"/>
                  </a:cubicBezTo>
                  <a:cubicBezTo>
                    <a:pt x="14" y="9"/>
                    <a:pt x="20" y="3"/>
                    <a:pt x="28" y="3"/>
                  </a:cubicBezTo>
                  <a:cubicBezTo>
                    <a:pt x="36" y="3"/>
                    <a:pt x="42" y="9"/>
                    <a:pt x="42" y="17"/>
                  </a:cubicBezTo>
                  <a:cubicBezTo>
                    <a:pt x="42" y="21"/>
                    <a:pt x="41" y="25"/>
                    <a:pt x="38" y="27"/>
                  </a:cubicBezTo>
                  <a:cubicBezTo>
                    <a:pt x="36" y="30"/>
                    <a:pt x="34" y="32"/>
                    <a:pt x="34" y="35"/>
                  </a:cubicBezTo>
                  <a:close/>
                  <a:moveTo>
                    <a:pt x="18" y="53"/>
                  </a:moveTo>
                  <a:cubicBezTo>
                    <a:pt x="18" y="53"/>
                    <a:pt x="19" y="52"/>
                    <a:pt x="20" y="52"/>
                  </a:cubicBezTo>
                  <a:cubicBezTo>
                    <a:pt x="21" y="52"/>
                    <a:pt x="21" y="52"/>
                    <a:pt x="21" y="52"/>
                  </a:cubicBezTo>
                  <a:cubicBezTo>
                    <a:pt x="35" y="52"/>
                    <a:pt x="35" y="52"/>
                    <a:pt x="35" y="52"/>
                  </a:cubicBezTo>
                  <a:cubicBezTo>
                    <a:pt x="36" y="52"/>
                    <a:pt x="36" y="52"/>
                    <a:pt x="36" y="52"/>
                  </a:cubicBezTo>
                  <a:cubicBezTo>
                    <a:pt x="37" y="52"/>
                    <a:pt x="38" y="53"/>
                    <a:pt x="38" y="53"/>
                  </a:cubicBezTo>
                  <a:cubicBezTo>
                    <a:pt x="38" y="54"/>
                    <a:pt x="37" y="54"/>
                    <a:pt x="36" y="54"/>
                  </a:cubicBezTo>
                  <a:cubicBezTo>
                    <a:pt x="20" y="54"/>
                    <a:pt x="20" y="54"/>
                    <a:pt x="20" y="54"/>
                  </a:cubicBezTo>
                  <a:cubicBezTo>
                    <a:pt x="19" y="54"/>
                    <a:pt x="18" y="54"/>
                    <a:pt x="18" y="5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5">
                <a:latin typeface="Arial"/>
                <a:ea typeface="微软雅黑"/>
                <a:cs typeface="思源黑体旧字形 Light" panose="020B0300000000000000" charset="-128"/>
                <a:sym typeface="Arial"/>
              </a:endParaRPr>
            </a:p>
          </p:txBody>
        </p:sp>
        <p:sp>
          <p:nvSpPr>
            <p:cNvPr id="41" name="图形">
              <a:extLst>
                <a:ext uri="{FF2B5EF4-FFF2-40B4-BE49-F238E27FC236}">
                  <a16:creationId xmlns:a16="http://schemas.microsoft.com/office/drawing/2014/main" id="{CC03107B-5803-6EDE-A9C1-F1447230E704}"/>
                </a:ext>
              </a:extLst>
            </p:cNvPr>
            <p:cNvSpPr>
              <a:spLocks noEditPoints="1"/>
            </p:cNvSpPr>
            <p:nvPr>
              <p:custDataLst>
                <p:tags r:id="rId36"/>
              </p:custDataLst>
            </p:nvPr>
          </p:nvSpPr>
          <p:spPr bwMode="auto">
            <a:xfrm>
              <a:off x="3474720" y="3687445"/>
              <a:ext cx="246380" cy="246380"/>
            </a:xfrm>
            <a:custGeom>
              <a:avLst/>
              <a:gdLst>
                <a:gd name="T0" fmla="*/ 19 w 68"/>
                <a:gd name="T1" fmla="*/ 0 h 68"/>
                <a:gd name="T2" fmla="*/ 6 w 68"/>
                <a:gd name="T3" fmla="*/ 15 h 68"/>
                <a:gd name="T4" fmla="*/ 9 w 68"/>
                <a:gd name="T5" fmla="*/ 68 h 68"/>
                <a:gd name="T6" fmla="*/ 68 w 68"/>
                <a:gd name="T7" fmla="*/ 58 h 68"/>
                <a:gd name="T8" fmla="*/ 5 w 68"/>
                <a:gd name="T9" fmla="*/ 62 h 68"/>
                <a:gd name="T10" fmla="*/ 6 w 68"/>
                <a:gd name="T11" fmla="*/ 19 h 68"/>
                <a:gd name="T12" fmla="*/ 5 w 68"/>
                <a:gd name="T13" fmla="*/ 62 h 68"/>
                <a:gd name="T14" fmla="*/ 9 w 68"/>
                <a:gd name="T15" fmla="*/ 6 h 68"/>
                <a:gd name="T16" fmla="*/ 12 w 68"/>
                <a:gd name="T17" fmla="*/ 6 h 68"/>
                <a:gd name="T18" fmla="*/ 7 w 68"/>
                <a:gd name="T19" fmla="*/ 63 h 68"/>
                <a:gd name="T20" fmla="*/ 16 w 68"/>
                <a:gd name="T21" fmla="*/ 6 h 68"/>
                <a:gd name="T22" fmla="*/ 14 w 68"/>
                <a:gd name="T23" fmla="*/ 58 h 68"/>
                <a:gd name="T24" fmla="*/ 18 w 68"/>
                <a:gd name="T25" fmla="*/ 58 h 68"/>
                <a:gd name="T26" fmla="*/ 23 w 68"/>
                <a:gd name="T27" fmla="*/ 3 h 68"/>
                <a:gd name="T28" fmla="*/ 65 w 68"/>
                <a:gd name="T29" fmla="*/ 58 h 68"/>
                <a:gd name="T30" fmla="*/ 18 w 68"/>
                <a:gd name="T31" fmla="*/ 58 h 68"/>
                <a:gd name="T32" fmla="*/ 23 w 68"/>
                <a:gd name="T33" fmla="*/ 10 h 68"/>
                <a:gd name="T34" fmla="*/ 29 w 68"/>
                <a:gd name="T35" fmla="*/ 17 h 68"/>
                <a:gd name="T36" fmla="*/ 29 w 68"/>
                <a:gd name="T37" fmla="*/ 10 h 68"/>
                <a:gd name="T38" fmla="*/ 29 w 68"/>
                <a:gd name="T39" fmla="*/ 20 h 68"/>
                <a:gd name="T40" fmla="*/ 25 w 68"/>
                <a:gd name="T41" fmla="*/ 13 h 68"/>
                <a:gd name="T42" fmla="*/ 39 w 68"/>
                <a:gd name="T43" fmla="*/ 20 h 68"/>
                <a:gd name="T44" fmla="*/ 39 w 68"/>
                <a:gd name="T45" fmla="*/ 10 h 68"/>
                <a:gd name="T46" fmla="*/ 35 w 68"/>
                <a:gd name="T47" fmla="*/ 14 h 68"/>
                <a:gd name="T48" fmla="*/ 35 w 68"/>
                <a:gd name="T49" fmla="*/ 16 h 68"/>
                <a:gd name="T50" fmla="*/ 39 w 68"/>
                <a:gd name="T51" fmla="*/ 20 h 68"/>
                <a:gd name="T52" fmla="*/ 42 w 68"/>
                <a:gd name="T53" fmla="*/ 10 h 68"/>
                <a:gd name="T54" fmla="*/ 44 w 68"/>
                <a:gd name="T55" fmla="*/ 17 h 68"/>
                <a:gd name="T56" fmla="*/ 47 w 68"/>
                <a:gd name="T57" fmla="*/ 10 h 68"/>
                <a:gd name="T58" fmla="*/ 49 w 68"/>
                <a:gd name="T59" fmla="*/ 17 h 68"/>
                <a:gd name="T60" fmla="*/ 52 w 68"/>
                <a:gd name="T61" fmla="*/ 10 h 68"/>
                <a:gd name="T62" fmla="*/ 47 w 68"/>
                <a:gd name="T63" fmla="*/ 15 h 68"/>
                <a:gd name="T64" fmla="*/ 46 w 68"/>
                <a:gd name="T65" fmla="*/ 15 h 68"/>
                <a:gd name="T66" fmla="*/ 57 w 68"/>
                <a:gd name="T67" fmla="*/ 17 h 68"/>
                <a:gd name="T68" fmla="*/ 57 w 68"/>
                <a:gd name="T69" fmla="*/ 10 h 68"/>
                <a:gd name="T70" fmla="*/ 57 w 68"/>
                <a:gd name="T71" fmla="*/ 12 h 68"/>
                <a:gd name="T72" fmla="*/ 59 w 68"/>
                <a:gd name="T73" fmla="*/ 17 h 68"/>
                <a:gd name="T74" fmla="*/ 53 w 68"/>
                <a:gd name="T75" fmla="*/ 17 h 68"/>
                <a:gd name="T76" fmla="*/ 60 w 68"/>
                <a:gd name="T77" fmla="*/ 24 h 68"/>
                <a:gd name="T78" fmla="*/ 60 w 68"/>
                <a:gd name="T79" fmla="*/ 22 h 68"/>
                <a:gd name="T80" fmla="*/ 23 w 68"/>
                <a:gd name="T81" fmla="*/ 34 h 68"/>
                <a:gd name="T82" fmla="*/ 60 w 68"/>
                <a:gd name="T83" fmla="*/ 34 h 68"/>
                <a:gd name="T84" fmla="*/ 40 w 68"/>
                <a:gd name="T85" fmla="*/ 39 h 68"/>
                <a:gd name="T86" fmla="*/ 23 w 68"/>
                <a:gd name="T87" fmla="*/ 42 h 68"/>
                <a:gd name="T88" fmla="*/ 23 w 68"/>
                <a:gd name="T89" fmla="*/ 44 h 68"/>
                <a:gd name="T90" fmla="*/ 40 w 68"/>
                <a:gd name="T91" fmla="*/ 47 h 68"/>
                <a:gd name="T92" fmla="*/ 23 w 68"/>
                <a:gd name="T93" fmla="*/ 47 h 68"/>
                <a:gd name="T94" fmla="*/ 40 w 68"/>
                <a:gd name="T95" fmla="*/ 54 h 68"/>
                <a:gd name="T96" fmla="*/ 23 w 68"/>
                <a:gd name="T97" fmla="*/ 57 h 68"/>
                <a:gd name="T98" fmla="*/ 23 w 68"/>
                <a:gd name="T99" fmla="*/ 59 h 68"/>
                <a:gd name="T100" fmla="*/ 43 w 68"/>
                <a:gd name="T101" fmla="*/ 37 h 68"/>
                <a:gd name="T102" fmla="*/ 60 w 68"/>
                <a:gd name="T103" fmla="*/ 37 h 68"/>
                <a:gd name="T104" fmla="*/ 45 w 68"/>
                <a:gd name="T105" fmla="*/ 3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 h="68">
                  <a:moveTo>
                    <a:pt x="62" y="0"/>
                  </a:moveTo>
                  <a:cubicBezTo>
                    <a:pt x="21" y="0"/>
                    <a:pt x="21" y="0"/>
                    <a:pt x="21" y="0"/>
                  </a:cubicBezTo>
                  <a:cubicBezTo>
                    <a:pt x="19" y="0"/>
                    <a:pt x="19" y="0"/>
                    <a:pt x="19" y="0"/>
                  </a:cubicBezTo>
                  <a:cubicBezTo>
                    <a:pt x="12" y="0"/>
                    <a:pt x="12" y="0"/>
                    <a:pt x="12" y="0"/>
                  </a:cubicBezTo>
                  <a:cubicBezTo>
                    <a:pt x="9" y="0"/>
                    <a:pt x="6" y="2"/>
                    <a:pt x="6" y="6"/>
                  </a:cubicBezTo>
                  <a:cubicBezTo>
                    <a:pt x="6" y="15"/>
                    <a:pt x="6" y="15"/>
                    <a:pt x="6" y="15"/>
                  </a:cubicBezTo>
                  <a:cubicBezTo>
                    <a:pt x="3" y="16"/>
                    <a:pt x="0" y="18"/>
                    <a:pt x="0" y="22"/>
                  </a:cubicBezTo>
                  <a:cubicBezTo>
                    <a:pt x="0" y="58"/>
                    <a:pt x="0" y="58"/>
                    <a:pt x="0" y="58"/>
                  </a:cubicBezTo>
                  <a:cubicBezTo>
                    <a:pt x="0" y="63"/>
                    <a:pt x="4" y="68"/>
                    <a:pt x="9" y="68"/>
                  </a:cubicBezTo>
                  <a:cubicBezTo>
                    <a:pt x="11" y="68"/>
                    <a:pt x="11" y="68"/>
                    <a:pt x="11" y="68"/>
                  </a:cubicBezTo>
                  <a:cubicBezTo>
                    <a:pt x="59" y="68"/>
                    <a:pt x="59" y="68"/>
                    <a:pt x="59" y="68"/>
                  </a:cubicBezTo>
                  <a:cubicBezTo>
                    <a:pt x="64" y="68"/>
                    <a:pt x="68" y="63"/>
                    <a:pt x="68" y="58"/>
                  </a:cubicBezTo>
                  <a:cubicBezTo>
                    <a:pt x="68" y="6"/>
                    <a:pt x="68" y="6"/>
                    <a:pt x="68" y="6"/>
                  </a:cubicBezTo>
                  <a:cubicBezTo>
                    <a:pt x="68" y="2"/>
                    <a:pt x="65" y="0"/>
                    <a:pt x="62" y="0"/>
                  </a:cubicBezTo>
                  <a:close/>
                  <a:moveTo>
                    <a:pt x="5" y="62"/>
                  </a:moveTo>
                  <a:cubicBezTo>
                    <a:pt x="4" y="61"/>
                    <a:pt x="3" y="60"/>
                    <a:pt x="3" y="58"/>
                  </a:cubicBezTo>
                  <a:cubicBezTo>
                    <a:pt x="3" y="22"/>
                    <a:pt x="3" y="22"/>
                    <a:pt x="3" y="22"/>
                  </a:cubicBezTo>
                  <a:cubicBezTo>
                    <a:pt x="3" y="20"/>
                    <a:pt x="5" y="19"/>
                    <a:pt x="6" y="19"/>
                  </a:cubicBezTo>
                  <a:cubicBezTo>
                    <a:pt x="7" y="19"/>
                    <a:pt x="7" y="19"/>
                    <a:pt x="7" y="19"/>
                  </a:cubicBezTo>
                  <a:cubicBezTo>
                    <a:pt x="7" y="58"/>
                    <a:pt x="7" y="58"/>
                    <a:pt x="7" y="58"/>
                  </a:cubicBezTo>
                  <a:cubicBezTo>
                    <a:pt x="7" y="60"/>
                    <a:pt x="6" y="61"/>
                    <a:pt x="5" y="62"/>
                  </a:cubicBezTo>
                  <a:close/>
                  <a:moveTo>
                    <a:pt x="7" y="63"/>
                  </a:moveTo>
                  <a:cubicBezTo>
                    <a:pt x="8" y="62"/>
                    <a:pt x="9" y="60"/>
                    <a:pt x="9" y="58"/>
                  </a:cubicBezTo>
                  <a:cubicBezTo>
                    <a:pt x="9" y="6"/>
                    <a:pt x="9" y="6"/>
                    <a:pt x="9" y="6"/>
                  </a:cubicBezTo>
                  <a:cubicBezTo>
                    <a:pt x="9" y="4"/>
                    <a:pt x="10" y="3"/>
                    <a:pt x="12" y="3"/>
                  </a:cubicBezTo>
                  <a:cubicBezTo>
                    <a:pt x="13" y="3"/>
                    <a:pt x="13" y="3"/>
                    <a:pt x="13" y="3"/>
                  </a:cubicBezTo>
                  <a:cubicBezTo>
                    <a:pt x="12" y="4"/>
                    <a:pt x="12" y="5"/>
                    <a:pt x="12" y="6"/>
                  </a:cubicBezTo>
                  <a:cubicBezTo>
                    <a:pt x="12" y="58"/>
                    <a:pt x="12" y="58"/>
                    <a:pt x="12" y="58"/>
                  </a:cubicBezTo>
                  <a:cubicBezTo>
                    <a:pt x="12" y="61"/>
                    <a:pt x="10" y="63"/>
                    <a:pt x="8" y="64"/>
                  </a:cubicBezTo>
                  <a:cubicBezTo>
                    <a:pt x="7" y="64"/>
                    <a:pt x="7" y="64"/>
                    <a:pt x="7" y="63"/>
                  </a:cubicBezTo>
                  <a:close/>
                  <a:moveTo>
                    <a:pt x="17" y="3"/>
                  </a:moveTo>
                  <a:cubicBezTo>
                    <a:pt x="17" y="3"/>
                    <a:pt x="17" y="3"/>
                    <a:pt x="17" y="3"/>
                  </a:cubicBezTo>
                  <a:cubicBezTo>
                    <a:pt x="17" y="4"/>
                    <a:pt x="16" y="5"/>
                    <a:pt x="16" y="6"/>
                  </a:cubicBezTo>
                  <a:cubicBezTo>
                    <a:pt x="16" y="58"/>
                    <a:pt x="16" y="58"/>
                    <a:pt x="16" y="58"/>
                  </a:cubicBezTo>
                  <a:cubicBezTo>
                    <a:pt x="16" y="61"/>
                    <a:pt x="14" y="64"/>
                    <a:pt x="10" y="64"/>
                  </a:cubicBezTo>
                  <a:cubicBezTo>
                    <a:pt x="12" y="63"/>
                    <a:pt x="14" y="61"/>
                    <a:pt x="14" y="58"/>
                  </a:cubicBezTo>
                  <a:cubicBezTo>
                    <a:pt x="14" y="6"/>
                    <a:pt x="14" y="6"/>
                    <a:pt x="14" y="6"/>
                  </a:cubicBezTo>
                  <a:cubicBezTo>
                    <a:pt x="14" y="4"/>
                    <a:pt x="15" y="3"/>
                    <a:pt x="17" y="3"/>
                  </a:cubicBezTo>
                  <a:close/>
                  <a:moveTo>
                    <a:pt x="18" y="58"/>
                  </a:moveTo>
                  <a:cubicBezTo>
                    <a:pt x="18" y="6"/>
                    <a:pt x="18" y="6"/>
                    <a:pt x="18" y="6"/>
                  </a:cubicBezTo>
                  <a:cubicBezTo>
                    <a:pt x="18" y="4"/>
                    <a:pt x="19" y="3"/>
                    <a:pt x="21" y="3"/>
                  </a:cubicBezTo>
                  <a:cubicBezTo>
                    <a:pt x="23" y="3"/>
                    <a:pt x="23" y="3"/>
                    <a:pt x="23" y="3"/>
                  </a:cubicBezTo>
                  <a:cubicBezTo>
                    <a:pt x="62" y="3"/>
                    <a:pt x="62" y="3"/>
                    <a:pt x="62" y="3"/>
                  </a:cubicBezTo>
                  <a:cubicBezTo>
                    <a:pt x="64" y="3"/>
                    <a:pt x="65" y="4"/>
                    <a:pt x="65" y="6"/>
                  </a:cubicBezTo>
                  <a:cubicBezTo>
                    <a:pt x="65" y="58"/>
                    <a:pt x="65" y="58"/>
                    <a:pt x="65" y="58"/>
                  </a:cubicBezTo>
                  <a:cubicBezTo>
                    <a:pt x="65" y="62"/>
                    <a:pt x="62" y="65"/>
                    <a:pt x="59" y="65"/>
                  </a:cubicBezTo>
                  <a:cubicBezTo>
                    <a:pt x="15" y="65"/>
                    <a:pt x="15" y="65"/>
                    <a:pt x="15" y="65"/>
                  </a:cubicBezTo>
                  <a:cubicBezTo>
                    <a:pt x="17" y="63"/>
                    <a:pt x="18" y="61"/>
                    <a:pt x="18" y="58"/>
                  </a:cubicBezTo>
                  <a:close/>
                  <a:moveTo>
                    <a:pt x="25" y="20"/>
                  </a:moveTo>
                  <a:cubicBezTo>
                    <a:pt x="23" y="20"/>
                    <a:pt x="23" y="20"/>
                    <a:pt x="23" y="20"/>
                  </a:cubicBezTo>
                  <a:cubicBezTo>
                    <a:pt x="23" y="10"/>
                    <a:pt x="23" y="10"/>
                    <a:pt x="23" y="10"/>
                  </a:cubicBezTo>
                  <a:cubicBezTo>
                    <a:pt x="26" y="10"/>
                    <a:pt x="26" y="10"/>
                    <a:pt x="26" y="10"/>
                  </a:cubicBezTo>
                  <a:cubicBezTo>
                    <a:pt x="28" y="14"/>
                    <a:pt x="28" y="14"/>
                    <a:pt x="28" y="14"/>
                  </a:cubicBezTo>
                  <a:cubicBezTo>
                    <a:pt x="29" y="15"/>
                    <a:pt x="29" y="16"/>
                    <a:pt x="29" y="17"/>
                  </a:cubicBezTo>
                  <a:cubicBezTo>
                    <a:pt x="30" y="17"/>
                    <a:pt x="30" y="17"/>
                    <a:pt x="30" y="17"/>
                  </a:cubicBezTo>
                  <a:cubicBezTo>
                    <a:pt x="29" y="16"/>
                    <a:pt x="29" y="14"/>
                    <a:pt x="29" y="13"/>
                  </a:cubicBezTo>
                  <a:cubicBezTo>
                    <a:pt x="29" y="10"/>
                    <a:pt x="29" y="10"/>
                    <a:pt x="29" y="10"/>
                  </a:cubicBezTo>
                  <a:cubicBezTo>
                    <a:pt x="31" y="10"/>
                    <a:pt x="31" y="10"/>
                    <a:pt x="31" y="10"/>
                  </a:cubicBezTo>
                  <a:cubicBezTo>
                    <a:pt x="31" y="20"/>
                    <a:pt x="31" y="20"/>
                    <a:pt x="31" y="20"/>
                  </a:cubicBezTo>
                  <a:cubicBezTo>
                    <a:pt x="29" y="20"/>
                    <a:pt x="29" y="20"/>
                    <a:pt x="29" y="20"/>
                  </a:cubicBezTo>
                  <a:cubicBezTo>
                    <a:pt x="27" y="16"/>
                    <a:pt x="27" y="16"/>
                    <a:pt x="27" y="16"/>
                  </a:cubicBezTo>
                  <a:cubicBezTo>
                    <a:pt x="26" y="15"/>
                    <a:pt x="26" y="14"/>
                    <a:pt x="25" y="13"/>
                  </a:cubicBezTo>
                  <a:cubicBezTo>
                    <a:pt x="25" y="13"/>
                    <a:pt x="25" y="13"/>
                    <a:pt x="25" y="13"/>
                  </a:cubicBezTo>
                  <a:cubicBezTo>
                    <a:pt x="25" y="14"/>
                    <a:pt x="25" y="15"/>
                    <a:pt x="25" y="17"/>
                  </a:cubicBezTo>
                  <a:lnTo>
                    <a:pt x="25" y="20"/>
                  </a:lnTo>
                  <a:close/>
                  <a:moveTo>
                    <a:pt x="39" y="20"/>
                  </a:moveTo>
                  <a:cubicBezTo>
                    <a:pt x="33" y="20"/>
                    <a:pt x="33" y="20"/>
                    <a:pt x="33" y="20"/>
                  </a:cubicBezTo>
                  <a:cubicBezTo>
                    <a:pt x="33" y="10"/>
                    <a:pt x="33" y="10"/>
                    <a:pt x="33" y="10"/>
                  </a:cubicBezTo>
                  <a:cubicBezTo>
                    <a:pt x="39" y="10"/>
                    <a:pt x="39" y="10"/>
                    <a:pt x="39" y="10"/>
                  </a:cubicBezTo>
                  <a:cubicBezTo>
                    <a:pt x="39" y="12"/>
                    <a:pt x="39" y="12"/>
                    <a:pt x="39" y="12"/>
                  </a:cubicBezTo>
                  <a:cubicBezTo>
                    <a:pt x="35" y="12"/>
                    <a:pt x="35" y="12"/>
                    <a:pt x="35" y="12"/>
                  </a:cubicBezTo>
                  <a:cubicBezTo>
                    <a:pt x="35" y="14"/>
                    <a:pt x="35" y="14"/>
                    <a:pt x="35" y="14"/>
                  </a:cubicBezTo>
                  <a:cubicBezTo>
                    <a:pt x="39" y="14"/>
                    <a:pt x="39" y="14"/>
                    <a:pt x="39" y="14"/>
                  </a:cubicBezTo>
                  <a:cubicBezTo>
                    <a:pt x="39" y="16"/>
                    <a:pt x="39" y="16"/>
                    <a:pt x="39" y="16"/>
                  </a:cubicBezTo>
                  <a:cubicBezTo>
                    <a:pt x="35" y="16"/>
                    <a:pt x="35" y="16"/>
                    <a:pt x="35" y="16"/>
                  </a:cubicBezTo>
                  <a:cubicBezTo>
                    <a:pt x="35" y="18"/>
                    <a:pt x="35" y="18"/>
                    <a:pt x="35" y="18"/>
                  </a:cubicBezTo>
                  <a:cubicBezTo>
                    <a:pt x="39" y="18"/>
                    <a:pt x="39" y="18"/>
                    <a:pt x="39" y="18"/>
                  </a:cubicBezTo>
                  <a:lnTo>
                    <a:pt x="39" y="20"/>
                  </a:lnTo>
                  <a:close/>
                  <a:moveTo>
                    <a:pt x="42" y="20"/>
                  </a:moveTo>
                  <a:cubicBezTo>
                    <a:pt x="40" y="10"/>
                    <a:pt x="40" y="10"/>
                    <a:pt x="40" y="10"/>
                  </a:cubicBezTo>
                  <a:cubicBezTo>
                    <a:pt x="42" y="10"/>
                    <a:pt x="42" y="10"/>
                    <a:pt x="42" y="10"/>
                  </a:cubicBezTo>
                  <a:cubicBezTo>
                    <a:pt x="43" y="14"/>
                    <a:pt x="43" y="14"/>
                    <a:pt x="43" y="14"/>
                  </a:cubicBezTo>
                  <a:cubicBezTo>
                    <a:pt x="43" y="15"/>
                    <a:pt x="44" y="16"/>
                    <a:pt x="44" y="17"/>
                  </a:cubicBezTo>
                  <a:cubicBezTo>
                    <a:pt x="44" y="17"/>
                    <a:pt x="44" y="17"/>
                    <a:pt x="44" y="17"/>
                  </a:cubicBezTo>
                  <a:cubicBezTo>
                    <a:pt x="44" y="16"/>
                    <a:pt x="44" y="15"/>
                    <a:pt x="44" y="14"/>
                  </a:cubicBezTo>
                  <a:cubicBezTo>
                    <a:pt x="45" y="10"/>
                    <a:pt x="45" y="10"/>
                    <a:pt x="45" y="10"/>
                  </a:cubicBezTo>
                  <a:cubicBezTo>
                    <a:pt x="47" y="10"/>
                    <a:pt x="47" y="10"/>
                    <a:pt x="47" y="10"/>
                  </a:cubicBezTo>
                  <a:cubicBezTo>
                    <a:pt x="48" y="14"/>
                    <a:pt x="48" y="14"/>
                    <a:pt x="48" y="14"/>
                  </a:cubicBezTo>
                  <a:cubicBezTo>
                    <a:pt x="48" y="15"/>
                    <a:pt x="49" y="16"/>
                    <a:pt x="49" y="17"/>
                  </a:cubicBezTo>
                  <a:cubicBezTo>
                    <a:pt x="49" y="17"/>
                    <a:pt x="49" y="17"/>
                    <a:pt x="49" y="17"/>
                  </a:cubicBezTo>
                  <a:cubicBezTo>
                    <a:pt x="49" y="16"/>
                    <a:pt x="49" y="15"/>
                    <a:pt x="49" y="14"/>
                  </a:cubicBezTo>
                  <a:cubicBezTo>
                    <a:pt x="50" y="10"/>
                    <a:pt x="50" y="10"/>
                    <a:pt x="50" y="10"/>
                  </a:cubicBezTo>
                  <a:cubicBezTo>
                    <a:pt x="52" y="10"/>
                    <a:pt x="52" y="10"/>
                    <a:pt x="52" y="10"/>
                  </a:cubicBezTo>
                  <a:cubicBezTo>
                    <a:pt x="50" y="20"/>
                    <a:pt x="50" y="20"/>
                    <a:pt x="50" y="20"/>
                  </a:cubicBezTo>
                  <a:cubicBezTo>
                    <a:pt x="47" y="20"/>
                    <a:pt x="47" y="20"/>
                    <a:pt x="47" y="20"/>
                  </a:cubicBezTo>
                  <a:cubicBezTo>
                    <a:pt x="47" y="15"/>
                    <a:pt x="47" y="15"/>
                    <a:pt x="47" y="15"/>
                  </a:cubicBezTo>
                  <a:cubicBezTo>
                    <a:pt x="47" y="15"/>
                    <a:pt x="46" y="14"/>
                    <a:pt x="46" y="13"/>
                  </a:cubicBezTo>
                  <a:cubicBezTo>
                    <a:pt x="46" y="13"/>
                    <a:pt x="46" y="13"/>
                    <a:pt x="46" y="13"/>
                  </a:cubicBezTo>
                  <a:cubicBezTo>
                    <a:pt x="46" y="14"/>
                    <a:pt x="46" y="15"/>
                    <a:pt x="46" y="15"/>
                  </a:cubicBezTo>
                  <a:cubicBezTo>
                    <a:pt x="45" y="20"/>
                    <a:pt x="45" y="20"/>
                    <a:pt x="45" y="20"/>
                  </a:cubicBezTo>
                  <a:lnTo>
                    <a:pt x="42" y="20"/>
                  </a:lnTo>
                  <a:close/>
                  <a:moveTo>
                    <a:pt x="57" y="17"/>
                  </a:moveTo>
                  <a:cubicBezTo>
                    <a:pt x="57" y="16"/>
                    <a:pt x="57" y="16"/>
                    <a:pt x="56" y="16"/>
                  </a:cubicBezTo>
                  <a:cubicBezTo>
                    <a:pt x="54" y="15"/>
                    <a:pt x="53" y="14"/>
                    <a:pt x="53" y="13"/>
                  </a:cubicBezTo>
                  <a:cubicBezTo>
                    <a:pt x="53" y="11"/>
                    <a:pt x="54" y="10"/>
                    <a:pt x="57" y="10"/>
                  </a:cubicBezTo>
                  <a:cubicBezTo>
                    <a:pt x="58" y="10"/>
                    <a:pt x="59" y="10"/>
                    <a:pt x="59" y="10"/>
                  </a:cubicBezTo>
                  <a:cubicBezTo>
                    <a:pt x="59" y="12"/>
                    <a:pt x="59" y="12"/>
                    <a:pt x="59" y="12"/>
                  </a:cubicBezTo>
                  <a:cubicBezTo>
                    <a:pt x="58" y="12"/>
                    <a:pt x="58" y="12"/>
                    <a:pt x="57" y="12"/>
                  </a:cubicBezTo>
                  <a:cubicBezTo>
                    <a:pt x="56" y="12"/>
                    <a:pt x="55" y="12"/>
                    <a:pt x="55" y="13"/>
                  </a:cubicBezTo>
                  <a:cubicBezTo>
                    <a:pt x="55" y="13"/>
                    <a:pt x="56" y="13"/>
                    <a:pt x="57" y="14"/>
                  </a:cubicBezTo>
                  <a:cubicBezTo>
                    <a:pt x="59" y="15"/>
                    <a:pt x="59" y="15"/>
                    <a:pt x="59" y="17"/>
                  </a:cubicBezTo>
                  <a:cubicBezTo>
                    <a:pt x="59" y="18"/>
                    <a:pt x="58" y="20"/>
                    <a:pt x="56" y="20"/>
                  </a:cubicBezTo>
                  <a:cubicBezTo>
                    <a:pt x="55" y="20"/>
                    <a:pt x="53" y="19"/>
                    <a:pt x="53" y="19"/>
                  </a:cubicBezTo>
                  <a:cubicBezTo>
                    <a:pt x="53" y="17"/>
                    <a:pt x="53" y="17"/>
                    <a:pt x="53" y="17"/>
                  </a:cubicBezTo>
                  <a:cubicBezTo>
                    <a:pt x="54" y="18"/>
                    <a:pt x="55" y="18"/>
                    <a:pt x="56" y="18"/>
                  </a:cubicBezTo>
                  <a:cubicBezTo>
                    <a:pt x="57" y="18"/>
                    <a:pt x="57" y="18"/>
                    <a:pt x="57" y="17"/>
                  </a:cubicBezTo>
                  <a:close/>
                  <a:moveTo>
                    <a:pt x="60" y="24"/>
                  </a:moveTo>
                  <a:cubicBezTo>
                    <a:pt x="23" y="24"/>
                    <a:pt x="23" y="24"/>
                    <a:pt x="23" y="24"/>
                  </a:cubicBezTo>
                  <a:cubicBezTo>
                    <a:pt x="23" y="22"/>
                    <a:pt x="23" y="22"/>
                    <a:pt x="23" y="22"/>
                  </a:cubicBezTo>
                  <a:cubicBezTo>
                    <a:pt x="60" y="22"/>
                    <a:pt x="60" y="22"/>
                    <a:pt x="60" y="22"/>
                  </a:cubicBezTo>
                  <a:lnTo>
                    <a:pt x="60" y="24"/>
                  </a:lnTo>
                  <a:close/>
                  <a:moveTo>
                    <a:pt x="60" y="34"/>
                  </a:moveTo>
                  <a:cubicBezTo>
                    <a:pt x="23" y="34"/>
                    <a:pt x="23" y="34"/>
                    <a:pt x="23" y="34"/>
                  </a:cubicBezTo>
                  <a:cubicBezTo>
                    <a:pt x="23" y="32"/>
                    <a:pt x="23" y="32"/>
                    <a:pt x="23" y="32"/>
                  </a:cubicBezTo>
                  <a:cubicBezTo>
                    <a:pt x="60" y="32"/>
                    <a:pt x="60" y="32"/>
                    <a:pt x="60" y="32"/>
                  </a:cubicBezTo>
                  <a:lnTo>
                    <a:pt x="60" y="34"/>
                  </a:lnTo>
                  <a:close/>
                  <a:moveTo>
                    <a:pt x="23" y="37"/>
                  </a:moveTo>
                  <a:cubicBezTo>
                    <a:pt x="40" y="37"/>
                    <a:pt x="40" y="37"/>
                    <a:pt x="40" y="37"/>
                  </a:cubicBezTo>
                  <a:cubicBezTo>
                    <a:pt x="40" y="39"/>
                    <a:pt x="40" y="39"/>
                    <a:pt x="40" y="39"/>
                  </a:cubicBezTo>
                  <a:cubicBezTo>
                    <a:pt x="23" y="39"/>
                    <a:pt x="23" y="39"/>
                    <a:pt x="23" y="39"/>
                  </a:cubicBezTo>
                  <a:lnTo>
                    <a:pt x="23" y="37"/>
                  </a:lnTo>
                  <a:close/>
                  <a:moveTo>
                    <a:pt x="23" y="42"/>
                  </a:moveTo>
                  <a:cubicBezTo>
                    <a:pt x="40" y="42"/>
                    <a:pt x="40" y="42"/>
                    <a:pt x="40" y="42"/>
                  </a:cubicBezTo>
                  <a:cubicBezTo>
                    <a:pt x="40" y="44"/>
                    <a:pt x="40" y="44"/>
                    <a:pt x="40" y="44"/>
                  </a:cubicBezTo>
                  <a:cubicBezTo>
                    <a:pt x="23" y="44"/>
                    <a:pt x="23" y="44"/>
                    <a:pt x="23" y="44"/>
                  </a:cubicBezTo>
                  <a:lnTo>
                    <a:pt x="23" y="42"/>
                  </a:lnTo>
                  <a:close/>
                  <a:moveTo>
                    <a:pt x="23" y="47"/>
                  </a:moveTo>
                  <a:cubicBezTo>
                    <a:pt x="40" y="47"/>
                    <a:pt x="40" y="47"/>
                    <a:pt x="40" y="47"/>
                  </a:cubicBezTo>
                  <a:cubicBezTo>
                    <a:pt x="40" y="49"/>
                    <a:pt x="40" y="49"/>
                    <a:pt x="40" y="49"/>
                  </a:cubicBezTo>
                  <a:cubicBezTo>
                    <a:pt x="23" y="49"/>
                    <a:pt x="23" y="49"/>
                    <a:pt x="23" y="49"/>
                  </a:cubicBezTo>
                  <a:lnTo>
                    <a:pt x="23" y="47"/>
                  </a:lnTo>
                  <a:close/>
                  <a:moveTo>
                    <a:pt x="23" y="52"/>
                  </a:moveTo>
                  <a:cubicBezTo>
                    <a:pt x="40" y="52"/>
                    <a:pt x="40" y="52"/>
                    <a:pt x="40" y="52"/>
                  </a:cubicBezTo>
                  <a:cubicBezTo>
                    <a:pt x="40" y="54"/>
                    <a:pt x="40" y="54"/>
                    <a:pt x="40" y="54"/>
                  </a:cubicBezTo>
                  <a:cubicBezTo>
                    <a:pt x="23" y="54"/>
                    <a:pt x="23" y="54"/>
                    <a:pt x="23" y="54"/>
                  </a:cubicBezTo>
                  <a:lnTo>
                    <a:pt x="23" y="52"/>
                  </a:lnTo>
                  <a:close/>
                  <a:moveTo>
                    <a:pt x="23" y="57"/>
                  </a:moveTo>
                  <a:cubicBezTo>
                    <a:pt x="40" y="57"/>
                    <a:pt x="40" y="57"/>
                    <a:pt x="40" y="57"/>
                  </a:cubicBezTo>
                  <a:cubicBezTo>
                    <a:pt x="40" y="59"/>
                    <a:pt x="40" y="59"/>
                    <a:pt x="40" y="59"/>
                  </a:cubicBezTo>
                  <a:cubicBezTo>
                    <a:pt x="23" y="59"/>
                    <a:pt x="23" y="59"/>
                    <a:pt x="23" y="59"/>
                  </a:cubicBezTo>
                  <a:lnTo>
                    <a:pt x="23" y="57"/>
                  </a:lnTo>
                  <a:close/>
                  <a:moveTo>
                    <a:pt x="60" y="37"/>
                  </a:moveTo>
                  <a:cubicBezTo>
                    <a:pt x="43" y="37"/>
                    <a:pt x="43" y="37"/>
                    <a:pt x="43" y="37"/>
                  </a:cubicBezTo>
                  <a:cubicBezTo>
                    <a:pt x="43" y="59"/>
                    <a:pt x="43" y="59"/>
                    <a:pt x="43" y="59"/>
                  </a:cubicBezTo>
                  <a:cubicBezTo>
                    <a:pt x="60" y="59"/>
                    <a:pt x="60" y="59"/>
                    <a:pt x="60" y="59"/>
                  </a:cubicBezTo>
                  <a:lnTo>
                    <a:pt x="60" y="37"/>
                  </a:lnTo>
                  <a:close/>
                  <a:moveTo>
                    <a:pt x="58" y="57"/>
                  </a:moveTo>
                  <a:cubicBezTo>
                    <a:pt x="45" y="57"/>
                    <a:pt x="45" y="57"/>
                    <a:pt x="45" y="57"/>
                  </a:cubicBezTo>
                  <a:cubicBezTo>
                    <a:pt x="45" y="39"/>
                    <a:pt x="45" y="39"/>
                    <a:pt x="45" y="39"/>
                  </a:cubicBezTo>
                  <a:cubicBezTo>
                    <a:pt x="58" y="39"/>
                    <a:pt x="58" y="39"/>
                    <a:pt x="58" y="39"/>
                  </a:cubicBezTo>
                  <a:lnTo>
                    <a:pt x="58" y="5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5">
                <a:latin typeface="Arial"/>
                <a:ea typeface="微软雅黑"/>
                <a:cs typeface="思源黑体旧字形 Light" panose="020B0300000000000000" charset="-128"/>
                <a:sym typeface="Arial"/>
              </a:endParaRPr>
            </a:p>
          </p:txBody>
        </p:sp>
        <p:sp>
          <p:nvSpPr>
            <p:cNvPr id="42" name="图形">
              <a:extLst>
                <a:ext uri="{FF2B5EF4-FFF2-40B4-BE49-F238E27FC236}">
                  <a16:creationId xmlns:a16="http://schemas.microsoft.com/office/drawing/2014/main" id="{63EE9336-2023-A105-D52A-6C90F57E02C0}"/>
                </a:ext>
              </a:extLst>
            </p:cNvPr>
            <p:cNvSpPr>
              <a:spLocks noEditPoints="1"/>
            </p:cNvSpPr>
            <p:nvPr>
              <p:custDataLst>
                <p:tags r:id="rId37"/>
              </p:custDataLst>
            </p:nvPr>
          </p:nvSpPr>
          <p:spPr bwMode="auto">
            <a:xfrm>
              <a:off x="3473450" y="3046730"/>
              <a:ext cx="258445" cy="243840"/>
            </a:xfrm>
            <a:custGeom>
              <a:avLst/>
              <a:gdLst>
                <a:gd name="T0" fmla="*/ 17 w 71"/>
                <a:gd name="T1" fmla="*/ 45 h 67"/>
                <a:gd name="T2" fmla="*/ 29 w 71"/>
                <a:gd name="T3" fmla="*/ 32 h 67"/>
                <a:gd name="T4" fmla="*/ 30 w 71"/>
                <a:gd name="T5" fmla="*/ 30 h 67"/>
                <a:gd name="T6" fmla="*/ 29 w 71"/>
                <a:gd name="T7" fmla="*/ 25 h 67"/>
                <a:gd name="T8" fmla="*/ 27 w 71"/>
                <a:gd name="T9" fmla="*/ 20 h 67"/>
                <a:gd name="T10" fmla="*/ 28 w 71"/>
                <a:gd name="T11" fmla="*/ 15 h 67"/>
                <a:gd name="T12" fmla="*/ 34 w 71"/>
                <a:gd name="T13" fmla="*/ 12 h 67"/>
                <a:gd name="T14" fmla="*/ 39 w 71"/>
                <a:gd name="T15" fmla="*/ 14 h 67"/>
                <a:gd name="T16" fmla="*/ 40 w 71"/>
                <a:gd name="T17" fmla="*/ 16 h 67"/>
                <a:gd name="T18" fmla="*/ 40 w 71"/>
                <a:gd name="T19" fmla="*/ 20 h 67"/>
                <a:gd name="T20" fmla="*/ 40 w 71"/>
                <a:gd name="T21" fmla="*/ 24 h 67"/>
                <a:gd name="T22" fmla="*/ 37 w 71"/>
                <a:gd name="T23" fmla="*/ 29 h 67"/>
                <a:gd name="T24" fmla="*/ 38 w 71"/>
                <a:gd name="T25" fmla="*/ 31 h 67"/>
                <a:gd name="T26" fmla="*/ 48 w 71"/>
                <a:gd name="T27" fmla="*/ 35 h 67"/>
                <a:gd name="T28" fmla="*/ 28 w 71"/>
                <a:gd name="T29" fmla="*/ 31 h 67"/>
                <a:gd name="T30" fmla="*/ 22 w 71"/>
                <a:gd name="T31" fmla="*/ 29 h 67"/>
                <a:gd name="T32" fmla="*/ 26 w 71"/>
                <a:gd name="T33" fmla="*/ 24 h 67"/>
                <a:gd name="T34" fmla="*/ 26 w 71"/>
                <a:gd name="T35" fmla="*/ 18 h 67"/>
                <a:gd name="T36" fmla="*/ 19 w 71"/>
                <a:gd name="T37" fmla="*/ 13 h 67"/>
                <a:gd name="T38" fmla="*/ 17 w 71"/>
                <a:gd name="T39" fmla="*/ 28 h 67"/>
                <a:gd name="T40" fmla="*/ 16 w 71"/>
                <a:gd name="T41" fmla="*/ 29 h 67"/>
                <a:gd name="T42" fmla="*/ 15 w 71"/>
                <a:gd name="T43" fmla="*/ 45 h 67"/>
                <a:gd name="T44" fmla="*/ 52 w 71"/>
                <a:gd name="T45" fmla="*/ 30 h 67"/>
                <a:gd name="T46" fmla="*/ 51 w 71"/>
                <a:gd name="T47" fmla="*/ 28 h 67"/>
                <a:gd name="T48" fmla="*/ 53 w 71"/>
                <a:gd name="T49" fmla="*/ 23 h 67"/>
                <a:gd name="T50" fmla="*/ 54 w 71"/>
                <a:gd name="T51" fmla="*/ 19 h 67"/>
                <a:gd name="T52" fmla="*/ 48 w 71"/>
                <a:gd name="T53" fmla="*/ 12 h 67"/>
                <a:gd name="T54" fmla="*/ 48 w 71"/>
                <a:gd name="T55" fmla="*/ 12 h 67"/>
                <a:gd name="T56" fmla="*/ 43 w 71"/>
                <a:gd name="T57" fmla="*/ 15 h 67"/>
                <a:gd name="T58" fmla="*/ 42 w 71"/>
                <a:gd name="T59" fmla="*/ 18 h 67"/>
                <a:gd name="T60" fmla="*/ 42 w 71"/>
                <a:gd name="T61" fmla="*/ 19 h 67"/>
                <a:gd name="T62" fmla="*/ 44 w 71"/>
                <a:gd name="T63" fmla="*/ 26 h 67"/>
                <a:gd name="T64" fmla="*/ 44 w 71"/>
                <a:gd name="T65" fmla="*/ 29 h 67"/>
                <a:gd name="T66" fmla="*/ 40 w 71"/>
                <a:gd name="T67" fmla="*/ 31 h 67"/>
                <a:gd name="T68" fmla="*/ 53 w 71"/>
                <a:gd name="T69" fmla="*/ 44 h 67"/>
                <a:gd name="T70" fmla="*/ 60 w 71"/>
                <a:gd name="T71" fmla="*/ 32 h 67"/>
                <a:gd name="T72" fmla="*/ 71 w 71"/>
                <a:gd name="T73" fmla="*/ 51 h 67"/>
                <a:gd name="T74" fmla="*/ 7 w 71"/>
                <a:gd name="T75" fmla="*/ 67 h 67"/>
                <a:gd name="T76" fmla="*/ 5 w 71"/>
                <a:gd name="T77" fmla="*/ 65 h 67"/>
                <a:gd name="T78" fmla="*/ 0 w 71"/>
                <a:gd name="T79" fmla="*/ 51 h 67"/>
                <a:gd name="T80" fmla="*/ 66 w 71"/>
                <a:gd name="T81" fmla="*/ 0 h 67"/>
                <a:gd name="T82" fmla="*/ 66 w 71"/>
                <a:gd name="T83" fmla="*/ 3 h 67"/>
                <a:gd name="T84" fmla="*/ 3 w 71"/>
                <a:gd name="T85" fmla="*/ 51 h 67"/>
                <a:gd name="T86" fmla="*/ 12 w 71"/>
                <a:gd name="T87" fmla="*/ 54 h 67"/>
                <a:gd name="T88" fmla="*/ 18 w 71"/>
                <a:gd name="T89" fmla="*/ 53 h 67"/>
                <a:gd name="T90" fmla="*/ 68 w 71"/>
                <a:gd name="T91" fmla="*/ 51 h 67"/>
                <a:gd name="T92" fmla="*/ 6 w 71"/>
                <a:gd name="T93" fmla="*/ 16 h 67"/>
                <a:gd name="T94" fmla="*/ 18 w 71"/>
                <a:gd name="T95" fmla="*/ 5 h 67"/>
                <a:gd name="T96" fmla="*/ 4 w 71"/>
                <a:gd name="T97" fmla="*/ 5 h 67"/>
                <a:gd name="T98" fmla="*/ 5 w 71"/>
                <a:gd name="T99" fmla="*/ 17 h 67"/>
                <a:gd name="T100" fmla="*/ 4 w 71"/>
                <a:gd name="T101" fmla="*/ 25 h 67"/>
                <a:gd name="T102" fmla="*/ 6 w 71"/>
                <a:gd name="T103" fmla="*/ 2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 h="67">
                  <a:moveTo>
                    <a:pt x="48" y="35"/>
                  </a:moveTo>
                  <a:cubicBezTo>
                    <a:pt x="48" y="35"/>
                    <a:pt x="51" y="45"/>
                    <a:pt x="51" y="45"/>
                  </a:cubicBezTo>
                  <a:cubicBezTo>
                    <a:pt x="17" y="45"/>
                    <a:pt x="17" y="45"/>
                    <a:pt x="17" y="45"/>
                  </a:cubicBezTo>
                  <a:cubicBezTo>
                    <a:pt x="17" y="45"/>
                    <a:pt x="19" y="35"/>
                    <a:pt x="20" y="35"/>
                  </a:cubicBezTo>
                  <a:cubicBezTo>
                    <a:pt x="21" y="35"/>
                    <a:pt x="27" y="33"/>
                    <a:pt x="29" y="32"/>
                  </a:cubicBezTo>
                  <a:cubicBezTo>
                    <a:pt x="29" y="32"/>
                    <a:pt x="29" y="32"/>
                    <a:pt x="29" y="32"/>
                  </a:cubicBezTo>
                  <a:cubicBezTo>
                    <a:pt x="30" y="31"/>
                    <a:pt x="30" y="31"/>
                    <a:pt x="30" y="31"/>
                  </a:cubicBezTo>
                  <a:cubicBezTo>
                    <a:pt x="30" y="31"/>
                    <a:pt x="30" y="31"/>
                    <a:pt x="30" y="31"/>
                  </a:cubicBezTo>
                  <a:cubicBezTo>
                    <a:pt x="30" y="31"/>
                    <a:pt x="30" y="31"/>
                    <a:pt x="30" y="30"/>
                  </a:cubicBezTo>
                  <a:cubicBezTo>
                    <a:pt x="30" y="30"/>
                    <a:pt x="31" y="29"/>
                    <a:pt x="31" y="29"/>
                  </a:cubicBezTo>
                  <a:cubicBezTo>
                    <a:pt x="31" y="29"/>
                    <a:pt x="29" y="27"/>
                    <a:pt x="29" y="25"/>
                  </a:cubicBezTo>
                  <a:cubicBezTo>
                    <a:pt x="29" y="25"/>
                    <a:pt x="29" y="25"/>
                    <a:pt x="29" y="25"/>
                  </a:cubicBezTo>
                  <a:cubicBezTo>
                    <a:pt x="29" y="25"/>
                    <a:pt x="28" y="24"/>
                    <a:pt x="28" y="24"/>
                  </a:cubicBezTo>
                  <a:cubicBezTo>
                    <a:pt x="27" y="24"/>
                    <a:pt x="27" y="23"/>
                    <a:pt x="27" y="23"/>
                  </a:cubicBezTo>
                  <a:cubicBezTo>
                    <a:pt x="27" y="22"/>
                    <a:pt x="26" y="21"/>
                    <a:pt x="27" y="20"/>
                  </a:cubicBezTo>
                  <a:cubicBezTo>
                    <a:pt x="27" y="20"/>
                    <a:pt x="28" y="20"/>
                    <a:pt x="28" y="20"/>
                  </a:cubicBezTo>
                  <a:cubicBezTo>
                    <a:pt x="28" y="20"/>
                    <a:pt x="28" y="19"/>
                    <a:pt x="28" y="18"/>
                  </a:cubicBezTo>
                  <a:cubicBezTo>
                    <a:pt x="27" y="16"/>
                    <a:pt x="28" y="16"/>
                    <a:pt x="28" y="15"/>
                  </a:cubicBezTo>
                  <a:cubicBezTo>
                    <a:pt x="29" y="14"/>
                    <a:pt x="30" y="14"/>
                    <a:pt x="30" y="14"/>
                  </a:cubicBezTo>
                  <a:cubicBezTo>
                    <a:pt x="30" y="14"/>
                    <a:pt x="31" y="14"/>
                    <a:pt x="31" y="13"/>
                  </a:cubicBezTo>
                  <a:cubicBezTo>
                    <a:pt x="32" y="13"/>
                    <a:pt x="33" y="12"/>
                    <a:pt x="34" y="12"/>
                  </a:cubicBezTo>
                  <a:cubicBezTo>
                    <a:pt x="39" y="12"/>
                    <a:pt x="41" y="15"/>
                    <a:pt x="41" y="15"/>
                  </a:cubicBezTo>
                  <a:cubicBezTo>
                    <a:pt x="41" y="15"/>
                    <a:pt x="40" y="15"/>
                    <a:pt x="40" y="14"/>
                  </a:cubicBezTo>
                  <a:cubicBezTo>
                    <a:pt x="39" y="14"/>
                    <a:pt x="39" y="14"/>
                    <a:pt x="39" y="14"/>
                  </a:cubicBezTo>
                  <a:cubicBezTo>
                    <a:pt x="39" y="14"/>
                    <a:pt x="40" y="14"/>
                    <a:pt x="40" y="15"/>
                  </a:cubicBezTo>
                  <a:cubicBezTo>
                    <a:pt x="41" y="16"/>
                    <a:pt x="41" y="16"/>
                    <a:pt x="41" y="16"/>
                  </a:cubicBezTo>
                  <a:cubicBezTo>
                    <a:pt x="41" y="16"/>
                    <a:pt x="41" y="16"/>
                    <a:pt x="40" y="16"/>
                  </a:cubicBezTo>
                  <a:cubicBezTo>
                    <a:pt x="40" y="16"/>
                    <a:pt x="40" y="16"/>
                    <a:pt x="40" y="16"/>
                  </a:cubicBezTo>
                  <a:cubicBezTo>
                    <a:pt x="40" y="16"/>
                    <a:pt x="40" y="17"/>
                    <a:pt x="40" y="18"/>
                  </a:cubicBezTo>
                  <a:cubicBezTo>
                    <a:pt x="40" y="19"/>
                    <a:pt x="40" y="20"/>
                    <a:pt x="40" y="20"/>
                  </a:cubicBezTo>
                  <a:cubicBezTo>
                    <a:pt x="40" y="20"/>
                    <a:pt x="41" y="20"/>
                    <a:pt x="41" y="20"/>
                  </a:cubicBezTo>
                  <a:cubicBezTo>
                    <a:pt x="42" y="21"/>
                    <a:pt x="41" y="22"/>
                    <a:pt x="41" y="23"/>
                  </a:cubicBezTo>
                  <a:cubicBezTo>
                    <a:pt x="41" y="23"/>
                    <a:pt x="41" y="24"/>
                    <a:pt x="40" y="24"/>
                  </a:cubicBezTo>
                  <a:cubicBezTo>
                    <a:pt x="40" y="24"/>
                    <a:pt x="39" y="25"/>
                    <a:pt x="39" y="25"/>
                  </a:cubicBezTo>
                  <a:cubicBezTo>
                    <a:pt x="39" y="25"/>
                    <a:pt x="39" y="25"/>
                    <a:pt x="39" y="25"/>
                  </a:cubicBezTo>
                  <a:cubicBezTo>
                    <a:pt x="39" y="27"/>
                    <a:pt x="37" y="29"/>
                    <a:pt x="37" y="29"/>
                  </a:cubicBezTo>
                  <a:cubicBezTo>
                    <a:pt x="37" y="29"/>
                    <a:pt x="37" y="30"/>
                    <a:pt x="38" y="30"/>
                  </a:cubicBezTo>
                  <a:cubicBezTo>
                    <a:pt x="38" y="31"/>
                    <a:pt x="38" y="31"/>
                    <a:pt x="38" y="31"/>
                  </a:cubicBezTo>
                  <a:cubicBezTo>
                    <a:pt x="38" y="31"/>
                    <a:pt x="38" y="31"/>
                    <a:pt x="38" y="31"/>
                  </a:cubicBezTo>
                  <a:cubicBezTo>
                    <a:pt x="39" y="32"/>
                    <a:pt x="39" y="32"/>
                    <a:pt x="39" y="32"/>
                  </a:cubicBezTo>
                  <a:cubicBezTo>
                    <a:pt x="39" y="32"/>
                    <a:pt x="39" y="32"/>
                    <a:pt x="39" y="32"/>
                  </a:cubicBezTo>
                  <a:cubicBezTo>
                    <a:pt x="41" y="33"/>
                    <a:pt x="47" y="35"/>
                    <a:pt x="48" y="35"/>
                  </a:cubicBezTo>
                  <a:close/>
                  <a:moveTo>
                    <a:pt x="20" y="33"/>
                  </a:moveTo>
                  <a:cubicBezTo>
                    <a:pt x="20" y="33"/>
                    <a:pt x="24" y="32"/>
                    <a:pt x="28" y="31"/>
                  </a:cubicBezTo>
                  <a:cubicBezTo>
                    <a:pt x="28" y="31"/>
                    <a:pt x="28" y="31"/>
                    <a:pt x="28" y="31"/>
                  </a:cubicBezTo>
                  <a:cubicBezTo>
                    <a:pt x="26" y="30"/>
                    <a:pt x="23" y="29"/>
                    <a:pt x="23" y="29"/>
                  </a:cubicBezTo>
                  <a:cubicBezTo>
                    <a:pt x="23" y="29"/>
                    <a:pt x="23" y="29"/>
                    <a:pt x="23" y="29"/>
                  </a:cubicBezTo>
                  <a:cubicBezTo>
                    <a:pt x="23" y="29"/>
                    <a:pt x="22" y="29"/>
                    <a:pt x="22" y="29"/>
                  </a:cubicBezTo>
                  <a:cubicBezTo>
                    <a:pt x="22" y="29"/>
                    <a:pt x="22" y="28"/>
                    <a:pt x="22" y="28"/>
                  </a:cubicBezTo>
                  <a:cubicBezTo>
                    <a:pt x="24" y="28"/>
                    <a:pt x="25" y="27"/>
                    <a:pt x="25" y="27"/>
                  </a:cubicBezTo>
                  <a:cubicBezTo>
                    <a:pt x="25" y="27"/>
                    <a:pt x="25" y="26"/>
                    <a:pt x="26" y="24"/>
                  </a:cubicBezTo>
                  <a:cubicBezTo>
                    <a:pt x="25" y="24"/>
                    <a:pt x="25" y="24"/>
                    <a:pt x="25" y="23"/>
                  </a:cubicBezTo>
                  <a:cubicBezTo>
                    <a:pt x="24" y="21"/>
                    <a:pt x="25" y="19"/>
                    <a:pt x="26" y="19"/>
                  </a:cubicBezTo>
                  <a:cubicBezTo>
                    <a:pt x="26" y="18"/>
                    <a:pt x="26" y="18"/>
                    <a:pt x="26" y="18"/>
                  </a:cubicBezTo>
                  <a:cubicBezTo>
                    <a:pt x="25" y="15"/>
                    <a:pt x="24" y="14"/>
                    <a:pt x="23" y="14"/>
                  </a:cubicBezTo>
                  <a:cubicBezTo>
                    <a:pt x="22" y="13"/>
                    <a:pt x="22" y="14"/>
                    <a:pt x="22" y="14"/>
                  </a:cubicBezTo>
                  <a:cubicBezTo>
                    <a:pt x="22" y="14"/>
                    <a:pt x="22" y="13"/>
                    <a:pt x="19" y="13"/>
                  </a:cubicBezTo>
                  <a:cubicBezTo>
                    <a:pt x="17" y="13"/>
                    <a:pt x="14" y="15"/>
                    <a:pt x="14" y="18"/>
                  </a:cubicBezTo>
                  <a:cubicBezTo>
                    <a:pt x="12" y="22"/>
                    <a:pt x="14" y="28"/>
                    <a:pt x="14" y="28"/>
                  </a:cubicBezTo>
                  <a:cubicBezTo>
                    <a:pt x="14" y="28"/>
                    <a:pt x="16" y="28"/>
                    <a:pt x="17" y="28"/>
                  </a:cubicBezTo>
                  <a:cubicBezTo>
                    <a:pt x="17" y="28"/>
                    <a:pt x="17" y="29"/>
                    <a:pt x="17" y="29"/>
                  </a:cubicBezTo>
                  <a:cubicBezTo>
                    <a:pt x="17" y="29"/>
                    <a:pt x="17" y="29"/>
                    <a:pt x="16" y="29"/>
                  </a:cubicBezTo>
                  <a:cubicBezTo>
                    <a:pt x="16" y="29"/>
                    <a:pt x="16" y="29"/>
                    <a:pt x="16" y="29"/>
                  </a:cubicBezTo>
                  <a:cubicBezTo>
                    <a:pt x="16" y="29"/>
                    <a:pt x="11" y="31"/>
                    <a:pt x="10" y="31"/>
                  </a:cubicBezTo>
                  <a:cubicBezTo>
                    <a:pt x="10" y="31"/>
                    <a:pt x="8" y="45"/>
                    <a:pt x="8" y="45"/>
                  </a:cubicBezTo>
                  <a:cubicBezTo>
                    <a:pt x="15" y="45"/>
                    <a:pt x="15" y="45"/>
                    <a:pt x="15" y="45"/>
                  </a:cubicBezTo>
                  <a:cubicBezTo>
                    <a:pt x="15" y="45"/>
                    <a:pt x="15" y="45"/>
                    <a:pt x="15" y="44"/>
                  </a:cubicBezTo>
                  <a:cubicBezTo>
                    <a:pt x="18" y="34"/>
                    <a:pt x="19" y="33"/>
                    <a:pt x="20" y="33"/>
                  </a:cubicBezTo>
                  <a:close/>
                  <a:moveTo>
                    <a:pt x="52" y="30"/>
                  </a:moveTo>
                  <a:cubicBezTo>
                    <a:pt x="51" y="29"/>
                    <a:pt x="51" y="29"/>
                    <a:pt x="51" y="29"/>
                  </a:cubicBezTo>
                  <a:cubicBezTo>
                    <a:pt x="51" y="29"/>
                    <a:pt x="51" y="29"/>
                    <a:pt x="51" y="29"/>
                  </a:cubicBezTo>
                  <a:cubicBezTo>
                    <a:pt x="51" y="28"/>
                    <a:pt x="51" y="28"/>
                    <a:pt x="51" y="28"/>
                  </a:cubicBezTo>
                  <a:cubicBezTo>
                    <a:pt x="51" y="27"/>
                    <a:pt x="51" y="26"/>
                    <a:pt x="51" y="26"/>
                  </a:cubicBezTo>
                  <a:cubicBezTo>
                    <a:pt x="51" y="26"/>
                    <a:pt x="51" y="26"/>
                    <a:pt x="51" y="26"/>
                  </a:cubicBezTo>
                  <a:cubicBezTo>
                    <a:pt x="52" y="25"/>
                    <a:pt x="52" y="24"/>
                    <a:pt x="53" y="23"/>
                  </a:cubicBezTo>
                  <a:cubicBezTo>
                    <a:pt x="53" y="23"/>
                    <a:pt x="53" y="23"/>
                    <a:pt x="53" y="23"/>
                  </a:cubicBezTo>
                  <a:cubicBezTo>
                    <a:pt x="54" y="22"/>
                    <a:pt x="54" y="22"/>
                    <a:pt x="54" y="21"/>
                  </a:cubicBezTo>
                  <a:cubicBezTo>
                    <a:pt x="54" y="21"/>
                    <a:pt x="55" y="19"/>
                    <a:pt x="54" y="19"/>
                  </a:cubicBezTo>
                  <a:cubicBezTo>
                    <a:pt x="54" y="19"/>
                    <a:pt x="54" y="19"/>
                    <a:pt x="53" y="19"/>
                  </a:cubicBezTo>
                  <a:cubicBezTo>
                    <a:pt x="53" y="18"/>
                    <a:pt x="54" y="17"/>
                    <a:pt x="54" y="17"/>
                  </a:cubicBezTo>
                  <a:cubicBezTo>
                    <a:pt x="54" y="16"/>
                    <a:pt x="53"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5" y="12"/>
                    <a:pt x="44" y="13"/>
                    <a:pt x="43" y="14"/>
                  </a:cubicBezTo>
                  <a:cubicBezTo>
                    <a:pt x="43" y="15"/>
                    <a:pt x="43" y="15"/>
                    <a:pt x="43" y="15"/>
                  </a:cubicBezTo>
                  <a:cubicBezTo>
                    <a:pt x="43" y="15"/>
                    <a:pt x="43" y="16"/>
                    <a:pt x="43" y="16"/>
                  </a:cubicBezTo>
                  <a:cubicBezTo>
                    <a:pt x="43" y="16"/>
                    <a:pt x="43" y="16"/>
                    <a:pt x="43" y="16"/>
                  </a:cubicBezTo>
                  <a:cubicBezTo>
                    <a:pt x="43" y="17"/>
                    <a:pt x="43" y="18"/>
                    <a:pt x="42" y="18"/>
                  </a:cubicBezTo>
                  <a:cubicBezTo>
                    <a:pt x="42" y="18"/>
                    <a:pt x="42" y="18"/>
                    <a:pt x="42" y="18"/>
                  </a:cubicBezTo>
                  <a:cubicBezTo>
                    <a:pt x="42" y="18"/>
                    <a:pt x="42" y="18"/>
                    <a:pt x="42" y="19"/>
                  </a:cubicBezTo>
                  <a:cubicBezTo>
                    <a:pt x="42" y="19"/>
                    <a:pt x="42" y="19"/>
                    <a:pt x="42" y="19"/>
                  </a:cubicBezTo>
                  <a:cubicBezTo>
                    <a:pt x="42" y="19"/>
                    <a:pt x="42" y="19"/>
                    <a:pt x="42" y="19"/>
                  </a:cubicBezTo>
                  <a:cubicBezTo>
                    <a:pt x="43" y="19"/>
                    <a:pt x="44" y="21"/>
                    <a:pt x="43" y="23"/>
                  </a:cubicBezTo>
                  <a:cubicBezTo>
                    <a:pt x="43" y="24"/>
                    <a:pt x="44" y="25"/>
                    <a:pt x="44" y="26"/>
                  </a:cubicBezTo>
                  <a:cubicBezTo>
                    <a:pt x="45" y="26"/>
                    <a:pt x="45" y="26"/>
                    <a:pt x="45" y="26"/>
                  </a:cubicBezTo>
                  <a:cubicBezTo>
                    <a:pt x="45" y="26"/>
                    <a:pt x="45" y="27"/>
                    <a:pt x="45" y="28"/>
                  </a:cubicBezTo>
                  <a:cubicBezTo>
                    <a:pt x="44" y="28"/>
                    <a:pt x="44" y="28"/>
                    <a:pt x="44" y="29"/>
                  </a:cubicBezTo>
                  <a:cubicBezTo>
                    <a:pt x="44" y="29"/>
                    <a:pt x="44" y="29"/>
                    <a:pt x="44" y="29"/>
                  </a:cubicBezTo>
                  <a:cubicBezTo>
                    <a:pt x="44" y="30"/>
                    <a:pt x="44" y="30"/>
                    <a:pt x="44" y="30"/>
                  </a:cubicBezTo>
                  <a:cubicBezTo>
                    <a:pt x="43" y="30"/>
                    <a:pt x="41" y="30"/>
                    <a:pt x="40" y="31"/>
                  </a:cubicBezTo>
                  <a:cubicBezTo>
                    <a:pt x="40" y="31"/>
                    <a:pt x="40" y="31"/>
                    <a:pt x="40" y="31"/>
                  </a:cubicBezTo>
                  <a:cubicBezTo>
                    <a:pt x="43" y="32"/>
                    <a:pt x="48" y="33"/>
                    <a:pt x="48" y="33"/>
                  </a:cubicBezTo>
                  <a:cubicBezTo>
                    <a:pt x="49" y="33"/>
                    <a:pt x="50" y="34"/>
                    <a:pt x="53" y="44"/>
                  </a:cubicBezTo>
                  <a:cubicBezTo>
                    <a:pt x="53" y="45"/>
                    <a:pt x="53" y="45"/>
                    <a:pt x="53" y="45"/>
                  </a:cubicBezTo>
                  <a:cubicBezTo>
                    <a:pt x="63" y="45"/>
                    <a:pt x="63" y="45"/>
                    <a:pt x="63" y="45"/>
                  </a:cubicBezTo>
                  <a:cubicBezTo>
                    <a:pt x="62" y="40"/>
                    <a:pt x="61" y="32"/>
                    <a:pt x="60" y="32"/>
                  </a:cubicBezTo>
                  <a:cubicBezTo>
                    <a:pt x="59" y="32"/>
                    <a:pt x="54" y="30"/>
                    <a:pt x="52" y="30"/>
                  </a:cubicBezTo>
                  <a:close/>
                  <a:moveTo>
                    <a:pt x="71" y="5"/>
                  </a:moveTo>
                  <a:cubicBezTo>
                    <a:pt x="71" y="51"/>
                    <a:pt x="71" y="51"/>
                    <a:pt x="71" y="51"/>
                  </a:cubicBezTo>
                  <a:cubicBezTo>
                    <a:pt x="71" y="54"/>
                    <a:pt x="68" y="56"/>
                    <a:pt x="66" y="56"/>
                  </a:cubicBezTo>
                  <a:cubicBezTo>
                    <a:pt x="19" y="56"/>
                    <a:pt x="19" y="56"/>
                    <a:pt x="19" y="56"/>
                  </a:cubicBezTo>
                  <a:cubicBezTo>
                    <a:pt x="7" y="67"/>
                    <a:pt x="7" y="67"/>
                    <a:pt x="7" y="67"/>
                  </a:cubicBezTo>
                  <a:cubicBezTo>
                    <a:pt x="7" y="67"/>
                    <a:pt x="6" y="67"/>
                    <a:pt x="6" y="67"/>
                  </a:cubicBezTo>
                  <a:cubicBezTo>
                    <a:pt x="6" y="67"/>
                    <a:pt x="5" y="67"/>
                    <a:pt x="5" y="67"/>
                  </a:cubicBezTo>
                  <a:cubicBezTo>
                    <a:pt x="5" y="66"/>
                    <a:pt x="4" y="66"/>
                    <a:pt x="5" y="65"/>
                  </a:cubicBezTo>
                  <a:cubicBezTo>
                    <a:pt x="8" y="56"/>
                    <a:pt x="8" y="56"/>
                    <a:pt x="8" y="56"/>
                  </a:cubicBezTo>
                  <a:cubicBezTo>
                    <a:pt x="5" y="56"/>
                    <a:pt x="5" y="56"/>
                    <a:pt x="5" y="56"/>
                  </a:cubicBezTo>
                  <a:cubicBezTo>
                    <a:pt x="2" y="56"/>
                    <a:pt x="0" y="54"/>
                    <a:pt x="0" y="51"/>
                  </a:cubicBezTo>
                  <a:cubicBezTo>
                    <a:pt x="0" y="5"/>
                    <a:pt x="0" y="5"/>
                    <a:pt x="0" y="5"/>
                  </a:cubicBezTo>
                  <a:cubicBezTo>
                    <a:pt x="0" y="2"/>
                    <a:pt x="2" y="0"/>
                    <a:pt x="5" y="0"/>
                  </a:cubicBezTo>
                  <a:cubicBezTo>
                    <a:pt x="66" y="0"/>
                    <a:pt x="66" y="0"/>
                    <a:pt x="66" y="0"/>
                  </a:cubicBezTo>
                  <a:cubicBezTo>
                    <a:pt x="68" y="0"/>
                    <a:pt x="71" y="2"/>
                    <a:pt x="71" y="5"/>
                  </a:cubicBezTo>
                  <a:close/>
                  <a:moveTo>
                    <a:pt x="68" y="5"/>
                  </a:moveTo>
                  <a:cubicBezTo>
                    <a:pt x="68" y="4"/>
                    <a:pt x="67" y="3"/>
                    <a:pt x="66" y="3"/>
                  </a:cubicBezTo>
                  <a:cubicBezTo>
                    <a:pt x="5" y="3"/>
                    <a:pt x="5" y="3"/>
                    <a:pt x="5" y="3"/>
                  </a:cubicBezTo>
                  <a:cubicBezTo>
                    <a:pt x="4" y="3"/>
                    <a:pt x="3" y="4"/>
                    <a:pt x="3" y="5"/>
                  </a:cubicBezTo>
                  <a:cubicBezTo>
                    <a:pt x="3" y="51"/>
                    <a:pt x="3" y="51"/>
                    <a:pt x="3" y="51"/>
                  </a:cubicBezTo>
                  <a:cubicBezTo>
                    <a:pt x="3" y="52"/>
                    <a:pt x="4" y="53"/>
                    <a:pt x="5" y="53"/>
                  </a:cubicBezTo>
                  <a:cubicBezTo>
                    <a:pt x="10" y="53"/>
                    <a:pt x="10" y="53"/>
                    <a:pt x="10" y="53"/>
                  </a:cubicBezTo>
                  <a:cubicBezTo>
                    <a:pt x="11" y="53"/>
                    <a:pt x="11" y="53"/>
                    <a:pt x="12" y="54"/>
                  </a:cubicBezTo>
                  <a:cubicBezTo>
                    <a:pt x="12" y="54"/>
                    <a:pt x="12" y="55"/>
                    <a:pt x="12" y="55"/>
                  </a:cubicBezTo>
                  <a:cubicBezTo>
                    <a:pt x="10" y="60"/>
                    <a:pt x="10" y="60"/>
                    <a:pt x="10" y="60"/>
                  </a:cubicBezTo>
                  <a:cubicBezTo>
                    <a:pt x="18" y="53"/>
                    <a:pt x="18" y="53"/>
                    <a:pt x="18" y="53"/>
                  </a:cubicBezTo>
                  <a:cubicBezTo>
                    <a:pt x="18" y="53"/>
                    <a:pt x="18" y="53"/>
                    <a:pt x="19" y="53"/>
                  </a:cubicBezTo>
                  <a:cubicBezTo>
                    <a:pt x="66" y="53"/>
                    <a:pt x="66" y="53"/>
                    <a:pt x="66" y="53"/>
                  </a:cubicBezTo>
                  <a:cubicBezTo>
                    <a:pt x="67" y="53"/>
                    <a:pt x="68" y="52"/>
                    <a:pt x="68" y="51"/>
                  </a:cubicBezTo>
                  <a:lnTo>
                    <a:pt x="68" y="5"/>
                  </a:lnTo>
                  <a:close/>
                  <a:moveTo>
                    <a:pt x="5" y="17"/>
                  </a:moveTo>
                  <a:cubicBezTo>
                    <a:pt x="6" y="17"/>
                    <a:pt x="6" y="16"/>
                    <a:pt x="6" y="16"/>
                  </a:cubicBezTo>
                  <a:cubicBezTo>
                    <a:pt x="6" y="6"/>
                    <a:pt x="6" y="6"/>
                    <a:pt x="6" y="6"/>
                  </a:cubicBezTo>
                  <a:cubicBezTo>
                    <a:pt x="17" y="6"/>
                    <a:pt x="17" y="6"/>
                    <a:pt x="17" y="6"/>
                  </a:cubicBezTo>
                  <a:cubicBezTo>
                    <a:pt x="18" y="6"/>
                    <a:pt x="18" y="6"/>
                    <a:pt x="18" y="5"/>
                  </a:cubicBezTo>
                  <a:cubicBezTo>
                    <a:pt x="18" y="5"/>
                    <a:pt x="18" y="4"/>
                    <a:pt x="17" y="4"/>
                  </a:cubicBezTo>
                  <a:cubicBezTo>
                    <a:pt x="5" y="4"/>
                    <a:pt x="5" y="4"/>
                    <a:pt x="5" y="4"/>
                  </a:cubicBezTo>
                  <a:cubicBezTo>
                    <a:pt x="5" y="4"/>
                    <a:pt x="5" y="4"/>
                    <a:pt x="4" y="5"/>
                  </a:cubicBezTo>
                  <a:cubicBezTo>
                    <a:pt x="4" y="5"/>
                    <a:pt x="4" y="5"/>
                    <a:pt x="4" y="5"/>
                  </a:cubicBezTo>
                  <a:cubicBezTo>
                    <a:pt x="4" y="16"/>
                    <a:pt x="4" y="16"/>
                    <a:pt x="4" y="16"/>
                  </a:cubicBezTo>
                  <a:cubicBezTo>
                    <a:pt x="4" y="16"/>
                    <a:pt x="5" y="17"/>
                    <a:pt x="5" y="17"/>
                  </a:cubicBezTo>
                  <a:close/>
                  <a:moveTo>
                    <a:pt x="5" y="19"/>
                  </a:moveTo>
                  <a:cubicBezTo>
                    <a:pt x="5" y="19"/>
                    <a:pt x="4" y="19"/>
                    <a:pt x="4" y="20"/>
                  </a:cubicBezTo>
                  <a:cubicBezTo>
                    <a:pt x="4" y="25"/>
                    <a:pt x="4" y="25"/>
                    <a:pt x="4" y="25"/>
                  </a:cubicBezTo>
                  <a:cubicBezTo>
                    <a:pt x="4" y="25"/>
                    <a:pt x="5" y="26"/>
                    <a:pt x="5" y="26"/>
                  </a:cubicBezTo>
                  <a:cubicBezTo>
                    <a:pt x="6" y="26"/>
                    <a:pt x="6" y="25"/>
                    <a:pt x="6" y="25"/>
                  </a:cubicBezTo>
                  <a:cubicBezTo>
                    <a:pt x="6" y="20"/>
                    <a:pt x="6" y="20"/>
                    <a:pt x="6" y="20"/>
                  </a:cubicBezTo>
                  <a:cubicBezTo>
                    <a:pt x="6" y="19"/>
                    <a:pt x="6" y="19"/>
                    <a:pt x="5" y="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5">
                <a:latin typeface="Arial"/>
                <a:ea typeface="微软雅黑"/>
                <a:cs typeface="思源黑体旧字形 Light" panose="020B0300000000000000" charset="-128"/>
                <a:sym typeface="Arial"/>
              </a:endParaRPr>
            </a:p>
          </p:txBody>
        </p:sp>
        <p:sp>
          <p:nvSpPr>
            <p:cNvPr id="43" name="图形">
              <a:extLst>
                <a:ext uri="{FF2B5EF4-FFF2-40B4-BE49-F238E27FC236}">
                  <a16:creationId xmlns:a16="http://schemas.microsoft.com/office/drawing/2014/main" id="{FA94B069-4B56-7D40-99B1-A95577216179}"/>
                </a:ext>
              </a:extLst>
            </p:cNvPr>
            <p:cNvSpPr>
              <a:spLocks noEditPoints="1"/>
            </p:cNvSpPr>
            <p:nvPr>
              <p:custDataLst>
                <p:tags r:id="rId38"/>
              </p:custDataLst>
            </p:nvPr>
          </p:nvSpPr>
          <p:spPr bwMode="auto">
            <a:xfrm>
              <a:off x="3470275" y="2388235"/>
              <a:ext cx="250825" cy="266065"/>
            </a:xfrm>
            <a:custGeom>
              <a:avLst/>
              <a:gdLst>
                <a:gd name="T0" fmla="*/ 55 w 69"/>
                <a:gd name="T1" fmla="*/ 29 h 73"/>
                <a:gd name="T2" fmla="*/ 49 w 69"/>
                <a:gd name="T3" fmla="*/ 20 h 73"/>
                <a:gd name="T4" fmla="*/ 41 w 69"/>
                <a:gd name="T5" fmla="*/ 13 h 73"/>
                <a:gd name="T6" fmla="*/ 39 w 69"/>
                <a:gd name="T7" fmla="*/ 0 h 73"/>
                <a:gd name="T8" fmla="*/ 58 w 69"/>
                <a:gd name="T9" fmla="*/ 11 h 73"/>
                <a:gd name="T10" fmla="*/ 68 w 69"/>
                <a:gd name="T11" fmla="*/ 30 h 73"/>
                <a:gd name="T12" fmla="*/ 61 w 69"/>
                <a:gd name="T13" fmla="*/ 30 h 73"/>
                <a:gd name="T14" fmla="*/ 55 w 69"/>
                <a:gd name="T15" fmla="*/ 14 h 73"/>
                <a:gd name="T16" fmla="*/ 40 w 69"/>
                <a:gd name="T17" fmla="*/ 9 h 73"/>
                <a:gd name="T18" fmla="*/ 61 w 69"/>
                <a:gd name="T19" fmla="*/ 30 h 73"/>
                <a:gd name="T20" fmla="*/ 63 w 69"/>
                <a:gd name="T21" fmla="*/ 43 h 73"/>
                <a:gd name="T22" fmla="*/ 32 w 69"/>
                <a:gd name="T23" fmla="*/ 54 h 73"/>
                <a:gd name="T24" fmla="*/ 32 w 69"/>
                <a:gd name="T25" fmla="*/ 57 h 73"/>
                <a:gd name="T26" fmla="*/ 34 w 69"/>
                <a:gd name="T27" fmla="*/ 72 h 73"/>
                <a:gd name="T28" fmla="*/ 24 w 69"/>
                <a:gd name="T29" fmla="*/ 65 h 73"/>
                <a:gd name="T30" fmla="*/ 21 w 69"/>
                <a:gd name="T31" fmla="*/ 65 h 73"/>
                <a:gd name="T32" fmla="*/ 16 w 69"/>
                <a:gd name="T33" fmla="*/ 69 h 73"/>
                <a:gd name="T34" fmla="*/ 0 w 69"/>
                <a:gd name="T35" fmla="*/ 53 h 73"/>
                <a:gd name="T36" fmla="*/ 15 w 69"/>
                <a:gd name="T37" fmla="*/ 37 h 73"/>
                <a:gd name="T38" fmla="*/ 26 w 69"/>
                <a:gd name="T39" fmla="*/ 6 h 73"/>
                <a:gd name="T40" fmla="*/ 28 w 69"/>
                <a:gd name="T41" fmla="*/ 6 h 73"/>
                <a:gd name="T42" fmla="*/ 7 w 69"/>
                <a:gd name="T43" fmla="*/ 51 h 73"/>
                <a:gd name="T44" fmla="*/ 6 w 69"/>
                <a:gd name="T45" fmla="*/ 50 h 73"/>
                <a:gd name="T46" fmla="*/ 3 w 69"/>
                <a:gd name="T47" fmla="*/ 53 h 73"/>
                <a:gd name="T48" fmla="*/ 17 w 69"/>
                <a:gd name="T49" fmla="*/ 64 h 73"/>
                <a:gd name="T50" fmla="*/ 16 w 69"/>
                <a:gd name="T51" fmla="*/ 66 h 73"/>
                <a:gd name="T52" fmla="*/ 30 w 69"/>
                <a:gd name="T53" fmla="*/ 52 h 73"/>
                <a:gd name="T54" fmla="*/ 8 w 69"/>
                <a:gd name="T55" fmla="*/ 52 h 73"/>
                <a:gd name="T56" fmla="*/ 20 w 69"/>
                <a:gd name="T57" fmla="*/ 61 h 73"/>
                <a:gd name="T58" fmla="*/ 29 w 69"/>
                <a:gd name="T59" fmla="*/ 56 h 73"/>
                <a:gd name="T60" fmla="*/ 22 w 69"/>
                <a:gd name="T61" fmla="*/ 62 h 73"/>
                <a:gd name="T62" fmla="*/ 23 w 69"/>
                <a:gd name="T63" fmla="*/ 62 h 73"/>
                <a:gd name="T64" fmla="*/ 27 w 69"/>
                <a:gd name="T65" fmla="*/ 61 h 73"/>
                <a:gd name="T66" fmla="*/ 36 w 69"/>
                <a:gd name="T67" fmla="*/ 66 h 73"/>
                <a:gd name="T68" fmla="*/ 42 w 69"/>
                <a:gd name="T69" fmla="*/ 27 h 73"/>
                <a:gd name="T70" fmla="*/ 18 w 69"/>
                <a:gd name="T71" fmla="*/ 38 h 73"/>
                <a:gd name="T72" fmla="*/ 28 w 69"/>
                <a:gd name="T73" fmla="*/ 16 h 73"/>
                <a:gd name="T74" fmla="*/ 31 w 69"/>
                <a:gd name="T75" fmla="*/ 51 h 73"/>
                <a:gd name="T76" fmla="*/ 27 w 69"/>
                <a:gd name="T77" fmla="*/ 9 h 73"/>
                <a:gd name="T78" fmla="*/ 60 w 69"/>
                <a:gd name="T79" fmla="*/ 42 h 73"/>
                <a:gd name="T80" fmla="*/ 21 w 69"/>
                <a:gd name="T81" fmla="*/ 48 h 73"/>
                <a:gd name="T82" fmla="*/ 14 w 69"/>
                <a:gd name="T83" fmla="*/ 54 h 73"/>
                <a:gd name="T84" fmla="*/ 12 w 69"/>
                <a:gd name="T85" fmla="*/ 51 h 73"/>
                <a:gd name="T86" fmla="*/ 21 w 69"/>
                <a:gd name="T87" fmla="*/ 47 h 73"/>
                <a:gd name="T88" fmla="*/ 14 w 69"/>
                <a:gd name="T89" fmla="*/ 5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9" h="73">
                  <a:moveTo>
                    <a:pt x="51" y="18"/>
                  </a:moveTo>
                  <a:cubicBezTo>
                    <a:pt x="53" y="21"/>
                    <a:pt x="55" y="24"/>
                    <a:pt x="56" y="28"/>
                  </a:cubicBezTo>
                  <a:cubicBezTo>
                    <a:pt x="56" y="28"/>
                    <a:pt x="56" y="29"/>
                    <a:pt x="55" y="29"/>
                  </a:cubicBezTo>
                  <a:cubicBezTo>
                    <a:pt x="55" y="29"/>
                    <a:pt x="55" y="29"/>
                    <a:pt x="55" y="29"/>
                  </a:cubicBezTo>
                  <a:cubicBezTo>
                    <a:pt x="54" y="29"/>
                    <a:pt x="54" y="29"/>
                    <a:pt x="54" y="28"/>
                  </a:cubicBezTo>
                  <a:cubicBezTo>
                    <a:pt x="53" y="25"/>
                    <a:pt x="51" y="22"/>
                    <a:pt x="49" y="20"/>
                  </a:cubicBezTo>
                  <a:cubicBezTo>
                    <a:pt x="47" y="17"/>
                    <a:pt x="44" y="16"/>
                    <a:pt x="40" y="15"/>
                  </a:cubicBezTo>
                  <a:cubicBezTo>
                    <a:pt x="40" y="15"/>
                    <a:pt x="40" y="14"/>
                    <a:pt x="40" y="14"/>
                  </a:cubicBezTo>
                  <a:cubicBezTo>
                    <a:pt x="40" y="13"/>
                    <a:pt x="40" y="13"/>
                    <a:pt x="41" y="13"/>
                  </a:cubicBezTo>
                  <a:cubicBezTo>
                    <a:pt x="45" y="14"/>
                    <a:pt x="48" y="16"/>
                    <a:pt x="51" y="18"/>
                  </a:cubicBezTo>
                  <a:close/>
                  <a:moveTo>
                    <a:pt x="59" y="10"/>
                  </a:moveTo>
                  <a:cubicBezTo>
                    <a:pt x="54" y="4"/>
                    <a:pt x="47" y="1"/>
                    <a:pt x="39" y="0"/>
                  </a:cubicBezTo>
                  <a:cubicBezTo>
                    <a:pt x="39" y="0"/>
                    <a:pt x="38" y="1"/>
                    <a:pt x="38" y="1"/>
                  </a:cubicBezTo>
                  <a:cubicBezTo>
                    <a:pt x="38" y="2"/>
                    <a:pt x="39" y="2"/>
                    <a:pt x="39" y="2"/>
                  </a:cubicBezTo>
                  <a:cubicBezTo>
                    <a:pt x="46" y="3"/>
                    <a:pt x="53" y="6"/>
                    <a:pt x="58" y="11"/>
                  </a:cubicBezTo>
                  <a:cubicBezTo>
                    <a:pt x="63" y="16"/>
                    <a:pt x="66" y="23"/>
                    <a:pt x="67" y="30"/>
                  </a:cubicBezTo>
                  <a:cubicBezTo>
                    <a:pt x="67" y="30"/>
                    <a:pt x="67" y="30"/>
                    <a:pt x="68" y="30"/>
                  </a:cubicBezTo>
                  <a:cubicBezTo>
                    <a:pt x="68" y="30"/>
                    <a:pt x="68" y="30"/>
                    <a:pt x="68" y="30"/>
                  </a:cubicBezTo>
                  <a:cubicBezTo>
                    <a:pt x="68" y="30"/>
                    <a:pt x="69" y="30"/>
                    <a:pt x="69" y="29"/>
                  </a:cubicBezTo>
                  <a:cubicBezTo>
                    <a:pt x="68" y="22"/>
                    <a:pt x="64" y="15"/>
                    <a:pt x="59" y="10"/>
                  </a:cubicBezTo>
                  <a:close/>
                  <a:moveTo>
                    <a:pt x="61" y="30"/>
                  </a:moveTo>
                  <a:cubicBezTo>
                    <a:pt x="61" y="30"/>
                    <a:pt x="61" y="30"/>
                    <a:pt x="61" y="30"/>
                  </a:cubicBezTo>
                  <a:cubicBezTo>
                    <a:pt x="62" y="30"/>
                    <a:pt x="62" y="29"/>
                    <a:pt x="62" y="29"/>
                  </a:cubicBezTo>
                  <a:cubicBezTo>
                    <a:pt x="61" y="23"/>
                    <a:pt x="59" y="18"/>
                    <a:pt x="55" y="14"/>
                  </a:cubicBezTo>
                  <a:cubicBezTo>
                    <a:pt x="51" y="10"/>
                    <a:pt x="46" y="8"/>
                    <a:pt x="40" y="7"/>
                  </a:cubicBezTo>
                  <a:cubicBezTo>
                    <a:pt x="40" y="7"/>
                    <a:pt x="39" y="7"/>
                    <a:pt x="39" y="7"/>
                  </a:cubicBezTo>
                  <a:cubicBezTo>
                    <a:pt x="39" y="8"/>
                    <a:pt x="39" y="9"/>
                    <a:pt x="40" y="9"/>
                  </a:cubicBezTo>
                  <a:cubicBezTo>
                    <a:pt x="45" y="9"/>
                    <a:pt x="50" y="12"/>
                    <a:pt x="53" y="15"/>
                  </a:cubicBezTo>
                  <a:cubicBezTo>
                    <a:pt x="57" y="19"/>
                    <a:pt x="59" y="24"/>
                    <a:pt x="60" y="29"/>
                  </a:cubicBezTo>
                  <a:cubicBezTo>
                    <a:pt x="60" y="29"/>
                    <a:pt x="61" y="30"/>
                    <a:pt x="61" y="30"/>
                  </a:cubicBezTo>
                  <a:close/>
                  <a:moveTo>
                    <a:pt x="63" y="41"/>
                  </a:moveTo>
                  <a:cubicBezTo>
                    <a:pt x="63" y="41"/>
                    <a:pt x="63" y="41"/>
                    <a:pt x="63" y="42"/>
                  </a:cubicBezTo>
                  <a:cubicBezTo>
                    <a:pt x="63" y="42"/>
                    <a:pt x="63" y="43"/>
                    <a:pt x="63" y="43"/>
                  </a:cubicBezTo>
                  <a:cubicBezTo>
                    <a:pt x="61" y="45"/>
                    <a:pt x="61" y="45"/>
                    <a:pt x="61" y="45"/>
                  </a:cubicBezTo>
                  <a:cubicBezTo>
                    <a:pt x="61" y="45"/>
                    <a:pt x="61" y="46"/>
                    <a:pt x="60" y="46"/>
                  </a:cubicBezTo>
                  <a:cubicBezTo>
                    <a:pt x="32" y="54"/>
                    <a:pt x="32" y="54"/>
                    <a:pt x="32" y="54"/>
                  </a:cubicBezTo>
                  <a:cubicBezTo>
                    <a:pt x="32" y="54"/>
                    <a:pt x="32" y="54"/>
                    <a:pt x="32" y="54"/>
                  </a:cubicBezTo>
                  <a:cubicBezTo>
                    <a:pt x="32" y="55"/>
                    <a:pt x="32" y="55"/>
                    <a:pt x="32" y="55"/>
                  </a:cubicBezTo>
                  <a:cubicBezTo>
                    <a:pt x="33" y="55"/>
                    <a:pt x="33" y="56"/>
                    <a:pt x="32" y="57"/>
                  </a:cubicBezTo>
                  <a:cubicBezTo>
                    <a:pt x="39" y="64"/>
                    <a:pt x="39" y="64"/>
                    <a:pt x="39" y="64"/>
                  </a:cubicBezTo>
                  <a:cubicBezTo>
                    <a:pt x="40" y="65"/>
                    <a:pt x="40" y="66"/>
                    <a:pt x="39" y="67"/>
                  </a:cubicBezTo>
                  <a:cubicBezTo>
                    <a:pt x="34" y="72"/>
                    <a:pt x="34" y="72"/>
                    <a:pt x="34" y="72"/>
                  </a:cubicBezTo>
                  <a:cubicBezTo>
                    <a:pt x="33" y="73"/>
                    <a:pt x="33" y="73"/>
                    <a:pt x="32" y="73"/>
                  </a:cubicBezTo>
                  <a:cubicBezTo>
                    <a:pt x="32" y="73"/>
                    <a:pt x="31" y="73"/>
                    <a:pt x="31" y="72"/>
                  </a:cubicBezTo>
                  <a:cubicBezTo>
                    <a:pt x="24" y="65"/>
                    <a:pt x="24" y="65"/>
                    <a:pt x="24" y="65"/>
                  </a:cubicBezTo>
                  <a:cubicBezTo>
                    <a:pt x="24" y="66"/>
                    <a:pt x="23" y="66"/>
                    <a:pt x="23" y="66"/>
                  </a:cubicBezTo>
                  <a:cubicBezTo>
                    <a:pt x="22" y="66"/>
                    <a:pt x="22" y="65"/>
                    <a:pt x="21" y="65"/>
                  </a:cubicBezTo>
                  <a:cubicBezTo>
                    <a:pt x="21" y="65"/>
                    <a:pt x="21" y="65"/>
                    <a:pt x="21" y="65"/>
                  </a:cubicBezTo>
                  <a:cubicBezTo>
                    <a:pt x="20" y="66"/>
                    <a:pt x="20" y="66"/>
                    <a:pt x="20" y="66"/>
                  </a:cubicBezTo>
                  <a:cubicBezTo>
                    <a:pt x="17" y="68"/>
                    <a:pt x="17" y="68"/>
                    <a:pt x="17" y="68"/>
                  </a:cubicBezTo>
                  <a:cubicBezTo>
                    <a:pt x="17" y="69"/>
                    <a:pt x="16" y="69"/>
                    <a:pt x="16" y="69"/>
                  </a:cubicBezTo>
                  <a:cubicBezTo>
                    <a:pt x="15" y="69"/>
                    <a:pt x="15" y="69"/>
                    <a:pt x="15" y="68"/>
                  </a:cubicBezTo>
                  <a:cubicBezTo>
                    <a:pt x="0" y="54"/>
                    <a:pt x="0" y="54"/>
                    <a:pt x="0" y="54"/>
                  </a:cubicBezTo>
                  <a:cubicBezTo>
                    <a:pt x="0" y="54"/>
                    <a:pt x="0" y="53"/>
                    <a:pt x="0" y="53"/>
                  </a:cubicBezTo>
                  <a:cubicBezTo>
                    <a:pt x="0" y="52"/>
                    <a:pt x="0" y="52"/>
                    <a:pt x="0" y="51"/>
                  </a:cubicBezTo>
                  <a:cubicBezTo>
                    <a:pt x="3" y="49"/>
                    <a:pt x="3" y="49"/>
                    <a:pt x="3" y="49"/>
                  </a:cubicBezTo>
                  <a:cubicBezTo>
                    <a:pt x="15" y="37"/>
                    <a:pt x="15" y="37"/>
                    <a:pt x="15" y="37"/>
                  </a:cubicBezTo>
                  <a:cubicBezTo>
                    <a:pt x="23" y="9"/>
                    <a:pt x="23" y="9"/>
                    <a:pt x="23" y="9"/>
                  </a:cubicBezTo>
                  <a:cubicBezTo>
                    <a:pt x="23" y="8"/>
                    <a:pt x="24" y="8"/>
                    <a:pt x="24" y="8"/>
                  </a:cubicBezTo>
                  <a:cubicBezTo>
                    <a:pt x="26" y="6"/>
                    <a:pt x="26" y="6"/>
                    <a:pt x="26" y="6"/>
                  </a:cubicBezTo>
                  <a:cubicBezTo>
                    <a:pt x="26" y="6"/>
                    <a:pt x="26" y="5"/>
                    <a:pt x="27" y="5"/>
                  </a:cubicBezTo>
                  <a:cubicBezTo>
                    <a:pt x="27" y="5"/>
                    <a:pt x="27" y="5"/>
                    <a:pt x="27" y="5"/>
                  </a:cubicBezTo>
                  <a:cubicBezTo>
                    <a:pt x="27" y="5"/>
                    <a:pt x="28" y="6"/>
                    <a:pt x="28" y="6"/>
                  </a:cubicBezTo>
                  <a:lnTo>
                    <a:pt x="63" y="41"/>
                  </a:lnTo>
                  <a:close/>
                  <a:moveTo>
                    <a:pt x="6" y="50"/>
                  </a:moveTo>
                  <a:cubicBezTo>
                    <a:pt x="7" y="51"/>
                    <a:pt x="7" y="51"/>
                    <a:pt x="7" y="51"/>
                  </a:cubicBezTo>
                  <a:cubicBezTo>
                    <a:pt x="18" y="40"/>
                    <a:pt x="18" y="40"/>
                    <a:pt x="18" y="40"/>
                  </a:cubicBezTo>
                  <a:cubicBezTo>
                    <a:pt x="17" y="39"/>
                    <a:pt x="17" y="39"/>
                    <a:pt x="17" y="39"/>
                  </a:cubicBezTo>
                  <a:lnTo>
                    <a:pt x="6" y="50"/>
                  </a:lnTo>
                  <a:close/>
                  <a:moveTo>
                    <a:pt x="5" y="52"/>
                  </a:moveTo>
                  <a:cubicBezTo>
                    <a:pt x="5" y="52"/>
                    <a:pt x="5" y="52"/>
                    <a:pt x="5" y="52"/>
                  </a:cubicBezTo>
                  <a:cubicBezTo>
                    <a:pt x="3" y="53"/>
                    <a:pt x="3" y="53"/>
                    <a:pt x="3" y="53"/>
                  </a:cubicBezTo>
                  <a:cubicBezTo>
                    <a:pt x="4" y="53"/>
                    <a:pt x="4" y="53"/>
                    <a:pt x="4" y="53"/>
                  </a:cubicBezTo>
                  <a:lnTo>
                    <a:pt x="5" y="52"/>
                  </a:lnTo>
                  <a:close/>
                  <a:moveTo>
                    <a:pt x="17" y="64"/>
                  </a:moveTo>
                  <a:cubicBezTo>
                    <a:pt x="7" y="53"/>
                    <a:pt x="7" y="53"/>
                    <a:pt x="7" y="53"/>
                  </a:cubicBezTo>
                  <a:cubicBezTo>
                    <a:pt x="5" y="55"/>
                    <a:pt x="5" y="55"/>
                    <a:pt x="5" y="55"/>
                  </a:cubicBezTo>
                  <a:cubicBezTo>
                    <a:pt x="16" y="66"/>
                    <a:pt x="16" y="66"/>
                    <a:pt x="16" y="66"/>
                  </a:cubicBezTo>
                  <a:lnTo>
                    <a:pt x="17" y="64"/>
                  </a:lnTo>
                  <a:close/>
                  <a:moveTo>
                    <a:pt x="24" y="57"/>
                  </a:moveTo>
                  <a:cubicBezTo>
                    <a:pt x="30" y="52"/>
                    <a:pt x="30" y="52"/>
                    <a:pt x="30" y="52"/>
                  </a:cubicBezTo>
                  <a:cubicBezTo>
                    <a:pt x="23" y="46"/>
                    <a:pt x="23" y="46"/>
                    <a:pt x="23" y="46"/>
                  </a:cubicBezTo>
                  <a:cubicBezTo>
                    <a:pt x="19" y="41"/>
                    <a:pt x="19" y="41"/>
                    <a:pt x="19" y="41"/>
                  </a:cubicBezTo>
                  <a:cubicBezTo>
                    <a:pt x="8" y="52"/>
                    <a:pt x="8" y="52"/>
                    <a:pt x="8" y="52"/>
                  </a:cubicBezTo>
                  <a:cubicBezTo>
                    <a:pt x="19" y="63"/>
                    <a:pt x="19" y="63"/>
                    <a:pt x="19" y="63"/>
                  </a:cubicBezTo>
                  <a:cubicBezTo>
                    <a:pt x="20" y="61"/>
                    <a:pt x="20" y="61"/>
                    <a:pt x="20" y="61"/>
                  </a:cubicBezTo>
                  <a:cubicBezTo>
                    <a:pt x="20" y="61"/>
                    <a:pt x="20" y="61"/>
                    <a:pt x="20" y="61"/>
                  </a:cubicBezTo>
                  <a:lnTo>
                    <a:pt x="24" y="57"/>
                  </a:lnTo>
                  <a:close/>
                  <a:moveTo>
                    <a:pt x="26" y="59"/>
                  </a:moveTo>
                  <a:cubicBezTo>
                    <a:pt x="29" y="56"/>
                    <a:pt x="29" y="56"/>
                    <a:pt x="29" y="56"/>
                  </a:cubicBezTo>
                  <a:cubicBezTo>
                    <a:pt x="29" y="56"/>
                    <a:pt x="29" y="56"/>
                    <a:pt x="29" y="56"/>
                  </a:cubicBezTo>
                  <a:cubicBezTo>
                    <a:pt x="26" y="59"/>
                    <a:pt x="26" y="59"/>
                    <a:pt x="26" y="59"/>
                  </a:cubicBezTo>
                  <a:cubicBezTo>
                    <a:pt x="22" y="62"/>
                    <a:pt x="22" y="62"/>
                    <a:pt x="22" y="62"/>
                  </a:cubicBezTo>
                  <a:cubicBezTo>
                    <a:pt x="23" y="62"/>
                    <a:pt x="23" y="62"/>
                    <a:pt x="23" y="62"/>
                  </a:cubicBezTo>
                  <a:cubicBezTo>
                    <a:pt x="23" y="62"/>
                    <a:pt x="23" y="62"/>
                    <a:pt x="23" y="62"/>
                  </a:cubicBezTo>
                  <a:cubicBezTo>
                    <a:pt x="23" y="62"/>
                    <a:pt x="23" y="62"/>
                    <a:pt x="23" y="62"/>
                  </a:cubicBezTo>
                  <a:lnTo>
                    <a:pt x="26" y="59"/>
                  </a:lnTo>
                  <a:close/>
                  <a:moveTo>
                    <a:pt x="29" y="59"/>
                  </a:moveTo>
                  <a:cubicBezTo>
                    <a:pt x="27" y="61"/>
                    <a:pt x="27" y="61"/>
                    <a:pt x="27" y="61"/>
                  </a:cubicBezTo>
                  <a:cubicBezTo>
                    <a:pt x="25" y="63"/>
                    <a:pt x="25" y="63"/>
                    <a:pt x="25" y="63"/>
                  </a:cubicBezTo>
                  <a:cubicBezTo>
                    <a:pt x="32" y="70"/>
                    <a:pt x="32" y="70"/>
                    <a:pt x="32" y="70"/>
                  </a:cubicBezTo>
                  <a:cubicBezTo>
                    <a:pt x="36" y="66"/>
                    <a:pt x="36" y="66"/>
                    <a:pt x="36" y="66"/>
                  </a:cubicBezTo>
                  <a:lnTo>
                    <a:pt x="29" y="59"/>
                  </a:lnTo>
                  <a:close/>
                  <a:moveTo>
                    <a:pt x="58" y="43"/>
                  </a:moveTo>
                  <a:cubicBezTo>
                    <a:pt x="42" y="27"/>
                    <a:pt x="42" y="27"/>
                    <a:pt x="42" y="27"/>
                  </a:cubicBezTo>
                  <a:cubicBezTo>
                    <a:pt x="26" y="11"/>
                    <a:pt x="26" y="11"/>
                    <a:pt x="26" y="11"/>
                  </a:cubicBezTo>
                  <a:cubicBezTo>
                    <a:pt x="18" y="37"/>
                    <a:pt x="18" y="37"/>
                    <a:pt x="18" y="37"/>
                  </a:cubicBezTo>
                  <a:cubicBezTo>
                    <a:pt x="18" y="38"/>
                    <a:pt x="18" y="38"/>
                    <a:pt x="18" y="38"/>
                  </a:cubicBezTo>
                  <a:cubicBezTo>
                    <a:pt x="26" y="15"/>
                    <a:pt x="26" y="15"/>
                    <a:pt x="26" y="15"/>
                  </a:cubicBezTo>
                  <a:cubicBezTo>
                    <a:pt x="26" y="15"/>
                    <a:pt x="27" y="14"/>
                    <a:pt x="27" y="15"/>
                  </a:cubicBezTo>
                  <a:cubicBezTo>
                    <a:pt x="28" y="15"/>
                    <a:pt x="28" y="15"/>
                    <a:pt x="28" y="16"/>
                  </a:cubicBezTo>
                  <a:cubicBezTo>
                    <a:pt x="20" y="39"/>
                    <a:pt x="20" y="39"/>
                    <a:pt x="20" y="39"/>
                  </a:cubicBezTo>
                  <a:cubicBezTo>
                    <a:pt x="25" y="44"/>
                    <a:pt x="25" y="44"/>
                    <a:pt x="25" y="44"/>
                  </a:cubicBezTo>
                  <a:cubicBezTo>
                    <a:pt x="31" y="51"/>
                    <a:pt x="31" y="51"/>
                    <a:pt x="31" y="51"/>
                  </a:cubicBezTo>
                  <a:lnTo>
                    <a:pt x="58" y="43"/>
                  </a:lnTo>
                  <a:close/>
                  <a:moveTo>
                    <a:pt x="60" y="42"/>
                  </a:moveTo>
                  <a:cubicBezTo>
                    <a:pt x="27" y="9"/>
                    <a:pt x="27" y="9"/>
                    <a:pt x="27" y="9"/>
                  </a:cubicBezTo>
                  <a:cubicBezTo>
                    <a:pt x="27" y="9"/>
                    <a:pt x="27" y="9"/>
                    <a:pt x="27" y="9"/>
                  </a:cubicBezTo>
                  <a:cubicBezTo>
                    <a:pt x="43" y="26"/>
                    <a:pt x="43" y="26"/>
                    <a:pt x="43" y="26"/>
                  </a:cubicBezTo>
                  <a:cubicBezTo>
                    <a:pt x="60" y="42"/>
                    <a:pt x="60" y="42"/>
                    <a:pt x="60" y="42"/>
                  </a:cubicBezTo>
                  <a:close/>
                  <a:moveTo>
                    <a:pt x="21" y="47"/>
                  </a:moveTo>
                  <a:cubicBezTo>
                    <a:pt x="21" y="47"/>
                    <a:pt x="21" y="47"/>
                    <a:pt x="21" y="48"/>
                  </a:cubicBezTo>
                  <a:cubicBezTo>
                    <a:pt x="21" y="48"/>
                    <a:pt x="21" y="48"/>
                    <a:pt x="21" y="48"/>
                  </a:cubicBezTo>
                  <a:cubicBezTo>
                    <a:pt x="15" y="54"/>
                    <a:pt x="15" y="54"/>
                    <a:pt x="15" y="54"/>
                  </a:cubicBezTo>
                  <a:cubicBezTo>
                    <a:pt x="15" y="54"/>
                    <a:pt x="15" y="54"/>
                    <a:pt x="14" y="54"/>
                  </a:cubicBezTo>
                  <a:cubicBezTo>
                    <a:pt x="14" y="54"/>
                    <a:pt x="14" y="54"/>
                    <a:pt x="14" y="54"/>
                  </a:cubicBezTo>
                  <a:cubicBezTo>
                    <a:pt x="12" y="52"/>
                    <a:pt x="12" y="52"/>
                    <a:pt x="12" y="52"/>
                  </a:cubicBezTo>
                  <a:cubicBezTo>
                    <a:pt x="12" y="52"/>
                    <a:pt x="12" y="51"/>
                    <a:pt x="12" y="51"/>
                  </a:cubicBezTo>
                  <a:cubicBezTo>
                    <a:pt x="12" y="51"/>
                    <a:pt x="12" y="51"/>
                    <a:pt x="12" y="51"/>
                  </a:cubicBezTo>
                  <a:cubicBezTo>
                    <a:pt x="17" y="45"/>
                    <a:pt x="17" y="45"/>
                    <a:pt x="17" y="45"/>
                  </a:cubicBezTo>
                  <a:cubicBezTo>
                    <a:pt x="18" y="45"/>
                    <a:pt x="18" y="45"/>
                    <a:pt x="19" y="45"/>
                  </a:cubicBezTo>
                  <a:lnTo>
                    <a:pt x="21" y="47"/>
                  </a:lnTo>
                  <a:close/>
                  <a:moveTo>
                    <a:pt x="18" y="48"/>
                  </a:moveTo>
                  <a:cubicBezTo>
                    <a:pt x="18" y="47"/>
                    <a:pt x="18" y="47"/>
                    <a:pt x="18" y="47"/>
                  </a:cubicBezTo>
                  <a:cubicBezTo>
                    <a:pt x="14" y="51"/>
                    <a:pt x="14" y="51"/>
                    <a:pt x="14" y="51"/>
                  </a:cubicBezTo>
                  <a:cubicBezTo>
                    <a:pt x="14" y="52"/>
                    <a:pt x="14" y="52"/>
                    <a:pt x="14" y="52"/>
                  </a:cubicBezTo>
                  <a:lnTo>
                    <a:pt x="18" y="48"/>
                  </a:lnTo>
                  <a:close/>
                </a:path>
              </a:pathLst>
            </a:custGeom>
            <a:solidFill>
              <a:schemeClr val="bg1"/>
            </a:solidFill>
            <a:ln>
              <a:noFill/>
            </a:ln>
          </p:spPr>
          <p:txBody>
            <a:bodyPr vert="horz" wrap="square" lIns="68580" tIns="34290" rIns="68580" bIns="34290" numCol="1" anchor="t" anchorCtr="0" compatLnSpc="1"/>
            <a:lstStyle/>
            <a:p>
              <a:endParaRPr lang="en-US" sz="1055">
                <a:latin typeface="Arial"/>
                <a:ea typeface="微软雅黑"/>
                <a:cs typeface="思源黑体旧字形 Light" panose="020B0300000000000000" charset="-128"/>
                <a:sym typeface="Arial"/>
              </a:endParaRPr>
            </a:p>
          </p:txBody>
        </p:sp>
        <p:sp>
          <p:nvSpPr>
            <p:cNvPr id="44" name="图形">
              <a:extLst>
                <a:ext uri="{FF2B5EF4-FFF2-40B4-BE49-F238E27FC236}">
                  <a16:creationId xmlns:a16="http://schemas.microsoft.com/office/drawing/2014/main" id="{B1C28FEB-0FFB-0B66-B0AA-E490E01339F8}"/>
                </a:ext>
              </a:extLst>
            </p:cNvPr>
            <p:cNvSpPr txBox="1"/>
            <p:nvPr>
              <p:custDataLst>
                <p:tags r:id="rId39"/>
              </p:custDataLst>
            </p:nvPr>
          </p:nvSpPr>
          <p:spPr>
            <a:xfrm>
              <a:off x="1084580" y="2233132"/>
              <a:ext cx="2195195" cy="499111"/>
            </a:xfrm>
            <a:prstGeom prst="rect">
              <a:avLst/>
            </a:prstGeom>
            <a:noFill/>
          </p:spPr>
          <p:txBody>
            <a:bodyPr wrap="square" rtlCol="0" anchor="t">
              <a:spAutoFit/>
            </a:bodyPr>
            <a:lstStyle/>
            <a:p>
              <a:pPr algn="r">
                <a:lnSpc>
                  <a:spcPct val="150000"/>
                </a:lnSpc>
              </a:pPr>
              <a:r>
                <a:rPr lang="zh-CN" altLang="en-US" sz="2000" b="1" dirty="0">
                  <a:solidFill>
                    <a:schemeClr val="accent1">
                      <a:lumMod val="75000"/>
                    </a:schemeClr>
                  </a:solidFill>
                  <a:latin typeface="Arial"/>
                  <a:ea typeface="微软雅黑"/>
                  <a:cs typeface="思源黑体旧字形 Light" panose="020B0300000000000000" charset="-128"/>
                  <a:sym typeface="Arial"/>
                </a:rPr>
                <a:t>计算复杂</a:t>
              </a:r>
            </a:p>
          </p:txBody>
        </p:sp>
      </p:grpSp>
      <p:sp>
        <p:nvSpPr>
          <p:cNvPr id="45" name="文本框 44">
            <a:extLst>
              <a:ext uri="{FF2B5EF4-FFF2-40B4-BE49-F238E27FC236}">
                <a16:creationId xmlns:a16="http://schemas.microsoft.com/office/drawing/2014/main" id="{266AC074-0EEC-BDEE-CAB9-E658AFC0491E}"/>
              </a:ext>
            </a:extLst>
          </p:cNvPr>
          <p:cNvSpPr txBox="1"/>
          <p:nvPr/>
        </p:nvSpPr>
        <p:spPr>
          <a:xfrm>
            <a:off x="1183823" y="3185458"/>
            <a:ext cx="1665147" cy="499111"/>
          </a:xfrm>
          <a:prstGeom prst="rect">
            <a:avLst/>
          </a:prstGeom>
          <a:noFill/>
        </p:spPr>
        <p:txBody>
          <a:bodyPr wrap="square" rtlCol="0">
            <a:spAutoFit/>
          </a:bodyPr>
          <a:lstStyle/>
          <a:p>
            <a:pPr algn="r">
              <a:lnSpc>
                <a:spcPct val="150000"/>
              </a:lnSpc>
            </a:pPr>
            <a:r>
              <a:rPr lang="zh-CN" altLang="en-US" sz="2000" b="1" dirty="0">
                <a:solidFill>
                  <a:schemeClr val="accent1">
                    <a:lumMod val="75000"/>
                  </a:schemeClr>
                </a:solidFill>
                <a:latin typeface="Arial"/>
                <a:ea typeface="微软雅黑"/>
                <a:sym typeface="Arial" panose="020B0604020202020204"/>
              </a:rPr>
              <a:t>参数数量多</a:t>
            </a:r>
            <a:endParaRPr lang="zh-CN" altLang="en-US" sz="2000" b="1" dirty="0">
              <a:solidFill>
                <a:schemeClr val="accent1">
                  <a:lumMod val="75000"/>
                </a:schemeClr>
              </a:solidFill>
              <a:latin typeface="Arial"/>
              <a:ea typeface="微软雅黑"/>
            </a:endParaRPr>
          </a:p>
        </p:txBody>
      </p:sp>
      <p:sp>
        <p:nvSpPr>
          <p:cNvPr id="46" name="文本框 45">
            <a:extLst>
              <a:ext uri="{FF2B5EF4-FFF2-40B4-BE49-F238E27FC236}">
                <a16:creationId xmlns:a16="http://schemas.microsoft.com/office/drawing/2014/main" id="{5D89BC7E-9325-D72F-C24A-2A0AE41E264F}"/>
              </a:ext>
            </a:extLst>
          </p:cNvPr>
          <p:cNvSpPr txBox="1"/>
          <p:nvPr/>
        </p:nvSpPr>
        <p:spPr>
          <a:xfrm>
            <a:off x="7754140" y="2479777"/>
            <a:ext cx="1137760" cy="499111"/>
          </a:xfrm>
          <a:prstGeom prst="rect">
            <a:avLst/>
          </a:prstGeom>
          <a:noFill/>
        </p:spPr>
        <p:txBody>
          <a:bodyPr wrap="square" rtlCol="0">
            <a:spAutoFit/>
          </a:bodyPr>
          <a:lstStyle/>
          <a:p>
            <a:pPr algn="r">
              <a:lnSpc>
                <a:spcPct val="150000"/>
              </a:lnSpc>
            </a:pPr>
            <a:r>
              <a:rPr lang="zh-CN" altLang="en-US" sz="2000" b="1" dirty="0">
                <a:solidFill>
                  <a:schemeClr val="accent1">
                    <a:lumMod val="75000"/>
                  </a:schemeClr>
                </a:solidFill>
                <a:latin typeface="Arial"/>
                <a:ea typeface="微软雅黑"/>
              </a:rPr>
              <a:t>过拟合</a:t>
            </a:r>
          </a:p>
        </p:txBody>
      </p:sp>
      <p:sp>
        <p:nvSpPr>
          <p:cNvPr id="48" name="文本框 47">
            <a:extLst>
              <a:ext uri="{FF2B5EF4-FFF2-40B4-BE49-F238E27FC236}">
                <a16:creationId xmlns:a16="http://schemas.microsoft.com/office/drawing/2014/main" id="{795D6485-C0D5-2BB7-63C5-56EDDF6A3D2F}"/>
              </a:ext>
            </a:extLst>
          </p:cNvPr>
          <p:cNvSpPr txBox="1"/>
          <p:nvPr/>
        </p:nvSpPr>
        <p:spPr>
          <a:xfrm>
            <a:off x="7693081" y="3197162"/>
            <a:ext cx="1867993" cy="518998"/>
          </a:xfrm>
          <a:prstGeom prst="rect">
            <a:avLst/>
          </a:prstGeom>
          <a:noFill/>
        </p:spPr>
        <p:txBody>
          <a:bodyPr wrap="square" rtlCol="0">
            <a:spAutoFit/>
          </a:bodyPr>
          <a:lstStyle/>
          <a:p>
            <a:pPr algn="r">
              <a:lnSpc>
                <a:spcPct val="150000"/>
              </a:lnSpc>
            </a:pPr>
            <a:r>
              <a:rPr lang="zh-CN" altLang="en-US" sz="2000" b="1" dirty="0">
                <a:solidFill>
                  <a:schemeClr val="accent1">
                    <a:lumMod val="75000"/>
                  </a:schemeClr>
                </a:solidFill>
                <a:latin typeface="Arial"/>
                <a:ea typeface="微软雅黑"/>
                <a:sym typeface="Arial" panose="020B0604020202020204"/>
              </a:rPr>
              <a:t>无法实时处理</a:t>
            </a:r>
            <a:endParaRPr lang="zh-CN" altLang="en-US" sz="2000" b="1" dirty="0">
              <a:solidFill>
                <a:schemeClr val="accent1">
                  <a:lumMod val="75000"/>
                </a:schemeClr>
              </a:solidFill>
              <a:latin typeface="Arial"/>
              <a:ea typeface="微软雅黑"/>
            </a:endParaRPr>
          </a:p>
        </p:txBody>
      </p:sp>
      <p:sp>
        <p:nvSpPr>
          <p:cNvPr id="49" name="文本框 48">
            <a:extLst>
              <a:ext uri="{FF2B5EF4-FFF2-40B4-BE49-F238E27FC236}">
                <a16:creationId xmlns:a16="http://schemas.microsoft.com/office/drawing/2014/main" id="{7BA3BD45-543B-3D7D-FBDB-2E97B349ECF7}"/>
              </a:ext>
            </a:extLst>
          </p:cNvPr>
          <p:cNvSpPr txBox="1"/>
          <p:nvPr/>
        </p:nvSpPr>
        <p:spPr>
          <a:xfrm>
            <a:off x="1403915" y="3920717"/>
            <a:ext cx="1693985" cy="400110"/>
          </a:xfrm>
          <a:prstGeom prst="rect">
            <a:avLst/>
          </a:prstGeom>
          <a:noFill/>
        </p:spPr>
        <p:txBody>
          <a:bodyPr wrap="square" rtlCol="0">
            <a:spAutoFit/>
          </a:bodyPr>
          <a:lstStyle/>
          <a:p>
            <a:r>
              <a:rPr lang="zh-CN" altLang="en-US" sz="2000" b="1" dirty="0">
                <a:solidFill>
                  <a:schemeClr val="accent1">
                    <a:lumMod val="75000"/>
                  </a:schemeClr>
                </a:solidFill>
                <a:latin typeface="Arial"/>
                <a:ea typeface="微软雅黑"/>
              </a:rPr>
              <a:t>内存消耗大</a:t>
            </a:r>
          </a:p>
        </p:txBody>
      </p:sp>
      <p:sp>
        <p:nvSpPr>
          <p:cNvPr id="51" name="文本框 50">
            <a:extLst>
              <a:ext uri="{FF2B5EF4-FFF2-40B4-BE49-F238E27FC236}">
                <a16:creationId xmlns:a16="http://schemas.microsoft.com/office/drawing/2014/main" id="{61095988-76AE-7487-E393-7C676A33E07C}"/>
              </a:ext>
            </a:extLst>
          </p:cNvPr>
          <p:cNvSpPr txBox="1"/>
          <p:nvPr/>
        </p:nvSpPr>
        <p:spPr>
          <a:xfrm>
            <a:off x="7695248" y="3847843"/>
            <a:ext cx="1858971" cy="499111"/>
          </a:xfrm>
          <a:prstGeom prst="rect">
            <a:avLst/>
          </a:prstGeom>
          <a:noFill/>
        </p:spPr>
        <p:txBody>
          <a:bodyPr wrap="square">
            <a:spAutoFit/>
          </a:bodyPr>
          <a:lstStyle/>
          <a:p>
            <a:pPr algn="r">
              <a:lnSpc>
                <a:spcPct val="150000"/>
              </a:lnSpc>
            </a:pPr>
            <a:r>
              <a:rPr lang="zh-CN" altLang="en-US" sz="2000" b="1" dirty="0">
                <a:solidFill>
                  <a:schemeClr val="accent1">
                    <a:lumMod val="75000"/>
                  </a:schemeClr>
                </a:solidFill>
                <a:latin typeface="Arial"/>
                <a:ea typeface="微软雅黑"/>
              </a:rPr>
              <a:t>难以并行处理</a:t>
            </a:r>
          </a:p>
        </p:txBody>
      </p:sp>
    </p:spTree>
    <p:extLst>
      <p:ext uri="{BB962C8B-B14F-4D97-AF65-F5344CB8AC3E}">
        <p14:creationId xmlns:p14="http://schemas.microsoft.com/office/powerpoint/2010/main" val="1321150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深度视觉·原创设计 https://www.docer.com/works?userid=22383862"/>
          <p:cNvSpPr/>
          <p:nvPr/>
        </p:nvSpPr>
        <p:spPr>
          <a:xfrm flipH="1">
            <a:off x="9677400" y="4533899"/>
            <a:ext cx="2514600" cy="2324101"/>
          </a:xfrm>
          <a:prstGeom prst="corner">
            <a:avLst>
              <a:gd name="adj1" fmla="val 17397"/>
              <a:gd name="adj2" fmla="val 16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正圆-55W" panose="00020600040101010101" pitchFamily="18" charset="-122"/>
              <a:ea typeface="汉仪正圆-55W" panose="00020600040101010101" pitchFamily="18" charset="-122"/>
              <a:sym typeface="汉仪正圆-55W" panose="00020600040101010101" pitchFamily="18" charset="-122"/>
            </a:endParaRPr>
          </a:p>
        </p:txBody>
      </p:sp>
      <p:sp>
        <p:nvSpPr>
          <p:cNvPr id="6" name="深度视觉·原创设计 https://www.docer.com/works?userid=22383862"/>
          <p:cNvSpPr/>
          <p:nvPr/>
        </p:nvSpPr>
        <p:spPr>
          <a:xfrm rot="10800000" flipH="1">
            <a:off x="0" y="0"/>
            <a:ext cx="2514600" cy="2324101"/>
          </a:xfrm>
          <a:prstGeom prst="corner">
            <a:avLst>
              <a:gd name="adj1" fmla="val 17397"/>
              <a:gd name="adj2" fmla="val 16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正圆-55W" panose="00020600040101010101" pitchFamily="18" charset="-122"/>
              <a:ea typeface="汉仪正圆-55W" panose="00020600040101010101" pitchFamily="18" charset="-122"/>
              <a:sym typeface="汉仪正圆-55W" panose="00020600040101010101" pitchFamily="18" charset="-122"/>
            </a:endParaRPr>
          </a:p>
        </p:txBody>
      </p:sp>
      <p:sp>
        <p:nvSpPr>
          <p:cNvPr id="2" name="矩形: 对角圆角 1">
            <a:extLst>
              <a:ext uri="{FF2B5EF4-FFF2-40B4-BE49-F238E27FC236}">
                <a16:creationId xmlns:a16="http://schemas.microsoft.com/office/drawing/2014/main" id="{8516ABDF-52B4-3CA2-48A6-1FBB1E06D82A}"/>
              </a:ext>
            </a:extLst>
          </p:cNvPr>
          <p:cNvSpPr/>
          <p:nvPr>
            <p:custDataLst>
              <p:tags r:id="rId1"/>
            </p:custDataLst>
          </p:nvPr>
        </p:nvSpPr>
        <p:spPr>
          <a:xfrm flipH="1">
            <a:off x="427324" y="244855"/>
            <a:ext cx="2327378" cy="410753"/>
          </a:xfrm>
          <a:prstGeom prst="round2DiagRect">
            <a:avLst>
              <a:gd name="adj1" fmla="val 50000"/>
              <a:gd name="adj2" fmla="val 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a:latin typeface="Arial" panose="020B0604020202020204"/>
                <a:ea typeface="微软雅黑" panose="020B0503020204020204" pitchFamily="34" charset="-122"/>
                <a:cs typeface="+mn-ea"/>
                <a:sym typeface="Arial" panose="020B0604020202020204"/>
              </a:rPr>
              <a:t>GRU</a:t>
            </a:r>
            <a:r>
              <a:rPr lang="zh-CN" altLang="en-US">
                <a:latin typeface="Arial" panose="020B0604020202020204"/>
                <a:ea typeface="微软雅黑" panose="020B0503020204020204" pitchFamily="34" charset="-122"/>
                <a:cs typeface="+mn-ea"/>
                <a:sym typeface="Arial" panose="020B0604020202020204"/>
              </a:rPr>
              <a:t>门控循环单元</a:t>
            </a:r>
            <a:endParaRPr lang="zh-CN" altLang="en-US" dirty="0">
              <a:latin typeface="Arial" panose="020B0604020202020204"/>
              <a:ea typeface="微软雅黑" panose="020B0503020204020204" pitchFamily="34" charset="-122"/>
              <a:cs typeface="+mn-ea"/>
              <a:sym typeface="Arial" panose="020B0604020202020204"/>
            </a:endParaRPr>
          </a:p>
        </p:txBody>
      </p:sp>
      <p:sp>
        <p:nvSpPr>
          <p:cNvPr id="3" name="矩形 2">
            <a:extLst>
              <a:ext uri="{FF2B5EF4-FFF2-40B4-BE49-F238E27FC236}">
                <a16:creationId xmlns:a16="http://schemas.microsoft.com/office/drawing/2014/main" id="{EC645DC4-0842-6765-6532-72A09B6F8CB9}"/>
              </a:ext>
            </a:extLst>
          </p:cNvPr>
          <p:cNvSpPr/>
          <p:nvPr>
            <p:custDataLst>
              <p:tags r:id="rId2"/>
            </p:custDataLst>
          </p:nvPr>
        </p:nvSpPr>
        <p:spPr>
          <a:xfrm>
            <a:off x="646856" y="4900354"/>
            <a:ext cx="11068894" cy="14661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6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GRU</a:t>
            </a:r>
            <a:r>
              <a:rPr lang="zh-CN" altLang="en-US" sz="16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使用了“更新门”和“重置门”</a:t>
            </a:r>
          </a:p>
          <a:p>
            <a:pPr>
              <a:lnSpc>
                <a:spcPct val="150000"/>
              </a:lnSpc>
            </a:pPr>
            <a:r>
              <a:rPr lang="en-US" altLang="zh-CN" sz="16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GRU</a:t>
            </a:r>
            <a:r>
              <a:rPr lang="zh-CN" altLang="en-US" sz="16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很聪明的一点就在于，我们使用了同一个门控 ， 就同时可以进行遗忘和选择记忆（</a:t>
            </a:r>
            <a:r>
              <a:rPr lang="en-US" altLang="zh-CN" sz="16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LSTM</a:t>
            </a:r>
            <a:r>
              <a:rPr lang="zh-CN" altLang="en-US" sz="16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则要使用多个门控）。</a:t>
            </a:r>
          </a:p>
        </p:txBody>
      </p:sp>
      <p:pic>
        <p:nvPicPr>
          <p:cNvPr id="4" name="图片 3">
            <a:extLst>
              <a:ext uri="{FF2B5EF4-FFF2-40B4-BE49-F238E27FC236}">
                <a16:creationId xmlns:a16="http://schemas.microsoft.com/office/drawing/2014/main" id="{CE9C0D68-1F27-8AED-5F59-A462380EBF5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54702" y="1069051"/>
            <a:ext cx="5154624" cy="3648076"/>
          </a:xfrm>
          <a:prstGeom prst="rect">
            <a:avLst/>
          </a:prstGeom>
          <a:noFill/>
          <a:ln>
            <a:noFill/>
          </a:ln>
        </p:spPr>
      </p:pic>
    </p:spTree>
    <p:extLst>
      <p:ext uri="{BB962C8B-B14F-4D97-AF65-F5344CB8AC3E}">
        <p14:creationId xmlns:p14="http://schemas.microsoft.com/office/powerpoint/2010/main" val="110544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深度视觉·原创设计 https://www.docer.com/works?userid=22383862"/>
          <p:cNvSpPr/>
          <p:nvPr/>
        </p:nvSpPr>
        <p:spPr>
          <a:xfrm flipH="1">
            <a:off x="9677400" y="4533899"/>
            <a:ext cx="2514600" cy="2324101"/>
          </a:xfrm>
          <a:prstGeom prst="corner">
            <a:avLst>
              <a:gd name="adj1" fmla="val 17397"/>
              <a:gd name="adj2" fmla="val 16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正圆-55W" panose="00020600040101010101" pitchFamily="18" charset="-122"/>
              <a:ea typeface="汉仪正圆-55W" panose="00020600040101010101" pitchFamily="18" charset="-122"/>
              <a:sym typeface="汉仪正圆-55W" panose="00020600040101010101" pitchFamily="18" charset="-122"/>
            </a:endParaRPr>
          </a:p>
        </p:txBody>
      </p:sp>
      <p:sp>
        <p:nvSpPr>
          <p:cNvPr id="6" name="深度视觉·原创设计 https://www.docer.com/works?userid=22383862"/>
          <p:cNvSpPr/>
          <p:nvPr/>
        </p:nvSpPr>
        <p:spPr>
          <a:xfrm rot="10800000" flipH="1">
            <a:off x="0" y="0"/>
            <a:ext cx="2514600" cy="2324101"/>
          </a:xfrm>
          <a:prstGeom prst="corner">
            <a:avLst>
              <a:gd name="adj1" fmla="val 17397"/>
              <a:gd name="adj2" fmla="val 16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正圆-55W" panose="00020600040101010101" pitchFamily="18" charset="-122"/>
              <a:ea typeface="汉仪正圆-55W" panose="00020600040101010101" pitchFamily="18" charset="-122"/>
              <a:sym typeface="汉仪正圆-55W" panose="00020600040101010101" pitchFamily="18" charset="-122"/>
            </a:endParaRPr>
          </a:p>
        </p:txBody>
      </p:sp>
      <p:sp>
        <p:nvSpPr>
          <p:cNvPr id="2" name="矩形: 对角圆角 1">
            <a:extLst>
              <a:ext uri="{FF2B5EF4-FFF2-40B4-BE49-F238E27FC236}">
                <a16:creationId xmlns:a16="http://schemas.microsoft.com/office/drawing/2014/main" id="{0E1B1BDA-964E-5F57-17E1-EB03F2951CB4}"/>
              </a:ext>
            </a:extLst>
          </p:cNvPr>
          <p:cNvSpPr/>
          <p:nvPr>
            <p:custDataLst>
              <p:tags r:id="rId1"/>
            </p:custDataLst>
          </p:nvPr>
        </p:nvSpPr>
        <p:spPr>
          <a:xfrm flipH="1">
            <a:off x="427324" y="244855"/>
            <a:ext cx="3132486" cy="410753"/>
          </a:xfrm>
          <a:prstGeom prst="round2DiagRect">
            <a:avLst>
              <a:gd name="adj1" fmla="val 50000"/>
              <a:gd name="adj2" fmla="val 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a:latin typeface="Arial" panose="020B0604020202020204"/>
                <a:ea typeface="微软雅黑" panose="020B0503020204020204" pitchFamily="34" charset="-122"/>
                <a:cs typeface="+mn-ea"/>
                <a:sym typeface="Arial" panose="020B0604020202020204"/>
              </a:rPr>
              <a:t>更新门 </a:t>
            </a:r>
            <a:r>
              <a:rPr lang="en-US" altLang="zh-CN">
                <a:latin typeface="Arial" panose="020B0604020202020204"/>
                <a:ea typeface="微软雅黑" panose="020B0503020204020204" pitchFamily="34" charset="-122"/>
                <a:cs typeface="+mn-ea"/>
                <a:sym typeface="Arial" panose="020B0604020202020204"/>
              </a:rPr>
              <a:t>(Update gate)</a:t>
            </a:r>
            <a:endParaRPr lang="zh-CN" altLang="en-US" dirty="0">
              <a:latin typeface="Arial" panose="020B0604020202020204"/>
              <a:ea typeface="微软雅黑" panose="020B0503020204020204" pitchFamily="34" charset="-122"/>
              <a:cs typeface="+mn-ea"/>
              <a:sym typeface="Arial" panose="020B0604020202020204"/>
            </a:endParaRPr>
          </a:p>
        </p:txBody>
      </p:sp>
      <p:pic>
        <p:nvPicPr>
          <p:cNvPr id="7" name="图片 6">
            <a:extLst>
              <a:ext uri="{FF2B5EF4-FFF2-40B4-BE49-F238E27FC236}">
                <a16:creationId xmlns:a16="http://schemas.microsoft.com/office/drawing/2014/main" id="{946498BC-8A17-ADAB-FD1E-E5878C0B8C6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57299" y="2619368"/>
            <a:ext cx="5423341" cy="3829061"/>
          </a:xfrm>
          <a:prstGeom prst="rect">
            <a:avLst/>
          </a:prstGeom>
          <a:noFill/>
        </p:spPr>
      </p:pic>
      <p:sp>
        <p:nvSpPr>
          <p:cNvPr id="10" name="文本框 9">
            <a:extLst>
              <a:ext uri="{FF2B5EF4-FFF2-40B4-BE49-F238E27FC236}">
                <a16:creationId xmlns:a16="http://schemas.microsoft.com/office/drawing/2014/main" id="{E7082FED-A97C-70C2-5D30-18538993966E}"/>
              </a:ext>
            </a:extLst>
          </p:cNvPr>
          <p:cNvSpPr txBox="1"/>
          <p:nvPr/>
        </p:nvSpPr>
        <p:spPr>
          <a:xfrm>
            <a:off x="1257299" y="929327"/>
            <a:ext cx="6789421" cy="3810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nSpc>
                <a:spcPct val="150000"/>
              </a:lnSpc>
              <a:defRPr sz="1400">
                <a:solidFill>
                  <a:schemeClr val="tx1">
                    <a:lumMod val="50000"/>
                    <a:lumOff val="50000"/>
                  </a:schemeClr>
                </a:solidFill>
                <a:latin typeface="Arial" panose="020B0604020202020204"/>
                <a:ea typeface="微软雅黑" panose="020B0503020204020204" pitchFamily="34" charset="-122"/>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更新门帮助模型确定需要将多少过去的信息传递到未来。</a:t>
            </a:r>
          </a:p>
        </p:txBody>
      </p:sp>
      <p:sp>
        <p:nvSpPr>
          <p:cNvPr id="11" name="文本框 10">
            <a:extLst>
              <a:ext uri="{FF2B5EF4-FFF2-40B4-BE49-F238E27FC236}">
                <a16:creationId xmlns:a16="http://schemas.microsoft.com/office/drawing/2014/main" id="{16261385-3853-B4A4-7DDA-DCD86C7162B8}"/>
              </a:ext>
            </a:extLst>
          </p:cNvPr>
          <p:cNvSpPr txBox="1"/>
          <p:nvPr/>
        </p:nvSpPr>
        <p:spPr>
          <a:xfrm>
            <a:off x="2708275" y="1736574"/>
            <a:ext cx="857250" cy="369332"/>
          </a:xfrm>
          <a:prstGeom prst="rect">
            <a:avLst/>
          </a:prstGeom>
          <a:noFill/>
        </p:spPr>
        <p:txBody>
          <a:bodyPr wrap="square" rtlCol="0">
            <a:spAutoFit/>
          </a:bodyPr>
          <a:lstStyle/>
          <a:p>
            <a:r>
              <a:rPr lang="zh-CN" altLang="en-US" dirty="0"/>
              <a:t>旧</a:t>
            </a:r>
          </a:p>
        </p:txBody>
      </p:sp>
      <p:sp>
        <p:nvSpPr>
          <p:cNvPr id="12" name="文本框 11">
            <a:extLst>
              <a:ext uri="{FF2B5EF4-FFF2-40B4-BE49-F238E27FC236}">
                <a16:creationId xmlns:a16="http://schemas.microsoft.com/office/drawing/2014/main" id="{ED7017AC-6D23-EACE-ADAE-49C6A9C4BADA}"/>
              </a:ext>
            </a:extLst>
          </p:cNvPr>
          <p:cNvSpPr txBox="1"/>
          <p:nvPr/>
        </p:nvSpPr>
        <p:spPr>
          <a:xfrm>
            <a:off x="4251960" y="1738615"/>
            <a:ext cx="651510" cy="369332"/>
          </a:xfrm>
          <a:prstGeom prst="rect">
            <a:avLst/>
          </a:prstGeom>
          <a:noFill/>
        </p:spPr>
        <p:txBody>
          <a:bodyPr wrap="square" rtlCol="0">
            <a:spAutoFit/>
          </a:bodyPr>
          <a:lstStyle/>
          <a:p>
            <a:r>
              <a:rPr lang="zh-CN" altLang="en-US" dirty="0"/>
              <a:t>新</a:t>
            </a:r>
          </a:p>
        </p:txBody>
      </p:sp>
      <p:cxnSp>
        <p:nvCxnSpPr>
          <p:cNvPr id="14" name="直接箭头连接符 13">
            <a:extLst>
              <a:ext uri="{FF2B5EF4-FFF2-40B4-BE49-F238E27FC236}">
                <a16:creationId xmlns:a16="http://schemas.microsoft.com/office/drawing/2014/main" id="{C5C7E7D7-B88F-4490-2378-D71A82285217}"/>
              </a:ext>
            </a:extLst>
          </p:cNvPr>
          <p:cNvCxnSpPr/>
          <p:nvPr/>
        </p:nvCxnSpPr>
        <p:spPr>
          <a:xfrm>
            <a:off x="3120390" y="1931670"/>
            <a:ext cx="10629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C89152B7-A5A5-801D-B557-6B3515C61E52}"/>
              </a:ext>
            </a:extLst>
          </p:cNvPr>
          <p:cNvSpPr txBox="1"/>
          <p:nvPr/>
        </p:nvSpPr>
        <p:spPr>
          <a:xfrm>
            <a:off x="3348990" y="1645049"/>
            <a:ext cx="731520" cy="369332"/>
          </a:xfrm>
          <a:prstGeom prst="rect">
            <a:avLst/>
          </a:prstGeom>
          <a:noFill/>
        </p:spPr>
        <p:txBody>
          <a:bodyPr wrap="square" rtlCol="0">
            <a:spAutoFit/>
          </a:bodyPr>
          <a:lstStyle/>
          <a:p>
            <a:r>
              <a:rPr lang="zh-CN" altLang="en-US" dirty="0"/>
              <a:t>多少</a:t>
            </a:r>
          </a:p>
        </p:txBody>
      </p:sp>
      <p:pic>
        <p:nvPicPr>
          <p:cNvPr id="4" name="图片 3">
            <a:extLst>
              <a:ext uri="{FF2B5EF4-FFF2-40B4-BE49-F238E27FC236}">
                <a16:creationId xmlns:a16="http://schemas.microsoft.com/office/drawing/2014/main" id="{3E72219F-4E73-5099-43B2-56AE77AF4042}"/>
              </a:ext>
            </a:extLst>
          </p:cNvPr>
          <p:cNvPicPr>
            <a:picLocks noChangeAspect="1"/>
          </p:cNvPicPr>
          <p:nvPr/>
        </p:nvPicPr>
        <p:blipFill>
          <a:blip r:embed="rId4"/>
          <a:stretch>
            <a:fillRect/>
          </a:stretch>
        </p:blipFill>
        <p:spPr>
          <a:xfrm>
            <a:off x="1779465" y="2597821"/>
            <a:ext cx="3124005" cy="369332"/>
          </a:xfrm>
          <a:prstGeom prst="rect">
            <a:avLst/>
          </a:prstGeom>
        </p:spPr>
      </p:pic>
      <p:sp>
        <p:nvSpPr>
          <p:cNvPr id="13" name="文本框 12">
            <a:extLst>
              <a:ext uri="{FF2B5EF4-FFF2-40B4-BE49-F238E27FC236}">
                <a16:creationId xmlns:a16="http://schemas.microsoft.com/office/drawing/2014/main" id="{37D355C3-B43A-2DF8-C8DB-48582F7DFFAF}"/>
              </a:ext>
            </a:extLst>
          </p:cNvPr>
          <p:cNvSpPr txBox="1"/>
          <p:nvPr/>
        </p:nvSpPr>
        <p:spPr>
          <a:xfrm>
            <a:off x="7643446" y="3528646"/>
            <a:ext cx="2649415" cy="646331"/>
          </a:xfrm>
          <a:prstGeom prst="rect">
            <a:avLst/>
          </a:prstGeom>
          <a:noFill/>
        </p:spPr>
        <p:txBody>
          <a:bodyPr wrap="square">
            <a:spAutoFit/>
          </a:bodyPr>
          <a:lstStyle/>
          <a:p>
            <a:r>
              <a:rPr lang="zh-CN" altLang="en-US" dirty="0"/>
              <a:t>更新门有助于捕捉时间序列里长期的依赖关系。</a:t>
            </a:r>
          </a:p>
        </p:txBody>
      </p:sp>
    </p:spTree>
    <p:extLst>
      <p:ext uri="{BB962C8B-B14F-4D97-AF65-F5344CB8AC3E}">
        <p14:creationId xmlns:p14="http://schemas.microsoft.com/office/powerpoint/2010/main" val="1700329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深度视觉·原创设计 https://www.docer.com/works?userid=22383862"/>
          <p:cNvSpPr/>
          <p:nvPr/>
        </p:nvSpPr>
        <p:spPr>
          <a:xfrm flipH="1">
            <a:off x="9677400" y="4533899"/>
            <a:ext cx="2514600" cy="2324101"/>
          </a:xfrm>
          <a:prstGeom prst="corner">
            <a:avLst>
              <a:gd name="adj1" fmla="val 17397"/>
              <a:gd name="adj2" fmla="val 16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正圆-55W" panose="00020600040101010101" pitchFamily="18" charset="-122"/>
              <a:ea typeface="汉仪正圆-55W" panose="00020600040101010101" pitchFamily="18" charset="-122"/>
              <a:sym typeface="汉仪正圆-55W" panose="00020600040101010101" pitchFamily="18" charset="-122"/>
            </a:endParaRPr>
          </a:p>
        </p:txBody>
      </p:sp>
      <p:sp>
        <p:nvSpPr>
          <p:cNvPr id="6" name="深度视觉·原创设计 https://www.docer.com/works?userid=22383862"/>
          <p:cNvSpPr/>
          <p:nvPr/>
        </p:nvSpPr>
        <p:spPr>
          <a:xfrm rot="10800000" flipH="1">
            <a:off x="0" y="0"/>
            <a:ext cx="2514600" cy="2324101"/>
          </a:xfrm>
          <a:prstGeom prst="corner">
            <a:avLst>
              <a:gd name="adj1" fmla="val 17397"/>
              <a:gd name="adj2" fmla="val 16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正圆-55W" panose="00020600040101010101" pitchFamily="18" charset="-122"/>
              <a:ea typeface="汉仪正圆-55W" panose="00020600040101010101" pitchFamily="18" charset="-122"/>
              <a:sym typeface="汉仪正圆-55W" panose="00020600040101010101" pitchFamily="18" charset="-122"/>
            </a:endParaRPr>
          </a:p>
        </p:txBody>
      </p:sp>
      <p:sp>
        <p:nvSpPr>
          <p:cNvPr id="2" name="矩形: 对角圆角 1">
            <a:extLst>
              <a:ext uri="{FF2B5EF4-FFF2-40B4-BE49-F238E27FC236}">
                <a16:creationId xmlns:a16="http://schemas.microsoft.com/office/drawing/2014/main" id="{0E1B1BDA-964E-5F57-17E1-EB03F2951CB4}"/>
              </a:ext>
            </a:extLst>
          </p:cNvPr>
          <p:cNvSpPr/>
          <p:nvPr>
            <p:custDataLst>
              <p:tags r:id="rId1"/>
            </p:custDataLst>
          </p:nvPr>
        </p:nvSpPr>
        <p:spPr>
          <a:xfrm flipH="1">
            <a:off x="427324" y="244855"/>
            <a:ext cx="3132486" cy="410753"/>
          </a:xfrm>
          <a:prstGeom prst="round2DiagRect">
            <a:avLst>
              <a:gd name="adj1" fmla="val 50000"/>
              <a:gd name="adj2" fmla="val 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a:latin typeface="Arial" panose="020B0604020202020204"/>
                <a:ea typeface="微软雅黑" panose="020B0503020204020204" pitchFamily="34" charset="-122"/>
                <a:cs typeface="+mn-ea"/>
                <a:sym typeface="Arial" panose="020B0604020202020204"/>
              </a:rPr>
              <a:t>重置门 </a:t>
            </a:r>
            <a:r>
              <a:rPr lang="en-US" altLang="zh-CN">
                <a:latin typeface="Arial" panose="020B0604020202020204"/>
                <a:ea typeface="微软雅黑" panose="020B0503020204020204" pitchFamily="34" charset="-122"/>
                <a:cs typeface="+mn-ea"/>
                <a:sym typeface="Arial" panose="020B0604020202020204"/>
              </a:rPr>
              <a:t>(Reset gate)</a:t>
            </a:r>
            <a:endParaRPr lang="zh-CN" altLang="en-US" dirty="0">
              <a:latin typeface="Arial" panose="020B0604020202020204"/>
              <a:ea typeface="微软雅黑" panose="020B0503020204020204" pitchFamily="34" charset="-122"/>
              <a:cs typeface="+mn-ea"/>
              <a:sym typeface="Arial" panose="020B0604020202020204"/>
            </a:endParaRPr>
          </a:p>
        </p:txBody>
      </p:sp>
      <p:sp>
        <p:nvSpPr>
          <p:cNvPr id="4" name="文本框 3">
            <a:extLst>
              <a:ext uri="{FF2B5EF4-FFF2-40B4-BE49-F238E27FC236}">
                <a16:creationId xmlns:a16="http://schemas.microsoft.com/office/drawing/2014/main" id="{910F0AA7-A4BD-EFAE-7E36-3C92D664CCED}"/>
              </a:ext>
            </a:extLst>
          </p:cNvPr>
          <p:cNvSpPr txBox="1"/>
          <p:nvPr/>
        </p:nvSpPr>
        <p:spPr>
          <a:xfrm>
            <a:off x="1257299" y="834852"/>
            <a:ext cx="8336381" cy="465640"/>
          </a:xfrm>
          <a:prstGeom prst="rect">
            <a:avLst/>
          </a:prstGeom>
          <a:noFill/>
        </p:spPr>
        <p:txBody>
          <a:bodyPr wrap="square">
            <a:spAutoFit/>
          </a:bodyPr>
          <a:lstStyle/>
          <a:p>
            <a:pPr>
              <a:lnSpc>
                <a:spcPct val="150000"/>
              </a:lnSpc>
            </a:pPr>
            <a:r>
              <a:rPr lang="zh-CN" altLang="en-US" b="1" dirty="0">
                <a:solidFill>
                  <a:srgbClr val="4D4D4D"/>
                </a:solidFill>
                <a:latin typeface="-apple-system"/>
              </a:rPr>
              <a:t>本质上，重置门被模型用来决定忘记多少过去的信息。</a:t>
            </a:r>
            <a:endParaRPr lang="zh-CN" altLang="en-US" sz="1400" dirty="0">
              <a:solidFill>
                <a:schemeClr val="tx1">
                  <a:lumMod val="50000"/>
                  <a:lumOff val="50000"/>
                </a:schemeClr>
              </a:solidFill>
              <a:latin typeface="Arial" panose="020B0604020202020204"/>
              <a:ea typeface="微软雅黑" panose="020B0503020204020204" pitchFamily="34" charset="-122"/>
              <a:cs typeface="+mn-ea"/>
            </a:endParaRPr>
          </a:p>
        </p:txBody>
      </p:sp>
      <p:pic>
        <p:nvPicPr>
          <p:cNvPr id="3076" name="Picture 4">
            <a:extLst>
              <a:ext uri="{FF2B5EF4-FFF2-40B4-BE49-F238E27FC236}">
                <a16:creationId xmlns:a16="http://schemas.microsoft.com/office/drawing/2014/main" id="{43E2FE67-408C-DC7C-906D-A70B2DB9907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865"/>
          <a:stretch/>
        </p:blipFill>
        <p:spPr bwMode="auto">
          <a:xfrm>
            <a:off x="1380740" y="3113479"/>
            <a:ext cx="5254522" cy="3275952"/>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a:extLst>
              <a:ext uri="{FF2B5EF4-FFF2-40B4-BE49-F238E27FC236}">
                <a16:creationId xmlns:a16="http://schemas.microsoft.com/office/drawing/2014/main" id="{99D230A0-35FE-D98E-0146-F3E1F44179D7}"/>
              </a:ext>
            </a:extLst>
          </p:cNvPr>
          <p:cNvSpPr/>
          <p:nvPr>
            <p:custDataLst>
              <p:tags r:id="rId2"/>
            </p:custDataLst>
          </p:nvPr>
        </p:nvSpPr>
        <p:spPr>
          <a:xfrm>
            <a:off x="1257299" y="1444986"/>
            <a:ext cx="9704071" cy="8791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400" dirty="0">
                <a:solidFill>
                  <a:schemeClr val="tx1">
                    <a:lumMod val="50000"/>
                    <a:lumOff val="50000"/>
                  </a:schemeClr>
                </a:solidFill>
                <a:latin typeface="Arial" panose="020B0604020202020204"/>
                <a:ea typeface="微软雅黑" panose="020B0503020204020204" pitchFamily="34" charset="-122"/>
                <a:cs typeface="+mn-ea"/>
              </a:rPr>
              <a:t>如果重置门的值接近</a:t>
            </a:r>
            <a:r>
              <a:rPr lang="en-US" altLang="zh-CN" sz="1400" dirty="0">
                <a:solidFill>
                  <a:schemeClr val="tx1">
                    <a:lumMod val="50000"/>
                    <a:lumOff val="50000"/>
                  </a:schemeClr>
                </a:solidFill>
                <a:latin typeface="Arial" panose="020B0604020202020204"/>
                <a:ea typeface="微软雅黑" panose="020B0503020204020204" pitchFamily="34" charset="-122"/>
                <a:cs typeface="+mn-ea"/>
              </a:rPr>
              <a:t>0</a:t>
            </a:r>
            <a:r>
              <a:rPr lang="zh-CN" altLang="en-US" sz="1400" dirty="0">
                <a:solidFill>
                  <a:schemeClr val="tx1">
                    <a:lumMod val="50000"/>
                    <a:lumOff val="50000"/>
                  </a:schemeClr>
                </a:solidFill>
                <a:latin typeface="Arial" panose="020B0604020202020204"/>
                <a:ea typeface="微软雅黑" panose="020B0503020204020204" pitchFamily="34" charset="-122"/>
                <a:cs typeface="+mn-ea"/>
              </a:rPr>
              <a:t>，那么以前的隐藏状态将被忽略，模型就会被“重置”。</a:t>
            </a:r>
            <a:endParaRPr lang="en-US" altLang="zh-CN" sz="1400" dirty="0">
              <a:solidFill>
                <a:schemeClr val="tx1">
                  <a:lumMod val="50000"/>
                  <a:lumOff val="50000"/>
                </a:schemeClr>
              </a:solidFill>
              <a:latin typeface="Arial" panose="020B0604020202020204"/>
              <a:ea typeface="微软雅黑" panose="020B0503020204020204" pitchFamily="34" charset="-122"/>
              <a:cs typeface="+mn-ea"/>
            </a:endParaRPr>
          </a:p>
          <a:p>
            <a:pPr>
              <a:lnSpc>
                <a:spcPct val="150000"/>
              </a:lnSpc>
            </a:pPr>
            <a:r>
              <a:rPr lang="zh-CN" altLang="en-US" sz="1400" dirty="0">
                <a:solidFill>
                  <a:schemeClr val="tx1">
                    <a:lumMod val="50000"/>
                    <a:lumOff val="50000"/>
                  </a:schemeClr>
                </a:solidFill>
                <a:latin typeface="Arial" panose="020B0604020202020204"/>
                <a:ea typeface="微软雅黑" panose="020B0503020204020204" pitchFamily="34" charset="-122"/>
                <a:cs typeface="+mn-ea"/>
              </a:rPr>
              <a:t>重置门有助于捕捉时间序列里短期的依赖关系；</a:t>
            </a:r>
          </a:p>
        </p:txBody>
      </p:sp>
      <p:pic>
        <p:nvPicPr>
          <p:cNvPr id="7" name="图片 6">
            <a:extLst>
              <a:ext uri="{FF2B5EF4-FFF2-40B4-BE49-F238E27FC236}">
                <a16:creationId xmlns:a16="http://schemas.microsoft.com/office/drawing/2014/main" id="{D80EBA54-E5E8-A37E-C7E8-EF0416C2F40D}"/>
              </a:ext>
            </a:extLst>
          </p:cNvPr>
          <p:cNvPicPr>
            <a:picLocks noChangeAspect="1"/>
          </p:cNvPicPr>
          <p:nvPr/>
        </p:nvPicPr>
        <p:blipFill>
          <a:blip r:embed="rId5"/>
          <a:stretch>
            <a:fillRect/>
          </a:stretch>
        </p:blipFill>
        <p:spPr>
          <a:xfrm>
            <a:off x="1350698" y="2463893"/>
            <a:ext cx="4418224" cy="509795"/>
          </a:xfrm>
          <a:prstGeom prst="rect">
            <a:avLst/>
          </a:prstGeom>
        </p:spPr>
      </p:pic>
    </p:spTree>
    <p:extLst>
      <p:ext uri="{BB962C8B-B14F-4D97-AF65-F5344CB8AC3E}">
        <p14:creationId xmlns:p14="http://schemas.microsoft.com/office/powerpoint/2010/main" val="707324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深度视觉·原创设计 https://www.docer.com/works?userid=22383862"/>
          <p:cNvSpPr/>
          <p:nvPr/>
        </p:nvSpPr>
        <p:spPr>
          <a:xfrm flipH="1">
            <a:off x="9677400" y="4533899"/>
            <a:ext cx="2514600" cy="2324101"/>
          </a:xfrm>
          <a:prstGeom prst="corner">
            <a:avLst>
              <a:gd name="adj1" fmla="val 17397"/>
              <a:gd name="adj2" fmla="val 16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正圆-55W" panose="00020600040101010101" pitchFamily="18" charset="-122"/>
              <a:ea typeface="汉仪正圆-55W" panose="00020600040101010101" pitchFamily="18" charset="-122"/>
              <a:sym typeface="汉仪正圆-55W" panose="00020600040101010101" pitchFamily="18" charset="-122"/>
            </a:endParaRPr>
          </a:p>
        </p:txBody>
      </p:sp>
      <p:sp>
        <p:nvSpPr>
          <p:cNvPr id="6" name="深度视觉·原创设计 https://www.docer.com/works?userid=22383862"/>
          <p:cNvSpPr/>
          <p:nvPr/>
        </p:nvSpPr>
        <p:spPr>
          <a:xfrm rot="10800000" flipH="1">
            <a:off x="0" y="0"/>
            <a:ext cx="2514600" cy="2324101"/>
          </a:xfrm>
          <a:prstGeom prst="corner">
            <a:avLst>
              <a:gd name="adj1" fmla="val 17397"/>
              <a:gd name="adj2" fmla="val 16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正圆-55W" panose="00020600040101010101" pitchFamily="18" charset="-122"/>
              <a:ea typeface="汉仪正圆-55W" panose="00020600040101010101" pitchFamily="18" charset="-122"/>
              <a:sym typeface="汉仪正圆-55W" panose="00020600040101010101" pitchFamily="18" charset="-122"/>
            </a:endParaRPr>
          </a:p>
        </p:txBody>
      </p:sp>
      <p:sp>
        <p:nvSpPr>
          <p:cNvPr id="2" name="矩形: 对角圆角 1">
            <a:extLst>
              <a:ext uri="{FF2B5EF4-FFF2-40B4-BE49-F238E27FC236}">
                <a16:creationId xmlns:a16="http://schemas.microsoft.com/office/drawing/2014/main" id="{57171102-926D-D5CB-8468-33458FE0E585}"/>
              </a:ext>
            </a:extLst>
          </p:cNvPr>
          <p:cNvSpPr/>
          <p:nvPr>
            <p:custDataLst>
              <p:tags r:id="rId1"/>
            </p:custDataLst>
          </p:nvPr>
        </p:nvSpPr>
        <p:spPr>
          <a:xfrm flipH="1">
            <a:off x="427324" y="244855"/>
            <a:ext cx="2327378" cy="410753"/>
          </a:xfrm>
          <a:prstGeom prst="round2DiagRect">
            <a:avLst>
              <a:gd name="adj1" fmla="val 50000"/>
              <a:gd name="adj2" fmla="val 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latin typeface="Arial" panose="020B0604020202020204"/>
                <a:ea typeface="微软雅黑" panose="020B0503020204020204" pitchFamily="34" charset="-122"/>
                <a:cs typeface="+mn-ea"/>
                <a:sym typeface="Arial" panose="020B0604020202020204"/>
              </a:rPr>
              <a:t>候选隐藏状态</a:t>
            </a:r>
          </a:p>
        </p:txBody>
      </p:sp>
      <p:pic>
        <p:nvPicPr>
          <p:cNvPr id="3" name="图片 2">
            <a:extLst>
              <a:ext uri="{FF2B5EF4-FFF2-40B4-BE49-F238E27FC236}">
                <a16:creationId xmlns:a16="http://schemas.microsoft.com/office/drawing/2014/main" id="{252E56C2-7D31-6E6A-C875-9A20769235C8}"/>
              </a:ext>
            </a:extLst>
          </p:cNvPr>
          <p:cNvPicPr>
            <a:picLocks noChangeAspect="1"/>
          </p:cNvPicPr>
          <p:nvPr/>
        </p:nvPicPr>
        <p:blipFill>
          <a:blip r:embed="rId3"/>
          <a:stretch>
            <a:fillRect/>
          </a:stretch>
        </p:blipFill>
        <p:spPr>
          <a:xfrm>
            <a:off x="784324" y="2568957"/>
            <a:ext cx="5276962" cy="3730114"/>
          </a:xfrm>
          <a:prstGeom prst="rect">
            <a:avLst/>
          </a:prstGeom>
        </p:spPr>
      </p:pic>
      <p:sp>
        <p:nvSpPr>
          <p:cNvPr id="13" name="文本框 12">
            <a:extLst>
              <a:ext uri="{FF2B5EF4-FFF2-40B4-BE49-F238E27FC236}">
                <a16:creationId xmlns:a16="http://schemas.microsoft.com/office/drawing/2014/main" id="{9EB426E9-BF0B-954C-5765-54AE375648AB}"/>
              </a:ext>
            </a:extLst>
          </p:cNvPr>
          <p:cNvSpPr txBox="1"/>
          <p:nvPr/>
        </p:nvSpPr>
        <p:spPr>
          <a:xfrm>
            <a:off x="938432" y="1555834"/>
            <a:ext cx="9014461" cy="8906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nSpc>
                <a:spcPct val="150000"/>
              </a:lnSpc>
              <a:defRPr sz="1400">
                <a:solidFill>
                  <a:schemeClr val="tx1">
                    <a:lumMod val="50000"/>
                    <a:lumOff val="50000"/>
                  </a:schemeClr>
                </a:solidFill>
                <a:latin typeface="Arial" panose="020B0604020202020204"/>
                <a:ea typeface="微软雅黑" panose="020B0503020204020204" pitchFamily="34" charset="-122"/>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从公式可以看出，重置门控制了上一时间步的隐藏状态如何流入当前时间步的候选隐藏状态。而上一时间步的隐藏状态可能包含了时间序列截至上一时间步的全部历史信息。因此，重置门可以用来丢弃与预测无关的历史信息。</a:t>
            </a:r>
            <a:endParaRPr lang="en-US" altLang="zh-CN" dirty="0"/>
          </a:p>
        </p:txBody>
      </p:sp>
      <p:pic>
        <p:nvPicPr>
          <p:cNvPr id="9" name="图片 8">
            <a:extLst>
              <a:ext uri="{FF2B5EF4-FFF2-40B4-BE49-F238E27FC236}">
                <a16:creationId xmlns:a16="http://schemas.microsoft.com/office/drawing/2014/main" id="{35FC22D7-F54D-69FA-13FF-BE784C418689}"/>
              </a:ext>
            </a:extLst>
          </p:cNvPr>
          <p:cNvPicPr>
            <a:picLocks noChangeAspect="1"/>
          </p:cNvPicPr>
          <p:nvPr/>
        </p:nvPicPr>
        <p:blipFill>
          <a:blip r:embed="rId4"/>
          <a:stretch>
            <a:fillRect/>
          </a:stretch>
        </p:blipFill>
        <p:spPr>
          <a:xfrm>
            <a:off x="938432" y="900463"/>
            <a:ext cx="4968746" cy="616434"/>
          </a:xfrm>
          <a:prstGeom prst="rect">
            <a:avLst/>
          </a:prstGeom>
        </p:spPr>
      </p:pic>
      <p:sp>
        <p:nvSpPr>
          <p:cNvPr id="11" name="文本框 10">
            <a:extLst>
              <a:ext uri="{FF2B5EF4-FFF2-40B4-BE49-F238E27FC236}">
                <a16:creationId xmlns:a16="http://schemas.microsoft.com/office/drawing/2014/main" id="{F7D37711-EFB6-BAF6-63C5-3DB4A59C77EA}"/>
              </a:ext>
            </a:extLst>
          </p:cNvPr>
          <p:cNvSpPr txBox="1"/>
          <p:nvPr/>
        </p:nvSpPr>
        <p:spPr>
          <a:xfrm>
            <a:off x="5744307" y="3837625"/>
            <a:ext cx="4360985" cy="923330"/>
          </a:xfrm>
          <a:prstGeom prst="rect">
            <a:avLst/>
          </a:prstGeom>
          <a:noFill/>
        </p:spPr>
        <p:txBody>
          <a:bodyPr wrap="square">
            <a:spAutoFit/>
          </a:bodyPr>
          <a:lstStyle/>
          <a:p>
            <a:r>
              <a:rPr lang="zh-CN" altLang="en-US" dirty="0"/>
              <a:t>候选隐藏状态在每个时间步上根据当前的输入和前一个时间步的隐藏状态来计算，并受到重置门的影响。</a:t>
            </a:r>
          </a:p>
        </p:txBody>
      </p:sp>
    </p:spTree>
    <p:extLst>
      <p:ext uri="{BB962C8B-B14F-4D97-AF65-F5344CB8AC3E}">
        <p14:creationId xmlns:p14="http://schemas.microsoft.com/office/powerpoint/2010/main" val="1416010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深度视觉·原创设计 https://www.docer.com/works?userid=22383862"/>
          <p:cNvSpPr/>
          <p:nvPr/>
        </p:nvSpPr>
        <p:spPr>
          <a:xfrm flipH="1">
            <a:off x="9677400" y="4533899"/>
            <a:ext cx="2514600" cy="2324101"/>
          </a:xfrm>
          <a:prstGeom prst="corner">
            <a:avLst>
              <a:gd name="adj1" fmla="val 17397"/>
              <a:gd name="adj2" fmla="val 16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正圆-55W" panose="00020600040101010101" pitchFamily="18" charset="-122"/>
              <a:ea typeface="汉仪正圆-55W" panose="00020600040101010101" pitchFamily="18" charset="-122"/>
              <a:sym typeface="汉仪正圆-55W" panose="00020600040101010101" pitchFamily="18" charset="-122"/>
            </a:endParaRPr>
          </a:p>
        </p:txBody>
      </p:sp>
      <p:sp>
        <p:nvSpPr>
          <p:cNvPr id="6" name="深度视觉·原创设计 https://www.docer.com/works?userid=22383862"/>
          <p:cNvSpPr/>
          <p:nvPr/>
        </p:nvSpPr>
        <p:spPr>
          <a:xfrm rot="10800000" flipH="1">
            <a:off x="0" y="0"/>
            <a:ext cx="2514600" cy="2324101"/>
          </a:xfrm>
          <a:prstGeom prst="corner">
            <a:avLst>
              <a:gd name="adj1" fmla="val 17397"/>
              <a:gd name="adj2" fmla="val 16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正圆-55W" panose="00020600040101010101" pitchFamily="18" charset="-122"/>
              <a:ea typeface="汉仪正圆-55W" panose="00020600040101010101" pitchFamily="18" charset="-122"/>
              <a:sym typeface="汉仪正圆-55W" panose="00020600040101010101" pitchFamily="18" charset="-122"/>
            </a:endParaRPr>
          </a:p>
        </p:txBody>
      </p:sp>
      <p:sp>
        <p:nvSpPr>
          <p:cNvPr id="2" name="矩形: 对角圆角 1">
            <a:extLst>
              <a:ext uri="{FF2B5EF4-FFF2-40B4-BE49-F238E27FC236}">
                <a16:creationId xmlns:a16="http://schemas.microsoft.com/office/drawing/2014/main" id="{57171102-926D-D5CB-8468-33458FE0E585}"/>
              </a:ext>
            </a:extLst>
          </p:cNvPr>
          <p:cNvSpPr/>
          <p:nvPr>
            <p:custDataLst>
              <p:tags r:id="rId1"/>
            </p:custDataLst>
          </p:nvPr>
        </p:nvSpPr>
        <p:spPr>
          <a:xfrm flipH="1">
            <a:off x="427324" y="244855"/>
            <a:ext cx="3287426" cy="410753"/>
          </a:xfrm>
          <a:prstGeom prst="round2DiagRect">
            <a:avLst>
              <a:gd name="adj1" fmla="val 50000"/>
              <a:gd name="adj2" fmla="val 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latin typeface="Arial" panose="020B0604020202020204"/>
                <a:ea typeface="微软雅黑" panose="020B0503020204020204" pitchFamily="34" charset="-122"/>
                <a:cs typeface="+mn-ea"/>
                <a:sym typeface="Arial" panose="020B0604020202020204"/>
              </a:rPr>
              <a:t>当前隐藏状态</a:t>
            </a:r>
          </a:p>
        </p:txBody>
      </p:sp>
      <p:pic>
        <p:nvPicPr>
          <p:cNvPr id="3" name="图片 2">
            <a:extLst>
              <a:ext uri="{FF2B5EF4-FFF2-40B4-BE49-F238E27FC236}">
                <a16:creationId xmlns:a16="http://schemas.microsoft.com/office/drawing/2014/main" id="{9DB2451C-894A-47A4-C648-BCC174C42183}"/>
              </a:ext>
            </a:extLst>
          </p:cNvPr>
          <p:cNvPicPr>
            <a:picLocks noChangeAspect="1"/>
          </p:cNvPicPr>
          <p:nvPr/>
        </p:nvPicPr>
        <p:blipFill>
          <a:blip r:embed="rId3"/>
          <a:stretch>
            <a:fillRect/>
          </a:stretch>
        </p:blipFill>
        <p:spPr>
          <a:xfrm>
            <a:off x="756277" y="2324102"/>
            <a:ext cx="5438093" cy="3848363"/>
          </a:xfrm>
          <a:prstGeom prst="rect">
            <a:avLst/>
          </a:prstGeom>
        </p:spPr>
      </p:pic>
      <p:sp>
        <p:nvSpPr>
          <p:cNvPr id="11" name="文本框 10">
            <a:extLst>
              <a:ext uri="{FF2B5EF4-FFF2-40B4-BE49-F238E27FC236}">
                <a16:creationId xmlns:a16="http://schemas.microsoft.com/office/drawing/2014/main" id="{43048852-249C-6C4C-F925-41C8E16772A9}"/>
              </a:ext>
            </a:extLst>
          </p:cNvPr>
          <p:cNvSpPr txBox="1"/>
          <p:nvPr/>
        </p:nvSpPr>
        <p:spPr>
          <a:xfrm>
            <a:off x="988874" y="789663"/>
            <a:ext cx="9998580" cy="7001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nSpc>
                <a:spcPct val="150000"/>
              </a:lnSpc>
              <a:defRPr sz="1400">
                <a:solidFill>
                  <a:schemeClr val="tx1">
                    <a:lumMod val="50000"/>
                    <a:lumOff val="50000"/>
                  </a:schemeClr>
                </a:solidFill>
                <a:latin typeface="Arial" panose="020B0604020202020204"/>
                <a:ea typeface="微软雅黑" panose="020B0503020204020204" pitchFamily="34" charset="-122"/>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新的隐藏状态 </a:t>
            </a:r>
            <a:r>
              <a:rPr lang="en-US" altLang="zh-CN" dirty="0" err="1"/>
              <a:t>h</a:t>
            </a:r>
            <a:r>
              <a:rPr lang="en-US" altLang="zh-CN" baseline="-25000" dirty="0" err="1"/>
              <a:t>t</a:t>
            </a:r>
            <a:r>
              <a:rPr lang="en-US" altLang="zh-CN" baseline="-25000" dirty="0"/>
              <a:t> </a:t>
            </a:r>
            <a:r>
              <a:rPr lang="zh-CN" altLang="en-US" dirty="0"/>
              <a:t>通过结合前一隐藏状态和候选隐藏状态来计算：</a:t>
            </a:r>
            <a:endParaRPr lang="en-US" altLang="zh-CN" dirty="0"/>
          </a:p>
        </p:txBody>
      </p:sp>
      <p:pic>
        <p:nvPicPr>
          <p:cNvPr id="7" name="图片 6">
            <a:extLst>
              <a:ext uri="{FF2B5EF4-FFF2-40B4-BE49-F238E27FC236}">
                <a16:creationId xmlns:a16="http://schemas.microsoft.com/office/drawing/2014/main" id="{60C539C6-50FB-0E26-396D-EE7981A19910}"/>
              </a:ext>
            </a:extLst>
          </p:cNvPr>
          <p:cNvPicPr>
            <a:picLocks noChangeAspect="1"/>
          </p:cNvPicPr>
          <p:nvPr/>
        </p:nvPicPr>
        <p:blipFill rotWithShape="1">
          <a:blip r:embed="rId4"/>
          <a:srcRect r="4747" b="-102"/>
          <a:stretch/>
        </p:blipFill>
        <p:spPr>
          <a:xfrm>
            <a:off x="1077090" y="1623910"/>
            <a:ext cx="3138855" cy="700192"/>
          </a:xfrm>
          <a:prstGeom prst="rect">
            <a:avLst/>
          </a:prstGeom>
        </p:spPr>
      </p:pic>
      <p:sp>
        <p:nvSpPr>
          <p:cNvPr id="9" name="文本框 8">
            <a:extLst>
              <a:ext uri="{FF2B5EF4-FFF2-40B4-BE49-F238E27FC236}">
                <a16:creationId xmlns:a16="http://schemas.microsoft.com/office/drawing/2014/main" id="{97D8984F-A985-F8C9-EF5D-CDC7EB6E158B}"/>
              </a:ext>
            </a:extLst>
          </p:cNvPr>
          <p:cNvSpPr txBox="1"/>
          <p:nvPr/>
        </p:nvSpPr>
        <p:spPr>
          <a:xfrm>
            <a:off x="6096000" y="3429000"/>
            <a:ext cx="5317650" cy="923330"/>
          </a:xfrm>
          <a:prstGeom prst="rect">
            <a:avLst/>
          </a:prstGeom>
          <a:noFill/>
        </p:spPr>
        <p:txBody>
          <a:bodyPr wrap="square">
            <a:spAutoFit/>
          </a:bodyPr>
          <a:lstStyle/>
          <a:p>
            <a:r>
              <a:rPr lang="zh-CN" altLang="en-US" dirty="0"/>
              <a:t>更新门 </a:t>
            </a:r>
            <a:r>
              <a:rPr lang="en-US" altLang="zh-CN" dirty="0" err="1"/>
              <a:t>z</a:t>
            </a:r>
            <a:r>
              <a:rPr lang="en-US" altLang="zh-CN" baseline="-25000" dirty="0" err="1"/>
              <a:t>t</a:t>
            </a:r>
            <a:r>
              <a:rPr lang="en-US" altLang="zh-CN" baseline="-25000" dirty="0"/>
              <a:t>  </a:t>
            </a:r>
            <a:r>
              <a:rPr lang="zh-CN" altLang="en-US" dirty="0"/>
              <a:t>决定了需要从前一隐藏状态 </a:t>
            </a:r>
            <a:r>
              <a:rPr lang="en-US" altLang="zh-CN" dirty="0"/>
              <a:t>h</a:t>
            </a:r>
            <a:r>
              <a:rPr lang="en-US" altLang="zh-CN" baseline="-25000" dirty="0"/>
              <a:t>t-1</a:t>
            </a:r>
            <a:r>
              <a:rPr lang="zh-CN" altLang="en-US" baseline="-25000" dirty="0"/>
              <a:t> </a:t>
            </a:r>
            <a:r>
              <a:rPr lang="zh-CN" altLang="en-US" dirty="0"/>
              <a:t>保留多少信息以及将多少新的信息从候选隐藏状态中添加进来。</a:t>
            </a:r>
            <a:endParaRPr lang="en-US" altLang="zh-CN" dirty="0"/>
          </a:p>
        </p:txBody>
      </p:sp>
    </p:spTree>
    <p:extLst>
      <p:ext uri="{BB962C8B-B14F-4D97-AF65-F5344CB8AC3E}">
        <p14:creationId xmlns:p14="http://schemas.microsoft.com/office/powerpoint/2010/main" val="2274652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rtlCol="0"/>
          <a:lstStyle/>
          <a:p>
            <a:r>
              <a:rPr lang="zh-CN" altLang="en-US" dirty="0">
                <a:latin typeface="Microsoft YaHei UI" panose="020B0503020204020204" pitchFamily="34" charset="-122"/>
                <a:ea typeface="Microsoft YaHei UI" panose="020B0503020204020204" pitchFamily="34" charset="-122"/>
              </a:rPr>
              <a:t>项目分析幻灯片 </a:t>
            </a:r>
            <a:r>
              <a:rPr lang="en-US" altLang="zh-CN" dirty="0">
                <a:latin typeface="Microsoft YaHei UI" panose="020B0503020204020204" pitchFamily="34" charset="-122"/>
                <a:ea typeface="Microsoft YaHei UI" panose="020B0503020204020204" pitchFamily="34" charset="-122"/>
              </a:rPr>
              <a:t>8</a:t>
            </a:r>
            <a:endParaRPr lang="zh-CN" altLang="en-US" dirty="0">
              <a:latin typeface="Microsoft YaHei UI" panose="020B0503020204020204" pitchFamily="34" charset="-122"/>
              <a:ea typeface="Microsoft YaHei UI" panose="020B0503020204020204" pitchFamily="34" charset="-122"/>
            </a:endParaRPr>
          </a:p>
        </p:txBody>
      </p:sp>
      <p:cxnSp>
        <p:nvCxnSpPr>
          <p:cNvPr id="8" name="直接连接符​​(S)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标题 1">
            <a:extLst>
              <a:ext uri="{FF2B5EF4-FFF2-40B4-BE49-F238E27FC236}">
                <a16:creationId xmlns:a16="http://schemas.microsoft.com/office/drawing/2014/main" id="{4E3F5479-058B-4FA8-92E9-18CAB8CDC5C5}"/>
              </a:ext>
            </a:extLst>
          </p:cNvPr>
          <p:cNvSpPr txBox="1">
            <a:spLocks/>
          </p:cNvSpPr>
          <p:nvPr/>
        </p:nvSpPr>
        <p:spPr>
          <a:xfrm>
            <a:off x="-72131" y="367652"/>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br>
              <a:rPr lang="zh-CN" altLang="en-US" sz="2800" dirty="0">
                <a:solidFill>
                  <a:schemeClr val="tx1">
                    <a:lumMod val="75000"/>
                    <a:lumOff val="25000"/>
                  </a:schemeClr>
                </a:solidFill>
                <a:latin typeface="Microsoft YaHei UI" panose="020B0503020204020204" pitchFamily="34" charset="-122"/>
                <a:ea typeface="Microsoft YaHei UI" panose="020B0503020204020204" pitchFamily="34" charset="-122"/>
              </a:rPr>
            </a:br>
            <a:endParaRPr lang="zh-CN" altLang="en-US" sz="2800" dirty="0">
              <a:solidFill>
                <a:schemeClr val="tx1">
                  <a:lumMod val="75000"/>
                  <a:lumOff val="25000"/>
                </a:schemeClr>
              </a:solidFill>
              <a:latin typeface="Microsoft YaHei UI" panose="020B0503020204020204" pitchFamily="34" charset="-122"/>
              <a:ea typeface="Microsoft YaHei UI" panose="020B0503020204020204" pitchFamily="34" charset="-122"/>
            </a:endParaRPr>
          </a:p>
        </p:txBody>
      </p:sp>
      <p:sp>
        <p:nvSpPr>
          <p:cNvPr id="2" name="矩形：圆角 1">
            <a:extLst>
              <a:ext uri="{FF2B5EF4-FFF2-40B4-BE49-F238E27FC236}">
                <a16:creationId xmlns:a16="http://schemas.microsoft.com/office/drawing/2014/main" id="{3C1CAF08-13B9-48BA-A271-8CE5B568A664}"/>
              </a:ext>
            </a:extLst>
          </p:cNvPr>
          <p:cNvSpPr/>
          <p:nvPr/>
        </p:nvSpPr>
        <p:spPr>
          <a:xfrm>
            <a:off x="1211942" y="1005912"/>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zh-CN" altLang="en-US" b="1" dirty="0">
                <a:latin typeface="Microsoft YaHei UI" panose="020B0503020204020204" pitchFamily="34" charset="-122"/>
                <a:ea typeface="Microsoft YaHei UI" panose="020B0503020204020204" pitchFamily="34" charset="-122"/>
              </a:rPr>
              <a:t>优势</a:t>
            </a:r>
          </a:p>
        </p:txBody>
      </p:sp>
      <p:sp>
        <p:nvSpPr>
          <p:cNvPr id="26" name="矩形：圆角 25">
            <a:extLst>
              <a:ext uri="{FF2B5EF4-FFF2-40B4-BE49-F238E27FC236}">
                <a16:creationId xmlns:a16="http://schemas.microsoft.com/office/drawing/2014/main" id="{D1B1E083-D07C-4934-9782-F7CCA3539ACF}"/>
              </a:ext>
            </a:extLst>
          </p:cNvPr>
          <p:cNvSpPr/>
          <p:nvPr/>
        </p:nvSpPr>
        <p:spPr>
          <a:xfrm>
            <a:off x="6424236" y="1005912"/>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zh-CN" altLang="en-US" b="1" dirty="0">
                <a:latin typeface="Microsoft YaHei UI" panose="020B0503020204020204" pitchFamily="34" charset="-122"/>
                <a:ea typeface="Microsoft YaHei UI" panose="020B0503020204020204" pitchFamily="34" charset="-122"/>
              </a:rPr>
              <a:t>劣势</a:t>
            </a:r>
          </a:p>
        </p:txBody>
      </p:sp>
      <p:cxnSp>
        <p:nvCxnSpPr>
          <p:cNvPr id="33" name="直接连接符​​(S)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长方形 39">
            <a:extLst>
              <a:ext uri="{FF2B5EF4-FFF2-40B4-BE49-F238E27FC236}">
                <a16:creationId xmlns:a16="http://schemas.microsoft.com/office/drawing/2014/main" id="{5842CE6B-862D-4B18-B10B-3436A7D24058}"/>
              </a:ext>
            </a:extLst>
          </p:cNvPr>
          <p:cNvSpPr/>
          <p:nvPr/>
        </p:nvSpPr>
        <p:spPr>
          <a:xfrm>
            <a:off x="6424245" y="1802026"/>
            <a:ext cx="4967505" cy="44866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zh-CN" altLang="en-US" sz="1400" b="1" dirty="0">
                <a:solidFill>
                  <a:schemeClr val="tx1">
                    <a:lumMod val="50000"/>
                    <a:lumOff val="50000"/>
                  </a:schemeClr>
                </a:solidFill>
                <a:latin typeface="Arial" panose="020B0604020202020204"/>
                <a:ea typeface="微软雅黑" panose="020B0503020204020204" pitchFamily="34" charset="-122"/>
                <a:cs typeface="+mn-ea"/>
              </a:rPr>
              <a:t>长期依赖的挑战</a:t>
            </a:r>
            <a:r>
              <a:rPr lang="zh-CN" altLang="en-US" sz="1400" dirty="0">
                <a:solidFill>
                  <a:schemeClr val="tx1">
                    <a:lumMod val="50000"/>
                    <a:lumOff val="50000"/>
                  </a:schemeClr>
                </a:solidFill>
                <a:latin typeface="Arial" panose="020B0604020202020204"/>
                <a:ea typeface="微软雅黑" panose="020B0503020204020204" pitchFamily="34" charset="-122"/>
                <a:cs typeface="+mn-ea"/>
              </a:rPr>
              <a:t>：在非常长的序列中，</a:t>
            </a:r>
            <a:r>
              <a:rPr lang="en-US" altLang="zh-CN" sz="1400" dirty="0">
                <a:solidFill>
                  <a:schemeClr val="tx1">
                    <a:lumMod val="50000"/>
                    <a:lumOff val="50000"/>
                  </a:schemeClr>
                </a:solidFill>
                <a:latin typeface="Arial" panose="020B0604020202020204"/>
                <a:ea typeface="微软雅黑" panose="020B0503020204020204" pitchFamily="34" charset="-122"/>
                <a:cs typeface="+mn-ea"/>
              </a:rPr>
              <a:t>LSTM</a:t>
            </a:r>
            <a:r>
              <a:rPr lang="zh-CN" altLang="en-US" sz="1400" dirty="0">
                <a:solidFill>
                  <a:schemeClr val="tx1">
                    <a:lumMod val="50000"/>
                    <a:lumOff val="50000"/>
                  </a:schemeClr>
                </a:solidFill>
                <a:latin typeface="Arial" panose="020B0604020202020204"/>
                <a:ea typeface="微软雅黑" panose="020B0503020204020204" pitchFamily="34" charset="-122"/>
                <a:cs typeface="+mn-ea"/>
              </a:rPr>
              <a:t>可能会表现得更好，因为它的额外门控制可能提供更细致的控制。</a:t>
            </a:r>
          </a:p>
          <a:p>
            <a:pPr marL="285750" indent="-285750">
              <a:lnSpc>
                <a:spcPct val="150000"/>
              </a:lnSpc>
              <a:buFont typeface="Arial" panose="020B0604020202020204" pitchFamily="34" charset="0"/>
              <a:buChar char="•"/>
            </a:pPr>
            <a:r>
              <a:rPr lang="zh-CN" altLang="en-US" sz="1400" b="1" dirty="0">
                <a:solidFill>
                  <a:schemeClr val="tx1">
                    <a:lumMod val="50000"/>
                    <a:lumOff val="50000"/>
                  </a:schemeClr>
                </a:solidFill>
                <a:latin typeface="Arial" panose="020B0604020202020204"/>
                <a:ea typeface="微软雅黑" panose="020B0503020204020204" pitchFamily="34" charset="-122"/>
                <a:cs typeface="+mn-ea"/>
              </a:rPr>
              <a:t>过拟合风险：</a:t>
            </a:r>
            <a:r>
              <a:rPr lang="zh-CN" altLang="en-US" sz="1400" dirty="0">
                <a:solidFill>
                  <a:schemeClr val="tx1">
                    <a:lumMod val="50000"/>
                    <a:lumOff val="50000"/>
                  </a:schemeClr>
                </a:solidFill>
                <a:latin typeface="Arial" panose="020B0604020202020204"/>
                <a:ea typeface="微软雅黑" panose="020B0503020204020204" pitchFamily="34" charset="-122"/>
                <a:cs typeface="+mn-ea"/>
              </a:rPr>
              <a:t>如果没有适当的正则化和足够的训练数据，</a:t>
            </a:r>
            <a:r>
              <a:rPr lang="en-US" altLang="zh-CN" sz="1400" dirty="0">
                <a:solidFill>
                  <a:schemeClr val="tx1">
                    <a:lumMod val="50000"/>
                    <a:lumOff val="50000"/>
                  </a:schemeClr>
                </a:solidFill>
                <a:latin typeface="Arial" panose="020B0604020202020204"/>
                <a:ea typeface="微软雅黑" panose="020B0503020204020204" pitchFamily="34" charset="-122"/>
                <a:cs typeface="+mn-ea"/>
              </a:rPr>
              <a:t>GRU</a:t>
            </a:r>
            <a:r>
              <a:rPr lang="zh-CN" altLang="en-US" sz="1400" dirty="0">
                <a:solidFill>
                  <a:schemeClr val="tx1">
                    <a:lumMod val="50000"/>
                    <a:lumOff val="50000"/>
                  </a:schemeClr>
                </a:solidFill>
                <a:latin typeface="Arial" panose="020B0604020202020204"/>
                <a:ea typeface="微软雅黑" panose="020B0503020204020204" pitchFamily="34" charset="-122"/>
                <a:cs typeface="+mn-ea"/>
              </a:rPr>
              <a:t>也有可能过拟合。</a:t>
            </a:r>
          </a:p>
          <a:p>
            <a:pPr marL="285750" indent="-285750">
              <a:lnSpc>
                <a:spcPct val="150000"/>
              </a:lnSpc>
              <a:buFont typeface="Arial" panose="020B0604020202020204" pitchFamily="34" charset="0"/>
              <a:buChar char="•"/>
            </a:pPr>
            <a:r>
              <a:rPr lang="zh-CN" altLang="en-US" sz="1400" b="1" dirty="0">
                <a:solidFill>
                  <a:schemeClr val="tx1">
                    <a:lumMod val="50000"/>
                    <a:lumOff val="50000"/>
                  </a:schemeClr>
                </a:solidFill>
                <a:latin typeface="Arial" panose="020B0604020202020204"/>
                <a:ea typeface="微软雅黑" panose="020B0503020204020204" pitchFamily="34" charset="-122"/>
                <a:cs typeface="+mn-ea"/>
              </a:rPr>
              <a:t>复杂度与解释性：</a:t>
            </a:r>
            <a:r>
              <a:rPr lang="zh-CN" altLang="en-US" sz="1400" dirty="0">
                <a:solidFill>
                  <a:schemeClr val="tx1">
                    <a:lumMod val="50000"/>
                    <a:lumOff val="50000"/>
                  </a:schemeClr>
                </a:solidFill>
                <a:latin typeface="Arial" panose="020B0604020202020204"/>
                <a:ea typeface="微软雅黑" panose="020B0503020204020204" pitchFamily="34" charset="-122"/>
                <a:cs typeface="+mn-ea"/>
              </a:rPr>
              <a:t>它比简单网络结构（如前馈网络）复杂得多，这可能会降低模型的解释性。</a:t>
            </a:r>
          </a:p>
          <a:p>
            <a:pPr marL="285750" indent="-285750">
              <a:lnSpc>
                <a:spcPct val="150000"/>
              </a:lnSpc>
              <a:buFont typeface="Arial" panose="020B0604020202020204" pitchFamily="34" charset="0"/>
              <a:buChar char="•"/>
            </a:pPr>
            <a:r>
              <a:rPr lang="zh-CN" altLang="en-US" sz="1400" b="1" dirty="0">
                <a:solidFill>
                  <a:schemeClr val="tx1">
                    <a:lumMod val="50000"/>
                    <a:lumOff val="50000"/>
                  </a:schemeClr>
                </a:solidFill>
                <a:latin typeface="Arial" panose="020B0604020202020204"/>
                <a:ea typeface="微软雅黑" panose="020B0503020204020204" pitchFamily="34" charset="-122"/>
                <a:cs typeface="+mn-ea"/>
              </a:rPr>
              <a:t>并行化能力有限：</a:t>
            </a:r>
            <a:r>
              <a:rPr lang="zh-CN" altLang="en-US" sz="1400" dirty="0">
                <a:solidFill>
                  <a:schemeClr val="tx1">
                    <a:lumMod val="50000"/>
                    <a:lumOff val="50000"/>
                  </a:schemeClr>
                </a:solidFill>
                <a:latin typeface="Arial" panose="020B0604020202020204"/>
                <a:ea typeface="微软雅黑" panose="020B0503020204020204" pitchFamily="34" charset="-122"/>
                <a:cs typeface="+mn-ea"/>
              </a:rPr>
              <a:t>尽管</a:t>
            </a:r>
            <a:r>
              <a:rPr lang="en-US" altLang="zh-CN" sz="1400" dirty="0">
                <a:solidFill>
                  <a:schemeClr val="tx1">
                    <a:lumMod val="50000"/>
                    <a:lumOff val="50000"/>
                  </a:schemeClr>
                </a:solidFill>
                <a:latin typeface="Arial" panose="020B0604020202020204"/>
                <a:ea typeface="微软雅黑" panose="020B0503020204020204" pitchFamily="34" charset="-122"/>
                <a:cs typeface="+mn-ea"/>
              </a:rPr>
              <a:t>GRU</a:t>
            </a:r>
            <a:r>
              <a:rPr lang="zh-CN" altLang="en-US" sz="1400" dirty="0">
                <a:solidFill>
                  <a:schemeClr val="tx1">
                    <a:lumMod val="50000"/>
                    <a:lumOff val="50000"/>
                  </a:schemeClr>
                </a:solidFill>
                <a:latin typeface="Arial" panose="020B0604020202020204"/>
                <a:ea typeface="微软雅黑" panose="020B0503020204020204" pitchFamily="34" charset="-122"/>
                <a:cs typeface="+mn-ea"/>
              </a:rPr>
              <a:t>比传统</a:t>
            </a:r>
            <a:r>
              <a:rPr lang="en-US" altLang="zh-CN" sz="1400" dirty="0">
                <a:solidFill>
                  <a:schemeClr val="tx1">
                    <a:lumMod val="50000"/>
                    <a:lumOff val="50000"/>
                  </a:schemeClr>
                </a:solidFill>
                <a:latin typeface="Arial" panose="020B0604020202020204"/>
                <a:ea typeface="微软雅黑" panose="020B0503020204020204" pitchFamily="34" charset="-122"/>
                <a:cs typeface="+mn-ea"/>
              </a:rPr>
              <a:t>RNN</a:t>
            </a:r>
            <a:r>
              <a:rPr lang="zh-CN" altLang="en-US" sz="1400" dirty="0">
                <a:solidFill>
                  <a:schemeClr val="tx1">
                    <a:lumMod val="50000"/>
                    <a:lumOff val="50000"/>
                  </a:schemeClr>
                </a:solidFill>
                <a:latin typeface="Arial" panose="020B0604020202020204"/>
                <a:ea typeface="微软雅黑" panose="020B0503020204020204" pitchFamily="34" charset="-122"/>
                <a:cs typeface="+mn-ea"/>
              </a:rPr>
              <a:t>有所改进，但与</a:t>
            </a:r>
            <a:r>
              <a:rPr lang="en-US" altLang="zh-CN" sz="1400" dirty="0">
                <a:solidFill>
                  <a:schemeClr val="tx1">
                    <a:lumMod val="50000"/>
                    <a:lumOff val="50000"/>
                  </a:schemeClr>
                </a:solidFill>
                <a:latin typeface="Arial" panose="020B0604020202020204"/>
                <a:ea typeface="微软雅黑" panose="020B0503020204020204" pitchFamily="34" charset="-122"/>
                <a:cs typeface="+mn-ea"/>
              </a:rPr>
              <a:t>CNN</a:t>
            </a:r>
            <a:r>
              <a:rPr lang="zh-CN" altLang="en-US" sz="1400" dirty="0">
                <a:solidFill>
                  <a:schemeClr val="tx1">
                    <a:lumMod val="50000"/>
                    <a:lumOff val="50000"/>
                  </a:schemeClr>
                </a:solidFill>
                <a:latin typeface="Arial" panose="020B0604020202020204"/>
                <a:ea typeface="微软雅黑" panose="020B0503020204020204" pitchFamily="34" charset="-122"/>
                <a:cs typeface="+mn-ea"/>
              </a:rPr>
              <a:t>相比，它在时间序列数据处理方面的并行化能力还是有限的。</a:t>
            </a:r>
          </a:p>
        </p:txBody>
      </p:sp>
      <p:sp>
        <p:nvSpPr>
          <p:cNvPr id="5" name="深度视觉·原创设计 https://www.docer.com/works?userid=22383862">
            <a:extLst>
              <a:ext uri="{FF2B5EF4-FFF2-40B4-BE49-F238E27FC236}">
                <a16:creationId xmlns:a16="http://schemas.microsoft.com/office/drawing/2014/main" id="{86A51AEC-AFE2-0E07-AA4B-C3208148D4BF}"/>
              </a:ext>
            </a:extLst>
          </p:cNvPr>
          <p:cNvSpPr/>
          <p:nvPr/>
        </p:nvSpPr>
        <p:spPr>
          <a:xfrm rot="10800000" flipH="1">
            <a:off x="0" y="0"/>
            <a:ext cx="2514600" cy="2324101"/>
          </a:xfrm>
          <a:prstGeom prst="corner">
            <a:avLst>
              <a:gd name="adj1" fmla="val 17397"/>
              <a:gd name="adj2" fmla="val 16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正圆-55W" panose="00020600040101010101" pitchFamily="18" charset="-122"/>
              <a:ea typeface="汉仪正圆-55W" panose="00020600040101010101" pitchFamily="18" charset="-122"/>
              <a:sym typeface="汉仪正圆-55W" panose="00020600040101010101" pitchFamily="18" charset="-122"/>
            </a:endParaRPr>
          </a:p>
        </p:txBody>
      </p:sp>
      <p:sp>
        <p:nvSpPr>
          <p:cNvPr id="6" name="矩形: 对角圆角 5">
            <a:extLst>
              <a:ext uri="{FF2B5EF4-FFF2-40B4-BE49-F238E27FC236}">
                <a16:creationId xmlns:a16="http://schemas.microsoft.com/office/drawing/2014/main" id="{5694BA0C-181E-DFE1-42B1-889CFAC48FC4}"/>
              </a:ext>
            </a:extLst>
          </p:cNvPr>
          <p:cNvSpPr/>
          <p:nvPr>
            <p:custDataLst>
              <p:tags r:id="rId1"/>
            </p:custDataLst>
          </p:nvPr>
        </p:nvSpPr>
        <p:spPr>
          <a:xfrm flipH="1">
            <a:off x="427324" y="244855"/>
            <a:ext cx="3287426" cy="410753"/>
          </a:xfrm>
          <a:prstGeom prst="round2DiagRect">
            <a:avLst>
              <a:gd name="adj1" fmla="val 50000"/>
              <a:gd name="adj2" fmla="val 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latin typeface="Arial" panose="020B0604020202020204"/>
                <a:ea typeface="微软雅黑" panose="020B0503020204020204" pitchFamily="34" charset="-122"/>
                <a:cs typeface="+mn-ea"/>
                <a:sym typeface="Arial" panose="020B0604020202020204"/>
              </a:rPr>
              <a:t>GRU</a:t>
            </a:r>
            <a:r>
              <a:rPr lang="zh-CN" altLang="en-US" dirty="0">
                <a:latin typeface="Arial" panose="020B0604020202020204"/>
                <a:ea typeface="微软雅黑" panose="020B0503020204020204" pitchFamily="34" charset="-122"/>
                <a:cs typeface="+mn-ea"/>
                <a:sym typeface="Arial" panose="020B0604020202020204"/>
              </a:rPr>
              <a:t>分析</a:t>
            </a:r>
          </a:p>
        </p:txBody>
      </p:sp>
      <p:sp>
        <p:nvSpPr>
          <p:cNvPr id="10" name="深度视觉·原创设计 https://www.docer.com/works?userid=22383862">
            <a:extLst>
              <a:ext uri="{FF2B5EF4-FFF2-40B4-BE49-F238E27FC236}">
                <a16:creationId xmlns:a16="http://schemas.microsoft.com/office/drawing/2014/main" id="{410AC561-5033-15F1-0BEF-549837085368}"/>
              </a:ext>
            </a:extLst>
          </p:cNvPr>
          <p:cNvSpPr/>
          <p:nvPr/>
        </p:nvSpPr>
        <p:spPr>
          <a:xfrm flipH="1">
            <a:off x="9677400" y="4533899"/>
            <a:ext cx="2514600" cy="2324101"/>
          </a:xfrm>
          <a:prstGeom prst="corner">
            <a:avLst>
              <a:gd name="adj1" fmla="val 17397"/>
              <a:gd name="adj2" fmla="val 16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正圆-55W" panose="00020600040101010101" pitchFamily="18" charset="-122"/>
              <a:ea typeface="汉仪正圆-55W" panose="00020600040101010101" pitchFamily="18" charset="-122"/>
              <a:sym typeface="汉仪正圆-55W" panose="00020600040101010101" pitchFamily="18" charset="-122"/>
            </a:endParaRPr>
          </a:p>
        </p:txBody>
      </p:sp>
      <p:sp>
        <p:nvSpPr>
          <p:cNvPr id="12" name="文本框 11">
            <a:extLst>
              <a:ext uri="{FF2B5EF4-FFF2-40B4-BE49-F238E27FC236}">
                <a16:creationId xmlns:a16="http://schemas.microsoft.com/office/drawing/2014/main" id="{2050A2EF-B388-87C7-78C2-3E1A52750B0E}"/>
              </a:ext>
            </a:extLst>
          </p:cNvPr>
          <p:cNvSpPr txBox="1"/>
          <p:nvPr/>
        </p:nvSpPr>
        <p:spPr>
          <a:xfrm>
            <a:off x="832339" y="1866639"/>
            <a:ext cx="5103994" cy="44866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nSpc>
                <a:spcPct val="150000"/>
              </a:lnSpc>
              <a:defRPr sz="1400">
                <a:solidFill>
                  <a:schemeClr val="tx1">
                    <a:lumMod val="50000"/>
                    <a:lumOff val="50000"/>
                  </a:schemeClr>
                </a:solidFill>
                <a:latin typeface="Arial" panose="020B0604020202020204"/>
                <a:ea typeface="微软雅黑" panose="020B0503020204020204" pitchFamily="34" charset="-122"/>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285750" indent="-285750">
              <a:buFont typeface="Arial" panose="020B0604020202020204" pitchFamily="34" charset="0"/>
              <a:buChar char="•"/>
            </a:pPr>
            <a:r>
              <a:rPr lang="zh-CN" altLang="en-US" b="1" dirty="0"/>
              <a:t>缓解梯度消失问题</a:t>
            </a:r>
            <a:r>
              <a:rPr lang="zh-CN" altLang="en-US" dirty="0"/>
              <a:t>：</a:t>
            </a:r>
            <a:r>
              <a:rPr lang="en-US" altLang="zh-CN" dirty="0"/>
              <a:t>GRU</a:t>
            </a:r>
            <a:r>
              <a:rPr lang="zh-CN" altLang="en-US" dirty="0"/>
              <a:t>通过门控机制有效地解决了传统</a:t>
            </a:r>
            <a:r>
              <a:rPr lang="en-US" altLang="zh-CN" dirty="0"/>
              <a:t>RNN</a:t>
            </a:r>
            <a:r>
              <a:rPr lang="zh-CN" altLang="en-US" dirty="0"/>
              <a:t>中的梯度消失问题，允许更长期的依赖性能被学习。</a:t>
            </a:r>
          </a:p>
          <a:p>
            <a:pPr marL="285750" indent="-285750">
              <a:buFont typeface="Arial" panose="020B0604020202020204" pitchFamily="34" charset="0"/>
              <a:buChar char="•"/>
            </a:pPr>
            <a:r>
              <a:rPr lang="zh-CN" altLang="en-US" b="1" dirty="0"/>
              <a:t>参数较少，训练速度快</a:t>
            </a:r>
            <a:r>
              <a:rPr lang="zh-CN" altLang="en-US" dirty="0"/>
              <a:t>：</a:t>
            </a:r>
            <a:r>
              <a:rPr lang="en-US" altLang="zh-CN" dirty="0"/>
              <a:t>GRU</a:t>
            </a:r>
            <a:r>
              <a:rPr lang="zh-CN" altLang="en-US" dirty="0"/>
              <a:t>只有两个门（重置门和更新门），而</a:t>
            </a:r>
            <a:r>
              <a:rPr lang="en-US" altLang="zh-CN" dirty="0"/>
              <a:t>LSTM</a:t>
            </a:r>
            <a:r>
              <a:rPr lang="zh-CN" altLang="en-US" dirty="0"/>
              <a:t>有三个。这意味着</a:t>
            </a:r>
            <a:r>
              <a:rPr lang="en-US" altLang="zh-CN" dirty="0"/>
              <a:t>GRU</a:t>
            </a:r>
            <a:r>
              <a:rPr lang="zh-CN" altLang="en-US" dirty="0"/>
              <a:t>通常有更少的参数，从而减少了计算成本和内存需求。</a:t>
            </a:r>
          </a:p>
          <a:p>
            <a:pPr marL="285750" indent="-285750">
              <a:buFont typeface="Arial" panose="020B0604020202020204" pitchFamily="34" charset="0"/>
              <a:buChar char="•"/>
            </a:pPr>
            <a:r>
              <a:rPr lang="zh-CN" altLang="en-US" b="1" dirty="0"/>
              <a:t>灵活的信息处理</a:t>
            </a:r>
            <a:r>
              <a:rPr lang="zh-CN" altLang="en-US" dirty="0"/>
              <a:t>：</a:t>
            </a:r>
            <a:r>
              <a:rPr lang="en-US" altLang="zh-CN" dirty="0"/>
              <a:t>GRU</a:t>
            </a:r>
            <a:r>
              <a:rPr lang="zh-CN" altLang="en-US" dirty="0"/>
              <a:t>通过重置门和更新门灵活控制信息流，这允许模型在需要时保留或遗忘信息。</a:t>
            </a:r>
          </a:p>
          <a:p>
            <a:pPr marL="285750" indent="-285750">
              <a:buFont typeface="Arial" panose="020B0604020202020204" pitchFamily="34" charset="0"/>
              <a:buChar char="•"/>
            </a:pPr>
            <a:r>
              <a:rPr lang="zh-CN" altLang="en-US" b="1" dirty="0"/>
              <a:t>良好的性能</a:t>
            </a:r>
            <a:r>
              <a:rPr lang="zh-CN" altLang="en-US" dirty="0"/>
              <a:t>：在多项任务和基准测试中，</a:t>
            </a:r>
            <a:r>
              <a:rPr lang="en-US" altLang="zh-CN" dirty="0"/>
              <a:t>GRU</a:t>
            </a:r>
            <a:r>
              <a:rPr lang="zh-CN" altLang="en-US" dirty="0"/>
              <a:t>显示出与</a:t>
            </a:r>
            <a:r>
              <a:rPr lang="en-US" altLang="zh-CN" dirty="0"/>
              <a:t>LSTM</a:t>
            </a:r>
            <a:r>
              <a:rPr lang="zh-CN" altLang="en-US" dirty="0"/>
              <a:t>相当甚至更优的性能，尤其是在数据集较小或者模型被简化时。</a:t>
            </a:r>
          </a:p>
        </p:txBody>
      </p:sp>
    </p:spTree>
    <p:extLst>
      <p:ext uri="{BB962C8B-B14F-4D97-AF65-F5344CB8AC3E}">
        <p14:creationId xmlns:p14="http://schemas.microsoft.com/office/powerpoint/2010/main" val="727364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深度视觉·原创设计 https://www.docer.com/works?userid=22383862"/>
          <p:cNvSpPr/>
          <p:nvPr/>
        </p:nvSpPr>
        <p:spPr>
          <a:xfrm flipH="1">
            <a:off x="9677400" y="4533899"/>
            <a:ext cx="2514600" cy="2324101"/>
          </a:xfrm>
          <a:prstGeom prst="corner">
            <a:avLst>
              <a:gd name="adj1" fmla="val 17397"/>
              <a:gd name="adj2" fmla="val 16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正圆-55W" panose="00020600040101010101" pitchFamily="18" charset="-122"/>
              <a:ea typeface="汉仪正圆-55W" panose="00020600040101010101" pitchFamily="18" charset="-122"/>
              <a:sym typeface="汉仪正圆-55W" panose="00020600040101010101" pitchFamily="18" charset="-122"/>
            </a:endParaRPr>
          </a:p>
        </p:txBody>
      </p:sp>
      <p:sp>
        <p:nvSpPr>
          <p:cNvPr id="6" name="深度视觉·原创设计 https://www.docer.com/works?userid=22383862"/>
          <p:cNvSpPr/>
          <p:nvPr/>
        </p:nvSpPr>
        <p:spPr>
          <a:xfrm rot="10800000" flipH="1">
            <a:off x="0" y="0"/>
            <a:ext cx="2514600" cy="2324101"/>
          </a:xfrm>
          <a:prstGeom prst="corner">
            <a:avLst>
              <a:gd name="adj1" fmla="val 17397"/>
              <a:gd name="adj2" fmla="val 16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正圆-55W" panose="00020600040101010101" pitchFamily="18" charset="-122"/>
              <a:ea typeface="汉仪正圆-55W" panose="00020600040101010101" pitchFamily="18" charset="-122"/>
              <a:sym typeface="汉仪正圆-55W" panose="00020600040101010101" pitchFamily="18" charset="-122"/>
            </a:endParaRPr>
          </a:p>
        </p:txBody>
      </p:sp>
      <p:sp>
        <p:nvSpPr>
          <p:cNvPr id="2" name="矩形 1">
            <a:extLst>
              <a:ext uri="{FF2B5EF4-FFF2-40B4-BE49-F238E27FC236}">
                <a16:creationId xmlns:a16="http://schemas.microsoft.com/office/drawing/2014/main" id="{A593B77B-C40B-5A56-87FB-2F87944023EA}"/>
              </a:ext>
            </a:extLst>
          </p:cNvPr>
          <p:cNvSpPr/>
          <p:nvPr>
            <p:custDataLst>
              <p:tags r:id="rId1"/>
            </p:custDataLst>
          </p:nvPr>
        </p:nvSpPr>
        <p:spPr>
          <a:xfrm>
            <a:off x="1036320" y="1860081"/>
            <a:ext cx="10424160" cy="8566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400" dirty="0">
                <a:solidFill>
                  <a:schemeClr val="tx1">
                    <a:lumMod val="50000"/>
                    <a:lumOff val="50000"/>
                  </a:schemeClr>
                </a:solidFill>
                <a:latin typeface="Arial" panose="020B0604020202020204"/>
                <a:ea typeface="微软雅黑" panose="020B0503020204020204" pitchFamily="34" charset="-122"/>
                <a:cs typeface="+mn-ea"/>
              </a:rPr>
              <a:t>当我们在理解一句话意思时，孤立的理解这句话的每个词是不够的，我们需要处理这些词连接起来的整个序列；</a:t>
            </a:r>
            <a:endParaRPr lang="en-US" altLang="zh-CN" sz="1400" dirty="0">
              <a:solidFill>
                <a:schemeClr val="tx1">
                  <a:lumMod val="50000"/>
                  <a:lumOff val="50000"/>
                </a:schemeClr>
              </a:solidFill>
              <a:latin typeface="Arial" panose="020B0604020202020204"/>
              <a:ea typeface="微软雅黑" panose="020B0503020204020204" pitchFamily="34" charset="-122"/>
              <a:cs typeface="+mn-ea"/>
            </a:endParaRPr>
          </a:p>
          <a:p>
            <a:pPr>
              <a:lnSpc>
                <a:spcPct val="150000"/>
              </a:lnSpc>
            </a:pPr>
            <a:r>
              <a:rPr lang="zh-CN" altLang="en-US" sz="1400" dirty="0">
                <a:solidFill>
                  <a:schemeClr val="tx1">
                    <a:lumMod val="50000"/>
                    <a:lumOff val="50000"/>
                  </a:schemeClr>
                </a:solidFill>
                <a:latin typeface="Arial" panose="020B0604020202020204"/>
                <a:ea typeface="微软雅黑" panose="020B0503020204020204" pitchFamily="34" charset="-122"/>
                <a:cs typeface="+mn-ea"/>
              </a:rPr>
              <a:t>当我们处理视频的时候，我们也不能只单独的去分析每一帧，而要分析这些帧连接起来的整个序列。</a:t>
            </a:r>
          </a:p>
        </p:txBody>
      </p:sp>
      <p:sp>
        <p:nvSpPr>
          <p:cNvPr id="4" name="矩形: 对角圆角 7">
            <a:extLst>
              <a:ext uri="{FF2B5EF4-FFF2-40B4-BE49-F238E27FC236}">
                <a16:creationId xmlns:a16="http://schemas.microsoft.com/office/drawing/2014/main" id="{B16A73B2-C390-72A6-308F-A79D51D5F62D}"/>
              </a:ext>
            </a:extLst>
          </p:cNvPr>
          <p:cNvSpPr/>
          <p:nvPr/>
        </p:nvSpPr>
        <p:spPr>
          <a:xfrm>
            <a:off x="462028" y="243858"/>
            <a:ext cx="2864102" cy="492263"/>
          </a:xfrm>
          <a:prstGeom prst="round2DiagRect">
            <a:avLst>
              <a:gd name="adj1" fmla="val 38963"/>
              <a:gd name="adj2" fmla="val 0"/>
            </a:avLst>
          </a:prstGeom>
          <a:solidFill>
            <a:schemeClr val="accent5">
              <a:lumMod val="75000"/>
            </a:schemeClr>
          </a:solidFill>
          <a:ln>
            <a:noFill/>
          </a:ln>
          <a:effectLst>
            <a:outerShdw blurRad="279400" dist="317500" dir="3000000" sx="88000" sy="88000" algn="t" rotWithShape="0">
              <a:srgbClr val="0B54A2">
                <a:alpha val="1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24000" rtlCol="0" anchor="ctr"/>
          <a:lstStyle/>
          <a:p>
            <a:r>
              <a:rPr lang="en-US" altLang="zh-CN" dirty="0">
                <a:solidFill>
                  <a:schemeClr val="bg1"/>
                </a:solidFill>
                <a:ea typeface="汉仪正圆-55W" panose="00020600040101010101" pitchFamily="18" charset="-122"/>
                <a:sym typeface="Arial" panose="020B0604020202020204"/>
              </a:rPr>
              <a:t>RNN</a:t>
            </a:r>
            <a:r>
              <a:rPr lang="zh-CN" altLang="en-US" dirty="0">
                <a:solidFill>
                  <a:schemeClr val="bg1"/>
                </a:solidFill>
                <a:ea typeface="汉仪正圆-55W" panose="00020600040101010101" pitchFamily="18" charset="-122"/>
                <a:sym typeface="Arial" panose="020B0604020202020204"/>
              </a:rPr>
              <a:t>循环神经网络</a:t>
            </a:r>
          </a:p>
        </p:txBody>
      </p:sp>
      <p:sp>
        <p:nvSpPr>
          <p:cNvPr id="8" name="Rectangle 1">
            <a:extLst>
              <a:ext uri="{FF2B5EF4-FFF2-40B4-BE49-F238E27FC236}">
                <a16:creationId xmlns:a16="http://schemas.microsoft.com/office/drawing/2014/main" id="{FED82770-64EF-11BD-149A-4132F3C51E8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a:extLst>
              <a:ext uri="{FF2B5EF4-FFF2-40B4-BE49-F238E27FC236}">
                <a16:creationId xmlns:a16="http://schemas.microsoft.com/office/drawing/2014/main" id="{1DAEBBA9-8B36-3B6A-6702-D263EED129A2}"/>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3">
            <a:extLst>
              <a:ext uri="{FF2B5EF4-FFF2-40B4-BE49-F238E27FC236}">
                <a16:creationId xmlns:a16="http://schemas.microsoft.com/office/drawing/2014/main" id="{0476479E-FB20-4682-36CE-3FA9D144B2B3}"/>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文本框 14">
            <a:extLst>
              <a:ext uri="{FF2B5EF4-FFF2-40B4-BE49-F238E27FC236}">
                <a16:creationId xmlns:a16="http://schemas.microsoft.com/office/drawing/2014/main" id="{FD805C79-8620-2BA1-C9FB-C230F529EBBD}"/>
              </a:ext>
            </a:extLst>
          </p:cNvPr>
          <p:cNvSpPr txBox="1"/>
          <p:nvPr/>
        </p:nvSpPr>
        <p:spPr>
          <a:xfrm>
            <a:off x="831533" y="1181484"/>
            <a:ext cx="10628947" cy="461665"/>
          </a:xfrm>
          <a:prstGeom prst="rect">
            <a:avLst/>
          </a:prstGeom>
          <a:noFill/>
        </p:spPr>
        <p:txBody>
          <a:bodyPr wrap="square" rtlCol="0">
            <a:spAutoFit/>
          </a:bodyPr>
          <a:lstStyle/>
          <a:p>
            <a:pPr algn="ctr"/>
            <a:r>
              <a:rPr lang="zh-CN" altLang="en-US" sz="2400" b="1" dirty="0">
                <a:solidFill>
                  <a:schemeClr val="accent1">
                    <a:lumMod val="75000"/>
                  </a:schemeClr>
                </a:solidFill>
              </a:rPr>
              <a:t>我想要</a:t>
            </a:r>
            <a:r>
              <a:rPr lang="en-US" altLang="zh-CN" sz="2400" b="1" dirty="0">
                <a:solidFill>
                  <a:schemeClr val="accent1">
                    <a:lumMod val="75000"/>
                  </a:schemeClr>
                </a:solidFill>
              </a:rPr>
              <a:t>256g</a:t>
            </a:r>
            <a:r>
              <a:rPr lang="zh-CN" altLang="en-US" sz="2400" b="1" dirty="0">
                <a:solidFill>
                  <a:schemeClr val="accent1">
                    <a:lumMod val="75000"/>
                  </a:schemeClr>
                </a:solidFill>
              </a:rPr>
              <a:t>的苹果。 </a:t>
            </a:r>
            <a:r>
              <a:rPr lang="en-US" altLang="zh-CN" sz="2400" b="1" dirty="0"/>
              <a:t>VS    </a:t>
            </a:r>
            <a:r>
              <a:rPr lang="zh-CN" altLang="en-US" sz="2400" b="1" dirty="0">
                <a:solidFill>
                  <a:schemeClr val="accent1">
                    <a:lumMod val="75000"/>
                  </a:schemeClr>
                </a:solidFill>
              </a:rPr>
              <a:t>最近</a:t>
            </a:r>
            <a:r>
              <a:rPr lang="en-US" altLang="zh-CN" sz="2400" b="1" dirty="0">
                <a:solidFill>
                  <a:schemeClr val="accent1">
                    <a:lumMod val="75000"/>
                  </a:schemeClr>
                </a:solidFill>
              </a:rPr>
              <a:t>iPhone15</a:t>
            </a:r>
            <a:r>
              <a:rPr lang="zh-CN" altLang="en-US" sz="2400" b="1" dirty="0">
                <a:solidFill>
                  <a:schemeClr val="accent1">
                    <a:lumMod val="75000"/>
                  </a:schemeClr>
                </a:solidFill>
              </a:rPr>
              <a:t>上市了，我想要</a:t>
            </a:r>
            <a:r>
              <a:rPr lang="en-US" altLang="zh-CN" sz="2400" b="1" dirty="0">
                <a:solidFill>
                  <a:schemeClr val="accent1">
                    <a:lumMod val="75000"/>
                  </a:schemeClr>
                </a:solidFill>
              </a:rPr>
              <a:t>256g</a:t>
            </a:r>
            <a:r>
              <a:rPr lang="zh-CN" altLang="en-US" sz="2400" b="1" dirty="0">
                <a:solidFill>
                  <a:schemeClr val="accent1">
                    <a:lumMod val="75000"/>
                  </a:schemeClr>
                </a:solidFill>
              </a:rPr>
              <a:t>的苹果。</a:t>
            </a:r>
          </a:p>
        </p:txBody>
      </p:sp>
      <p:sp>
        <p:nvSpPr>
          <p:cNvPr id="18" name="文本框 17">
            <a:extLst>
              <a:ext uri="{FF2B5EF4-FFF2-40B4-BE49-F238E27FC236}">
                <a16:creationId xmlns:a16="http://schemas.microsoft.com/office/drawing/2014/main" id="{98734279-B88F-8C9C-BBC9-6F619F385F24}"/>
              </a:ext>
            </a:extLst>
          </p:cNvPr>
          <p:cNvSpPr txBox="1"/>
          <p:nvPr/>
        </p:nvSpPr>
        <p:spPr>
          <a:xfrm>
            <a:off x="846546" y="3515738"/>
            <a:ext cx="4385480" cy="646331"/>
          </a:xfrm>
          <a:prstGeom prst="rect">
            <a:avLst/>
          </a:prstGeom>
          <a:noFill/>
        </p:spPr>
        <p:txBody>
          <a:bodyPr wrap="square">
            <a:spAutoFit/>
          </a:bodyPr>
          <a:lstStyle>
            <a:defPPr>
              <a:defRPr lang="zh-CN"/>
            </a:defPPr>
            <a:lvl1pPr>
              <a:defRPr b="1">
                <a:solidFill>
                  <a:srgbClr val="4D4D4D"/>
                </a:solidFill>
                <a:latin typeface="-apple-system"/>
              </a:defRPr>
            </a:lvl1pPr>
          </a:lstStyle>
          <a:p>
            <a:r>
              <a:rPr lang="zh-CN" altLang="en-US" dirty="0"/>
              <a:t>（</a:t>
            </a:r>
            <a:r>
              <a:rPr lang="en-US" altLang="zh-CN" dirty="0"/>
              <a:t>t+1</a:t>
            </a:r>
            <a:r>
              <a:rPr lang="zh-CN" altLang="en-US" dirty="0"/>
              <a:t>）时刻网络的最终结果</a:t>
            </a:r>
            <a:r>
              <a:rPr lang="en-US" altLang="zh-CN" dirty="0"/>
              <a:t>O(t+1)</a:t>
            </a:r>
            <a:r>
              <a:rPr lang="zh-CN" altLang="en-US" dirty="0"/>
              <a:t>是该时刻输入和所有历史共同作用的结果</a:t>
            </a:r>
          </a:p>
        </p:txBody>
      </p:sp>
      <p:pic>
        <p:nvPicPr>
          <p:cNvPr id="19" name="图片 18">
            <a:extLst>
              <a:ext uri="{FF2B5EF4-FFF2-40B4-BE49-F238E27FC236}">
                <a16:creationId xmlns:a16="http://schemas.microsoft.com/office/drawing/2014/main" id="{810345B2-A84C-B102-E927-4142C5023FCE}"/>
              </a:ext>
            </a:extLst>
          </p:cNvPr>
          <p:cNvPicPr>
            <a:picLocks noChangeAspect="1"/>
          </p:cNvPicPr>
          <p:nvPr/>
        </p:nvPicPr>
        <p:blipFill>
          <a:blip r:embed="rId3"/>
          <a:stretch>
            <a:fillRect/>
          </a:stretch>
        </p:blipFill>
        <p:spPr>
          <a:xfrm>
            <a:off x="5932170" y="2716772"/>
            <a:ext cx="4828165" cy="3878899"/>
          </a:xfrm>
          <a:prstGeom prst="rect">
            <a:avLst/>
          </a:prstGeom>
        </p:spPr>
      </p:pic>
    </p:spTree>
    <p:extLst>
      <p:ext uri="{BB962C8B-B14F-4D97-AF65-F5344CB8AC3E}">
        <p14:creationId xmlns:p14="http://schemas.microsoft.com/office/powerpoint/2010/main" val="1823041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深度视觉·原创设计 https://www.docer.com/works?userid=22383862"/>
          <p:cNvSpPr/>
          <p:nvPr/>
        </p:nvSpPr>
        <p:spPr>
          <a:xfrm flipH="1">
            <a:off x="9677400" y="4533899"/>
            <a:ext cx="2514600" cy="2324101"/>
          </a:xfrm>
          <a:prstGeom prst="corner">
            <a:avLst>
              <a:gd name="adj1" fmla="val 17397"/>
              <a:gd name="adj2" fmla="val 16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正圆-55W" panose="00020600040101010101" pitchFamily="18" charset="-122"/>
              <a:ea typeface="汉仪正圆-55W" panose="00020600040101010101" pitchFamily="18" charset="-122"/>
              <a:sym typeface="汉仪正圆-55W" panose="00020600040101010101" pitchFamily="18" charset="-122"/>
            </a:endParaRPr>
          </a:p>
        </p:txBody>
      </p:sp>
      <p:sp>
        <p:nvSpPr>
          <p:cNvPr id="6" name="深度视觉·原创设计 https://www.docer.com/works?userid=22383862"/>
          <p:cNvSpPr/>
          <p:nvPr/>
        </p:nvSpPr>
        <p:spPr>
          <a:xfrm rot="10800000" flipH="1">
            <a:off x="0" y="0"/>
            <a:ext cx="2514600" cy="2324101"/>
          </a:xfrm>
          <a:prstGeom prst="corner">
            <a:avLst>
              <a:gd name="adj1" fmla="val 17397"/>
              <a:gd name="adj2" fmla="val 16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正圆-55W" panose="00020600040101010101" pitchFamily="18" charset="-122"/>
              <a:ea typeface="汉仪正圆-55W" panose="00020600040101010101" pitchFamily="18" charset="-122"/>
              <a:sym typeface="汉仪正圆-55W" panose="00020600040101010101" pitchFamily="18" charset="-122"/>
            </a:endParaRPr>
          </a:p>
        </p:txBody>
      </p:sp>
      <p:sp>
        <p:nvSpPr>
          <p:cNvPr id="3" name="文本框 2">
            <a:extLst>
              <a:ext uri="{FF2B5EF4-FFF2-40B4-BE49-F238E27FC236}">
                <a16:creationId xmlns:a16="http://schemas.microsoft.com/office/drawing/2014/main" id="{24B69C1D-7733-A381-1DBC-B3AFF32B6E82}"/>
              </a:ext>
            </a:extLst>
          </p:cNvPr>
          <p:cNvSpPr txBox="1"/>
          <p:nvPr/>
        </p:nvSpPr>
        <p:spPr>
          <a:xfrm>
            <a:off x="3946585" y="2489818"/>
            <a:ext cx="4047226" cy="1436355"/>
          </a:xfrm>
          <a:prstGeom prst="rect">
            <a:avLst/>
          </a:prstGeom>
          <a:noFill/>
        </p:spPr>
        <p:txBody>
          <a:bodyPr wrap="square">
            <a:spAutoFit/>
          </a:bodyPr>
          <a:lstStyle/>
          <a:p>
            <a:pPr>
              <a:lnSpc>
                <a:spcPct val="150000"/>
              </a:lnSpc>
            </a:pPr>
            <a:r>
              <a:rPr lang="zh-CN" altLang="en-US" sz="6600" dirty="0">
                <a:latin typeface="微软雅黑" panose="020B0503020204020204" pitchFamily="34" charset="-122"/>
                <a:ea typeface="微软雅黑" panose="020B0503020204020204" pitchFamily="34" charset="-122"/>
              </a:rPr>
              <a:t>谢谢观看！</a:t>
            </a:r>
          </a:p>
        </p:txBody>
      </p:sp>
    </p:spTree>
    <p:extLst>
      <p:ext uri="{BB962C8B-B14F-4D97-AF65-F5344CB8AC3E}">
        <p14:creationId xmlns:p14="http://schemas.microsoft.com/office/powerpoint/2010/main" val="2306848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深度视觉·原创设计 https://www.docer.com/works?userid=22383862"/>
          <p:cNvSpPr/>
          <p:nvPr/>
        </p:nvSpPr>
        <p:spPr>
          <a:xfrm flipH="1">
            <a:off x="9677400" y="4533899"/>
            <a:ext cx="2514600" cy="2324101"/>
          </a:xfrm>
          <a:prstGeom prst="corner">
            <a:avLst>
              <a:gd name="adj1" fmla="val 17397"/>
              <a:gd name="adj2" fmla="val 16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正圆-55W" panose="00020600040101010101" pitchFamily="18" charset="-122"/>
              <a:ea typeface="汉仪正圆-55W" panose="00020600040101010101" pitchFamily="18" charset="-122"/>
              <a:sym typeface="汉仪正圆-55W" panose="00020600040101010101" pitchFamily="18" charset="-122"/>
            </a:endParaRPr>
          </a:p>
        </p:txBody>
      </p:sp>
      <p:sp>
        <p:nvSpPr>
          <p:cNvPr id="6" name="深度视觉·原创设计 https://www.docer.com/works?userid=22383862"/>
          <p:cNvSpPr/>
          <p:nvPr/>
        </p:nvSpPr>
        <p:spPr>
          <a:xfrm rot="10800000" flipH="1">
            <a:off x="0" y="0"/>
            <a:ext cx="2514600" cy="2324101"/>
          </a:xfrm>
          <a:prstGeom prst="corner">
            <a:avLst>
              <a:gd name="adj1" fmla="val 17397"/>
              <a:gd name="adj2" fmla="val 16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正圆-55W" panose="00020600040101010101" pitchFamily="18" charset="-122"/>
              <a:ea typeface="汉仪正圆-55W" panose="00020600040101010101" pitchFamily="18" charset="-122"/>
              <a:sym typeface="汉仪正圆-55W" panose="00020600040101010101" pitchFamily="18" charset="-122"/>
            </a:endParaRPr>
          </a:p>
        </p:txBody>
      </p:sp>
      <p:sp>
        <p:nvSpPr>
          <p:cNvPr id="8" name="Rectangle 1">
            <a:extLst>
              <a:ext uri="{FF2B5EF4-FFF2-40B4-BE49-F238E27FC236}">
                <a16:creationId xmlns:a16="http://schemas.microsoft.com/office/drawing/2014/main" id="{FED82770-64EF-11BD-149A-4132F3C51E8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a:extLst>
              <a:ext uri="{FF2B5EF4-FFF2-40B4-BE49-F238E27FC236}">
                <a16:creationId xmlns:a16="http://schemas.microsoft.com/office/drawing/2014/main" id="{1DAEBBA9-8B36-3B6A-6702-D263EED129A2}"/>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3">
            <a:extLst>
              <a:ext uri="{FF2B5EF4-FFF2-40B4-BE49-F238E27FC236}">
                <a16:creationId xmlns:a16="http://schemas.microsoft.com/office/drawing/2014/main" id="{0476479E-FB20-4682-36CE-3FA9D144B2B3}"/>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椭圆 12">
            <a:extLst>
              <a:ext uri="{FF2B5EF4-FFF2-40B4-BE49-F238E27FC236}">
                <a16:creationId xmlns:a16="http://schemas.microsoft.com/office/drawing/2014/main" id="{4C40D130-5490-5201-0313-EFAFBA17AEF6}"/>
              </a:ext>
            </a:extLst>
          </p:cNvPr>
          <p:cNvSpPr/>
          <p:nvPr/>
        </p:nvSpPr>
        <p:spPr>
          <a:xfrm>
            <a:off x="6797040" y="2223666"/>
            <a:ext cx="4137660" cy="1230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梯度会消失吗？</a:t>
            </a:r>
            <a:endParaRPr lang="en-US" altLang="zh-CN" dirty="0"/>
          </a:p>
          <a:p>
            <a:pPr algn="ctr"/>
            <a:r>
              <a:rPr lang="zh-CN" altLang="en-US" dirty="0"/>
              <a:t>梯度会爆炸吗？</a:t>
            </a:r>
          </a:p>
        </p:txBody>
      </p:sp>
      <p:sp>
        <p:nvSpPr>
          <p:cNvPr id="17" name="文本框 16">
            <a:extLst>
              <a:ext uri="{FF2B5EF4-FFF2-40B4-BE49-F238E27FC236}">
                <a16:creationId xmlns:a16="http://schemas.microsoft.com/office/drawing/2014/main" id="{ED1CD3C9-FC82-4437-BF37-8C44E5B33679}"/>
              </a:ext>
            </a:extLst>
          </p:cNvPr>
          <p:cNvSpPr txBox="1"/>
          <p:nvPr/>
        </p:nvSpPr>
        <p:spPr>
          <a:xfrm>
            <a:off x="971550" y="1329004"/>
            <a:ext cx="6381750" cy="369332"/>
          </a:xfrm>
          <a:prstGeom prst="rect">
            <a:avLst/>
          </a:prstGeom>
          <a:noFill/>
        </p:spPr>
        <p:txBody>
          <a:bodyPr wrap="square">
            <a:spAutoFit/>
          </a:bodyPr>
          <a:lstStyle/>
          <a:p>
            <a:r>
              <a:rPr lang="en-US" altLang="zh-CN" b="1" dirty="0">
                <a:solidFill>
                  <a:srgbClr val="4D4D4D"/>
                </a:solidFill>
                <a:latin typeface="-apple-system"/>
              </a:rPr>
              <a:t>RNN: </a:t>
            </a:r>
            <a:r>
              <a:rPr lang="zh-CN" altLang="en-US" b="1" dirty="0">
                <a:solidFill>
                  <a:srgbClr val="4D4D4D"/>
                </a:solidFill>
                <a:latin typeface="-apple-system"/>
              </a:rPr>
              <a:t>神经元的输出可以在下一个时间戳直接作用到自身</a:t>
            </a:r>
          </a:p>
        </p:txBody>
      </p:sp>
      <p:pic>
        <p:nvPicPr>
          <p:cNvPr id="15" name="图片 14">
            <a:extLst>
              <a:ext uri="{FF2B5EF4-FFF2-40B4-BE49-F238E27FC236}">
                <a16:creationId xmlns:a16="http://schemas.microsoft.com/office/drawing/2014/main" id="{1AC4E249-964F-70B2-018A-F40AA0336D16}"/>
              </a:ext>
            </a:extLst>
          </p:cNvPr>
          <p:cNvPicPr>
            <a:picLocks noChangeAspect="1"/>
          </p:cNvPicPr>
          <p:nvPr/>
        </p:nvPicPr>
        <p:blipFill>
          <a:blip r:embed="rId2"/>
          <a:stretch>
            <a:fillRect/>
          </a:stretch>
        </p:blipFill>
        <p:spPr>
          <a:xfrm>
            <a:off x="971550" y="1806824"/>
            <a:ext cx="5299461" cy="2324101"/>
          </a:xfrm>
          <a:prstGeom prst="rect">
            <a:avLst/>
          </a:prstGeom>
        </p:spPr>
      </p:pic>
      <p:sp>
        <p:nvSpPr>
          <p:cNvPr id="18" name="文本框 17">
            <a:extLst>
              <a:ext uri="{FF2B5EF4-FFF2-40B4-BE49-F238E27FC236}">
                <a16:creationId xmlns:a16="http://schemas.microsoft.com/office/drawing/2014/main" id="{1CA54AD7-4957-4220-3AE8-F4A682312C89}"/>
              </a:ext>
            </a:extLst>
          </p:cNvPr>
          <p:cNvSpPr txBox="1"/>
          <p:nvPr/>
        </p:nvSpPr>
        <p:spPr>
          <a:xfrm>
            <a:off x="1053465" y="4538593"/>
            <a:ext cx="10085070" cy="16682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nSpc>
                <a:spcPct val="150000"/>
              </a:lnSpc>
              <a:defRPr sz="1400">
                <a:solidFill>
                  <a:schemeClr val="tx1">
                    <a:lumMod val="50000"/>
                    <a:lumOff val="50000"/>
                  </a:schemeClr>
                </a:solidFill>
                <a:latin typeface="Arial" panose="020B0604020202020204"/>
                <a:ea typeface="微软雅黑" panose="020B0503020204020204" pitchFamily="34" charset="-122"/>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在</a:t>
            </a:r>
            <a:r>
              <a:rPr lang="en-US" altLang="zh-CN" dirty="0"/>
              <a:t>RNN</a:t>
            </a:r>
            <a:r>
              <a:rPr lang="zh-CN" altLang="en-US" dirty="0"/>
              <a:t>中，梯度必须通过时间步长反向传播。</a:t>
            </a:r>
            <a:endParaRPr lang="en-US" altLang="zh-CN" dirty="0"/>
          </a:p>
          <a:p>
            <a:r>
              <a:rPr lang="zh-CN" altLang="en-US" dirty="0"/>
              <a:t>如果这些梯度值都很大，在传播过程中相乘会迅速增长到非常大的数值，出现梯度爆炸问题。</a:t>
            </a:r>
            <a:endParaRPr lang="en-US" altLang="zh-CN" dirty="0"/>
          </a:p>
          <a:p>
            <a:r>
              <a:rPr lang="zh-CN" altLang="en-US" dirty="0"/>
              <a:t>如果这些梯度值都很小，在传播过程中相乘最终会接近于零。</a:t>
            </a:r>
            <a:endParaRPr lang="en-US" altLang="zh-CN" dirty="0"/>
          </a:p>
          <a:p>
            <a:r>
              <a:rPr lang="en-US" altLang="zh-CN" dirty="0"/>
              <a:t>RNN </a:t>
            </a:r>
            <a:r>
              <a:rPr lang="zh-CN" altLang="en-US" dirty="0"/>
              <a:t>梯度消失的真正含义是，梯度被近距离梯度主导，导致模型难以学到远距离的依赖关系。</a:t>
            </a:r>
          </a:p>
          <a:p>
            <a:endParaRPr lang="en-US" altLang="zh-CN" dirty="0"/>
          </a:p>
        </p:txBody>
      </p:sp>
      <p:sp>
        <p:nvSpPr>
          <p:cNvPr id="21" name="矩形: 对角圆角 7">
            <a:extLst>
              <a:ext uri="{FF2B5EF4-FFF2-40B4-BE49-F238E27FC236}">
                <a16:creationId xmlns:a16="http://schemas.microsoft.com/office/drawing/2014/main" id="{91A63763-7B88-A495-0590-36EDEA2646AB}"/>
              </a:ext>
            </a:extLst>
          </p:cNvPr>
          <p:cNvSpPr/>
          <p:nvPr/>
        </p:nvSpPr>
        <p:spPr>
          <a:xfrm>
            <a:off x="462028" y="243858"/>
            <a:ext cx="2864102" cy="492263"/>
          </a:xfrm>
          <a:prstGeom prst="round2DiagRect">
            <a:avLst>
              <a:gd name="adj1" fmla="val 38963"/>
              <a:gd name="adj2" fmla="val 0"/>
            </a:avLst>
          </a:prstGeom>
          <a:solidFill>
            <a:schemeClr val="accent5">
              <a:lumMod val="75000"/>
            </a:schemeClr>
          </a:solidFill>
          <a:ln>
            <a:noFill/>
          </a:ln>
          <a:effectLst>
            <a:outerShdw blurRad="279400" dist="317500" dir="3000000" sx="88000" sy="88000" algn="t" rotWithShape="0">
              <a:srgbClr val="0B54A2">
                <a:alpha val="1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24000" rtlCol="0" anchor="ctr"/>
          <a:lstStyle/>
          <a:p>
            <a:r>
              <a:rPr lang="en-US" altLang="zh-CN" dirty="0">
                <a:solidFill>
                  <a:schemeClr val="bg1"/>
                </a:solidFill>
                <a:ea typeface="汉仪正圆-55W" panose="00020600040101010101" pitchFamily="18" charset="-122"/>
                <a:sym typeface="Arial" panose="020B0604020202020204"/>
              </a:rPr>
              <a:t>RNN</a:t>
            </a:r>
            <a:r>
              <a:rPr lang="zh-CN" altLang="en-US" dirty="0">
                <a:solidFill>
                  <a:schemeClr val="bg1"/>
                </a:solidFill>
                <a:ea typeface="汉仪正圆-55W" panose="00020600040101010101" pitchFamily="18" charset="-122"/>
                <a:sym typeface="Arial" panose="020B0604020202020204"/>
              </a:rPr>
              <a:t>循环神经网络</a:t>
            </a:r>
          </a:p>
        </p:txBody>
      </p:sp>
    </p:spTree>
    <p:extLst>
      <p:ext uri="{BB962C8B-B14F-4D97-AF65-F5344CB8AC3E}">
        <p14:creationId xmlns:p14="http://schemas.microsoft.com/office/powerpoint/2010/main" val="206053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ppt_x"/>
                                          </p:val>
                                        </p:tav>
                                        <p:tav tm="100000">
                                          <p:val>
                                            <p:strVal val="#ppt_x"/>
                                          </p:val>
                                        </p:tav>
                                      </p:tavLst>
                                    </p:anim>
                                    <p:anim calcmode="lin" valueType="num">
                                      <p:cBhvr additive="base">
                                        <p:cTn id="1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深度视觉·原创设计 https://www.docer.com/works?userid=22383862"/>
          <p:cNvSpPr/>
          <p:nvPr/>
        </p:nvSpPr>
        <p:spPr>
          <a:xfrm flipH="1">
            <a:off x="9677400" y="4533899"/>
            <a:ext cx="2514600" cy="2324101"/>
          </a:xfrm>
          <a:prstGeom prst="corner">
            <a:avLst>
              <a:gd name="adj1" fmla="val 17397"/>
              <a:gd name="adj2" fmla="val 16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正圆-55W" panose="00020600040101010101" pitchFamily="18" charset="-122"/>
              <a:ea typeface="汉仪正圆-55W" panose="00020600040101010101" pitchFamily="18" charset="-122"/>
              <a:sym typeface="汉仪正圆-55W" panose="00020600040101010101" pitchFamily="18" charset="-122"/>
            </a:endParaRPr>
          </a:p>
        </p:txBody>
      </p:sp>
      <p:sp>
        <p:nvSpPr>
          <p:cNvPr id="6" name="深度视觉·原创设计 https://www.docer.com/works?userid=22383862"/>
          <p:cNvSpPr/>
          <p:nvPr/>
        </p:nvSpPr>
        <p:spPr>
          <a:xfrm rot="10800000" flipH="1">
            <a:off x="0" y="0"/>
            <a:ext cx="2514600" cy="2324101"/>
          </a:xfrm>
          <a:prstGeom prst="corner">
            <a:avLst>
              <a:gd name="adj1" fmla="val 17397"/>
              <a:gd name="adj2" fmla="val 16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正圆-55W" panose="00020600040101010101" pitchFamily="18" charset="-122"/>
              <a:ea typeface="汉仪正圆-55W" panose="00020600040101010101" pitchFamily="18" charset="-122"/>
              <a:sym typeface="汉仪正圆-55W" panose="00020600040101010101" pitchFamily="18" charset="-122"/>
            </a:endParaRPr>
          </a:p>
        </p:txBody>
      </p:sp>
      <p:sp>
        <p:nvSpPr>
          <p:cNvPr id="21" name="矩形: 对角圆角 7">
            <a:extLst>
              <a:ext uri="{FF2B5EF4-FFF2-40B4-BE49-F238E27FC236}">
                <a16:creationId xmlns:a16="http://schemas.microsoft.com/office/drawing/2014/main" id="{004DD631-9BF0-2A10-0838-679E3910CFD3}"/>
              </a:ext>
            </a:extLst>
          </p:cNvPr>
          <p:cNvSpPr/>
          <p:nvPr/>
        </p:nvSpPr>
        <p:spPr>
          <a:xfrm>
            <a:off x="301454" y="109589"/>
            <a:ext cx="5665006" cy="492263"/>
          </a:xfrm>
          <a:prstGeom prst="round2DiagRect">
            <a:avLst>
              <a:gd name="adj1" fmla="val 38963"/>
              <a:gd name="adj2" fmla="val 0"/>
            </a:avLst>
          </a:prstGeom>
          <a:solidFill>
            <a:schemeClr val="accent5">
              <a:lumMod val="75000"/>
            </a:schemeClr>
          </a:solidFill>
          <a:ln>
            <a:noFill/>
          </a:ln>
          <a:effectLst>
            <a:outerShdw blurRad="279400" dist="317500" dir="3000000" sx="88000" sy="88000" algn="t" rotWithShape="0">
              <a:srgbClr val="0B54A2">
                <a:alpha val="1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24000" rtlCol="0" anchor="ctr"/>
          <a:lstStyle/>
          <a:p>
            <a:r>
              <a:rPr lang="en-US" altLang="zh-CN" dirty="0">
                <a:solidFill>
                  <a:schemeClr val="bg1"/>
                </a:solidFill>
                <a:ea typeface="汉仪正圆-55W" panose="00020600040101010101" pitchFamily="18" charset="-122"/>
                <a:sym typeface="Arial" panose="020B0604020202020204"/>
              </a:rPr>
              <a:t>Long short-term memory (</a:t>
            </a:r>
            <a:r>
              <a:rPr lang="zh-CN" altLang="en-US" dirty="0">
                <a:solidFill>
                  <a:schemeClr val="bg1"/>
                </a:solidFill>
                <a:ea typeface="汉仪正圆-55W" panose="00020600040101010101" pitchFamily="18" charset="-122"/>
                <a:sym typeface="Arial" panose="020B0604020202020204"/>
              </a:rPr>
              <a:t>长短期记忆网络 </a:t>
            </a:r>
            <a:r>
              <a:rPr lang="en-US" altLang="zh-CN" dirty="0">
                <a:solidFill>
                  <a:schemeClr val="bg1"/>
                </a:solidFill>
                <a:ea typeface="汉仪正圆-55W" panose="00020600040101010101" pitchFamily="18" charset="-122"/>
                <a:sym typeface="Arial" panose="020B0604020202020204"/>
              </a:rPr>
              <a:t>LSTM)</a:t>
            </a:r>
            <a:endParaRPr lang="zh-CN" altLang="en-US" dirty="0">
              <a:solidFill>
                <a:schemeClr val="bg1"/>
              </a:solidFill>
              <a:ea typeface="汉仪正圆-55W" panose="00020600040101010101" pitchFamily="18" charset="-122"/>
              <a:sym typeface="Arial" panose="020B0604020202020204"/>
            </a:endParaRPr>
          </a:p>
        </p:txBody>
      </p:sp>
      <p:sp>
        <p:nvSpPr>
          <p:cNvPr id="22" name="矩形 21">
            <a:extLst>
              <a:ext uri="{FF2B5EF4-FFF2-40B4-BE49-F238E27FC236}">
                <a16:creationId xmlns:a16="http://schemas.microsoft.com/office/drawing/2014/main" id="{B8A5879F-B1B7-DDC4-1076-34CDAFD640C4}"/>
              </a:ext>
            </a:extLst>
          </p:cNvPr>
          <p:cNvSpPr/>
          <p:nvPr>
            <p:custDataLst>
              <p:tags r:id="rId1"/>
            </p:custDataLst>
          </p:nvPr>
        </p:nvSpPr>
        <p:spPr>
          <a:xfrm>
            <a:off x="1257299" y="761370"/>
            <a:ext cx="9578316" cy="14032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LSTM</a:t>
            </a:r>
            <a:r>
              <a:rPr lang="zh-CN" altLang="en-US"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的关键特点是其网络结构，它包含多个交互的门控单元，这些门控单元决定了信息的保留和遗忘。</a:t>
            </a:r>
          </a:p>
        </p:txBody>
      </p:sp>
      <p:pic>
        <p:nvPicPr>
          <p:cNvPr id="2" name="图片 1">
            <a:extLst>
              <a:ext uri="{FF2B5EF4-FFF2-40B4-BE49-F238E27FC236}">
                <a16:creationId xmlns:a16="http://schemas.microsoft.com/office/drawing/2014/main" id="{D6C57337-5681-CB73-D6B2-0E05D150F92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12131" y="2164584"/>
            <a:ext cx="8365269" cy="3121289"/>
          </a:xfrm>
          <a:prstGeom prst="rect">
            <a:avLst/>
          </a:prstGeom>
          <a:noFill/>
        </p:spPr>
      </p:pic>
    </p:spTree>
    <p:extLst>
      <p:ext uri="{BB962C8B-B14F-4D97-AF65-F5344CB8AC3E}">
        <p14:creationId xmlns:p14="http://schemas.microsoft.com/office/powerpoint/2010/main" val="3209285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深度视觉·原创设计 https://www.docer.com/works?userid=22383862"/>
          <p:cNvSpPr/>
          <p:nvPr/>
        </p:nvSpPr>
        <p:spPr>
          <a:xfrm flipH="1">
            <a:off x="9677400" y="4533899"/>
            <a:ext cx="2514600" cy="2324101"/>
          </a:xfrm>
          <a:prstGeom prst="corner">
            <a:avLst>
              <a:gd name="adj1" fmla="val 17397"/>
              <a:gd name="adj2" fmla="val 16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正圆-55W" panose="00020600040101010101" pitchFamily="18" charset="-122"/>
              <a:ea typeface="汉仪正圆-55W" panose="00020600040101010101" pitchFamily="18" charset="-122"/>
              <a:sym typeface="汉仪正圆-55W" panose="00020600040101010101" pitchFamily="18" charset="-122"/>
            </a:endParaRPr>
          </a:p>
        </p:txBody>
      </p:sp>
      <p:sp>
        <p:nvSpPr>
          <p:cNvPr id="6" name="深度视觉·原创设计 https://www.docer.com/works?userid=22383862"/>
          <p:cNvSpPr/>
          <p:nvPr/>
        </p:nvSpPr>
        <p:spPr>
          <a:xfrm rot="10800000" flipH="1">
            <a:off x="0" y="0"/>
            <a:ext cx="2514600" cy="2324101"/>
          </a:xfrm>
          <a:prstGeom prst="corner">
            <a:avLst>
              <a:gd name="adj1" fmla="val 17397"/>
              <a:gd name="adj2" fmla="val 16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正圆-55W" panose="00020600040101010101" pitchFamily="18" charset="-122"/>
              <a:ea typeface="汉仪正圆-55W" panose="00020600040101010101" pitchFamily="18" charset="-122"/>
              <a:sym typeface="汉仪正圆-55W" panose="00020600040101010101" pitchFamily="18" charset="-122"/>
            </a:endParaRPr>
          </a:p>
        </p:txBody>
      </p:sp>
      <p:sp>
        <p:nvSpPr>
          <p:cNvPr id="21" name="矩形: 对角圆角 7">
            <a:extLst>
              <a:ext uri="{FF2B5EF4-FFF2-40B4-BE49-F238E27FC236}">
                <a16:creationId xmlns:a16="http://schemas.microsoft.com/office/drawing/2014/main" id="{004DD631-9BF0-2A10-0838-679E3910CFD3}"/>
              </a:ext>
            </a:extLst>
          </p:cNvPr>
          <p:cNvSpPr/>
          <p:nvPr/>
        </p:nvSpPr>
        <p:spPr>
          <a:xfrm>
            <a:off x="301454" y="109589"/>
            <a:ext cx="3550456" cy="492263"/>
          </a:xfrm>
          <a:prstGeom prst="round2DiagRect">
            <a:avLst>
              <a:gd name="adj1" fmla="val 38963"/>
              <a:gd name="adj2" fmla="val 0"/>
            </a:avLst>
          </a:prstGeom>
          <a:solidFill>
            <a:schemeClr val="accent5">
              <a:lumMod val="75000"/>
            </a:schemeClr>
          </a:solidFill>
          <a:ln>
            <a:noFill/>
          </a:ln>
          <a:effectLst>
            <a:outerShdw blurRad="279400" dist="317500" dir="3000000" sx="88000" sy="88000" algn="t" rotWithShape="0">
              <a:srgbClr val="0B54A2">
                <a:alpha val="1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24000" rtlCol="0" anchor="ctr"/>
          <a:lstStyle/>
          <a:p>
            <a:r>
              <a:rPr lang="en-US" altLang="zh-CN" dirty="0">
                <a:solidFill>
                  <a:schemeClr val="bg1"/>
                </a:solidFill>
                <a:ea typeface="汉仪正圆-55W" panose="00020600040101010101" pitchFamily="18" charset="-122"/>
                <a:sym typeface="Arial" panose="020B0604020202020204"/>
              </a:rPr>
              <a:t>forget gate</a:t>
            </a:r>
            <a:r>
              <a:rPr lang="zh-CN" altLang="en-US" dirty="0">
                <a:solidFill>
                  <a:schemeClr val="bg1"/>
                </a:solidFill>
                <a:ea typeface="汉仪正圆-55W" panose="00020600040101010101" pitchFamily="18" charset="-122"/>
                <a:sym typeface="Arial" panose="020B0604020202020204"/>
              </a:rPr>
              <a:t>遗忘门</a:t>
            </a:r>
          </a:p>
        </p:txBody>
      </p:sp>
      <p:sp>
        <p:nvSpPr>
          <p:cNvPr id="22" name="矩形 21">
            <a:extLst>
              <a:ext uri="{FF2B5EF4-FFF2-40B4-BE49-F238E27FC236}">
                <a16:creationId xmlns:a16="http://schemas.microsoft.com/office/drawing/2014/main" id="{B8A5879F-B1B7-DDC4-1076-34CDAFD640C4}"/>
              </a:ext>
            </a:extLst>
          </p:cNvPr>
          <p:cNvSpPr/>
          <p:nvPr>
            <p:custDataLst>
              <p:tags r:id="rId1"/>
            </p:custDataLst>
          </p:nvPr>
        </p:nvSpPr>
        <p:spPr>
          <a:xfrm>
            <a:off x="697242" y="718884"/>
            <a:ext cx="10732758" cy="14032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第一步是决定我们要从上一个状态中丢弃什么信息。</a:t>
            </a:r>
            <a:endParaRPr lang="en-US" altLang="zh-CN"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endParaRPr>
          </a:p>
          <a:p>
            <a:pPr>
              <a:lnSpc>
                <a:spcPct val="150000"/>
              </a:lnSpc>
            </a:pPr>
            <a:r>
              <a:rPr lang="zh-CN" altLang="en-US"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它查看 </a:t>
            </a:r>
            <a:r>
              <a:rPr lang="en-US" altLang="zh-CN"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h</a:t>
            </a:r>
            <a:r>
              <a:rPr lang="en-US" altLang="zh-CN" sz="1400" baseline="-250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t-1 </a:t>
            </a:r>
            <a:r>
              <a:rPr lang="en-US" altLang="zh-CN"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a:t>
            </a:r>
            <a:r>
              <a:rPr lang="zh-CN" altLang="en-US"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前一个输出</a:t>
            </a:r>
            <a:r>
              <a:rPr lang="en-US" altLang="zh-CN"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a:t>
            </a:r>
            <a:r>
              <a:rPr lang="zh-CN" altLang="en-US"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和 </a:t>
            </a:r>
            <a:r>
              <a:rPr lang="en-US" altLang="zh-CN" sz="1400" dirty="0" err="1">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x</a:t>
            </a:r>
            <a:r>
              <a:rPr lang="en-US" altLang="zh-CN" sz="1400" baseline="-25000" dirty="0" err="1">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t</a:t>
            </a:r>
            <a:r>
              <a:rPr lang="en-US" altLang="zh-CN" sz="1400" baseline="-250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 </a:t>
            </a:r>
            <a:r>
              <a:rPr lang="en-US" altLang="zh-CN"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a:t>
            </a:r>
            <a:r>
              <a:rPr lang="zh-CN" altLang="en-US"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当前输入</a:t>
            </a:r>
            <a:r>
              <a:rPr lang="en-US" altLang="zh-CN"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a:t>
            </a:r>
            <a:r>
              <a:rPr lang="zh-CN" altLang="en-US"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，使用一个</a:t>
            </a:r>
            <a:r>
              <a:rPr lang="en-US" altLang="zh-CN"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sigmoid</a:t>
            </a:r>
            <a:r>
              <a:rPr lang="zh-CN" altLang="en-US"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神经网络层，它输出一个介于</a:t>
            </a:r>
            <a:r>
              <a:rPr lang="en-US" altLang="zh-CN"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0</a:t>
            </a:r>
            <a:r>
              <a:rPr lang="zh-CN" altLang="en-US"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和</a:t>
            </a:r>
            <a:r>
              <a:rPr lang="en-US" altLang="zh-CN"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1</a:t>
            </a:r>
            <a:r>
              <a:rPr lang="zh-CN" altLang="en-US"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之间的值，</a:t>
            </a:r>
            <a:r>
              <a:rPr lang="en-US" altLang="zh-CN"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0</a:t>
            </a:r>
            <a:r>
              <a:rPr lang="zh-CN" altLang="en-US"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表示“完全遗忘”，而</a:t>
            </a:r>
            <a:r>
              <a:rPr lang="en-US" altLang="zh-CN"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1</a:t>
            </a:r>
            <a:r>
              <a:rPr lang="zh-CN" altLang="en-US"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表示“完全保留”。</a:t>
            </a:r>
          </a:p>
        </p:txBody>
      </p:sp>
      <p:pic>
        <p:nvPicPr>
          <p:cNvPr id="4" name="图片 3">
            <a:extLst>
              <a:ext uri="{FF2B5EF4-FFF2-40B4-BE49-F238E27FC236}">
                <a16:creationId xmlns:a16="http://schemas.microsoft.com/office/drawing/2014/main" id="{15417106-31F8-687C-4ECA-8EBCD0A05999}"/>
              </a:ext>
            </a:extLst>
          </p:cNvPr>
          <p:cNvPicPr>
            <a:picLocks noChangeAspect="1"/>
          </p:cNvPicPr>
          <p:nvPr/>
        </p:nvPicPr>
        <p:blipFill>
          <a:blip r:embed="rId3"/>
          <a:stretch>
            <a:fillRect/>
          </a:stretch>
        </p:blipFill>
        <p:spPr>
          <a:xfrm>
            <a:off x="5870381" y="3429000"/>
            <a:ext cx="3618990" cy="463824"/>
          </a:xfrm>
          <a:prstGeom prst="rect">
            <a:avLst/>
          </a:prstGeom>
        </p:spPr>
      </p:pic>
      <p:pic>
        <p:nvPicPr>
          <p:cNvPr id="8" name="图片 7">
            <a:extLst>
              <a:ext uri="{FF2B5EF4-FFF2-40B4-BE49-F238E27FC236}">
                <a16:creationId xmlns:a16="http://schemas.microsoft.com/office/drawing/2014/main" id="{4D7B348B-C540-470F-3A5A-F88DAFE30E18}"/>
              </a:ext>
            </a:extLst>
          </p:cNvPr>
          <p:cNvPicPr>
            <a:picLocks noChangeAspect="1"/>
          </p:cNvPicPr>
          <p:nvPr/>
        </p:nvPicPr>
        <p:blipFill>
          <a:blip r:embed="rId4"/>
          <a:stretch>
            <a:fillRect/>
          </a:stretch>
        </p:blipFill>
        <p:spPr>
          <a:xfrm>
            <a:off x="395239" y="2441134"/>
            <a:ext cx="5287113" cy="2915057"/>
          </a:xfrm>
          <a:prstGeom prst="rect">
            <a:avLst/>
          </a:prstGeom>
        </p:spPr>
      </p:pic>
    </p:spTree>
    <p:extLst>
      <p:ext uri="{BB962C8B-B14F-4D97-AF65-F5344CB8AC3E}">
        <p14:creationId xmlns:p14="http://schemas.microsoft.com/office/powerpoint/2010/main" val="3057904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深度视觉·原创设计 https://www.docer.com/works?userid=22383862"/>
          <p:cNvSpPr/>
          <p:nvPr/>
        </p:nvSpPr>
        <p:spPr>
          <a:xfrm flipH="1">
            <a:off x="9677400" y="4533899"/>
            <a:ext cx="2514600" cy="2324101"/>
          </a:xfrm>
          <a:prstGeom prst="corner">
            <a:avLst>
              <a:gd name="adj1" fmla="val 17397"/>
              <a:gd name="adj2" fmla="val 16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正圆-55W" panose="00020600040101010101" pitchFamily="18" charset="-122"/>
              <a:ea typeface="汉仪正圆-55W" panose="00020600040101010101" pitchFamily="18" charset="-122"/>
              <a:sym typeface="汉仪正圆-55W" panose="00020600040101010101" pitchFamily="18" charset="-122"/>
            </a:endParaRPr>
          </a:p>
        </p:txBody>
      </p:sp>
      <p:sp>
        <p:nvSpPr>
          <p:cNvPr id="6" name="深度视觉·原创设计 https://www.docer.com/works?userid=22383862"/>
          <p:cNvSpPr/>
          <p:nvPr/>
        </p:nvSpPr>
        <p:spPr>
          <a:xfrm rot="10800000" flipH="1">
            <a:off x="0" y="0"/>
            <a:ext cx="2514600" cy="2324101"/>
          </a:xfrm>
          <a:prstGeom prst="corner">
            <a:avLst>
              <a:gd name="adj1" fmla="val 17397"/>
              <a:gd name="adj2" fmla="val 16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正圆-55W" panose="00020600040101010101" pitchFamily="18" charset="-122"/>
              <a:ea typeface="汉仪正圆-55W" panose="00020600040101010101" pitchFamily="18" charset="-122"/>
              <a:sym typeface="汉仪正圆-55W" panose="00020600040101010101" pitchFamily="18" charset="-122"/>
            </a:endParaRPr>
          </a:p>
        </p:txBody>
      </p:sp>
      <p:sp>
        <p:nvSpPr>
          <p:cNvPr id="21" name="矩形: 对角圆角 7">
            <a:extLst>
              <a:ext uri="{FF2B5EF4-FFF2-40B4-BE49-F238E27FC236}">
                <a16:creationId xmlns:a16="http://schemas.microsoft.com/office/drawing/2014/main" id="{004DD631-9BF0-2A10-0838-679E3910CFD3}"/>
              </a:ext>
            </a:extLst>
          </p:cNvPr>
          <p:cNvSpPr/>
          <p:nvPr/>
        </p:nvSpPr>
        <p:spPr>
          <a:xfrm>
            <a:off x="301454" y="109589"/>
            <a:ext cx="3550456" cy="492263"/>
          </a:xfrm>
          <a:prstGeom prst="round2DiagRect">
            <a:avLst>
              <a:gd name="adj1" fmla="val 38963"/>
              <a:gd name="adj2" fmla="val 0"/>
            </a:avLst>
          </a:prstGeom>
          <a:solidFill>
            <a:schemeClr val="accent5">
              <a:lumMod val="75000"/>
            </a:schemeClr>
          </a:solidFill>
          <a:ln>
            <a:noFill/>
          </a:ln>
          <a:effectLst>
            <a:outerShdw blurRad="279400" dist="317500" dir="3000000" sx="88000" sy="88000" algn="t" rotWithShape="0">
              <a:srgbClr val="0B54A2">
                <a:alpha val="1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24000" rtlCol="0" anchor="ctr"/>
          <a:lstStyle/>
          <a:p>
            <a:r>
              <a:rPr lang="en-US" altLang="zh-CN" dirty="0">
                <a:solidFill>
                  <a:schemeClr val="bg1"/>
                </a:solidFill>
                <a:ea typeface="汉仪正圆-55W" panose="00020600040101010101" pitchFamily="18" charset="-122"/>
                <a:sym typeface="Arial" panose="020B0604020202020204"/>
              </a:rPr>
              <a:t>input gate</a:t>
            </a:r>
            <a:r>
              <a:rPr lang="zh-CN" altLang="en-US" dirty="0">
                <a:solidFill>
                  <a:schemeClr val="bg1"/>
                </a:solidFill>
                <a:ea typeface="汉仪正圆-55W" panose="00020600040101010101" pitchFamily="18" charset="-122"/>
                <a:sym typeface="Arial" panose="020B0604020202020204"/>
              </a:rPr>
              <a:t>输入门</a:t>
            </a:r>
          </a:p>
        </p:txBody>
      </p:sp>
      <p:sp>
        <p:nvSpPr>
          <p:cNvPr id="22" name="矩形 21">
            <a:extLst>
              <a:ext uri="{FF2B5EF4-FFF2-40B4-BE49-F238E27FC236}">
                <a16:creationId xmlns:a16="http://schemas.microsoft.com/office/drawing/2014/main" id="{B8A5879F-B1B7-DDC4-1076-34CDAFD640C4}"/>
              </a:ext>
            </a:extLst>
          </p:cNvPr>
          <p:cNvSpPr/>
          <p:nvPr>
            <p:custDataLst>
              <p:tags r:id="rId1"/>
            </p:custDataLst>
          </p:nvPr>
        </p:nvSpPr>
        <p:spPr>
          <a:xfrm>
            <a:off x="605801" y="711441"/>
            <a:ext cx="11070383" cy="14032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下一步是决定我们要在当前状态中存储什么信息。</a:t>
            </a:r>
            <a:endParaRPr lang="en-US" altLang="zh-CN"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endParaRPr>
          </a:p>
          <a:p>
            <a:pPr>
              <a:lnSpc>
                <a:spcPct val="150000"/>
              </a:lnSpc>
            </a:pPr>
            <a:r>
              <a:rPr lang="en-US" altLang="zh-CN"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Sigmoid</a:t>
            </a:r>
            <a:r>
              <a:rPr lang="zh-CN" altLang="en-US"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层输出一个</a:t>
            </a:r>
            <a:r>
              <a:rPr lang="en-US" altLang="zh-CN"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0</a:t>
            </a:r>
            <a:r>
              <a:rPr lang="zh-CN" altLang="en-US"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到</a:t>
            </a:r>
            <a:r>
              <a:rPr lang="en-US" altLang="zh-CN"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1</a:t>
            </a:r>
            <a:r>
              <a:rPr lang="zh-CN" altLang="en-US"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之间的数值 </a:t>
            </a:r>
            <a:r>
              <a:rPr lang="en-US" altLang="zh-CN"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I</a:t>
            </a:r>
            <a:r>
              <a:rPr lang="en-US" altLang="zh-CN" sz="1400" baseline="-250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t </a:t>
            </a:r>
            <a:r>
              <a:rPr lang="zh-CN" altLang="en-US"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来决定哪些信息需要被更新。</a:t>
            </a:r>
          </a:p>
        </p:txBody>
      </p:sp>
      <p:pic>
        <p:nvPicPr>
          <p:cNvPr id="4" name="图片 3">
            <a:extLst>
              <a:ext uri="{FF2B5EF4-FFF2-40B4-BE49-F238E27FC236}">
                <a16:creationId xmlns:a16="http://schemas.microsoft.com/office/drawing/2014/main" id="{31DF7A99-1B48-43B6-C4DE-2ACE9EB22947}"/>
              </a:ext>
            </a:extLst>
          </p:cNvPr>
          <p:cNvPicPr>
            <a:picLocks noChangeAspect="1"/>
          </p:cNvPicPr>
          <p:nvPr/>
        </p:nvPicPr>
        <p:blipFill>
          <a:blip r:embed="rId3"/>
          <a:stretch>
            <a:fillRect/>
          </a:stretch>
        </p:blipFill>
        <p:spPr>
          <a:xfrm>
            <a:off x="5876789" y="3747729"/>
            <a:ext cx="3816737" cy="577239"/>
          </a:xfrm>
          <a:prstGeom prst="rect">
            <a:avLst/>
          </a:prstGeom>
        </p:spPr>
      </p:pic>
      <p:pic>
        <p:nvPicPr>
          <p:cNvPr id="8" name="图片 7">
            <a:extLst>
              <a:ext uri="{FF2B5EF4-FFF2-40B4-BE49-F238E27FC236}">
                <a16:creationId xmlns:a16="http://schemas.microsoft.com/office/drawing/2014/main" id="{3C1333C6-F898-4D2C-EF54-CB57F90C3B4E}"/>
              </a:ext>
            </a:extLst>
          </p:cNvPr>
          <p:cNvPicPr>
            <a:picLocks noChangeAspect="1"/>
          </p:cNvPicPr>
          <p:nvPr/>
        </p:nvPicPr>
        <p:blipFill>
          <a:blip r:embed="rId4"/>
          <a:stretch>
            <a:fillRect/>
          </a:stretch>
        </p:blipFill>
        <p:spPr>
          <a:xfrm>
            <a:off x="605801" y="2532516"/>
            <a:ext cx="5287113" cy="2915057"/>
          </a:xfrm>
          <a:prstGeom prst="rect">
            <a:avLst/>
          </a:prstGeom>
        </p:spPr>
      </p:pic>
    </p:spTree>
    <p:extLst>
      <p:ext uri="{BB962C8B-B14F-4D97-AF65-F5344CB8AC3E}">
        <p14:creationId xmlns:p14="http://schemas.microsoft.com/office/powerpoint/2010/main" val="2321720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深度视觉·原创设计 https://www.docer.com/works?userid=22383862"/>
          <p:cNvSpPr/>
          <p:nvPr/>
        </p:nvSpPr>
        <p:spPr>
          <a:xfrm flipH="1">
            <a:off x="9677400" y="4533899"/>
            <a:ext cx="2514600" cy="2324101"/>
          </a:xfrm>
          <a:prstGeom prst="corner">
            <a:avLst>
              <a:gd name="adj1" fmla="val 17397"/>
              <a:gd name="adj2" fmla="val 16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正圆-55W" panose="00020600040101010101" pitchFamily="18" charset="-122"/>
              <a:ea typeface="汉仪正圆-55W" panose="00020600040101010101" pitchFamily="18" charset="-122"/>
              <a:sym typeface="汉仪正圆-55W" panose="00020600040101010101" pitchFamily="18" charset="-122"/>
            </a:endParaRPr>
          </a:p>
        </p:txBody>
      </p:sp>
      <p:sp>
        <p:nvSpPr>
          <p:cNvPr id="6" name="深度视觉·原创设计 https://www.docer.com/works?userid=22383862"/>
          <p:cNvSpPr/>
          <p:nvPr/>
        </p:nvSpPr>
        <p:spPr>
          <a:xfrm rot="10800000" flipH="1">
            <a:off x="0" y="0"/>
            <a:ext cx="2514600" cy="2324101"/>
          </a:xfrm>
          <a:prstGeom prst="corner">
            <a:avLst>
              <a:gd name="adj1" fmla="val 17397"/>
              <a:gd name="adj2" fmla="val 16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正圆-55W" panose="00020600040101010101" pitchFamily="18" charset="-122"/>
              <a:ea typeface="汉仪正圆-55W" panose="00020600040101010101" pitchFamily="18" charset="-122"/>
              <a:sym typeface="汉仪正圆-55W" panose="00020600040101010101" pitchFamily="18" charset="-122"/>
            </a:endParaRPr>
          </a:p>
        </p:txBody>
      </p:sp>
      <p:sp>
        <p:nvSpPr>
          <p:cNvPr id="21" name="矩形: 对角圆角 7">
            <a:extLst>
              <a:ext uri="{FF2B5EF4-FFF2-40B4-BE49-F238E27FC236}">
                <a16:creationId xmlns:a16="http://schemas.microsoft.com/office/drawing/2014/main" id="{004DD631-9BF0-2A10-0838-679E3910CFD3}"/>
              </a:ext>
            </a:extLst>
          </p:cNvPr>
          <p:cNvSpPr/>
          <p:nvPr/>
        </p:nvSpPr>
        <p:spPr>
          <a:xfrm>
            <a:off x="301454" y="109589"/>
            <a:ext cx="3550456" cy="492263"/>
          </a:xfrm>
          <a:prstGeom prst="round2DiagRect">
            <a:avLst>
              <a:gd name="adj1" fmla="val 38963"/>
              <a:gd name="adj2" fmla="val 0"/>
            </a:avLst>
          </a:prstGeom>
          <a:solidFill>
            <a:schemeClr val="accent5">
              <a:lumMod val="75000"/>
            </a:schemeClr>
          </a:solidFill>
          <a:ln>
            <a:noFill/>
          </a:ln>
          <a:effectLst>
            <a:outerShdw blurRad="279400" dist="317500" dir="3000000" sx="88000" sy="88000" algn="t" rotWithShape="0">
              <a:srgbClr val="0B54A2">
                <a:alpha val="1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24000" rtlCol="0" anchor="ctr"/>
          <a:lstStyle/>
          <a:p>
            <a:r>
              <a:rPr lang="en-US" altLang="zh-CN">
                <a:solidFill>
                  <a:schemeClr val="bg1"/>
                </a:solidFill>
                <a:ea typeface="汉仪正圆-55W" panose="00020600040101010101" pitchFamily="18" charset="-122"/>
                <a:sym typeface="Arial" panose="020B0604020202020204"/>
              </a:rPr>
              <a:t>output gate</a:t>
            </a:r>
            <a:r>
              <a:rPr lang="zh-CN" altLang="en-US">
                <a:solidFill>
                  <a:schemeClr val="bg1"/>
                </a:solidFill>
                <a:ea typeface="汉仪正圆-55W" panose="00020600040101010101" pitchFamily="18" charset="-122"/>
                <a:sym typeface="Arial" panose="020B0604020202020204"/>
              </a:rPr>
              <a:t>输出门</a:t>
            </a:r>
            <a:endParaRPr lang="zh-CN" altLang="en-US" dirty="0">
              <a:solidFill>
                <a:schemeClr val="bg1"/>
              </a:solidFill>
              <a:ea typeface="汉仪正圆-55W" panose="00020600040101010101" pitchFamily="18" charset="-122"/>
              <a:sym typeface="Arial" panose="020B0604020202020204"/>
            </a:endParaRPr>
          </a:p>
        </p:txBody>
      </p:sp>
      <p:sp>
        <p:nvSpPr>
          <p:cNvPr id="22" name="矩形 21">
            <a:extLst>
              <a:ext uri="{FF2B5EF4-FFF2-40B4-BE49-F238E27FC236}">
                <a16:creationId xmlns:a16="http://schemas.microsoft.com/office/drawing/2014/main" id="{B8A5879F-B1B7-DDC4-1076-34CDAFD640C4}"/>
              </a:ext>
            </a:extLst>
          </p:cNvPr>
          <p:cNvSpPr/>
          <p:nvPr>
            <p:custDataLst>
              <p:tags r:id="rId1"/>
            </p:custDataLst>
          </p:nvPr>
        </p:nvSpPr>
        <p:spPr>
          <a:xfrm>
            <a:off x="697242" y="718884"/>
            <a:ext cx="10732758" cy="14032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LSTM</a:t>
            </a:r>
            <a:r>
              <a:rPr lang="zh-CN" altLang="en-US"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单元用于计算当前时刻的输出值的神经层。</a:t>
            </a:r>
            <a:endParaRPr lang="en-US" altLang="zh-CN"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endParaRPr>
          </a:p>
          <a:p>
            <a:pPr>
              <a:lnSpc>
                <a:spcPct val="150000"/>
              </a:lnSpc>
            </a:pPr>
            <a:r>
              <a:rPr lang="en-US" altLang="zh-CN"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Sigmoid</a:t>
            </a:r>
            <a:r>
              <a:rPr lang="zh-CN" altLang="en-US"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层输出一个</a:t>
            </a:r>
            <a:r>
              <a:rPr lang="en-US" altLang="zh-CN"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0</a:t>
            </a:r>
            <a:r>
              <a:rPr lang="zh-CN" altLang="en-US"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到</a:t>
            </a:r>
            <a:r>
              <a:rPr lang="en-US" altLang="zh-CN"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1</a:t>
            </a:r>
            <a:r>
              <a:rPr lang="zh-CN" altLang="en-US"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之间的数值</a:t>
            </a:r>
            <a:r>
              <a:rPr lang="en-US" altLang="zh-CN"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O</a:t>
            </a:r>
            <a:r>
              <a:rPr lang="en-US" altLang="zh-CN" sz="1400" baseline="-250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t</a:t>
            </a:r>
            <a:r>
              <a:rPr lang="zh-CN" altLang="en-US"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来决定哪些信息需要被输出。</a:t>
            </a:r>
          </a:p>
          <a:p>
            <a:pPr>
              <a:lnSpc>
                <a:spcPct val="150000"/>
              </a:lnSpc>
            </a:pPr>
            <a:endParaRPr lang="zh-CN" altLang="en-US"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endParaRPr>
          </a:p>
        </p:txBody>
      </p:sp>
      <p:pic>
        <p:nvPicPr>
          <p:cNvPr id="4" name="图片 3">
            <a:extLst>
              <a:ext uri="{FF2B5EF4-FFF2-40B4-BE49-F238E27FC236}">
                <a16:creationId xmlns:a16="http://schemas.microsoft.com/office/drawing/2014/main" id="{BBCC2E4C-120B-44DB-B7C0-75B5297A33F9}"/>
              </a:ext>
            </a:extLst>
          </p:cNvPr>
          <p:cNvPicPr>
            <a:picLocks noChangeAspect="1"/>
          </p:cNvPicPr>
          <p:nvPr/>
        </p:nvPicPr>
        <p:blipFill>
          <a:blip r:embed="rId3"/>
          <a:stretch>
            <a:fillRect/>
          </a:stretch>
        </p:blipFill>
        <p:spPr>
          <a:xfrm>
            <a:off x="6207647" y="3548207"/>
            <a:ext cx="3260317" cy="507978"/>
          </a:xfrm>
          <a:prstGeom prst="rect">
            <a:avLst/>
          </a:prstGeom>
        </p:spPr>
      </p:pic>
      <p:pic>
        <p:nvPicPr>
          <p:cNvPr id="8" name="图片 7">
            <a:extLst>
              <a:ext uri="{FF2B5EF4-FFF2-40B4-BE49-F238E27FC236}">
                <a16:creationId xmlns:a16="http://schemas.microsoft.com/office/drawing/2014/main" id="{D5FB9C13-C24F-FE85-8D72-D3E685B6836D}"/>
              </a:ext>
            </a:extLst>
          </p:cNvPr>
          <p:cNvPicPr>
            <a:picLocks noChangeAspect="1"/>
          </p:cNvPicPr>
          <p:nvPr/>
        </p:nvPicPr>
        <p:blipFill>
          <a:blip r:embed="rId4"/>
          <a:stretch>
            <a:fillRect/>
          </a:stretch>
        </p:blipFill>
        <p:spPr>
          <a:xfrm>
            <a:off x="697242" y="2638391"/>
            <a:ext cx="5287113" cy="2915057"/>
          </a:xfrm>
          <a:prstGeom prst="rect">
            <a:avLst/>
          </a:prstGeom>
        </p:spPr>
      </p:pic>
    </p:spTree>
    <p:extLst>
      <p:ext uri="{BB962C8B-B14F-4D97-AF65-F5344CB8AC3E}">
        <p14:creationId xmlns:p14="http://schemas.microsoft.com/office/powerpoint/2010/main" val="3451036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深度视觉·原创设计 https://www.docer.com/works?userid=22383862"/>
          <p:cNvSpPr/>
          <p:nvPr/>
        </p:nvSpPr>
        <p:spPr>
          <a:xfrm flipH="1">
            <a:off x="9677400" y="4533899"/>
            <a:ext cx="2514600" cy="2324101"/>
          </a:xfrm>
          <a:prstGeom prst="corner">
            <a:avLst>
              <a:gd name="adj1" fmla="val 17397"/>
              <a:gd name="adj2" fmla="val 16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正圆-55W" panose="00020600040101010101" pitchFamily="18" charset="-122"/>
              <a:ea typeface="汉仪正圆-55W" panose="00020600040101010101" pitchFamily="18" charset="-122"/>
              <a:sym typeface="汉仪正圆-55W" panose="00020600040101010101" pitchFamily="18" charset="-122"/>
            </a:endParaRPr>
          </a:p>
        </p:txBody>
      </p:sp>
      <p:sp>
        <p:nvSpPr>
          <p:cNvPr id="6" name="深度视觉·原创设计 https://www.docer.com/works?userid=22383862"/>
          <p:cNvSpPr/>
          <p:nvPr/>
        </p:nvSpPr>
        <p:spPr>
          <a:xfrm rot="10800000" flipH="1">
            <a:off x="0" y="0"/>
            <a:ext cx="2514600" cy="2324101"/>
          </a:xfrm>
          <a:prstGeom prst="corner">
            <a:avLst>
              <a:gd name="adj1" fmla="val 17397"/>
              <a:gd name="adj2" fmla="val 16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正圆-55W" panose="00020600040101010101" pitchFamily="18" charset="-122"/>
              <a:ea typeface="汉仪正圆-55W" panose="00020600040101010101" pitchFamily="18" charset="-122"/>
              <a:sym typeface="汉仪正圆-55W" panose="00020600040101010101" pitchFamily="18" charset="-122"/>
            </a:endParaRPr>
          </a:p>
        </p:txBody>
      </p:sp>
      <p:sp>
        <p:nvSpPr>
          <p:cNvPr id="21" name="矩形: 对角圆角 7">
            <a:extLst>
              <a:ext uri="{FF2B5EF4-FFF2-40B4-BE49-F238E27FC236}">
                <a16:creationId xmlns:a16="http://schemas.microsoft.com/office/drawing/2014/main" id="{004DD631-9BF0-2A10-0838-679E3910CFD3}"/>
              </a:ext>
            </a:extLst>
          </p:cNvPr>
          <p:cNvSpPr/>
          <p:nvPr/>
        </p:nvSpPr>
        <p:spPr>
          <a:xfrm>
            <a:off x="301454" y="109589"/>
            <a:ext cx="3550456" cy="492263"/>
          </a:xfrm>
          <a:prstGeom prst="round2DiagRect">
            <a:avLst>
              <a:gd name="adj1" fmla="val 38963"/>
              <a:gd name="adj2" fmla="val 0"/>
            </a:avLst>
          </a:prstGeom>
          <a:solidFill>
            <a:schemeClr val="accent5">
              <a:lumMod val="75000"/>
            </a:schemeClr>
          </a:solidFill>
          <a:ln>
            <a:noFill/>
          </a:ln>
          <a:effectLst>
            <a:outerShdw blurRad="279400" dist="317500" dir="3000000" sx="88000" sy="88000" algn="t" rotWithShape="0">
              <a:srgbClr val="0B54A2">
                <a:alpha val="1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24000" rtlCol="0" anchor="ctr"/>
          <a:lstStyle/>
          <a:p>
            <a:r>
              <a:rPr lang="zh-CN" altLang="en-US" dirty="0">
                <a:solidFill>
                  <a:schemeClr val="bg1"/>
                </a:solidFill>
                <a:ea typeface="汉仪正圆-55W" panose="00020600040101010101" pitchFamily="18" charset="-122"/>
                <a:sym typeface="Arial" panose="020B0604020202020204"/>
              </a:rPr>
              <a:t> 候选记忆细胞</a:t>
            </a:r>
          </a:p>
        </p:txBody>
      </p:sp>
      <p:sp>
        <p:nvSpPr>
          <p:cNvPr id="22" name="矩形 21">
            <a:extLst>
              <a:ext uri="{FF2B5EF4-FFF2-40B4-BE49-F238E27FC236}">
                <a16:creationId xmlns:a16="http://schemas.microsoft.com/office/drawing/2014/main" id="{B8A5879F-B1B7-DDC4-1076-34CDAFD640C4}"/>
              </a:ext>
            </a:extLst>
          </p:cNvPr>
          <p:cNvSpPr/>
          <p:nvPr>
            <p:custDataLst>
              <p:tags r:id="rId1"/>
            </p:custDataLst>
          </p:nvPr>
        </p:nvSpPr>
        <p:spPr>
          <a:xfrm>
            <a:off x="697242" y="718883"/>
            <a:ext cx="9279096" cy="19519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400" dirty="0">
                <a:solidFill>
                  <a:schemeClr val="tx1">
                    <a:lumMod val="50000"/>
                    <a:lumOff val="50000"/>
                  </a:schemeClr>
                </a:solidFill>
                <a:latin typeface="Arial" panose="020B0604020202020204"/>
                <a:ea typeface="微软雅黑" panose="020B0503020204020204" pitchFamily="34" charset="-122"/>
                <a:cs typeface="+mn-ea"/>
              </a:rPr>
              <a:t>在</a:t>
            </a:r>
            <a:r>
              <a:rPr lang="en-US" altLang="zh-CN" sz="1400" dirty="0">
                <a:solidFill>
                  <a:schemeClr val="tx1">
                    <a:lumMod val="50000"/>
                    <a:lumOff val="50000"/>
                  </a:schemeClr>
                </a:solidFill>
                <a:latin typeface="Arial" panose="020B0604020202020204"/>
                <a:ea typeface="微软雅黑" panose="020B0503020204020204" pitchFamily="34" charset="-122"/>
                <a:cs typeface="+mn-ea"/>
              </a:rPr>
              <a:t>LSTM</a:t>
            </a:r>
            <a:r>
              <a:rPr lang="zh-CN" altLang="en-US" sz="1400" dirty="0">
                <a:solidFill>
                  <a:schemeClr val="tx1">
                    <a:lumMod val="50000"/>
                    <a:lumOff val="50000"/>
                  </a:schemeClr>
                </a:solidFill>
                <a:latin typeface="Arial" panose="020B0604020202020204"/>
                <a:ea typeface="微软雅黑" panose="020B0503020204020204" pitchFamily="34" charset="-122"/>
                <a:cs typeface="+mn-ea"/>
              </a:rPr>
              <a:t>的输入和输出门中使用</a:t>
            </a:r>
            <a:r>
              <a:rPr lang="en-US" altLang="zh-CN" sz="1400" dirty="0">
                <a:solidFill>
                  <a:schemeClr val="tx1">
                    <a:lumMod val="50000"/>
                    <a:lumOff val="50000"/>
                  </a:schemeClr>
                </a:solidFill>
                <a:latin typeface="Arial" panose="020B0604020202020204"/>
                <a:ea typeface="微软雅黑" panose="020B0503020204020204" pitchFamily="34" charset="-122"/>
                <a:cs typeface="+mn-ea"/>
              </a:rPr>
              <a:t>tanh</a:t>
            </a:r>
            <a:r>
              <a:rPr lang="zh-CN" altLang="en-US" sz="1400" dirty="0">
                <a:solidFill>
                  <a:schemeClr val="tx1">
                    <a:lumMod val="50000"/>
                    <a:lumOff val="50000"/>
                  </a:schemeClr>
                </a:solidFill>
                <a:latin typeface="Arial" panose="020B0604020202020204"/>
                <a:ea typeface="微软雅黑" panose="020B0503020204020204" pitchFamily="34" charset="-122"/>
                <a:cs typeface="+mn-ea"/>
              </a:rPr>
              <a:t>函数有以下几个原因：</a:t>
            </a:r>
          </a:p>
          <a:p>
            <a:pPr>
              <a:lnSpc>
                <a:spcPct val="150000"/>
              </a:lnSpc>
            </a:pPr>
            <a:r>
              <a:rPr lang="en-US" altLang="zh-CN" sz="1400" dirty="0">
                <a:solidFill>
                  <a:schemeClr val="tx1">
                    <a:lumMod val="50000"/>
                    <a:lumOff val="50000"/>
                  </a:schemeClr>
                </a:solidFill>
                <a:latin typeface="Arial" panose="020B0604020202020204"/>
                <a:ea typeface="微软雅黑" panose="020B0503020204020204" pitchFamily="34" charset="-122"/>
                <a:cs typeface="+mn-ea"/>
              </a:rPr>
              <a:t>1. </a:t>
            </a:r>
            <a:r>
              <a:rPr lang="zh-CN" altLang="en-US" sz="1400" dirty="0">
                <a:solidFill>
                  <a:schemeClr val="tx1">
                    <a:lumMod val="50000"/>
                    <a:lumOff val="50000"/>
                  </a:schemeClr>
                </a:solidFill>
                <a:latin typeface="Arial" panose="020B0604020202020204"/>
                <a:ea typeface="微软雅黑" panose="020B0503020204020204" pitchFamily="34" charset="-122"/>
                <a:cs typeface="+mn-ea"/>
              </a:rPr>
              <a:t>为了防止梯度消失问题，我们需要一个二次导数在大范围内不为</a:t>
            </a:r>
            <a:r>
              <a:rPr lang="en-US" altLang="zh-CN" sz="1400" dirty="0">
                <a:solidFill>
                  <a:schemeClr val="tx1">
                    <a:lumMod val="50000"/>
                    <a:lumOff val="50000"/>
                  </a:schemeClr>
                </a:solidFill>
                <a:latin typeface="Arial" panose="020B0604020202020204"/>
                <a:ea typeface="微软雅黑" panose="020B0503020204020204" pitchFamily="34" charset="-122"/>
                <a:cs typeface="+mn-ea"/>
              </a:rPr>
              <a:t>0</a:t>
            </a:r>
            <a:r>
              <a:rPr lang="zh-CN" altLang="en-US" sz="1400" dirty="0">
                <a:solidFill>
                  <a:schemeClr val="tx1">
                    <a:lumMod val="50000"/>
                    <a:lumOff val="50000"/>
                  </a:schemeClr>
                </a:solidFill>
                <a:latin typeface="Arial" panose="020B0604020202020204"/>
                <a:ea typeface="微软雅黑" panose="020B0503020204020204" pitchFamily="34" charset="-122"/>
                <a:cs typeface="+mn-ea"/>
              </a:rPr>
              <a:t>的函数，而</a:t>
            </a:r>
            <a:r>
              <a:rPr lang="en-US" altLang="zh-CN" sz="1400" dirty="0">
                <a:solidFill>
                  <a:schemeClr val="tx1">
                    <a:lumMod val="50000"/>
                    <a:lumOff val="50000"/>
                  </a:schemeClr>
                </a:solidFill>
                <a:latin typeface="Arial" panose="020B0604020202020204"/>
                <a:ea typeface="微软雅黑" panose="020B0503020204020204" pitchFamily="34" charset="-122"/>
                <a:cs typeface="+mn-ea"/>
              </a:rPr>
              <a:t>tanh</a:t>
            </a:r>
            <a:r>
              <a:rPr lang="zh-CN" altLang="en-US" sz="1400" dirty="0">
                <a:solidFill>
                  <a:schemeClr val="tx1">
                    <a:lumMod val="50000"/>
                    <a:lumOff val="50000"/>
                  </a:schemeClr>
                </a:solidFill>
                <a:latin typeface="Arial" panose="020B0604020202020204"/>
                <a:ea typeface="微软雅黑" panose="020B0503020204020204" pitchFamily="34" charset="-122"/>
                <a:cs typeface="+mn-ea"/>
              </a:rPr>
              <a:t>函数可以满足这一点。</a:t>
            </a:r>
          </a:p>
          <a:p>
            <a:pPr>
              <a:lnSpc>
                <a:spcPct val="150000"/>
              </a:lnSpc>
            </a:pPr>
            <a:r>
              <a:rPr lang="en-US" altLang="zh-CN" sz="1400" dirty="0">
                <a:solidFill>
                  <a:schemeClr val="tx1">
                    <a:lumMod val="50000"/>
                    <a:lumOff val="50000"/>
                  </a:schemeClr>
                </a:solidFill>
                <a:latin typeface="Arial" panose="020B0604020202020204"/>
                <a:ea typeface="微软雅黑" panose="020B0503020204020204" pitchFamily="34" charset="-122"/>
                <a:cs typeface="+mn-ea"/>
              </a:rPr>
              <a:t>2. </a:t>
            </a:r>
            <a:r>
              <a:rPr lang="zh-CN" altLang="en-US" sz="1400" dirty="0">
                <a:solidFill>
                  <a:schemeClr val="tx1">
                    <a:lumMod val="50000"/>
                    <a:lumOff val="50000"/>
                  </a:schemeClr>
                </a:solidFill>
                <a:latin typeface="Arial" panose="020B0604020202020204"/>
                <a:ea typeface="微软雅黑" panose="020B0503020204020204" pitchFamily="34" charset="-122"/>
                <a:cs typeface="+mn-ea"/>
              </a:rPr>
              <a:t>为了便于凸优化，我们需要一个单调函数。</a:t>
            </a:r>
          </a:p>
          <a:p>
            <a:pPr>
              <a:lnSpc>
                <a:spcPct val="150000"/>
              </a:lnSpc>
            </a:pPr>
            <a:r>
              <a:rPr lang="en-US" altLang="zh-CN" sz="1400" dirty="0">
                <a:solidFill>
                  <a:schemeClr val="tx1">
                    <a:lumMod val="50000"/>
                    <a:lumOff val="50000"/>
                  </a:schemeClr>
                </a:solidFill>
                <a:latin typeface="Arial" panose="020B0604020202020204"/>
                <a:ea typeface="微软雅黑" panose="020B0503020204020204" pitchFamily="34" charset="-122"/>
                <a:cs typeface="+mn-ea"/>
              </a:rPr>
              <a:t>3. tanh</a:t>
            </a:r>
            <a:r>
              <a:rPr lang="zh-CN" altLang="en-US" sz="1400" dirty="0">
                <a:solidFill>
                  <a:schemeClr val="tx1">
                    <a:lumMod val="50000"/>
                    <a:lumOff val="50000"/>
                  </a:schemeClr>
                </a:solidFill>
                <a:latin typeface="Arial" panose="020B0604020202020204"/>
                <a:ea typeface="微软雅黑" panose="020B0503020204020204" pitchFamily="34" charset="-122"/>
                <a:cs typeface="+mn-ea"/>
              </a:rPr>
              <a:t>函数一般收敛的更快。</a:t>
            </a:r>
          </a:p>
          <a:p>
            <a:pPr>
              <a:lnSpc>
                <a:spcPct val="150000"/>
              </a:lnSpc>
            </a:pPr>
            <a:r>
              <a:rPr lang="en-US" altLang="zh-CN" sz="1400" dirty="0">
                <a:solidFill>
                  <a:schemeClr val="tx1">
                    <a:lumMod val="50000"/>
                    <a:lumOff val="50000"/>
                  </a:schemeClr>
                </a:solidFill>
                <a:latin typeface="Arial" panose="020B0604020202020204"/>
                <a:ea typeface="微软雅黑" panose="020B0503020204020204" pitchFamily="34" charset="-122"/>
                <a:cs typeface="+mn-ea"/>
              </a:rPr>
              <a:t>4. tanh</a:t>
            </a:r>
            <a:r>
              <a:rPr lang="zh-CN" altLang="en-US" sz="1400" dirty="0">
                <a:solidFill>
                  <a:schemeClr val="tx1">
                    <a:lumMod val="50000"/>
                    <a:lumOff val="50000"/>
                  </a:schemeClr>
                </a:solidFill>
                <a:latin typeface="Arial" panose="020B0604020202020204"/>
                <a:ea typeface="微软雅黑" panose="020B0503020204020204" pitchFamily="34" charset="-122"/>
                <a:cs typeface="+mn-ea"/>
              </a:rPr>
              <a:t>函数的求导占用系统的资源更少。</a:t>
            </a:r>
            <a:endParaRPr lang="en-US" altLang="zh-CN"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endParaRPr>
          </a:p>
        </p:txBody>
      </p:sp>
      <p:pic>
        <p:nvPicPr>
          <p:cNvPr id="4" name="图片 3">
            <a:extLst>
              <a:ext uri="{FF2B5EF4-FFF2-40B4-BE49-F238E27FC236}">
                <a16:creationId xmlns:a16="http://schemas.microsoft.com/office/drawing/2014/main" id="{76D3FA0A-4442-6E09-6E80-3ECC9DDFE0A1}"/>
              </a:ext>
            </a:extLst>
          </p:cNvPr>
          <p:cNvPicPr>
            <a:picLocks noChangeAspect="1"/>
          </p:cNvPicPr>
          <p:nvPr/>
        </p:nvPicPr>
        <p:blipFill>
          <a:blip r:embed="rId3"/>
          <a:stretch>
            <a:fillRect/>
          </a:stretch>
        </p:blipFill>
        <p:spPr>
          <a:xfrm>
            <a:off x="514714" y="3309797"/>
            <a:ext cx="5277587" cy="2829320"/>
          </a:xfrm>
          <a:prstGeom prst="rect">
            <a:avLst/>
          </a:prstGeom>
        </p:spPr>
      </p:pic>
      <p:pic>
        <p:nvPicPr>
          <p:cNvPr id="8" name="图片 7">
            <a:extLst>
              <a:ext uri="{FF2B5EF4-FFF2-40B4-BE49-F238E27FC236}">
                <a16:creationId xmlns:a16="http://schemas.microsoft.com/office/drawing/2014/main" id="{D17C1F5F-F55E-90A8-80BC-B523DCB5590A}"/>
              </a:ext>
            </a:extLst>
          </p:cNvPr>
          <p:cNvPicPr>
            <a:picLocks noChangeAspect="1"/>
          </p:cNvPicPr>
          <p:nvPr/>
        </p:nvPicPr>
        <p:blipFill>
          <a:blip r:embed="rId4"/>
          <a:stretch>
            <a:fillRect/>
          </a:stretch>
        </p:blipFill>
        <p:spPr>
          <a:xfrm>
            <a:off x="6399701" y="3429000"/>
            <a:ext cx="3301410" cy="599377"/>
          </a:xfrm>
          <a:prstGeom prst="rect">
            <a:avLst/>
          </a:prstGeom>
        </p:spPr>
      </p:pic>
      <p:pic>
        <p:nvPicPr>
          <p:cNvPr id="2" name="图片 1">
            <a:extLst>
              <a:ext uri="{FF2B5EF4-FFF2-40B4-BE49-F238E27FC236}">
                <a16:creationId xmlns:a16="http://schemas.microsoft.com/office/drawing/2014/main" id="{66FAF3D4-BB15-4C69-710E-C22E3561CE04}"/>
              </a:ext>
            </a:extLst>
          </p:cNvPr>
          <p:cNvPicPr>
            <a:picLocks noChangeAspect="1"/>
          </p:cNvPicPr>
          <p:nvPr/>
        </p:nvPicPr>
        <p:blipFill rotWithShape="1">
          <a:blip r:embed="rId5"/>
          <a:srcRect t="16887" r="1789" b="19816"/>
          <a:stretch/>
        </p:blipFill>
        <p:spPr>
          <a:xfrm>
            <a:off x="6277521" y="4187167"/>
            <a:ext cx="4062231" cy="1951950"/>
          </a:xfrm>
          <a:prstGeom prst="rect">
            <a:avLst/>
          </a:prstGeom>
        </p:spPr>
      </p:pic>
    </p:spTree>
    <p:extLst>
      <p:ext uri="{BB962C8B-B14F-4D97-AF65-F5344CB8AC3E}">
        <p14:creationId xmlns:p14="http://schemas.microsoft.com/office/powerpoint/2010/main" val="109791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深度视觉·原创设计 https://www.docer.com/works?userid=22383862"/>
          <p:cNvSpPr/>
          <p:nvPr/>
        </p:nvSpPr>
        <p:spPr>
          <a:xfrm flipH="1">
            <a:off x="9677400" y="4533899"/>
            <a:ext cx="2514600" cy="2324101"/>
          </a:xfrm>
          <a:prstGeom prst="corner">
            <a:avLst>
              <a:gd name="adj1" fmla="val 17397"/>
              <a:gd name="adj2" fmla="val 16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正圆-55W" panose="00020600040101010101" pitchFamily="18" charset="-122"/>
              <a:ea typeface="汉仪正圆-55W" panose="00020600040101010101" pitchFamily="18" charset="-122"/>
              <a:sym typeface="汉仪正圆-55W" panose="00020600040101010101" pitchFamily="18" charset="-122"/>
            </a:endParaRPr>
          </a:p>
        </p:txBody>
      </p:sp>
      <p:sp>
        <p:nvSpPr>
          <p:cNvPr id="6" name="深度视觉·原创设计 https://www.docer.com/works?userid=22383862"/>
          <p:cNvSpPr/>
          <p:nvPr/>
        </p:nvSpPr>
        <p:spPr>
          <a:xfrm rot="10800000" flipH="1">
            <a:off x="0" y="0"/>
            <a:ext cx="2514600" cy="2324101"/>
          </a:xfrm>
          <a:prstGeom prst="corner">
            <a:avLst>
              <a:gd name="adj1" fmla="val 17397"/>
              <a:gd name="adj2" fmla="val 16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正圆-55W" panose="00020600040101010101" pitchFamily="18" charset="-122"/>
              <a:ea typeface="汉仪正圆-55W" panose="00020600040101010101" pitchFamily="18" charset="-122"/>
              <a:sym typeface="汉仪正圆-55W" panose="00020600040101010101" pitchFamily="18" charset="-122"/>
            </a:endParaRPr>
          </a:p>
        </p:txBody>
      </p:sp>
      <p:sp>
        <p:nvSpPr>
          <p:cNvPr id="21" name="矩形: 对角圆角 7">
            <a:extLst>
              <a:ext uri="{FF2B5EF4-FFF2-40B4-BE49-F238E27FC236}">
                <a16:creationId xmlns:a16="http://schemas.microsoft.com/office/drawing/2014/main" id="{004DD631-9BF0-2A10-0838-679E3910CFD3}"/>
              </a:ext>
            </a:extLst>
          </p:cNvPr>
          <p:cNvSpPr/>
          <p:nvPr/>
        </p:nvSpPr>
        <p:spPr>
          <a:xfrm>
            <a:off x="301454" y="109589"/>
            <a:ext cx="3550456" cy="492263"/>
          </a:xfrm>
          <a:prstGeom prst="round2DiagRect">
            <a:avLst>
              <a:gd name="adj1" fmla="val 38963"/>
              <a:gd name="adj2" fmla="val 0"/>
            </a:avLst>
          </a:prstGeom>
          <a:solidFill>
            <a:schemeClr val="accent5">
              <a:lumMod val="75000"/>
            </a:schemeClr>
          </a:solidFill>
          <a:ln>
            <a:noFill/>
          </a:ln>
          <a:effectLst>
            <a:outerShdw blurRad="279400" dist="317500" dir="3000000" sx="88000" sy="88000" algn="t" rotWithShape="0">
              <a:srgbClr val="0B54A2">
                <a:alpha val="1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24000" rtlCol="0" anchor="ctr"/>
          <a:lstStyle/>
          <a:p>
            <a:r>
              <a:rPr lang="zh-CN" altLang="en-US" dirty="0">
                <a:solidFill>
                  <a:schemeClr val="bg1"/>
                </a:solidFill>
                <a:ea typeface="汉仪正圆-55W" panose="00020600040101010101" pitchFamily="18" charset="-122"/>
                <a:sym typeface="Arial" panose="020B0604020202020204"/>
              </a:rPr>
              <a:t> 记忆细胞</a:t>
            </a:r>
          </a:p>
        </p:txBody>
      </p:sp>
      <p:sp>
        <p:nvSpPr>
          <p:cNvPr id="22" name="矩形 21">
            <a:extLst>
              <a:ext uri="{FF2B5EF4-FFF2-40B4-BE49-F238E27FC236}">
                <a16:creationId xmlns:a16="http://schemas.microsoft.com/office/drawing/2014/main" id="{B8A5879F-B1B7-DDC4-1076-34CDAFD640C4}"/>
              </a:ext>
            </a:extLst>
          </p:cNvPr>
          <p:cNvSpPr/>
          <p:nvPr>
            <p:custDataLst>
              <p:tags r:id="rId1"/>
            </p:custDataLst>
          </p:nvPr>
        </p:nvSpPr>
        <p:spPr>
          <a:xfrm>
            <a:off x="697242" y="718883"/>
            <a:ext cx="10732758" cy="16052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遗忘门控制上一时间步的记忆细胞 </a:t>
            </a:r>
            <a:r>
              <a:rPr lang="en-US" altLang="zh-CN"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C</a:t>
            </a:r>
            <a:r>
              <a:rPr lang="en-US" altLang="zh-CN" sz="1400" baseline="-250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t−1</a:t>
            </a:r>
            <a:r>
              <a:rPr lang="zh-CN" altLang="en-US"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中的信息是否传递到当前时间步，</a:t>
            </a:r>
            <a:endParaRPr lang="en-US" altLang="zh-CN"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endParaRPr>
          </a:p>
          <a:p>
            <a:pPr>
              <a:lnSpc>
                <a:spcPct val="150000"/>
              </a:lnSpc>
            </a:pPr>
            <a:r>
              <a:rPr lang="zh-CN" altLang="en-US"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而输入门则控制当前时间步的输入 </a:t>
            </a:r>
            <a:r>
              <a:rPr lang="en-US" altLang="zh-CN" sz="1400" dirty="0" err="1">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X</a:t>
            </a:r>
            <a:r>
              <a:rPr lang="en-US" altLang="zh-CN" sz="1400" baseline="-25000" dirty="0" err="1">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t</a:t>
            </a:r>
            <a:r>
              <a:rPr lang="en-US" altLang="zh-CN" sz="1400" baseline="-250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 </a:t>
            </a:r>
            <a:r>
              <a:rPr lang="zh-CN" altLang="en-US"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通过候选记忆细胞 </a:t>
            </a:r>
            <a:r>
              <a:rPr lang="en-US" altLang="zh-CN"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C</a:t>
            </a:r>
            <a:r>
              <a:rPr lang="en-US" altLang="zh-CN" sz="1400" baseline="-250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t</a:t>
            </a:r>
            <a:r>
              <a:rPr lang="zh-CN" altLang="en-US"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如何流入当前时间步的记忆细胞。</a:t>
            </a:r>
            <a:endParaRPr lang="en-US" altLang="zh-CN"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endParaRPr>
          </a:p>
          <a:p>
            <a:pPr>
              <a:lnSpc>
                <a:spcPct val="150000"/>
              </a:lnSpc>
            </a:pPr>
            <a:r>
              <a:rPr lang="en-US" altLang="zh-CN"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LSTM</a:t>
            </a:r>
            <a:r>
              <a:rPr lang="zh-CN" altLang="en-US"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rPr>
              <a:t>可以长期记忆重要信息，并且记忆可以随着输入进行动态调整。</a:t>
            </a:r>
            <a:endParaRPr lang="en-US" altLang="zh-CN" sz="1400" dirty="0">
              <a:solidFill>
                <a:schemeClr val="tx1">
                  <a:lumMod val="50000"/>
                  <a:lumOff val="50000"/>
                </a:schemeClr>
              </a:solidFill>
              <a:latin typeface="Arial" panose="020B0604020202020204"/>
              <a:ea typeface="微软雅黑" panose="020B0503020204020204" pitchFamily="34" charset="-122"/>
              <a:cs typeface="+mn-ea"/>
              <a:sym typeface="Arial" panose="020B0604020202020204"/>
            </a:endParaRPr>
          </a:p>
        </p:txBody>
      </p:sp>
      <p:pic>
        <p:nvPicPr>
          <p:cNvPr id="4" name="图片 3">
            <a:extLst>
              <a:ext uri="{FF2B5EF4-FFF2-40B4-BE49-F238E27FC236}">
                <a16:creationId xmlns:a16="http://schemas.microsoft.com/office/drawing/2014/main" id="{1B1C99AA-58DD-2EDA-EC12-E0AD07CD4028}"/>
              </a:ext>
            </a:extLst>
          </p:cNvPr>
          <p:cNvPicPr>
            <a:picLocks noChangeAspect="1"/>
          </p:cNvPicPr>
          <p:nvPr/>
        </p:nvPicPr>
        <p:blipFill>
          <a:blip r:embed="rId3"/>
          <a:stretch>
            <a:fillRect/>
          </a:stretch>
        </p:blipFill>
        <p:spPr>
          <a:xfrm>
            <a:off x="6492428" y="3066280"/>
            <a:ext cx="2721910" cy="696827"/>
          </a:xfrm>
          <a:prstGeom prst="rect">
            <a:avLst/>
          </a:prstGeom>
        </p:spPr>
      </p:pic>
      <p:pic>
        <p:nvPicPr>
          <p:cNvPr id="8" name="图片 7">
            <a:extLst>
              <a:ext uri="{FF2B5EF4-FFF2-40B4-BE49-F238E27FC236}">
                <a16:creationId xmlns:a16="http://schemas.microsoft.com/office/drawing/2014/main" id="{309766A7-8427-87C0-FB45-8424F7CE7A4F}"/>
              </a:ext>
            </a:extLst>
          </p:cNvPr>
          <p:cNvPicPr>
            <a:picLocks noChangeAspect="1"/>
          </p:cNvPicPr>
          <p:nvPr/>
        </p:nvPicPr>
        <p:blipFill>
          <a:blip r:embed="rId4"/>
          <a:stretch>
            <a:fillRect/>
          </a:stretch>
        </p:blipFill>
        <p:spPr>
          <a:xfrm>
            <a:off x="697242" y="2441131"/>
            <a:ext cx="4963218" cy="2772162"/>
          </a:xfrm>
          <a:prstGeom prst="rect">
            <a:avLst/>
          </a:prstGeom>
        </p:spPr>
      </p:pic>
    </p:spTree>
    <p:extLst>
      <p:ext uri="{BB962C8B-B14F-4D97-AF65-F5344CB8AC3E}">
        <p14:creationId xmlns:p14="http://schemas.microsoft.com/office/powerpoint/2010/main" val="9308573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3265</TotalTime>
  <Words>1276</Words>
  <Application>Microsoft Office PowerPoint</Application>
  <PresentationFormat>宽屏</PresentationFormat>
  <Paragraphs>87</Paragraphs>
  <Slides>20</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-apple-system</vt:lpstr>
      <vt:lpstr>Microsoft YaHei UI</vt:lpstr>
      <vt:lpstr>等线</vt:lpstr>
      <vt:lpstr>等线 Light</vt:lpstr>
      <vt:lpstr>汉仪正圆-55W</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项目分析幻灯片 8</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玉玲 邓</dc:creator>
  <cp:lastModifiedBy>玉玲 邓</cp:lastModifiedBy>
  <cp:revision>204</cp:revision>
  <dcterms:created xsi:type="dcterms:W3CDTF">2023-11-03T09:30:53Z</dcterms:created>
  <dcterms:modified xsi:type="dcterms:W3CDTF">2024-03-12T07:30:20Z</dcterms:modified>
</cp:coreProperties>
</file>