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65" r:id="rId4"/>
    <p:sldId id="270" r:id="rId5"/>
    <p:sldId id="271" r:id="rId6"/>
    <p:sldId id="274" r:id="rId7"/>
    <p:sldId id="275" r:id="rId8"/>
    <p:sldId id="287" r:id="rId9"/>
    <p:sldId id="272" r:id="rId10"/>
    <p:sldId id="280" r:id="rId11"/>
    <p:sldId id="283" r:id="rId12"/>
    <p:sldId id="282" r:id="rId13"/>
    <p:sldId id="284" r:id="rId14"/>
    <p:sldId id="273" r:id="rId15"/>
    <p:sldId id="266" r:id="rId16"/>
    <p:sldId id="276" r:id="rId17"/>
    <p:sldId id="277" r:id="rId18"/>
    <p:sldId id="279" r:id="rId19"/>
    <p:sldId id="285" r:id="rId20"/>
    <p:sldId id="291" r:id="rId21"/>
    <p:sldId id="290" r:id="rId22"/>
    <p:sldId id="286" r:id="rId23"/>
    <p:sldId id="292" r:id="rId24"/>
    <p:sldId id="288" r:id="rId25"/>
    <p:sldId id="289" r:id="rId26"/>
    <p:sldId id="264" r:id="rId27"/>
    <p:sldId id="278" r:id="rId28"/>
    <p:sldId id="281" r:id="rId29"/>
    <p:sldId id="263" r:id="rId30"/>
    <p:sldId id="262" r:id="rId31"/>
    <p:sldId id="268" r:id="rId32"/>
    <p:sldId id="261" r:id="rId33"/>
    <p:sldId id="260" r:id="rId34"/>
    <p:sldId id="267" r:id="rId35"/>
    <p:sldId id="257" r:id="rId36"/>
    <p:sldId id="258" r:id="rId37"/>
    <p:sldId id="25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9BF8D3-A5EA-47C1-ADD2-707EEA5E834F}" v="5785" dt="2020-04-14T00:22:08.9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5" autoAdjust="0"/>
    <p:restoredTop sz="96327"/>
  </p:normalViewPr>
  <p:slideViewPr>
    <p:cSldViewPr snapToGrid="0">
      <p:cViewPr varScale="1">
        <p:scale>
          <a:sx n="109" d="100"/>
          <a:sy n="109" d="100"/>
        </p:scale>
        <p:origin x="6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4/14/2020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4/14/2020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4/14/2020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4/14/2020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4/14/2020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4/14/2020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0" y="3132666"/>
            <a:ext cx="5311775" cy="30860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132666"/>
            <a:ext cx="5334000" cy="30860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4/14/2020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web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link.zhihu.com/?target=https%3A//www.linuxfoundation.org/press-release/2019/09/the-reactive-foundation-launches-to-support-next-phase-of-software-architectur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6F1AD-E285-45CA-91D7-2393CD9335F7}"/>
              </a:ext>
            </a:extLst>
          </p:cNvPr>
          <p:cNvSpPr>
            <a:spLocks noGrp="1"/>
          </p:cNvSpPr>
          <p:nvPr>
            <p:ph type="ctrTitle"/>
          </p:nvPr>
        </p:nvSpPr>
        <p:spPr/>
        <p:txBody>
          <a:bodyPr/>
          <a:lstStyle/>
          <a:p>
            <a:r>
              <a:rPr lang="en-US" altLang="zh-CN" dirty="0"/>
              <a:t>Reactive DDD </a:t>
            </a:r>
            <a:endParaRPr lang="zh-CN" altLang="en-US" dirty="0"/>
          </a:p>
        </p:txBody>
      </p:sp>
      <p:sp>
        <p:nvSpPr>
          <p:cNvPr id="3" name="副标题 2">
            <a:extLst>
              <a:ext uri="{FF2B5EF4-FFF2-40B4-BE49-F238E27FC236}">
                <a16:creationId xmlns:a16="http://schemas.microsoft.com/office/drawing/2014/main" id="{4D6A7288-F51B-42BE-9561-59A753773CE8}"/>
              </a:ext>
            </a:extLst>
          </p:cNvPr>
          <p:cNvSpPr>
            <a:spLocks noGrp="1"/>
          </p:cNvSpPr>
          <p:nvPr>
            <p:ph type="subTitle" idx="1"/>
          </p:nvPr>
        </p:nvSpPr>
        <p:spPr/>
        <p:txBody>
          <a:bodyPr/>
          <a:lstStyle/>
          <a:p>
            <a:r>
              <a:rPr lang="zh-CN" altLang="en-US" dirty="0"/>
              <a:t>仅仅面向对象</a:t>
            </a:r>
          </a:p>
        </p:txBody>
      </p:sp>
    </p:spTree>
    <p:extLst>
      <p:ext uri="{BB962C8B-B14F-4D97-AF65-F5344CB8AC3E}">
        <p14:creationId xmlns:p14="http://schemas.microsoft.com/office/powerpoint/2010/main" val="3613482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28">
            <a:extLst>
              <a:ext uri="{FF2B5EF4-FFF2-40B4-BE49-F238E27FC236}">
                <a16:creationId xmlns:a16="http://schemas.microsoft.com/office/drawing/2014/main" id="{A7759B06-A3ED-47D4-8CD7-FF068277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30">
            <a:extLst>
              <a:ext uri="{FF2B5EF4-FFF2-40B4-BE49-F238E27FC236}">
                <a16:creationId xmlns:a16="http://schemas.microsoft.com/office/drawing/2014/main" id="{5E67025B-C374-417F-8D28-E056A1FE2A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标题 1">
            <a:extLst>
              <a:ext uri="{FF2B5EF4-FFF2-40B4-BE49-F238E27FC236}">
                <a16:creationId xmlns:a16="http://schemas.microsoft.com/office/drawing/2014/main" id="{B1082F02-D355-4CFB-91C2-2CFCB16E50FA}"/>
              </a:ext>
            </a:extLst>
          </p:cNvPr>
          <p:cNvSpPr>
            <a:spLocks noGrp="1"/>
          </p:cNvSpPr>
          <p:nvPr>
            <p:ph type="title"/>
          </p:nvPr>
        </p:nvSpPr>
        <p:spPr>
          <a:xfrm>
            <a:off x="685800" y="764373"/>
            <a:ext cx="6751948" cy="1293028"/>
          </a:xfrm>
        </p:spPr>
        <p:txBody>
          <a:bodyPr>
            <a:normAutofit/>
          </a:bodyPr>
          <a:lstStyle/>
          <a:p>
            <a:r>
              <a:rPr lang="en-US" altLang="zh-CN" sz="2900" dirty="0"/>
              <a:t>1</a:t>
            </a:r>
            <a:r>
              <a:rPr lang="zh-CN" altLang="en-US" sz="2900" dirty="0"/>
              <a:t>：对象封装的问题</a:t>
            </a:r>
            <a:br>
              <a:rPr lang="zh-CN" altLang="en-US" sz="2900" b="1" dirty="0"/>
            </a:br>
            <a:endParaRPr lang="zh-CN" altLang="en-US" sz="2900" dirty="0"/>
          </a:p>
        </p:txBody>
      </p:sp>
      <p:sp>
        <p:nvSpPr>
          <p:cNvPr id="3" name="内容占位符 2">
            <a:extLst>
              <a:ext uri="{FF2B5EF4-FFF2-40B4-BE49-F238E27FC236}">
                <a16:creationId xmlns:a16="http://schemas.microsoft.com/office/drawing/2014/main" id="{8DED7842-D7B1-4EB9-9D11-16AF8AA8D699}"/>
              </a:ext>
            </a:extLst>
          </p:cNvPr>
          <p:cNvSpPr>
            <a:spLocks noGrp="1"/>
          </p:cNvSpPr>
          <p:nvPr>
            <p:ph idx="1"/>
          </p:nvPr>
        </p:nvSpPr>
        <p:spPr>
          <a:xfrm>
            <a:off x="685800" y="2194560"/>
            <a:ext cx="6770802" cy="4024125"/>
          </a:xfrm>
        </p:spPr>
        <p:txBody>
          <a:bodyPr>
            <a:normAutofit/>
          </a:bodyPr>
          <a:lstStyle/>
          <a:p>
            <a:r>
              <a:rPr lang="en-US" altLang="zh-CN" dirty="0"/>
              <a:t>OOP </a:t>
            </a:r>
            <a:r>
              <a:rPr lang="zh-CN" altLang="en-US" dirty="0"/>
              <a:t>的核心之一是封装。封装表示不能直接从外部访问对象的内部数据；只能通过调用一组协调方法来修改它。对象负责暴露保护其封装数据不变性的安全操作。</a:t>
            </a:r>
            <a:endParaRPr lang="en-US" altLang="zh-CN" dirty="0"/>
          </a:p>
          <a:p>
            <a:r>
              <a:rPr lang="zh-CN" altLang="en-US" dirty="0"/>
              <a:t>两个线程进入同一个方法。对象的封装模型不能保证该部分中发生的事情。两个调用的指令可以以任意方式交错，这样就消除了在两个线程之间没有某种协调的情况下保持不变的希望。</a:t>
            </a:r>
            <a:endParaRPr lang="en-US" altLang="zh-CN" dirty="0"/>
          </a:p>
        </p:txBody>
      </p:sp>
      <p:sp>
        <p:nvSpPr>
          <p:cNvPr id="48" name="Rounded Rectangle 14">
            <a:extLst>
              <a:ext uri="{FF2B5EF4-FFF2-40B4-BE49-F238E27FC236}">
                <a16:creationId xmlns:a16="http://schemas.microsoft.com/office/drawing/2014/main" id="{7183F3E8-5B76-4210-B693-CB19330BB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8475" y="1075591"/>
            <a:ext cx="3303482" cy="5148371"/>
          </a:xfrm>
          <a:prstGeom prst="roundRect">
            <a:avLst>
              <a:gd name="adj" fmla="val 3468"/>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图片 14" descr="地图上有字&#10;&#10;描述已自动生成">
            <a:extLst>
              <a:ext uri="{FF2B5EF4-FFF2-40B4-BE49-F238E27FC236}">
                <a16:creationId xmlns:a16="http://schemas.microsoft.com/office/drawing/2014/main" id="{D7D8805D-6957-4C77-B779-8943275BF519}"/>
              </a:ext>
            </a:extLst>
          </p:cNvPr>
          <p:cNvPicPr>
            <a:picLocks noChangeAspect="1"/>
          </p:cNvPicPr>
          <p:nvPr/>
        </p:nvPicPr>
        <p:blipFill>
          <a:blip r:embed="rId3"/>
          <a:stretch>
            <a:fillRect/>
          </a:stretch>
        </p:blipFill>
        <p:spPr>
          <a:xfrm>
            <a:off x="8497187" y="1441450"/>
            <a:ext cx="2526091" cy="2115408"/>
          </a:xfrm>
          <a:prstGeom prst="rect">
            <a:avLst/>
          </a:prstGeom>
        </p:spPr>
      </p:pic>
      <p:pic>
        <p:nvPicPr>
          <p:cNvPr id="24" name="图片 23" descr="地图上有字&#10;&#10;描述已自动生成">
            <a:extLst>
              <a:ext uri="{FF2B5EF4-FFF2-40B4-BE49-F238E27FC236}">
                <a16:creationId xmlns:a16="http://schemas.microsoft.com/office/drawing/2014/main" id="{E80905AD-E0FE-423B-9102-41F157D2DF14}"/>
              </a:ext>
            </a:extLst>
          </p:cNvPr>
          <p:cNvPicPr>
            <a:picLocks noChangeAspect="1"/>
          </p:cNvPicPr>
          <p:nvPr/>
        </p:nvPicPr>
        <p:blipFill>
          <a:blip r:embed="rId4"/>
          <a:stretch>
            <a:fillRect/>
          </a:stretch>
        </p:blipFill>
        <p:spPr>
          <a:xfrm>
            <a:off x="8531808" y="3706608"/>
            <a:ext cx="2436818" cy="2148760"/>
          </a:xfrm>
          <a:prstGeom prst="rect">
            <a:avLst/>
          </a:prstGeom>
        </p:spPr>
      </p:pic>
    </p:spTree>
    <p:extLst>
      <p:ext uri="{BB962C8B-B14F-4D97-AF65-F5344CB8AC3E}">
        <p14:creationId xmlns:p14="http://schemas.microsoft.com/office/powerpoint/2010/main" val="1439967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759B06-A3ED-47D4-8CD7-FF068277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E67025B-C374-417F-8D28-E056A1FE2A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标题 1">
            <a:extLst>
              <a:ext uri="{FF2B5EF4-FFF2-40B4-BE49-F238E27FC236}">
                <a16:creationId xmlns:a16="http://schemas.microsoft.com/office/drawing/2014/main" id="{84B3E7C4-82FD-4C65-AC25-77707452C0C0}"/>
              </a:ext>
            </a:extLst>
          </p:cNvPr>
          <p:cNvSpPr>
            <a:spLocks noGrp="1"/>
          </p:cNvSpPr>
          <p:nvPr>
            <p:ph type="title"/>
          </p:nvPr>
        </p:nvSpPr>
        <p:spPr>
          <a:xfrm>
            <a:off x="685800" y="764373"/>
            <a:ext cx="6751948" cy="1293028"/>
          </a:xfrm>
        </p:spPr>
        <p:txBody>
          <a:bodyPr>
            <a:normAutofit fontScale="90000"/>
          </a:bodyPr>
          <a:lstStyle/>
          <a:p>
            <a:r>
              <a:rPr lang="en-US" altLang="zh-CN" sz="3200" dirty="0"/>
              <a:t>2</a:t>
            </a:r>
            <a:r>
              <a:rPr lang="zh-CN" altLang="en-US" sz="3200" dirty="0"/>
              <a:t>：通过加锁顺序执行保持不变性的问题</a:t>
            </a:r>
            <a:br>
              <a:rPr lang="zh-CN" altLang="en-US" sz="3200" dirty="0"/>
            </a:br>
            <a:endParaRPr lang="zh-CN" altLang="en-US" sz="3200" dirty="0"/>
          </a:p>
        </p:txBody>
      </p:sp>
      <p:sp>
        <p:nvSpPr>
          <p:cNvPr id="3" name="内容占位符 2">
            <a:extLst>
              <a:ext uri="{FF2B5EF4-FFF2-40B4-BE49-F238E27FC236}">
                <a16:creationId xmlns:a16="http://schemas.microsoft.com/office/drawing/2014/main" id="{22243D19-2BE9-4EC1-B4DF-E3D14FAA6A74}"/>
              </a:ext>
            </a:extLst>
          </p:cNvPr>
          <p:cNvSpPr>
            <a:spLocks noGrp="1"/>
          </p:cNvSpPr>
          <p:nvPr>
            <p:ph idx="1"/>
          </p:nvPr>
        </p:nvSpPr>
        <p:spPr>
          <a:xfrm>
            <a:off x="457200" y="1521069"/>
            <a:ext cx="6999402" cy="5148371"/>
          </a:xfrm>
        </p:spPr>
        <p:txBody>
          <a:bodyPr>
            <a:normAutofit fontScale="92500" lnSpcReduction="10000"/>
          </a:bodyPr>
          <a:lstStyle/>
          <a:p>
            <a:r>
              <a:rPr lang="zh-CN" altLang="en-US" dirty="0"/>
              <a:t>在面向对象的语言中，我们通常很少考虑线程或线性执行路径。我们通常将系统设想为对象实例的网络，这些对象实例会对方法调用做出反应，修改其内部状态，然后通过方法调用相互通信，从而推动整个应用程序状态向前发展。</a:t>
            </a:r>
            <a:endParaRPr lang="en-US" altLang="zh-CN" dirty="0"/>
          </a:p>
          <a:p>
            <a:r>
              <a:rPr lang="zh-CN" altLang="en-US" dirty="0"/>
              <a:t>而在多线程分布式环境中，实际发生的情况是线程通过方法调用“遍历”对象实例网络。因此，线程才是真正推动执行的因素。</a:t>
            </a:r>
            <a:endParaRPr lang="en-US" altLang="zh-CN" dirty="0"/>
          </a:p>
          <a:p>
            <a:r>
              <a:rPr lang="zh-CN" altLang="en-US" dirty="0"/>
              <a:t>但对象只能在单线程访问时保证封装，多线程执行几乎总是导致内部状态损坏。</a:t>
            </a:r>
            <a:endParaRPr lang="en-US" altLang="zh-CN" dirty="0"/>
          </a:p>
          <a:p>
            <a:r>
              <a:rPr lang="zh-CN" altLang="en-US" dirty="0"/>
              <a:t>通常来说我们通过加锁来保证同一时间对象的不变性。但锁严重限制了并发性，锁在现代 </a:t>
            </a:r>
            <a:r>
              <a:rPr lang="en-US" altLang="zh-CN" dirty="0"/>
              <a:t>CPU </a:t>
            </a:r>
            <a:r>
              <a:rPr lang="zh-CN" altLang="en-US" dirty="0"/>
              <a:t>架构上非常昂贵，需要线程阻塞（自旋）让出</a:t>
            </a:r>
            <a:r>
              <a:rPr lang="en-US" altLang="zh-CN" dirty="0"/>
              <a:t>CPU</a:t>
            </a:r>
            <a:r>
              <a:rPr lang="zh-CN" altLang="en-US" dirty="0"/>
              <a:t>执行，并且不能做其他工作，还带来了死锁的威胁。多系统协调时，需要使用远比本底锁低几个数量级的分布式锁。</a:t>
            </a:r>
            <a:endParaRPr lang="en-US" altLang="zh-CN" dirty="0"/>
          </a:p>
          <a:p>
            <a:r>
              <a:rPr lang="zh-CN" altLang="en-US" dirty="0"/>
              <a:t>如果没有足够的锁，对象的正常状态会被破坏，如果使用很多锁，性能会受到影响并且很容易导致死锁。如果使用分布式锁，则会让系统性能下降个数量级。（阿姆达尔定律）</a:t>
            </a:r>
            <a:endParaRPr lang="en-US" altLang="zh-CN" dirty="0"/>
          </a:p>
        </p:txBody>
      </p:sp>
      <p:sp>
        <p:nvSpPr>
          <p:cNvPr id="16" name="Rounded Rectangle 14">
            <a:extLst>
              <a:ext uri="{FF2B5EF4-FFF2-40B4-BE49-F238E27FC236}">
                <a16:creationId xmlns:a16="http://schemas.microsoft.com/office/drawing/2014/main" id="{7183F3E8-5B76-4210-B693-CB19330BB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8475" y="1075591"/>
            <a:ext cx="3303482" cy="5148371"/>
          </a:xfrm>
          <a:prstGeom prst="roundRect">
            <a:avLst>
              <a:gd name="adj" fmla="val 3468"/>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图片包含 游戏机, 体育&#10;&#10;描述已自动生成">
            <a:extLst>
              <a:ext uri="{FF2B5EF4-FFF2-40B4-BE49-F238E27FC236}">
                <a16:creationId xmlns:a16="http://schemas.microsoft.com/office/drawing/2014/main" id="{B5FE55CB-53D3-421D-953D-419F4607B58E}"/>
              </a:ext>
            </a:extLst>
          </p:cNvPr>
          <p:cNvPicPr>
            <a:picLocks noChangeAspect="1"/>
          </p:cNvPicPr>
          <p:nvPr/>
        </p:nvPicPr>
        <p:blipFill>
          <a:blip r:embed="rId3"/>
          <a:stretch>
            <a:fillRect/>
          </a:stretch>
        </p:blipFill>
        <p:spPr>
          <a:xfrm>
            <a:off x="8432097" y="3658609"/>
            <a:ext cx="2636238" cy="2037781"/>
          </a:xfrm>
          <a:prstGeom prst="rect">
            <a:avLst/>
          </a:prstGeom>
        </p:spPr>
      </p:pic>
      <p:pic>
        <p:nvPicPr>
          <p:cNvPr id="5" name="图片 4" descr="图片包含 小, 桌子, 球, 男人&#10;&#10;描述已自动生成">
            <a:extLst>
              <a:ext uri="{FF2B5EF4-FFF2-40B4-BE49-F238E27FC236}">
                <a16:creationId xmlns:a16="http://schemas.microsoft.com/office/drawing/2014/main" id="{B1DAACE3-4B70-4C0D-9A9A-AAEC23E2D0E2}"/>
              </a:ext>
            </a:extLst>
          </p:cNvPr>
          <p:cNvPicPr>
            <a:picLocks noChangeAspect="1"/>
          </p:cNvPicPr>
          <p:nvPr/>
        </p:nvPicPr>
        <p:blipFill>
          <a:blip r:embed="rId4"/>
          <a:stretch>
            <a:fillRect/>
          </a:stretch>
        </p:blipFill>
        <p:spPr>
          <a:xfrm>
            <a:off x="8422081" y="1364997"/>
            <a:ext cx="2656270" cy="2055447"/>
          </a:xfrm>
          <a:prstGeom prst="rect">
            <a:avLst/>
          </a:prstGeom>
        </p:spPr>
      </p:pic>
    </p:spTree>
    <p:extLst>
      <p:ext uri="{BB962C8B-B14F-4D97-AF65-F5344CB8AC3E}">
        <p14:creationId xmlns:p14="http://schemas.microsoft.com/office/powerpoint/2010/main" val="1197555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3EDF8-FA75-4A78-84F3-D538A2517D1B}"/>
              </a:ext>
            </a:extLst>
          </p:cNvPr>
          <p:cNvSpPr>
            <a:spLocks noGrp="1"/>
          </p:cNvSpPr>
          <p:nvPr>
            <p:ph type="title"/>
          </p:nvPr>
        </p:nvSpPr>
        <p:spPr>
          <a:xfrm>
            <a:off x="2895600" y="764373"/>
            <a:ext cx="8610600" cy="1293028"/>
          </a:xfrm>
        </p:spPr>
        <p:txBody>
          <a:bodyPr>
            <a:normAutofit/>
          </a:bodyPr>
          <a:lstStyle/>
          <a:p>
            <a:r>
              <a:rPr lang="en-US" altLang="zh-CN" dirty="0"/>
              <a:t>3</a:t>
            </a:r>
            <a:r>
              <a:rPr lang="zh-CN" altLang="en-US" dirty="0"/>
              <a:t>共享内存的问题</a:t>
            </a:r>
          </a:p>
        </p:txBody>
      </p:sp>
      <p:sp>
        <p:nvSpPr>
          <p:cNvPr id="3" name="内容占位符 2">
            <a:extLst>
              <a:ext uri="{FF2B5EF4-FFF2-40B4-BE49-F238E27FC236}">
                <a16:creationId xmlns:a16="http://schemas.microsoft.com/office/drawing/2014/main" id="{B4541BF2-0B11-4FB2-A660-9E02D47DAE06}"/>
              </a:ext>
            </a:extLst>
          </p:cNvPr>
          <p:cNvSpPr>
            <a:spLocks noGrp="1"/>
          </p:cNvSpPr>
          <p:nvPr>
            <p:ph idx="1"/>
          </p:nvPr>
        </p:nvSpPr>
        <p:spPr>
          <a:xfrm>
            <a:off x="677333" y="2194560"/>
            <a:ext cx="5816600" cy="4024125"/>
          </a:xfrm>
        </p:spPr>
        <p:txBody>
          <a:bodyPr>
            <a:normAutofit/>
          </a:bodyPr>
          <a:lstStyle/>
          <a:p>
            <a:r>
              <a:rPr lang="zh-CN" altLang="en-US" sz="1500" dirty="0"/>
              <a:t>在现代</a:t>
            </a:r>
            <a:r>
              <a:rPr lang="en-US" altLang="zh-CN" sz="1500" dirty="0" err="1"/>
              <a:t>cpu</a:t>
            </a:r>
            <a:r>
              <a:rPr lang="zh-CN" altLang="en-US" sz="1500" dirty="0"/>
              <a:t>架构上，</a:t>
            </a:r>
            <a:r>
              <a:rPr lang="en-US" altLang="zh-CN" sz="1500" dirty="0"/>
              <a:t>CPU</a:t>
            </a:r>
            <a:r>
              <a:rPr lang="zh-CN" altLang="en-US" sz="1500" dirty="0"/>
              <a:t>是写入到缓存行（</a:t>
            </a:r>
            <a:r>
              <a:rPr lang="en-US" altLang="zh-CN" sz="1500" dirty="0"/>
              <a:t>cache line</a:t>
            </a:r>
            <a:r>
              <a:rPr lang="zh-CN" altLang="en-US" sz="1500" dirty="0"/>
              <a:t>）而不是直接写入内存的。这些高速缓存在</a:t>
            </a:r>
            <a:r>
              <a:rPr lang="en-US" altLang="zh-CN" sz="1500" dirty="0"/>
              <a:t>CPU</a:t>
            </a:r>
            <a:r>
              <a:rPr lang="zh-CN" altLang="en-US" sz="1500" dirty="0"/>
              <a:t>内核中，也就是说，一个核心的写入不会被另一个核心看到。为了使内核中的本地更改对另一个核心可见，需要将缓存行传送到另一个核心中。</a:t>
            </a:r>
            <a:endParaRPr lang="en-US" altLang="zh-CN" sz="1500" dirty="0"/>
          </a:p>
          <a:p>
            <a:r>
              <a:rPr lang="zh-CN" altLang="en-US" sz="1500" dirty="0"/>
              <a:t>这样其实没有真正的共享内存，</a:t>
            </a:r>
            <a:r>
              <a:rPr lang="en-US" altLang="zh-CN" sz="1500" dirty="0"/>
              <a:t>CPU</a:t>
            </a:r>
            <a:r>
              <a:rPr lang="zh-CN" altLang="en-US" sz="1500" dirty="0"/>
              <a:t>核心就像网络上的计算机一样需要将数据块同步给其他</a:t>
            </a:r>
            <a:r>
              <a:rPr lang="en-US" altLang="zh-CN" sz="1500" dirty="0"/>
              <a:t>CPU</a:t>
            </a:r>
            <a:r>
              <a:rPr lang="zh-CN" altLang="en-US" sz="1500" dirty="0"/>
              <a:t>核心。</a:t>
            </a:r>
            <a:r>
              <a:rPr lang="en-US" altLang="zh-CN" sz="1500" dirty="0"/>
              <a:t>CPU</a:t>
            </a:r>
            <a:r>
              <a:rPr lang="zh-CN" altLang="en-US" sz="1500" dirty="0"/>
              <a:t>核心通信和网络通信是相似的。</a:t>
            </a:r>
            <a:endParaRPr lang="en-US" altLang="zh-CN" sz="1500" dirty="0"/>
          </a:p>
          <a:p>
            <a:r>
              <a:rPr lang="en-US" altLang="zh-CN" sz="1500" dirty="0"/>
              <a:t>Java</a:t>
            </a:r>
            <a:r>
              <a:rPr lang="zh-CN" altLang="en-US" sz="1500" dirty="0"/>
              <a:t>中使用</a:t>
            </a:r>
            <a:r>
              <a:rPr lang="en-US" altLang="zh-CN" sz="1500" dirty="0"/>
              <a:t>volatile</a:t>
            </a:r>
            <a:r>
              <a:rPr lang="zh-CN" altLang="en-US" sz="1500" dirty="0"/>
              <a:t>和</a:t>
            </a:r>
            <a:r>
              <a:rPr lang="en-US" altLang="zh-CN" sz="1500" dirty="0"/>
              <a:t>Atomic</a:t>
            </a:r>
            <a:r>
              <a:rPr lang="zh-CN" altLang="en-US" sz="1500" dirty="0"/>
              <a:t>进行跨线程内存共享。但跨核心同步缓存行是一项非常昂贵的操作。使运行速度严重变慢。</a:t>
            </a:r>
            <a:endParaRPr lang="en-US" altLang="zh-CN" sz="1500" dirty="0"/>
          </a:p>
          <a:p>
            <a:r>
              <a:rPr lang="zh-CN" altLang="en-US" sz="1500" dirty="0"/>
              <a:t>通过将变量标记为</a:t>
            </a:r>
            <a:r>
              <a:rPr lang="en-US" altLang="zh-CN" sz="1500" dirty="0"/>
              <a:t>volatile</a:t>
            </a:r>
            <a:r>
              <a:rPr lang="zh-CN" altLang="en-US" sz="1500" dirty="0"/>
              <a:t>或使用</a:t>
            </a:r>
            <a:r>
              <a:rPr lang="en-US" altLang="zh-CN" sz="1500" dirty="0"/>
              <a:t>Atomic</a:t>
            </a:r>
            <a:r>
              <a:rPr lang="zh-CN" altLang="en-US" sz="1500" dirty="0"/>
              <a:t>结构来使</a:t>
            </a:r>
            <a:r>
              <a:rPr lang="en-US" altLang="zh-CN" sz="1500" dirty="0"/>
              <a:t>CPU</a:t>
            </a:r>
            <a:r>
              <a:rPr lang="zh-CN" altLang="en-US" sz="1500" dirty="0"/>
              <a:t>核心之间的数据进行同步是可以被替代的，可以使用一种新的编程范式，将本地变量保存到并发实体内，然后通过消息显式地在并发实体之间传播数据或事件。</a:t>
            </a:r>
            <a:endParaRPr lang="en-US" altLang="zh-CN" sz="1500" dirty="0"/>
          </a:p>
        </p:txBody>
      </p:sp>
      <p:pic>
        <p:nvPicPr>
          <p:cNvPr id="5" name="图片 4" descr="图片包含 游戏机&#10;&#10;描述已自动生成">
            <a:extLst>
              <a:ext uri="{FF2B5EF4-FFF2-40B4-BE49-F238E27FC236}">
                <a16:creationId xmlns:a16="http://schemas.microsoft.com/office/drawing/2014/main" id="{8CA63EC5-8139-4407-A533-6EA62104B3E7}"/>
              </a:ext>
            </a:extLst>
          </p:cNvPr>
          <p:cNvPicPr>
            <a:picLocks noChangeAspect="1"/>
          </p:cNvPicPr>
          <p:nvPr/>
        </p:nvPicPr>
        <p:blipFill>
          <a:blip r:embed="rId2"/>
          <a:stretch>
            <a:fillRect/>
          </a:stretch>
        </p:blipFill>
        <p:spPr>
          <a:xfrm>
            <a:off x="6993467" y="4206622"/>
            <a:ext cx="4521200" cy="2079752"/>
          </a:xfrm>
          <a:prstGeom prst="rect">
            <a:avLst/>
          </a:prstGeom>
        </p:spPr>
      </p:pic>
      <p:pic>
        <p:nvPicPr>
          <p:cNvPr id="15" name="图片 14" descr="手机屏幕截图&#10;&#10;描述已自动生成">
            <a:extLst>
              <a:ext uri="{FF2B5EF4-FFF2-40B4-BE49-F238E27FC236}">
                <a16:creationId xmlns:a16="http://schemas.microsoft.com/office/drawing/2014/main" id="{CB168E8C-AD50-4E93-B47D-A4DFCB7C3539}"/>
              </a:ext>
            </a:extLst>
          </p:cNvPr>
          <p:cNvPicPr>
            <a:picLocks noChangeAspect="1"/>
          </p:cNvPicPr>
          <p:nvPr/>
        </p:nvPicPr>
        <p:blipFill>
          <a:blip r:embed="rId3"/>
          <a:stretch>
            <a:fillRect/>
          </a:stretch>
        </p:blipFill>
        <p:spPr>
          <a:xfrm>
            <a:off x="6753471" y="2164284"/>
            <a:ext cx="5001191" cy="1502008"/>
          </a:xfrm>
          <a:prstGeom prst="rect">
            <a:avLst/>
          </a:prstGeom>
        </p:spPr>
      </p:pic>
    </p:spTree>
    <p:extLst>
      <p:ext uri="{BB962C8B-B14F-4D97-AF65-F5344CB8AC3E}">
        <p14:creationId xmlns:p14="http://schemas.microsoft.com/office/powerpoint/2010/main" val="1696587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B9642A-0D26-4BFF-82EA-D6D116C3C472}"/>
              </a:ext>
            </a:extLst>
          </p:cNvPr>
          <p:cNvSpPr>
            <a:spLocks noGrp="1"/>
          </p:cNvSpPr>
          <p:nvPr>
            <p:ph type="title"/>
          </p:nvPr>
        </p:nvSpPr>
        <p:spPr/>
        <p:txBody>
          <a:bodyPr/>
          <a:lstStyle/>
          <a:p>
            <a:r>
              <a:rPr lang="en-US" altLang="zh-CN" dirty="0"/>
              <a:t>4</a:t>
            </a:r>
            <a:r>
              <a:rPr lang="zh-CN" altLang="en-US" dirty="0"/>
              <a:t>方法调用栈的问题</a:t>
            </a:r>
          </a:p>
        </p:txBody>
      </p:sp>
      <p:sp>
        <p:nvSpPr>
          <p:cNvPr id="3" name="内容占位符 2">
            <a:extLst>
              <a:ext uri="{FF2B5EF4-FFF2-40B4-BE49-F238E27FC236}">
                <a16:creationId xmlns:a16="http://schemas.microsoft.com/office/drawing/2014/main" id="{6509EBF6-9D6A-49A7-9101-6407E628D863}"/>
              </a:ext>
            </a:extLst>
          </p:cNvPr>
          <p:cNvSpPr>
            <a:spLocks noGrp="1"/>
          </p:cNvSpPr>
          <p:nvPr>
            <p:ph idx="1"/>
          </p:nvPr>
        </p:nvSpPr>
        <p:spPr>
          <a:xfrm>
            <a:off x="685800" y="1995854"/>
            <a:ext cx="7376746" cy="4222831"/>
          </a:xfrm>
        </p:spPr>
        <p:txBody>
          <a:bodyPr>
            <a:normAutofit fontScale="92500" lnSpcReduction="10000"/>
          </a:bodyPr>
          <a:lstStyle/>
          <a:p>
            <a:r>
              <a:rPr lang="zh-CN" altLang="en-US" dirty="0"/>
              <a:t>现在我们将调用栈视为理所当然。但是，它们是在一个并发编程并不重要的时代发明的，因为那时多</a:t>
            </a:r>
            <a:r>
              <a:rPr lang="en-US" altLang="zh-CN" dirty="0"/>
              <a:t>CPU</a:t>
            </a:r>
            <a:r>
              <a:rPr lang="zh-CN" altLang="en-US" dirty="0"/>
              <a:t>系统并不常见，调用栈不会跨线程，因此不为异步调用链提供能力</a:t>
            </a:r>
            <a:endParaRPr lang="en-US" altLang="zh-CN" dirty="0"/>
          </a:p>
          <a:p>
            <a:r>
              <a:rPr lang="zh-CN" altLang="en-US" dirty="0"/>
              <a:t>当主线程打算将任务委托给“后台”时，这实际上就是将任务委托给另外一个工作线程，实际上就是主线程将一个任务对象放入工作线程中的一个共享队列里，工作线程负责从这个队列里获取任务来执行，这就允许主线程继续前进并执行其他任务。</a:t>
            </a:r>
            <a:endParaRPr lang="en-US" altLang="zh-CN" dirty="0"/>
          </a:p>
          <a:p>
            <a:r>
              <a:rPr lang="zh-CN" altLang="en-US" dirty="0"/>
              <a:t>但这会面临两个问题：</a:t>
            </a:r>
            <a:r>
              <a:rPr lang="en-US" altLang="zh-CN" dirty="0"/>
              <a:t>1</a:t>
            </a:r>
            <a:r>
              <a:rPr lang="zh-CN" altLang="en-US" dirty="0"/>
              <a:t>主线程如何知道任务已经结束，</a:t>
            </a:r>
            <a:r>
              <a:rPr lang="en-US" altLang="zh-CN" dirty="0"/>
              <a:t>2</a:t>
            </a:r>
            <a:r>
              <a:rPr lang="zh-CN" altLang="en-US" dirty="0"/>
              <a:t>异常如何处理。</a:t>
            </a:r>
            <a:r>
              <a:rPr lang="en-US" altLang="zh-CN" dirty="0"/>
              <a:t>Java</a:t>
            </a:r>
            <a:r>
              <a:rPr lang="zh-CN" altLang="en-US" dirty="0"/>
              <a:t>中如果线程抛出异常，会传递给线程和线程组的</a:t>
            </a:r>
            <a:r>
              <a:rPr lang="en-US" altLang="zh-CN" dirty="0" err="1"/>
              <a:t>UncaughtExceptionHander</a:t>
            </a:r>
            <a:r>
              <a:rPr lang="zh-CN" altLang="en-US" dirty="0"/>
              <a:t>处理器，如果未提供则输出到</a:t>
            </a:r>
            <a:r>
              <a:rPr lang="en-US" altLang="zh-CN" dirty="0" err="1"/>
              <a:t>System.err</a:t>
            </a:r>
            <a:r>
              <a:rPr lang="zh-CN" altLang="en-US" dirty="0"/>
              <a:t>，并最终导致线程关闭。主线程不知道线程处理失败，无法做出处理，也无法将其恢复到正确的状态，我们在本地丢失了这个任务。</a:t>
            </a:r>
            <a:endParaRPr lang="en-US" altLang="zh-CN" dirty="0"/>
          </a:p>
          <a:p>
            <a:r>
              <a:rPr lang="zh-CN" altLang="en-US" dirty="0"/>
              <a:t>多线程和分布式的情况下，对象如何应对失败，消息可能丢失，网络可能阻塞，并发系统需要加入响应机制。</a:t>
            </a:r>
          </a:p>
        </p:txBody>
      </p:sp>
      <p:pic>
        <p:nvPicPr>
          <p:cNvPr id="6" name="图片 5">
            <a:extLst>
              <a:ext uri="{FF2B5EF4-FFF2-40B4-BE49-F238E27FC236}">
                <a16:creationId xmlns:a16="http://schemas.microsoft.com/office/drawing/2014/main" id="{A8B70337-05BC-4189-BD81-EAC4D259E1E8}"/>
              </a:ext>
            </a:extLst>
          </p:cNvPr>
          <p:cNvPicPr>
            <a:picLocks noChangeAspect="1"/>
          </p:cNvPicPr>
          <p:nvPr/>
        </p:nvPicPr>
        <p:blipFill>
          <a:blip r:embed="rId2"/>
          <a:stretch>
            <a:fillRect/>
          </a:stretch>
        </p:blipFill>
        <p:spPr>
          <a:xfrm>
            <a:off x="8441969" y="2542243"/>
            <a:ext cx="3407131" cy="2853973"/>
          </a:xfrm>
          <a:prstGeom prst="rect">
            <a:avLst/>
          </a:prstGeom>
        </p:spPr>
      </p:pic>
    </p:spTree>
    <p:extLst>
      <p:ext uri="{BB962C8B-B14F-4D97-AF65-F5344CB8AC3E}">
        <p14:creationId xmlns:p14="http://schemas.microsoft.com/office/powerpoint/2010/main" val="30992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8073-F32A-4495-9E3D-041C873D40AF}"/>
              </a:ext>
            </a:extLst>
          </p:cNvPr>
          <p:cNvSpPr>
            <a:spLocks noGrp="1"/>
          </p:cNvSpPr>
          <p:nvPr>
            <p:ph type="title"/>
          </p:nvPr>
        </p:nvSpPr>
        <p:spPr/>
        <p:txBody>
          <a:bodyPr/>
          <a:lstStyle/>
          <a:p>
            <a:r>
              <a:rPr lang="zh-CN" altLang="en-US" dirty="0"/>
              <a:t>响应式宣言</a:t>
            </a:r>
            <a:endParaRPr lang="zh-CN" altLang="en-US"/>
          </a:p>
        </p:txBody>
      </p:sp>
      <p:sp>
        <p:nvSpPr>
          <p:cNvPr id="3" name="内容占位符 2">
            <a:extLst>
              <a:ext uri="{FF2B5EF4-FFF2-40B4-BE49-F238E27FC236}">
                <a16:creationId xmlns:a16="http://schemas.microsoft.com/office/drawing/2014/main" id="{C0C670DB-D5D3-4594-BE52-29C0BF05FBED}"/>
              </a:ext>
            </a:extLst>
          </p:cNvPr>
          <p:cNvSpPr>
            <a:spLocks noGrp="1"/>
          </p:cNvSpPr>
          <p:nvPr>
            <p:ph idx="1"/>
          </p:nvPr>
        </p:nvSpPr>
        <p:spPr/>
        <p:txBody>
          <a:bodyPr>
            <a:normAutofit/>
          </a:bodyPr>
          <a:lstStyle/>
          <a:p>
            <a:r>
              <a:rPr lang="en-US" altLang="zh-CN" b="1" dirty="0"/>
              <a:t>1</a:t>
            </a:r>
            <a:r>
              <a:rPr lang="zh-CN" altLang="en-US" b="1" dirty="0"/>
              <a:t>）响应性：</a:t>
            </a:r>
            <a:r>
              <a:rPr lang="zh-CN" altLang="en-US" dirty="0"/>
              <a:t>快速</a:t>
            </a:r>
            <a:r>
              <a:rPr lang="en-US" altLang="zh-CN" dirty="0"/>
              <a:t>/</a:t>
            </a:r>
            <a:r>
              <a:rPr lang="zh-CN" altLang="en-US" dirty="0"/>
              <a:t>一致的响应时间。假设在有</a:t>
            </a:r>
            <a:r>
              <a:rPr lang="en-US" altLang="zh-CN" dirty="0"/>
              <a:t>500</a:t>
            </a:r>
            <a:r>
              <a:rPr lang="zh-CN" altLang="en-US" dirty="0"/>
              <a:t>个并发操作时，响应时间为</a:t>
            </a:r>
            <a:r>
              <a:rPr lang="en-US" altLang="zh-CN" dirty="0"/>
              <a:t>1s</a:t>
            </a:r>
            <a:r>
              <a:rPr lang="zh-CN" altLang="en-US" dirty="0"/>
              <a:t>，那么并发操作增长至</a:t>
            </a:r>
            <a:r>
              <a:rPr lang="en-US" altLang="zh-CN" dirty="0"/>
              <a:t>5</a:t>
            </a:r>
            <a:r>
              <a:rPr lang="zh-CN" altLang="en-US" dirty="0"/>
              <a:t>万时，响应时间也应控制在</a:t>
            </a:r>
            <a:r>
              <a:rPr lang="en-US" altLang="zh-CN" dirty="0"/>
              <a:t>1s</a:t>
            </a:r>
            <a:r>
              <a:rPr lang="zh-CN" altLang="en-US" dirty="0"/>
              <a:t>左右。快速一致的响应时间才能给予用户信心，是系统设计的追求。</a:t>
            </a:r>
          </a:p>
          <a:p>
            <a:r>
              <a:rPr lang="en-US" altLang="zh-CN" b="1" dirty="0"/>
              <a:t>2</a:t>
            </a:r>
            <a:r>
              <a:rPr lang="zh-CN" altLang="en-US" b="1" dirty="0"/>
              <a:t>）韧性：</a:t>
            </a:r>
            <a:r>
              <a:rPr lang="zh-CN" altLang="en-US" dirty="0"/>
              <a:t>复制</a:t>
            </a:r>
            <a:r>
              <a:rPr lang="en-US" altLang="zh-CN" dirty="0"/>
              <a:t>/</a:t>
            </a:r>
            <a:r>
              <a:rPr lang="zh-CN" altLang="en-US" dirty="0"/>
              <a:t>遏制</a:t>
            </a:r>
            <a:r>
              <a:rPr lang="en-US" altLang="zh-CN" dirty="0"/>
              <a:t>/</a:t>
            </a:r>
            <a:r>
              <a:rPr lang="zh-CN" altLang="en-US" dirty="0"/>
              <a:t>隔绝</a:t>
            </a:r>
            <a:r>
              <a:rPr lang="en-US" altLang="zh-CN" dirty="0"/>
              <a:t>/</a:t>
            </a:r>
            <a:r>
              <a:rPr lang="zh-CN" altLang="en-US" dirty="0"/>
              <a:t>委托。当某个模块出现问题时，需要将这个问题控制在一定范围内，这便需要使用隔绝的技术，避免连锁性问题的发生。或是将出现故障部分的任务委托给其他模块。韧性主要是系统对错误的容忍。</a:t>
            </a:r>
          </a:p>
          <a:p>
            <a:r>
              <a:rPr lang="en-US" altLang="zh-CN" b="1" dirty="0"/>
              <a:t>3</a:t>
            </a:r>
            <a:r>
              <a:rPr lang="zh-CN" altLang="en-US" b="1" dirty="0"/>
              <a:t>）弹性：</a:t>
            </a:r>
            <a:r>
              <a:rPr lang="zh-CN" altLang="en-US" dirty="0"/>
              <a:t>无竞争点或中心瓶颈</a:t>
            </a:r>
            <a:r>
              <a:rPr lang="en-US" altLang="zh-CN" dirty="0"/>
              <a:t>/</a:t>
            </a:r>
            <a:r>
              <a:rPr lang="zh-CN" altLang="en-US" dirty="0"/>
              <a:t>分片</a:t>
            </a:r>
            <a:r>
              <a:rPr lang="en-US" altLang="zh-CN" dirty="0"/>
              <a:t>/</a:t>
            </a:r>
            <a:r>
              <a:rPr lang="zh-CN" altLang="en-US" dirty="0"/>
              <a:t>扩展。如果没有状态的话，就进行水平扩展，如果存在状态，就使用分片技术，将数据分至不同的机器上。</a:t>
            </a:r>
          </a:p>
          <a:p>
            <a:r>
              <a:rPr lang="en-US" altLang="zh-CN" b="1" dirty="0"/>
              <a:t>4</a:t>
            </a:r>
            <a:r>
              <a:rPr lang="zh-CN" altLang="en-US" b="1" dirty="0"/>
              <a:t>）消息驱动：</a:t>
            </a:r>
            <a:r>
              <a:rPr lang="zh-CN" altLang="en-US" dirty="0"/>
              <a:t>异步</a:t>
            </a:r>
            <a:r>
              <a:rPr lang="en-US" altLang="zh-CN" dirty="0"/>
              <a:t>/</a:t>
            </a:r>
            <a:r>
              <a:rPr lang="zh-CN" altLang="en-US" dirty="0"/>
              <a:t>松耦合</a:t>
            </a:r>
            <a:r>
              <a:rPr lang="en-US" altLang="zh-CN" dirty="0"/>
              <a:t>/</a:t>
            </a:r>
            <a:r>
              <a:rPr lang="zh-CN" altLang="en-US" dirty="0"/>
              <a:t>隔绝</a:t>
            </a:r>
            <a:r>
              <a:rPr lang="en-US" altLang="zh-CN" dirty="0"/>
              <a:t>/</a:t>
            </a:r>
            <a:r>
              <a:rPr lang="zh-CN" altLang="en-US" dirty="0"/>
              <a:t>地址透明</a:t>
            </a:r>
            <a:r>
              <a:rPr lang="en-US" altLang="zh-CN" dirty="0"/>
              <a:t>/</a:t>
            </a:r>
            <a:r>
              <a:rPr lang="zh-CN" altLang="en-US" dirty="0"/>
              <a:t>错误作为消息</a:t>
            </a:r>
            <a:r>
              <a:rPr lang="en-US" altLang="zh-CN" dirty="0"/>
              <a:t>/</a:t>
            </a:r>
            <a:r>
              <a:rPr lang="zh-CN" altLang="en-US" dirty="0"/>
              <a:t>背压</a:t>
            </a:r>
            <a:r>
              <a:rPr lang="en-US" altLang="zh-CN" dirty="0"/>
              <a:t>/</a:t>
            </a:r>
            <a:r>
              <a:rPr lang="zh-CN" altLang="en-US" dirty="0"/>
              <a:t>无阻塞。消息驱动是实现上述三项的技术支撑。</a:t>
            </a:r>
          </a:p>
        </p:txBody>
      </p:sp>
    </p:spTree>
    <p:extLst>
      <p:ext uri="{BB962C8B-B14F-4D97-AF65-F5344CB8AC3E}">
        <p14:creationId xmlns:p14="http://schemas.microsoft.com/office/powerpoint/2010/main" val="2726323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3D1CA-7EB3-47D5-8C95-9CCFFBFF4998}"/>
              </a:ext>
            </a:extLst>
          </p:cNvPr>
          <p:cNvSpPr>
            <a:spLocks noGrp="1"/>
          </p:cNvSpPr>
          <p:nvPr>
            <p:ph type="title"/>
          </p:nvPr>
        </p:nvSpPr>
        <p:spPr/>
        <p:txBody>
          <a:bodyPr/>
          <a:lstStyle/>
          <a:p>
            <a:r>
              <a:rPr lang="en-US" altLang="zh-CN" dirty="0" err="1"/>
              <a:t>ActoR</a:t>
            </a:r>
            <a:r>
              <a:rPr lang="zh-CN" altLang="en-US" dirty="0"/>
              <a:t>并发模型</a:t>
            </a:r>
          </a:p>
        </p:txBody>
      </p:sp>
      <p:sp>
        <p:nvSpPr>
          <p:cNvPr id="3" name="内容占位符 2">
            <a:extLst>
              <a:ext uri="{FF2B5EF4-FFF2-40B4-BE49-F238E27FC236}">
                <a16:creationId xmlns:a16="http://schemas.microsoft.com/office/drawing/2014/main" id="{F89E12D2-72F4-4AEF-86AB-266BFD7A6427}"/>
              </a:ext>
            </a:extLst>
          </p:cNvPr>
          <p:cNvSpPr>
            <a:spLocks noGrp="1"/>
          </p:cNvSpPr>
          <p:nvPr>
            <p:ph idx="1"/>
          </p:nvPr>
        </p:nvSpPr>
        <p:spPr>
          <a:xfrm>
            <a:off x="685800" y="2057402"/>
            <a:ext cx="6180992" cy="4161284"/>
          </a:xfrm>
        </p:spPr>
        <p:txBody>
          <a:bodyPr>
            <a:normAutofit/>
          </a:bodyPr>
          <a:lstStyle/>
          <a:p>
            <a:r>
              <a:rPr lang="en-US" altLang="zh-CN" dirty="0"/>
              <a:t>Actor </a:t>
            </a:r>
            <a:r>
              <a:rPr lang="zh-CN" altLang="en-US" dirty="0"/>
              <a:t>并发模型最早出现于</a:t>
            </a:r>
            <a:r>
              <a:rPr lang="en-US" altLang="zh-CN" dirty="0"/>
              <a:t>1973</a:t>
            </a:r>
            <a:r>
              <a:rPr lang="zh-CN" altLang="en-US" dirty="0"/>
              <a:t>年一篇叫作</a:t>
            </a:r>
            <a:r>
              <a:rPr lang="en-US" altLang="zh-CN" dirty="0"/>
              <a:t>《A Universal Modular Actor Formalism for Artificial Intelligence》</a:t>
            </a:r>
            <a:r>
              <a:rPr lang="zh-CN" altLang="en-US" dirty="0"/>
              <a:t>的论文。一个并行计算的数学模型，最初是为大量独立的微处理器组成的高并行计算机所开发的。</a:t>
            </a:r>
            <a:endParaRPr lang="en-US" altLang="zh-CN" dirty="0"/>
          </a:p>
          <a:p>
            <a:r>
              <a:rPr lang="en-US" altLang="zh-CN" dirty="0"/>
              <a:t>Actor</a:t>
            </a:r>
            <a:r>
              <a:rPr lang="zh-CN" altLang="en-US" dirty="0"/>
              <a:t>模型的理念非常简单：万物皆</a:t>
            </a:r>
            <a:r>
              <a:rPr lang="en-US" altLang="zh-CN" dirty="0"/>
              <a:t>Actor</a:t>
            </a:r>
            <a:r>
              <a:rPr lang="zh-CN" altLang="en-US" dirty="0"/>
              <a:t>。每个</a:t>
            </a:r>
            <a:r>
              <a:rPr lang="en-US" altLang="zh-CN" dirty="0"/>
              <a:t>Actor</a:t>
            </a:r>
            <a:r>
              <a:rPr lang="zh-CN" altLang="en-US" dirty="0"/>
              <a:t>都是一个独立的原子处理单元，不能被直接读取，修改和调用。</a:t>
            </a:r>
            <a:r>
              <a:rPr lang="en-US" altLang="zh-CN" dirty="0"/>
              <a:t>Actor</a:t>
            </a:r>
            <a:r>
              <a:rPr lang="zh-CN" altLang="en-US" dirty="0"/>
              <a:t>之间的交互通过发送消息到</a:t>
            </a:r>
            <a:r>
              <a:rPr lang="en-US" altLang="zh-CN" dirty="0"/>
              <a:t>Actor</a:t>
            </a:r>
            <a:r>
              <a:rPr lang="zh-CN" altLang="en-US" dirty="0"/>
              <a:t>所属的邮箱（</a:t>
            </a:r>
            <a:r>
              <a:rPr lang="en-US" altLang="zh-CN" dirty="0"/>
              <a:t>queue</a:t>
            </a:r>
            <a:r>
              <a:rPr lang="zh-CN" altLang="en-US" dirty="0"/>
              <a:t>），</a:t>
            </a:r>
            <a:r>
              <a:rPr lang="en-US" altLang="zh-CN" dirty="0"/>
              <a:t>Actor</a:t>
            </a:r>
            <a:r>
              <a:rPr lang="zh-CN" altLang="en-US" dirty="0"/>
              <a:t>每次处理一个消息，可以修改内部状态，创建子</a:t>
            </a:r>
            <a:r>
              <a:rPr lang="en-US" altLang="zh-CN" dirty="0"/>
              <a:t>Actor</a:t>
            </a:r>
            <a:r>
              <a:rPr lang="zh-CN" altLang="en-US" dirty="0"/>
              <a:t>或发送消息给其他</a:t>
            </a:r>
            <a:r>
              <a:rPr lang="en-US" altLang="zh-CN" dirty="0"/>
              <a:t>Actor</a:t>
            </a:r>
            <a:r>
              <a:rPr lang="zh-CN" altLang="en-US" dirty="0"/>
              <a:t>。</a:t>
            </a:r>
            <a:endParaRPr lang="en-US" altLang="zh-CN" dirty="0"/>
          </a:p>
          <a:p>
            <a:endParaRPr lang="zh-CN" altLang="en-US" dirty="0"/>
          </a:p>
        </p:txBody>
      </p:sp>
      <p:pic>
        <p:nvPicPr>
          <p:cNvPr id="7" name="图片 6">
            <a:extLst>
              <a:ext uri="{FF2B5EF4-FFF2-40B4-BE49-F238E27FC236}">
                <a16:creationId xmlns:a16="http://schemas.microsoft.com/office/drawing/2014/main" id="{B01E501F-B0B8-47AE-97D2-4A1EA7A50279}"/>
              </a:ext>
            </a:extLst>
          </p:cNvPr>
          <p:cNvPicPr>
            <a:picLocks noChangeAspect="1"/>
          </p:cNvPicPr>
          <p:nvPr/>
        </p:nvPicPr>
        <p:blipFill>
          <a:blip r:embed="rId2"/>
          <a:stretch>
            <a:fillRect/>
          </a:stretch>
        </p:blipFill>
        <p:spPr>
          <a:xfrm>
            <a:off x="7125406" y="2145323"/>
            <a:ext cx="4562502" cy="3728496"/>
          </a:xfrm>
          <a:prstGeom prst="rect">
            <a:avLst/>
          </a:prstGeom>
        </p:spPr>
      </p:pic>
    </p:spTree>
    <p:extLst>
      <p:ext uri="{BB962C8B-B14F-4D97-AF65-F5344CB8AC3E}">
        <p14:creationId xmlns:p14="http://schemas.microsoft.com/office/powerpoint/2010/main" val="225688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701134-6163-4F32-9005-5EBAB9603657}"/>
              </a:ext>
            </a:extLst>
          </p:cNvPr>
          <p:cNvSpPr>
            <a:spLocks noGrp="1"/>
          </p:cNvSpPr>
          <p:nvPr>
            <p:ph type="title"/>
          </p:nvPr>
        </p:nvSpPr>
        <p:spPr/>
        <p:txBody>
          <a:bodyPr/>
          <a:lstStyle/>
          <a:p>
            <a:r>
              <a:rPr lang="en-US" altLang="zh-CN" dirty="0"/>
              <a:t>Actor</a:t>
            </a:r>
            <a:r>
              <a:rPr lang="zh-CN" altLang="en-US" dirty="0"/>
              <a:t>模型的特点</a:t>
            </a:r>
          </a:p>
        </p:txBody>
      </p:sp>
      <p:sp>
        <p:nvSpPr>
          <p:cNvPr id="3" name="内容占位符 2">
            <a:extLst>
              <a:ext uri="{FF2B5EF4-FFF2-40B4-BE49-F238E27FC236}">
                <a16:creationId xmlns:a16="http://schemas.microsoft.com/office/drawing/2014/main" id="{D8E4E79C-445F-40BC-95E5-C7F1E4146B58}"/>
              </a:ext>
            </a:extLst>
          </p:cNvPr>
          <p:cNvSpPr>
            <a:spLocks noGrp="1"/>
          </p:cNvSpPr>
          <p:nvPr>
            <p:ph idx="1"/>
          </p:nvPr>
        </p:nvSpPr>
        <p:spPr>
          <a:xfrm>
            <a:off x="685800" y="2250831"/>
            <a:ext cx="7060223" cy="3967854"/>
          </a:xfrm>
        </p:spPr>
        <p:txBody>
          <a:bodyPr>
            <a:normAutofit fontScale="92500" lnSpcReduction="10000"/>
          </a:bodyPr>
          <a:lstStyle/>
          <a:p>
            <a:r>
              <a:rPr lang="zh-CN" altLang="en-US" dirty="0"/>
              <a:t>无锁： </a:t>
            </a:r>
            <a:r>
              <a:rPr lang="en-US" altLang="zh-CN" dirty="0"/>
              <a:t>Actor</a:t>
            </a:r>
            <a:r>
              <a:rPr lang="zh-CN" altLang="en-US" dirty="0"/>
              <a:t>模型内部的状态只能由它自己修改，并且是单线程执行。无需考虑内存一致性问题。</a:t>
            </a:r>
            <a:endParaRPr lang="en-US" altLang="zh-CN" dirty="0"/>
          </a:p>
          <a:p>
            <a:r>
              <a:rPr lang="zh-CN" altLang="en-US" dirty="0"/>
              <a:t>异步：每个</a:t>
            </a:r>
            <a:r>
              <a:rPr lang="en-US" altLang="zh-CN" dirty="0"/>
              <a:t>Actor</a:t>
            </a:r>
            <a:r>
              <a:rPr lang="zh-CN" altLang="en-US" dirty="0"/>
              <a:t>都通过邮箱异步接收消息，请求达到后可以立即返回，非常快速。</a:t>
            </a:r>
            <a:endParaRPr lang="en-US" altLang="zh-CN" dirty="0"/>
          </a:p>
          <a:p>
            <a:r>
              <a:rPr lang="zh-CN" altLang="en-US" dirty="0"/>
              <a:t>隔离：每个</a:t>
            </a:r>
            <a:r>
              <a:rPr lang="en-US" altLang="zh-CN" dirty="0"/>
              <a:t>Actor</a:t>
            </a:r>
            <a:r>
              <a:rPr lang="zh-CN" altLang="en-US" dirty="0"/>
              <a:t>实例与其他</a:t>
            </a:r>
            <a:r>
              <a:rPr lang="en-US" altLang="zh-CN" dirty="0"/>
              <a:t>Actor</a:t>
            </a:r>
            <a:r>
              <a:rPr lang="zh-CN" altLang="en-US" dirty="0"/>
              <a:t>实例都处于物理隔离状态，不共享数据，</a:t>
            </a:r>
            <a:r>
              <a:rPr lang="en-US" altLang="zh-CN" dirty="0"/>
              <a:t>Actor</a:t>
            </a:r>
            <a:r>
              <a:rPr lang="zh-CN" altLang="en-US" dirty="0"/>
              <a:t>之间不会互相影响，也无需引入全局锁。</a:t>
            </a:r>
            <a:endParaRPr lang="en-US" altLang="zh-CN" dirty="0"/>
          </a:p>
          <a:p>
            <a:r>
              <a:rPr lang="zh-CN" altLang="en-US" dirty="0"/>
              <a:t>天然分布式：每个</a:t>
            </a:r>
            <a:r>
              <a:rPr lang="en-US" altLang="zh-CN" dirty="0"/>
              <a:t>Actor</a:t>
            </a:r>
            <a:r>
              <a:rPr lang="zh-CN" altLang="en-US" dirty="0"/>
              <a:t>都是位置透明的，无论在本机还是远程机器对于使用方都是一样的。</a:t>
            </a:r>
            <a:endParaRPr lang="en-US" altLang="zh-CN" dirty="0"/>
          </a:p>
          <a:p>
            <a:r>
              <a:rPr lang="zh-CN" altLang="en-US" b="1" dirty="0"/>
              <a:t>容错：</a:t>
            </a:r>
            <a:r>
              <a:rPr lang="en-US" altLang="zh-CN" b="1" dirty="0"/>
              <a:t>actor</a:t>
            </a:r>
            <a:r>
              <a:rPr lang="zh-CN" altLang="en-US" b="1" dirty="0"/>
              <a:t>采用放任崩溃原则，任何内部异常都是很难修复的，遇到异常就销毁老</a:t>
            </a:r>
            <a:r>
              <a:rPr lang="en-US" altLang="zh-CN" b="1" dirty="0"/>
              <a:t>actor</a:t>
            </a:r>
            <a:r>
              <a:rPr lang="zh-CN" altLang="en-US" b="1" dirty="0"/>
              <a:t>，提供一个新</a:t>
            </a:r>
            <a:r>
              <a:rPr lang="en-US" altLang="zh-CN" b="1" dirty="0"/>
              <a:t>actor</a:t>
            </a:r>
            <a:r>
              <a:rPr lang="zh-CN" altLang="en-US" b="1" dirty="0"/>
              <a:t>，保证两者完全一样。并且可实现层级监督策略，子级</a:t>
            </a:r>
            <a:r>
              <a:rPr lang="en-US" altLang="zh-CN" b="1" dirty="0"/>
              <a:t>actor</a:t>
            </a:r>
            <a:r>
              <a:rPr lang="zh-CN" altLang="en-US" b="1" dirty="0"/>
              <a:t>无法处理就一层一层向上汇报。</a:t>
            </a:r>
          </a:p>
          <a:p>
            <a:endParaRPr lang="zh-CN" altLang="en-US" dirty="0"/>
          </a:p>
        </p:txBody>
      </p:sp>
      <p:pic>
        <p:nvPicPr>
          <p:cNvPr id="4" name="图片 3" descr="图片包含 游戏机, 钟表&#10;&#10;描述已自动生成">
            <a:extLst>
              <a:ext uri="{FF2B5EF4-FFF2-40B4-BE49-F238E27FC236}">
                <a16:creationId xmlns:a16="http://schemas.microsoft.com/office/drawing/2014/main" id="{7F1BA1FE-E260-4B18-894F-5C05B10F66AB}"/>
              </a:ext>
            </a:extLst>
          </p:cNvPr>
          <p:cNvPicPr>
            <a:picLocks noChangeAspect="1"/>
          </p:cNvPicPr>
          <p:nvPr/>
        </p:nvPicPr>
        <p:blipFill>
          <a:blip r:embed="rId2"/>
          <a:stretch>
            <a:fillRect/>
          </a:stretch>
        </p:blipFill>
        <p:spPr>
          <a:xfrm>
            <a:off x="7851530" y="2830767"/>
            <a:ext cx="4208585" cy="2172614"/>
          </a:xfrm>
          <a:prstGeom prst="rect">
            <a:avLst/>
          </a:prstGeom>
        </p:spPr>
      </p:pic>
    </p:spTree>
    <p:extLst>
      <p:ext uri="{BB962C8B-B14F-4D97-AF65-F5344CB8AC3E}">
        <p14:creationId xmlns:p14="http://schemas.microsoft.com/office/powerpoint/2010/main" val="210890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2D1D1A-436B-9142-81C9-5487888B77D9}"/>
              </a:ext>
            </a:extLst>
          </p:cNvPr>
          <p:cNvSpPr>
            <a:spLocks noGrp="1"/>
          </p:cNvSpPr>
          <p:nvPr>
            <p:ph type="title"/>
          </p:nvPr>
        </p:nvSpPr>
        <p:spPr/>
        <p:txBody>
          <a:bodyPr/>
          <a:lstStyle/>
          <a:p>
            <a:r>
              <a:rPr kumimoji="1" lang="en-US" altLang="zh-CN" dirty="0"/>
              <a:t>Actor</a:t>
            </a:r>
            <a:r>
              <a:rPr kumimoji="1" lang="zh-CN" altLang="en-US" dirty="0"/>
              <a:t>案例</a:t>
            </a:r>
          </a:p>
        </p:txBody>
      </p:sp>
      <p:sp>
        <p:nvSpPr>
          <p:cNvPr id="3" name="内容占位符 2">
            <a:extLst>
              <a:ext uri="{FF2B5EF4-FFF2-40B4-BE49-F238E27FC236}">
                <a16:creationId xmlns:a16="http://schemas.microsoft.com/office/drawing/2014/main" id="{41EF6C9D-FF96-4642-955B-43ED56A20024}"/>
              </a:ext>
            </a:extLst>
          </p:cNvPr>
          <p:cNvSpPr>
            <a:spLocks noGrp="1"/>
          </p:cNvSpPr>
          <p:nvPr>
            <p:ph idx="1"/>
          </p:nvPr>
        </p:nvSpPr>
        <p:spPr/>
        <p:txBody>
          <a:bodyPr/>
          <a:lstStyle/>
          <a:p>
            <a:r>
              <a:rPr kumimoji="1" lang="zh-CN" altLang="en-US" dirty="0"/>
              <a:t>基于</a:t>
            </a:r>
            <a:r>
              <a:rPr kumimoji="1" lang="en-US" altLang="zh-CN" dirty="0"/>
              <a:t>Erlang</a:t>
            </a:r>
            <a:r>
              <a:rPr kumimoji="1" lang="zh-CN" altLang="en-US" dirty="0"/>
              <a:t>的</a:t>
            </a:r>
            <a:r>
              <a:rPr kumimoji="1" lang="en-US" altLang="zh-CN" dirty="0" err="1"/>
              <a:t>RabbitMq</a:t>
            </a:r>
            <a:r>
              <a:rPr kumimoji="1" lang="zh-CN" altLang="en-US" dirty="0"/>
              <a:t>：由爱立信创建的语言，用于大型电信交换机，号称永不当机。</a:t>
            </a:r>
            <a:r>
              <a:rPr kumimoji="1" lang="en-US" altLang="zh-CN" dirty="0" err="1"/>
              <a:t>RabbitMq</a:t>
            </a:r>
            <a:r>
              <a:rPr kumimoji="1" lang="zh-CN" altLang="en-US" dirty="0"/>
              <a:t>基于</a:t>
            </a:r>
            <a:r>
              <a:rPr kumimoji="1" lang="en-US" altLang="zh-CN" dirty="0"/>
              <a:t>Erlang</a:t>
            </a:r>
            <a:r>
              <a:rPr kumimoji="1" lang="zh-CN" altLang="en-US" dirty="0"/>
              <a:t>语言实现</a:t>
            </a:r>
            <a:endParaRPr kumimoji="1" lang="en-US" altLang="zh-CN" dirty="0"/>
          </a:p>
          <a:p>
            <a:r>
              <a:rPr kumimoji="1" lang="en-US" altLang="zh-CN" dirty="0"/>
              <a:t>Kafka</a:t>
            </a:r>
            <a:r>
              <a:rPr kumimoji="1" lang="zh-CN" altLang="en-US" dirty="0"/>
              <a:t>：使用</a:t>
            </a:r>
            <a:r>
              <a:rPr kumimoji="1" lang="en-US" altLang="zh-CN" dirty="0" err="1"/>
              <a:t>jvm</a:t>
            </a:r>
            <a:r>
              <a:rPr kumimoji="1" lang="zh-CN" altLang="en-US" dirty="0"/>
              <a:t>的</a:t>
            </a:r>
            <a:r>
              <a:rPr kumimoji="1" lang="en-US" altLang="zh-CN" dirty="0"/>
              <a:t>actor</a:t>
            </a:r>
            <a:r>
              <a:rPr kumimoji="1" lang="zh-CN" altLang="en-US" dirty="0"/>
              <a:t>模型实现</a:t>
            </a:r>
            <a:r>
              <a:rPr kumimoji="1" lang="en-US" altLang="zh-CN" dirty="0" err="1"/>
              <a:t>akka</a:t>
            </a:r>
            <a:r>
              <a:rPr kumimoji="1" lang="zh-CN" altLang="en-US" dirty="0"/>
              <a:t>作为分布式节点管理工具。</a:t>
            </a:r>
            <a:endParaRPr kumimoji="1" lang="en-US" altLang="zh-CN" dirty="0"/>
          </a:p>
          <a:p>
            <a:r>
              <a:rPr kumimoji="1" lang="en-US" altLang="zh-CN" dirty="0"/>
              <a:t>Spark</a:t>
            </a:r>
            <a:r>
              <a:rPr kumimoji="1" lang="zh-CN" altLang="en-US" dirty="0"/>
              <a:t>：</a:t>
            </a:r>
            <a:r>
              <a:rPr kumimoji="1" lang="en-US" altLang="zh-CN" dirty="0"/>
              <a:t>1.6</a:t>
            </a:r>
            <a:r>
              <a:rPr kumimoji="1" lang="zh-CN" altLang="en-US" dirty="0"/>
              <a:t>之前使用</a:t>
            </a:r>
            <a:r>
              <a:rPr kumimoji="1" lang="en-US" altLang="zh-CN" dirty="0" err="1"/>
              <a:t>akka</a:t>
            </a:r>
            <a:r>
              <a:rPr kumimoji="1" lang="zh-CN" altLang="en-US" dirty="0"/>
              <a:t>作为网络通讯框架。</a:t>
            </a:r>
            <a:endParaRPr kumimoji="1" lang="en-US" altLang="zh-CN" dirty="0"/>
          </a:p>
          <a:p>
            <a:r>
              <a:rPr kumimoji="1" lang="en-US" altLang="zh-CN" dirty="0" err="1"/>
              <a:t>Flink</a:t>
            </a:r>
            <a:r>
              <a:rPr kumimoji="1" lang="zh-CN" altLang="en-US" dirty="0"/>
              <a:t>：使用</a:t>
            </a:r>
            <a:r>
              <a:rPr kumimoji="1" lang="en-US" altLang="zh-CN" dirty="0" err="1"/>
              <a:t>akka</a:t>
            </a:r>
            <a:r>
              <a:rPr kumimoji="1" lang="zh-CN" altLang="en-US" dirty="0"/>
              <a:t>作为网络通讯框架。</a:t>
            </a:r>
            <a:endParaRPr kumimoji="1" lang="en-US" altLang="zh-CN" dirty="0"/>
          </a:p>
          <a:p>
            <a:r>
              <a:rPr lang="en-US" altLang="zh-CN" dirty="0"/>
              <a:t>Orleans</a:t>
            </a:r>
            <a:r>
              <a:rPr lang="zh-CN" altLang="en-US" dirty="0"/>
              <a:t>：</a:t>
            </a:r>
            <a:r>
              <a:rPr lang="en-US" altLang="zh-CN" dirty="0"/>
              <a:t>Orleans </a:t>
            </a:r>
            <a:r>
              <a:rPr lang="zh-CN" altLang="en-US"/>
              <a:t>是微软开源的</a:t>
            </a:r>
            <a:r>
              <a:rPr lang="zh-CN" altLang="en-US" dirty="0"/>
              <a:t>一个支持有状态云原生应用</a:t>
            </a:r>
            <a:r>
              <a:rPr lang="en-US" altLang="zh-CN" dirty="0"/>
              <a:t>/</a:t>
            </a:r>
            <a:r>
              <a:rPr lang="zh-CN" altLang="en-US" dirty="0"/>
              <a:t>服务水平伸缩的基于</a:t>
            </a:r>
            <a:r>
              <a:rPr lang="en-US" altLang="zh-CN" dirty="0"/>
              <a:t>Virtual Actor </a:t>
            </a:r>
            <a:r>
              <a:rPr lang="zh-CN" altLang="en-US" dirty="0"/>
              <a:t>模型的</a:t>
            </a:r>
            <a:r>
              <a:rPr lang="en-US" altLang="zh-CN" dirty="0"/>
              <a:t>.NET</a:t>
            </a:r>
            <a:r>
              <a:rPr lang="zh-CN" altLang="en-US" dirty="0"/>
              <a:t>分布式框架。</a:t>
            </a:r>
            <a:endParaRPr kumimoji="1" lang="zh-CN" altLang="en-US" dirty="0"/>
          </a:p>
        </p:txBody>
      </p:sp>
    </p:spTree>
    <p:extLst>
      <p:ext uri="{BB962C8B-B14F-4D97-AF65-F5344CB8AC3E}">
        <p14:creationId xmlns:p14="http://schemas.microsoft.com/office/powerpoint/2010/main" val="2975900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7A2F7-5F6F-48BF-84D4-A11559310737}"/>
              </a:ext>
            </a:extLst>
          </p:cNvPr>
          <p:cNvSpPr>
            <a:spLocks noGrp="1"/>
          </p:cNvSpPr>
          <p:nvPr>
            <p:ph type="title"/>
          </p:nvPr>
        </p:nvSpPr>
        <p:spPr/>
        <p:txBody>
          <a:bodyPr/>
          <a:lstStyle/>
          <a:p>
            <a:r>
              <a:rPr lang="en-US" altLang="zh-CN" dirty="0" err="1"/>
              <a:t>Akka</a:t>
            </a:r>
            <a:r>
              <a:rPr lang="zh-CN" altLang="en-US" dirty="0"/>
              <a:t>介绍</a:t>
            </a:r>
          </a:p>
        </p:txBody>
      </p:sp>
      <p:sp>
        <p:nvSpPr>
          <p:cNvPr id="3" name="内容占位符 2">
            <a:extLst>
              <a:ext uri="{FF2B5EF4-FFF2-40B4-BE49-F238E27FC236}">
                <a16:creationId xmlns:a16="http://schemas.microsoft.com/office/drawing/2014/main" id="{E9EB992D-8DC7-47E8-AB5F-4781590BA15C}"/>
              </a:ext>
            </a:extLst>
          </p:cNvPr>
          <p:cNvSpPr>
            <a:spLocks noGrp="1"/>
          </p:cNvSpPr>
          <p:nvPr>
            <p:ph idx="1"/>
          </p:nvPr>
        </p:nvSpPr>
        <p:spPr/>
        <p:txBody>
          <a:bodyPr>
            <a:normAutofit fontScale="85000" lnSpcReduction="20000"/>
          </a:bodyPr>
          <a:lstStyle/>
          <a:p>
            <a:r>
              <a:rPr lang="en-US" altLang="zh-CN" dirty="0" err="1"/>
              <a:t>Akka</a:t>
            </a:r>
            <a:r>
              <a:rPr lang="zh-CN" altLang="en-US" dirty="0"/>
              <a:t>是一个构建与</a:t>
            </a:r>
            <a:r>
              <a:rPr lang="en-US" altLang="zh-CN" dirty="0"/>
              <a:t>JVM</a:t>
            </a:r>
            <a:r>
              <a:rPr lang="zh-CN" altLang="en-US" dirty="0"/>
              <a:t>之上的开源的软件工具包，通过</a:t>
            </a:r>
            <a:r>
              <a:rPr lang="en-US" altLang="zh-CN" dirty="0" err="1"/>
              <a:t>akka</a:t>
            </a:r>
            <a:r>
              <a:rPr lang="zh-CN" altLang="en-US" dirty="0"/>
              <a:t>可以构建响应式的分布式的应用程序。</a:t>
            </a:r>
            <a:r>
              <a:rPr lang="en-US" altLang="zh-CN" dirty="0" err="1"/>
              <a:t>Akka</a:t>
            </a:r>
            <a:r>
              <a:rPr lang="en-US" altLang="zh-CN" dirty="0"/>
              <a:t> </a:t>
            </a:r>
            <a:r>
              <a:rPr lang="zh-CN" altLang="en-US" dirty="0"/>
              <a:t>支持多种编程模型，但是着重于</a:t>
            </a:r>
            <a:r>
              <a:rPr lang="en-US" altLang="zh-CN" dirty="0"/>
              <a:t>Actor Model</a:t>
            </a:r>
            <a:r>
              <a:rPr lang="zh-CN" altLang="en-US" dirty="0"/>
              <a:t>并发模型。</a:t>
            </a:r>
            <a:endParaRPr lang="en-US" altLang="zh-CN" dirty="0"/>
          </a:p>
          <a:p>
            <a:r>
              <a:rPr lang="en-US" altLang="zh-CN" dirty="0" err="1"/>
              <a:t>Akka</a:t>
            </a:r>
            <a:r>
              <a:rPr lang="zh-CN" altLang="en-US" dirty="0"/>
              <a:t>技术栈主要包含以下库</a:t>
            </a:r>
            <a:endParaRPr lang="en-US" altLang="zh-CN" dirty="0"/>
          </a:p>
          <a:p>
            <a:r>
              <a:rPr lang="en-US" altLang="zh-CN" dirty="0"/>
              <a:t>Actor library</a:t>
            </a:r>
          </a:p>
          <a:p>
            <a:r>
              <a:rPr lang="en-US" altLang="zh-CN" dirty="0"/>
              <a:t>Remoting</a:t>
            </a:r>
          </a:p>
          <a:p>
            <a:r>
              <a:rPr lang="en-US" altLang="zh-CN" dirty="0"/>
              <a:t>Cluster</a:t>
            </a:r>
          </a:p>
          <a:p>
            <a:r>
              <a:rPr lang="en-US" altLang="zh-CN" dirty="0"/>
              <a:t>Cluster Singleton</a:t>
            </a:r>
          </a:p>
          <a:p>
            <a:r>
              <a:rPr lang="en-US" altLang="zh-CN" dirty="0"/>
              <a:t>Cluster </a:t>
            </a:r>
            <a:r>
              <a:rPr lang="en-US" altLang="zh-CN" dirty="0" err="1"/>
              <a:t>Sharding</a:t>
            </a:r>
            <a:endParaRPr lang="en-US" altLang="zh-CN" dirty="0"/>
          </a:p>
          <a:p>
            <a:r>
              <a:rPr lang="en-US" altLang="zh-CN" dirty="0"/>
              <a:t>Persistence</a:t>
            </a:r>
          </a:p>
          <a:p>
            <a:r>
              <a:rPr lang="en-US" altLang="zh-CN" dirty="0"/>
              <a:t>Distributed Data</a:t>
            </a:r>
          </a:p>
          <a:p>
            <a:r>
              <a:rPr lang="en-US" altLang="zh-CN" dirty="0"/>
              <a:t>Streams</a:t>
            </a:r>
          </a:p>
          <a:p>
            <a:r>
              <a:rPr lang="en-US" altLang="zh-CN" dirty="0"/>
              <a:t>HTTP</a:t>
            </a:r>
            <a:endParaRPr lang="zh-CN" altLang="en-US" dirty="0"/>
          </a:p>
        </p:txBody>
      </p:sp>
    </p:spTree>
    <p:extLst>
      <p:ext uri="{BB962C8B-B14F-4D97-AF65-F5344CB8AC3E}">
        <p14:creationId xmlns:p14="http://schemas.microsoft.com/office/powerpoint/2010/main" val="3086303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C07A7-1FF1-4774-8071-A774D68525FB}"/>
              </a:ext>
            </a:extLst>
          </p:cNvPr>
          <p:cNvSpPr>
            <a:spLocks noGrp="1"/>
          </p:cNvSpPr>
          <p:nvPr>
            <p:ph type="title"/>
          </p:nvPr>
        </p:nvSpPr>
        <p:spPr/>
        <p:txBody>
          <a:bodyPr/>
          <a:lstStyle/>
          <a:p>
            <a:r>
              <a:rPr lang="en-US" altLang="zh-CN"/>
              <a:t>Actor library</a:t>
            </a:r>
            <a:endParaRPr lang="zh-CN" altLang="en-US"/>
          </a:p>
        </p:txBody>
      </p:sp>
      <p:sp>
        <p:nvSpPr>
          <p:cNvPr id="3" name="内容占位符 2">
            <a:extLst>
              <a:ext uri="{FF2B5EF4-FFF2-40B4-BE49-F238E27FC236}">
                <a16:creationId xmlns:a16="http://schemas.microsoft.com/office/drawing/2014/main" id="{E69F105C-DE89-4FD5-A0D6-D382664824D0}"/>
              </a:ext>
            </a:extLst>
          </p:cNvPr>
          <p:cNvSpPr>
            <a:spLocks noGrp="1"/>
          </p:cNvSpPr>
          <p:nvPr>
            <p:ph idx="1"/>
          </p:nvPr>
        </p:nvSpPr>
        <p:spPr/>
        <p:txBody>
          <a:bodyPr>
            <a:normAutofit fontScale="92500" lnSpcReduction="20000"/>
          </a:bodyPr>
          <a:lstStyle/>
          <a:p>
            <a:r>
              <a:rPr lang="zh-CN" altLang="en-US" dirty="0"/>
              <a:t>基于</a:t>
            </a:r>
            <a:r>
              <a:rPr lang="en-US" altLang="zh-CN" dirty="0"/>
              <a:t>actor</a:t>
            </a:r>
            <a:r>
              <a:rPr lang="zh-CN" altLang="en-US" dirty="0"/>
              <a:t>模型的基础库，为编写并发和分布式系统提供了一种更高级别的抽象。它将开发人员从显式地处理锁和线程管理的工作中解脱出来，使编写并发和并行系统更加容易。</a:t>
            </a:r>
            <a:endParaRPr lang="en-US" altLang="zh-CN" dirty="0"/>
          </a:p>
          <a:p>
            <a:r>
              <a:rPr lang="zh-CN" altLang="en-US" dirty="0"/>
              <a:t>此包提供了一下基本的开发范式：</a:t>
            </a:r>
            <a:endParaRPr lang="en-US" altLang="zh-CN" dirty="0"/>
          </a:p>
          <a:p>
            <a:r>
              <a:rPr lang="en-US" altLang="zh-CN" dirty="0"/>
              <a:t>Behavior</a:t>
            </a:r>
            <a:r>
              <a:rPr lang="zh-CN" altLang="en-US" dirty="0"/>
              <a:t>：与消息（事件）相对应的执行行为，相当于</a:t>
            </a:r>
            <a:r>
              <a:rPr lang="en-US" altLang="zh-CN" dirty="0"/>
              <a:t>process</a:t>
            </a:r>
            <a:r>
              <a:rPr lang="zh-CN" altLang="en-US" dirty="0"/>
              <a:t>，基于函数式语言的无副作用方法实现，每次都是返回一个新的可执行函数。</a:t>
            </a:r>
            <a:endParaRPr lang="en-US" altLang="zh-CN" dirty="0"/>
          </a:p>
          <a:p>
            <a:r>
              <a:rPr lang="en-US" altLang="zh-CN" dirty="0"/>
              <a:t>Child Actors</a:t>
            </a:r>
            <a:r>
              <a:rPr lang="zh-CN" altLang="en-US" dirty="0"/>
              <a:t>：父</a:t>
            </a:r>
            <a:r>
              <a:rPr lang="en-US" altLang="zh-CN" dirty="0"/>
              <a:t>actor</a:t>
            </a:r>
            <a:r>
              <a:rPr lang="zh-CN" altLang="en-US" dirty="0"/>
              <a:t>可以创建子</a:t>
            </a:r>
            <a:r>
              <a:rPr lang="en-US" altLang="zh-CN" dirty="0"/>
              <a:t>actor</a:t>
            </a:r>
            <a:r>
              <a:rPr lang="zh-CN" altLang="en-US" dirty="0"/>
              <a:t>，用以委派任务。</a:t>
            </a:r>
            <a:endParaRPr lang="en-US" altLang="zh-CN" dirty="0"/>
          </a:p>
          <a:p>
            <a:r>
              <a:rPr lang="en-US" altLang="zh-CN" dirty="0"/>
              <a:t>Supervisor Strategy</a:t>
            </a:r>
            <a:r>
              <a:rPr lang="zh-CN" altLang="en-US" dirty="0"/>
              <a:t>：监督策略，用于定义</a:t>
            </a:r>
            <a:r>
              <a:rPr lang="en-US" altLang="zh-CN" dirty="0"/>
              <a:t>actor</a:t>
            </a:r>
            <a:r>
              <a:rPr lang="zh-CN" altLang="en-US" dirty="0"/>
              <a:t>发现异常后的处理方式，包括忽略，重启，停止，向上汇报，也可自定义各种复杂的策略。</a:t>
            </a:r>
            <a:endParaRPr lang="en-US" altLang="zh-CN" dirty="0"/>
          </a:p>
          <a:p>
            <a:r>
              <a:rPr lang="en-US" altLang="zh-CN" dirty="0"/>
              <a:t>Actor Discovery</a:t>
            </a:r>
            <a:r>
              <a:rPr lang="zh-CN" altLang="en-US" dirty="0"/>
              <a:t>：将</a:t>
            </a:r>
            <a:r>
              <a:rPr lang="en-US" altLang="zh-CN" dirty="0"/>
              <a:t>actor</a:t>
            </a:r>
            <a:r>
              <a:rPr lang="zh-CN" altLang="en-US" dirty="0"/>
              <a:t>注册到事件总线中，用于接收全局事件。</a:t>
            </a:r>
            <a:endParaRPr lang="en-US" altLang="zh-CN" dirty="0"/>
          </a:p>
          <a:p>
            <a:r>
              <a:rPr lang="en-US" altLang="zh-CN" dirty="0"/>
              <a:t>Routers</a:t>
            </a:r>
            <a:r>
              <a:rPr lang="zh-CN" altLang="en-US" dirty="0"/>
              <a:t>：路由器，可以通过路由器，沟通多个</a:t>
            </a:r>
            <a:r>
              <a:rPr lang="en-US" altLang="zh-CN" dirty="0"/>
              <a:t>actor</a:t>
            </a:r>
            <a:r>
              <a:rPr lang="zh-CN" altLang="en-US" dirty="0"/>
              <a:t>，提供多种路由策略。</a:t>
            </a:r>
            <a:endParaRPr lang="en-US" altLang="zh-CN" dirty="0"/>
          </a:p>
          <a:p>
            <a:r>
              <a:rPr lang="en-US" altLang="zh-CN" dirty="0"/>
              <a:t>Stash:</a:t>
            </a:r>
            <a:r>
              <a:rPr lang="zh-CN" altLang="en-US" dirty="0"/>
              <a:t>消息储藏器，提供了在线和不在线两种消息储藏策略。</a:t>
            </a:r>
            <a:endParaRPr lang="en-US" altLang="zh-CN" dirty="0"/>
          </a:p>
          <a:p>
            <a:r>
              <a:rPr lang="en-US" altLang="zh-CN" dirty="0"/>
              <a:t>FSM</a:t>
            </a:r>
            <a:r>
              <a:rPr lang="zh-CN" altLang="en-US" dirty="0"/>
              <a:t>：有限状态机，提供个不同状态下的消息响应与处理模式。</a:t>
            </a:r>
            <a:endParaRPr lang="en-US" altLang="zh-CN" dirty="0"/>
          </a:p>
          <a:p>
            <a:endParaRPr lang="zh-CN" altLang="en-US" dirty="0"/>
          </a:p>
        </p:txBody>
      </p:sp>
    </p:spTree>
    <p:extLst>
      <p:ext uri="{BB962C8B-B14F-4D97-AF65-F5344CB8AC3E}">
        <p14:creationId xmlns:p14="http://schemas.microsoft.com/office/powerpoint/2010/main" val="4235537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CF993-A009-4C35-BE6A-173CF810E4C7}"/>
              </a:ext>
            </a:extLst>
          </p:cNvPr>
          <p:cNvSpPr>
            <a:spLocks noGrp="1"/>
          </p:cNvSpPr>
          <p:nvPr>
            <p:ph type="title"/>
          </p:nvPr>
        </p:nvSpPr>
        <p:spPr/>
        <p:txBody>
          <a:bodyPr/>
          <a:lstStyle/>
          <a:p>
            <a:r>
              <a:rPr lang="zh-CN" altLang="en-US" dirty="0"/>
              <a:t>当前软件行业面临的问题</a:t>
            </a:r>
          </a:p>
        </p:txBody>
      </p:sp>
      <p:sp>
        <p:nvSpPr>
          <p:cNvPr id="3" name="内容占位符 2">
            <a:extLst>
              <a:ext uri="{FF2B5EF4-FFF2-40B4-BE49-F238E27FC236}">
                <a16:creationId xmlns:a16="http://schemas.microsoft.com/office/drawing/2014/main" id="{B01214A5-775E-4821-A3E2-E76AA95A9D09}"/>
              </a:ext>
            </a:extLst>
          </p:cNvPr>
          <p:cNvSpPr>
            <a:spLocks noGrp="1"/>
          </p:cNvSpPr>
          <p:nvPr>
            <p:ph idx="1"/>
          </p:nvPr>
        </p:nvSpPr>
        <p:spPr/>
        <p:txBody>
          <a:bodyPr/>
          <a:lstStyle/>
          <a:p>
            <a:r>
              <a:rPr lang="zh-CN" altLang="en-US" dirty="0"/>
              <a:t>现代大型软件系统面临的几个问题：</a:t>
            </a:r>
            <a:endParaRPr lang="en-US" altLang="zh-CN" dirty="0"/>
          </a:p>
          <a:p>
            <a:r>
              <a:rPr lang="en-US" altLang="zh-CN" dirty="0"/>
              <a:t>1</a:t>
            </a:r>
            <a:r>
              <a:rPr lang="zh-CN" altLang="en-US" dirty="0"/>
              <a:t>：复杂的业务：大型</a:t>
            </a:r>
            <a:r>
              <a:rPr lang="en-US" altLang="zh-CN" dirty="0"/>
              <a:t>IT</a:t>
            </a:r>
            <a:r>
              <a:rPr lang="zh-CN" altLang="en-US" dirty="0"/>
              <a:t>企业涉及到人类生活的方方面面，故系统业务非常复杂。</a:t>
            </a:r>
            <a:endParaRPr lang="en-US" altLang="zh-CN" dirty="0"/>
          </a:p>
          <a:p>
            <a:r>
              <a:rPr lang="en-US" altLang="zh-CN" dirty="0"/>
              <a:t>2</a:t>
            </a:r>
            <a:r>
              <a:rPr lang="zh-CN" altLang="en-US" dirty="0"/>
              <a:t>、巨量的吞吐：每秒都要处理成千上万的请求。</a:t>
            </a:r>
            <a:endParaRPr lang="en-US" altLang="zh-CN" dirty="0"/>
          </a:p>
          <a:p>
            <a:r>
              <a:rPr lang="en-US" altLang="zh-CN" dirty="0"/>
              <a:t>3</a:t>
            </a:r>
            <a:r>
              <a:rPr lang="zh-CN" altLang="en-US" dirty="0"/>
              <a:t>、实时的响应：每次请求用户都想得到即时的反馈。</a:t>
            </a:r>
            <a:endParaRPr lang="en-US" altLang="zh-CN" dirty="0"/>
          </a:p>
          <a:p>
            <a:r>
              <a:rPr lang="en-US" altLang="zh-CN" dirty="0"/>
              <a:t>4</a:t>
            </a:r>
            <a:r>
              <a:rPr lang="zh-CN" altLang="en-US" dirty="0"/>
              <a:t>：健壮的系统：以亿为单位的用户在以万为单位的系统中运作而不出故障。</a:t>
            </a:r>
            <a:endParaRPr lang="en-US" altLang="zh-CN" dirty="0"/>
          </a:p>
        </p:txBody>
      </p:sp>
    </p:spTree>
    <p:extLst>
      <p:ext uri="{BB962C8B-B14F-4D97-AF65-F5344CB8AC3E}">
        <p14:creationId xmlns:p14="http://schemas.microsoft.com/office/powerpoint/2010/main" val="750674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A5457-FCE3-492A-89AD-BA7B055E1CBB}"/>
              </a:ext>
            </a:extLst>
          </p:cNvPr>
          <p:cNvSpPr>
            <a:spLocks noGrp="1"/>
          </p:cNvSpPr>
          <p:nvPr>
            <p:ph type="title"/>
          </p:nvPr>
        </p:nvSpPr>
        <p:spPr/>
        <p:txBody>
          <a:bodyPr/>
          <a:lstStyle/>
          <a:p>
            <a:r>
              <a:rPr lang="en-US" altLang="zh-CN" dirty="0"/>
              <a:t>Actor</a:t>
            </a:r>
            <a:r>
              <a:rPr lang="zh-CN" altLang="en-US" dirty="0"/>
              <a:t>交互方式</a:t>
            </a:r>
          </a:p>
        </p:txBody>
      </p:sp>
      <p:sp>
        <p:nvSpPr>
          <p:cNvPr id="3" name="内容占位符 2">
            <a:extLst>
              <a:ext uri="{FF2B5EF4-FFF2-40B4-BE49-F238E27FC236}">
                <a16:creationId xmlns:a16="http://schemas.microsoft.com/office/drawing/2014/main" id="{F62C1650-EF63-4A85-81F4-1E8B69B8D86E}"/>
              </a:ext>
            </a:extLst>
          </p:cNvPr>
          <p:cNvSpPr>
            <a:spLocks noGrp="1"/>
          </p:cNvSpPr>
          <p:nvPr>
            <p:ph idx="1"/>
          </p:nvPr>
        </p:nvSpPr>
        <p:spPr/>
        <p:txBody>
          <a:bodyPr>
            <a:normAutofit lnSpcReduction="10000"/>
          </a:bodyPr>
          <a:lstStyle/>
          <a:p>
            <a:r>
              <a:rPr lang="en-US" altLang="zh-CN" dirty="0"/>
              <a:t>Fire and Forget</a:t>
            </a:r>
          </a:p>
          <a:p>
            <a:r>
              <a:rPr lang="en-US" altLang="zh-CN" dirty="0"/>
              <a:t>Request-Response</a:t>
            </a:r>
          </a:p>
          <a:p>
            <a:r>
              <a:rPr lang="en-US" altLang="zh-CN" dirty="0"/>
              <a:t>Adapted Response</a:t>
            </a:r>
          </a:p>
          <a:p>
            <a:r>
              <a:rPr lang="en-US" altLang="zh-CN" dirty="0"/>
              <a:t>Request-Response with ask between two actors</a:t>
            </a:r>
          </a:p>
          <a:p>
            <a:r>
              <a:rPr lang="en-US" altLang="zh-CN" dirty="0"/>
              <a:t>Request-Response with ask from outside an Actor</a:t>
            </a:r>
          </a:p>
          <a:p>
            <a:r>
              <a:rPr lang="en-US" altLang="zh-CN" dirty="0"/>
              <a:t>Send Future result to self</a:t>
            </a:r>
          </a:p>
          <a:p>
            <a:r>
              <a:rPr lang="en-US" altLang="zh-CN" dirty="0"/>
              <a:t>Per session child Actor</a:t>
            </a:r>
          </a:p>
          <a:p>
            <a:r>
              <a:rPr lang="en-US" altLang="zh-CN" dirty="0"/>
              <a:t>General purpose response aggregator</a:t>
            </a:r>
          </a:p>
          <a:p>
            <a:r>
              <a:rPr lang="en-US" altLang="zh-CN" dirty="0"/>
              <a:t>Latency tail chopping</a:t>
            </a:r>
          </a:p>
          <a:p>
            <a:r>
              <a:rPr lang="en-US" altLang="zh-CN" dirty="0"/>
              <a:t>Scheduling messages to self</a:t>
            </a:r>
          </a:p>
          <a:p>
            <a:endParaRPr lang="zh-CN" altLang="en-US" dirty="0"/>
          </a:p>
        </p:txBody>
      </p:sp>
      <p:pic>
        <p:nvPicPr>
          <p:cNvPr id="7" name="图片 6" descr="图片包含 游戏机, 钟表&#10;&#10;描述已自动生成">
            <a:extLst>
              <a:ext uri="{FF2B5EF4-FFF2-40B4-BE49-F238E27FC236}">
                <a16:creationId xmlns:a16="http://schemas.microsoft.com/office/drawing/2014/main" id="{9B8CE32B-30BB-46D2-977B-4ED8696E7347}"/>
              </a:ext>
            </a:extLst>
          </p:cNvPr>
          <p:cNvPicPr>
            <a:picLocks noChangeAspect="1"/>
          </p:cNvPicPr>
          <p:nvPr/>
        </p:nvPicPr>
        <p:blipFill>
          <a:blip r:embed="rId2"/>
          <a:stretch>
            <a:fillRect/>
          </a:stretch>
        </p:blipFill>
        <p:spPr>
          <a:xfrm>
            <a:off x="195629" y="518380"/>
            <a:ext cx="4819650" cy="2409825"/>
          </a:xfrm>
          <a:prstGeom prst="rect">
            <a:avLst/>
          </a:prstGeom>
        </p:spPr>
      </p:pic>
      <p:pic>
        <p:nvPicPr>
          <p:cNvPr id="9" name="图片 8" descr="地图上有字&#10;&#10;描述已自动生成">
            <a:extLst>
              <a:ext uri="{FF2B5EF4-FFF2-40B4-BE49-F238E27FC236}">
                <a16:creationId xmlns:a16="http://schemas.microsoft.com/office/drawing/2014/main" id="{6B9899ED-8B99-4878-A09E-ACF9FDAC7B38}"/>
              </a:ext>
            </a:extLst>
          </p:cNvPr>
          <p:cNvPicPr>
            <a:picLocks noChangeAspect="1"/>
          </p:cNvPicPr>
          <p:nvPr/>
        </p:nvPicPr>
        <p:blipFill>
          <a:blip r:embed="rId3"/>
          <a:stretch>
            <a:fillRect/>
          </a:stretch>
        </p:blipFill>
        <p:spPr>
          <a:xfrm>
            <a:off x="1566862" y="1157069"/>
            <a:ext cx="5400675" cy="2524125"/>
          </a:xfrm>
          <a:prstGeom prst="rect">
            <a:avLst/>
          </a:prstGeom>
        </p:spPr>
      </p:pic>
      <p:pic>
        <p:nvPicPr>
          <p:cNvPr id="11" name="图片 10" descr="地图上有字&#10;&#10;描述已自动生成">
            <a:extLst>
              <a:ext uri="{FF2B5EF4-FFF2-40B4-BE49-F238E27FC236}">
                <a16:creationId xmlns:a16="http://schemas.microsoft.com/office/drawing/2014/main" id="{94AC9EEF-CD6B-41F3-A274-C8D1958C55D6}"/>
              </a:ext>
            </a:extLst>
          </p:cNvPr>
          <p:cNvPicPr>
            <a:picLocks noChangeAspect="1"/>
          </p:cNvPicPr>
          <p:nvPr/>
        </p:nvPicPr>
        <p:blipFill>
          <a:blip r:embed="rId4"/>
          <a:stretch>
            <a:fillRect/>
          </a:stretch>
        </p:blipFill>
        <p:spPr>
          <a:xfrm>
            <a:off x="3338512" y="1809275"/>
            <a:ext cx="3667125" cy="2990850"/>
          </a:xfrm>
          <a:prstGeom prst="rect">
            <a:avLst/>
          </a:prstGeom>
        </p:spPr>
      </p:pic>
      <p:pic>
        <p:nvPicPr>
          <p:cNvPr id="13" name="图片 12" descr="地图的截图&#10;&#10;描述已自动生成">
            <a:extLst>
              <a:ext uri="{FF2B5EF4-FFF2-40B4-BE49-F238E27FC236}">
                <a16:creationId xmlns:a16="http://schemas.microsoft.com/office/drawing/2014/main" id="{86C26F56-5571-4B80-87EA-18B34455AEC8}"/>
              </a:ext>
            </a:extLst>
          </p:cNvPr>
          <p:cNvPicPr>
            <a:picLocks noChangeAspect="1"/>
          </p:cNvPicPr>
          <p:nvPr/>
        </p:nvPicPr>
        <p:blipFill>
          <a:blip r:embed="rId5"/>
          <a:stretch>
            <a:fillRect/>
          </a:stretch>
        </p:blipFill>
        <p:spPr>
          <a:xfrm>
            <a:off x="3962400" y="2109237"/>
            <a:ext cx="6048375" cy="4562475"/>
          </a:xfrm>
          <a:prstGeom prst="rect">
            <a:avLst/>
          </a:prstGeom>
        </p:spPr>
      </p:pic>
      <p:pic>
        <p:nvPicPr>
          <p:cNvPr id="15" name="图片 14" descr="图片包含 游戏机, 文字&#10;&#10;描述已自动生成">
            <a:extLst>
              <a:ext uri="{FF2B5EF4-FFF2-40B4-BE49-F238E27FC236}">
                <a16:creationId xmlns:a16="http://schemas.microsoft.com/office/drawing/2014/main" id="{D868BD11-E65E-45F6-82B9-465465A48C37}"/>
              </a:ext>
            </a:extLst>
          </p:cNvPr>
          <p:cNvPicPr>
            <a:picLocks noChangeAspect="1"/>
          </p:cNvPicPr>
          <p:nvPr/>
        </p:nvPicPr>
        <p:blipFill>
          <a:blip r:embed="rId6"/>
          <a:stretch>
            <a:fillRect/>
          </a:stretch>
        </p:blipFill>
        <p:spPr>
          <a:xfrm>
            <a:off x="6353174" y="2176975"/>
            <a:ext cx="4772025" cy="4524375"/>
          </a:xfrm>
          <a:prstGeom prst="rect">
            <a:avLst/>
          </a:prstGeom>
        </p:spPr>
      </p:pic>
      <p:pic>
        <p:nvPicPr>
          <p:cNvPr id="17" name="图片 16" descr="手机屏幕截图&#10;&#10;描述已自动生成">
            <a:extLst>
              <a:ext uri="{FF2B5EF4-FFF2-40B4-BE49-F238E27FC236}">
                <a16:creationId xmlns:a16="http://schemas.microsoft.com/office/drawing/2014/main" id="{4DF05F65-0A2B-4B0F-967B-92036B04F163}"/>
              </a:ext>
            </a:extLst>
          </p:cNvPr>
          <p:cNvPicPr>
            <a:picLocks noChangeAspect="1"/>
          </p:cNvPicPr>
          <p:nvPr/>
        </p:nvPicPr>
        <p:blipFill>
          <a:blip r:embed="rId7"/>
          <a:stretch>
            <a:fillRect/>
          </a:stretch>
        </p:blipFill>
        <p:spPr>
          <a:xfrm>
            <a:off x="685800" y="3792151"/>
            <a:ext cx="6477000" cy="2162175"/>
          </a:xfrm>
          <a:prstGeom prst="rect">
            <a:avLst/>
          </a:prstGeom>
        </p:spPr>
      </p:pic>
    </p:spTree>
    <p:extLst>
      <p:ext uri="{BB962C8B-B14F-4D97-AF65-F5344CB8AC3E}">
        <p14:creationId xmlns:p14="http://schemas.microsoft.com/office/powerpoint/2010/main" val="3749210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DC503-F43F-4A0E-84F5-10A832F24DF4}"/>
              </a:ext>
            </a:extLst>
          </p:cNvPr>
          <p:cNvSpPr>
            <a:spLocks noGrp="1"/>
          </p:cNvSpPr>
          <p:nvPr>
            <p:ph type="title"/>
          </p:nvPr>
        </p:nvSpPr>
        <p:spPr/>
        <p:txBody>
          <a:bodyPr/>
          <a:lstStyle/>
          <a:p>
            <a:r>
              <a:rPr lang="en-US" altLang="zh-CN" dirty="0"/>
              <a:t>FSM</a:t>
            </a:r>
            <a:r>
              <a:rPr lang="zh-CN" altLang="en-US" dirty="0"/>
              <a:t>：有限状态机</a:t>
            </a:r>
          </a:p>
        </p:txBody>
      </p:sp>
      <p:sp>
        <p:nvSpPr>
          <p:cNvPr id="3" name="内容占位符 2">
            <a:extLst>
              <a:ext uri="{FF2B5EF4-FFF2-40B4-BE49-F238E27FC236}">
                <a16:creationId xmlns:a16="http://schemas.microsoft.com/office/drawing/2014/main" id="{E5E5455D-B7E2-4C03-B912-3DE38EB86A0D}"/>
              </a:ext>
            </a:extLst>
          </p:cNvPr>
          <p:cNvSpPr>
            <a:spLocks noGrp="1"/>
          </p:cNvSpPr>
          <p:nvPr>
            <p:ph idx="1"/>
          </p:nvPr>
        </p:nvSpPr>
        <p:spPr/>
        <p:txBody>
          <a:bodyPr/>
          <a:lstStyle/>
          <a:p>
            <a:r>
              <a:rPr lang="zh-CN" altLang="en-US" dirty="0"/>
              <a:t>可以表述为</a:t>
            </a:r>
            <a:endParaRPr lang="en-US" altLang="zh-CN" dirty="0"/>
          </a:p>
          <a:p>
            <a:r>
              <a:rPr lang="en-US" altLang="zh-CN" dirty="0"/>
              <a:t>State(S) x Event(E) -&gt; Actions (A), State(S’)</a:t>
            </a:r>
          </a:p>
          <a:p>
            <a:r>
              <a:rPr lang="zh-CN" altLang="en-US" dirty="0"/>
              <a:t>这些关系的意思可以这样理解：</a:t>
            </a:r>
          </a:p>
          <a:p>
            <a:pPr marL="0" indent="0">
              <a:buNone/>
            </a:pPr>
            <a:r>
              <a:rPr lang="zh-CN" altLang="en-US" dirty="0"/>
              <a:t>如果我们当前处于状态</a:t>
            </a:r>
            <a:r>
              <a:rPr lang="en-US" altLang="zh-CN" dirty="0"/>
              <a:t>S</a:t>
            </a:r>
            <a:r>
              <a:rPr lang="zh-CN" altLang="en-US" dirty="0"/>
              <a:t>，发生了</a:t>
            </a:r>
            <a:r>
              <a:rPr lang="en-US" altLang="zh-CN" dirty="0"/>
              <a:t>E</a:t>
            </a:r>
            <a:r>
              <a:rPr lang="zh-CN" altLang="en-US" dirty="0"/>
              <a:t>事件，则我们应执行操作</a:t>
            </a:r>
            <a:r>
              <a:rPr lang="en-US" altLang="zh-CN" dirty="0"/>
              <a:t>A</a:t>
            </a:r>
            <a:r>
              <a:rPr lang="zh-CN" altLang="en-US" dirty="0"/>
              <a:t>，然后将状态转换为</a:t>
            </a:r>
            <a:r>
              <a:rPr lang="en-US" altLang="zh-CN" dirty="0"/>
              <a:t>S’</a:t>
            </a:r>
            <a:r>
              <a:rPr lang="zh-CN" altLang="en-US" dirty="0"/>
              <a:t>。</a:t>
            </a:r>
          </a:p>
        </p:txBody>
      </p:sp>
    </p:spTree>
    <p:extLst>
      <p:ext uri="{BB962C8B-B14F-4D97-AF65-F5344CB8AC3E}">
        <p14:creationId xmlns:p14="http://schemas.microsoft.com/office/powerpoint/2010/main" val="47371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7C668-F958-4EFC-A80D-F0744B45DC20}"/>
              </a:ext>
            </a:extLst>
          </p:cNvPr>
          <p:cNvSpPr>
            <a:spLocks noGrp="1"/>
          </p:cNvSpPr>
          <p:nvPr>
            <p:ph type="title"/>
          </p:nvPr>
        </p:nvSpPr>
        <p:spPr/>
        <p:txBody>
          <a:bodyPr/>
          <a:lstStyle/>
          <a:p>
            <a:r>
              <a:rPr lang="en-US" altLang="zh-CN" dirty="0" err="1"/>
              <a:t>Akka</a:t>
            </a:r>
            <a:r>
              <a:rPr lang="en-US" altLang="zh-CN" dirty="0"/>
              <a:t> Remoting</a:t>
            </a:r>
            <a:endParaRPr lang="zh-CN" altLang="en-US" dirty="0"/>
          </a:p>
        </p:txBody>
      </p:sp>
      <p:sp>
        <p:nvSpPr>
          <p:cNvPr id="3" name="内容占位符 2">
            <a:extLst>
              <a:ext uri="{FF2B5EF4-FFF2-40B4-BE49-F238E27FC236}">
                <a16:creationId xmlns:a16="http://schemas.microsoft.com/office/drawing/2014/main" id="{94390488-9800-4D84-91A8-6503E52A29DE}"/>
              </a:ext>
            </a:extLst>
          </p:cNvPr>
          <p:cNvSpPr>
            <a:spLocks noGrp="1"/>
          </p:cNvSpPr>
          <p:nvPr>
            <p:ph idx="1"/>
          </p:nvPr>
        </p:nvSpPr>
        <p:spPr/>
        <p:txBody>
          <a:bodyPr/>
          <a:lstStyle/>
          <a:p>
            <a:r>
              <a:rPr lang="en-US" altLang="zh-CN" dirty="0" err="1"/>
              <a:t>Akka</a:t>
            </a:r>
            <a:r>
              <a:rPr lang="zh-CN" altLang="en-US" dirty="0"/>
              <a:t>远程通讯框架，默认使用</a:t>
            </a:r>
            <a:r>
              <a:rPr lang="en-US" altLang="zh-CN" dirty="0" err="1"/>
              <a:t>Akka</a:t>
            </a:r>
            <a:r>
              <a:rPr lang="en-US" altLang="zh-CN" dirty="0"/>
              <a:t> Streams TCP</a:t>
            </a:r>
            <a:r>
              <a:rPr lang="zh-CN" altLang="en-US" dirty="0"/>
              <a:t>。</a:t>
            </a:r>
            <a:endParaRPr lang="en-US" altLang="zh-CN" dirty="0"/>
          </a:p>
          <a:p>
            <a:r>
              <a:rPr lang="en-US" altLang="zh-CN" dirty="0" err="1"/>
              <a:t>Akka</a:t>
            </a:r>
            <a:r>
              <a:rPr lang="en-US" altLang="zh-CN" dirty="0"/>
              <a:t> Streams TCP</a:t>
            </a:r>
            <a:r>
              <a:rPr lang="zh-CN" altLang="en-US" dirty="0"/>
              <a:t>是基于</a:t>
            </a:r>
            <a:r>
              <a:rPr lang="en-US" altLang="zh-CN" dirty="0" err="1"/>
              <a:t>Reactice</a:t>
            </a:r>
            <a:r>
              <a:rPr lang="zh-CN" altLang="en-US" dirty="0"/>
              <a:t>协议支持背压的网络通讯框架。</a:t>
            </a:r>
            <a:endParaRPr lang="en-US" altLang="zh-CN" dirty="0"/>
          </a:p>
          <a:p>
            <a:r>
              <a:rPr lang="zh-CN" altLang="en-US" dirty="0"/>
              <a:t>一般集群应用中没有任何感知</a:t>
            </a:r>
            <a:endParaRPr lang="en-US" altLang="zh-CN" dirty="0"/>
          </a:p>
        </p:txBody>
      </p:sp>
    </p:spTree>
    <p:extLst>
      <p:ext uri="{BB962C8B-B14F-4D97-AF65-F5344CB8AC3E}">
        <p14:creationId xmlns:p14="http://schemas.microsoft.com/office/powerpoint/2010/main" val="2176011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3C005-7570-47DB-954F-1A52E01463D5}"/>
              </a:ext>
            </a:extLst>
          </p:cNvPr>
          <p:cNvSpPr>
            <a:spLocks noGrp="1"/>
          </p:cNvSpPr>
          <p:nvPr>
            <p:ph type="title"/>
          </p:nvPr>
        </p:nvSpPr>
        <p:spPr/>
        <p:txBody>
          <a:bodyPr/>
          <a:lstStyle/>
          <a:p>
            <a:r>
              <a:rPr lang="en-US" altLang="zh-CN" dirty="0" err="1"/>
              <a:t>Akka</a:t>
            </a:r>
            <a:r>
              <a:rPr lang="zh-CN" altLang="en-US" dirty="0"/>
              <a:t>持久化</a:t>
            </a:r>
          </a:p>
        </p:txBody>
      </p:sp>
      <p:sp>
        <p:nvSpPr>
          <p:cNvPr id="3" name="内容占位符 2">
            <a:extLst>
              <a:ext uri="{FF2B5EF4-FFF2-40B4-BE49-F238E27FC236}">
                <a16:creationId xmlns:a16="http://schemas.microsoft.com/office/drawing/2014/main" id="{600F7EE6-4E2A-400D-9687-A5FDBE7CDE6A}"/>
              </a:ext>
            </a:extLst>
          </p:cNvPr>
          <p:cNvSpPr>
            <a:spLocks noGrp="1"/>
          </p:cNvSpPr>
          <p:nvPr>
            <p:ph idx="1"/>
          </p:nvPr>
        </p:nvSpPr>
        <p:spPr/>
        <p:txBody>
          <a:bodyPr/>
          <a:lstStyle/>
          <a:p>
            <a:r>
              <a:rPr lang="en-US" altLang="zh-CN" dirty="0" err="1"/>
              <a:t>Akka</a:t>
            </a:r>
            <a:r>
              <a:rPr lang="zh-CN" altLang="en-US" dirty="0"/>
              <a:t>持久化使有状态的</a:t>
            </a:r>
            <a:r>
              <a:rPr lang="en-US" altLang="zh-CN" dirty="0"/>
              <a:t>actor</a:t>
            </a:r>
            <a:r>
              <a:rPr lang="zh-CN" altLang="en-US" dirty="0"/>
              <a:t>能留存其内部状态，以便在因</a:t>
            </a:r>
            <a:r>
              <a:rPr lang="en-US" altLang="zh-CN" dirty="0"/>
              <a:t>JVM</a:t>
            </a:r>
            <a:r>
              <a:rPr lang="zh-CN" altLang="en-US" dirty="0"/>
              <a:t>崩溃、监管者引起，或在集群中迁移导致的</a:t>
            </a:r>
            <a:r>
              <a:rPr lang="en-US" altLang="zh-CN" dirty="0"/>
              <a:t>actor</a:t>
            </a:r>
            <a:r>
              <a:rPr lang="zh-CN" altLang="en-US" dirty="0"/>
              <a:t>启动、重启时恢复它。</a:t>
            </a:r>
            <a:r>
              <a:rPr lang="en-US" altLang="zh-CN" dirty="0" err="1"/>
              <a:t>Akka</a:t>
            </a:r>
            <a:r>
              <a:rPr lang="zh-CN" altLang="en-US" dirty="0"/>
              <a:t>持久化背后的关键概念是持久化的只是一个</a:t>
            </a:r>
            <a:r>
              <a:rPr lang="en-US" altLang="zh-CN" dirty="0"/>
              <a:t>actor</a:t>
            </a:r>
            <a:r>
              <a:rPr lang="zh-CN" altLang="en-US" dirty="0"/>
              <a:t>的内部状态的的变化，而不是直接持久化其当前状态。</a:t>
            </a:r>
            <a:endParaRPr lang="en-US" altLang="zh-CN" dirty="0"/>
          </a:p>
          <a:p>
            <a:r>
              <a:rPr lang="zh-CN" altLang="en-US" dirty="0"/>
              <a:t>其实现基于事件朔源。一个持久化</a:t>
            </a:r>
            <a:r>
              <a:rPr lang="en-US" altLang="zh-CN" dirty="0"/>
              <a:t>actor</a:t>
            </a:r>
            <a:r>
              <a:rPr lang="zh-CN" altLang="en-US" dirty="0"/>
              <a:t>接收一个 </a:t>
            </a:r>
            <a:r>
              <a:rPr lang="en-US" altLang="zh-CN" dirty="0"/>
              <a:t>(</a:t>
            </a:r>
            <a:r>
              <a:rPr lang="zh-CN" altLang="en-US" dirty="0"/>
              <a:t>非持久化</a:t>
            </a:r>
            <a:r>
              <a:rPr lang="en-US" altLang="zh-CN" dirty="0"/>
              <a:t>) </a:t>
            </a:r>
            <a:r>
              <a:rPr lang="zh-CN" altLang="en-US" dirty="0"/>
              <a:t>命令，它首先会被验证是否可以被应用到当前状态。在这里，验证可以意味着任何东西，例如从对命令消息字段的简单检查，到引用若干外部服务。如果验证成功，从该命令生成事件，表示命令的效果。然后这些事件被持久化，在成功的持久化后，用于改变</a:t>
            </a:r>
            <a:r>
              <a:rPr lang="en-US" altLang="zh-CN" dirty="0"/>
              <a:t>actor</a:t>
            </a:r>
            <a:r>
              <a:rPr lang="zh-CN" altLang="en-US" dirty="0"/>
              <a:t>的状态。当持久化</a:t>
            </a:r>
            <a:r>
              <a:rPr lang="en-US" altLang="zh-CN" dirty="0"/>
              <a:t>actor</a:t>
            </a:r>
            <a:r>
              <a:rPr lang="zh-CN" altLang="en-US" dirty="0"/>
              <a:t>需要恢复时，仅重播持久化的事件，因为我们知道他们可以被成功地应用。换句话说，与命令不同，被重播到一个持久化</a:t>
            </a:r>
            <a:r>
              <a:rPr lang="en-US" altLang="zh-CN" dirty="0"/>
              <a:t>actor</a:t>
            </a:r>
            <a:r>
              <a:rPr lang="zh-CN" altLang="en-US" dirty="0"/>
              <a:t>的事件不能失败。事件来源的</a:t>
            </a:r>
            <a:r>
              <a:rPr lang="en-US" altLang="zh-CN" dirty="0"/>
              <a:t>actor</a:t>
            </a:r>
            <a:r>
              <a:rPr lang="zh-CN" altLang="en-US" dirty="0"/>
              <a:t>当然也可以处理不改变应用程序状态的命令，例如查询命令。</a:t>
            </a:r>
          </a:p>
        </p:txBody>
      </p:sp>
    </p:spTree>
    <p:extLst>
      <p:ext uri="{BB962C8B-B14F-4D97-AF65-F5344CB8AC3E}">
        <p14:creationId xmlns:p14="http://schemas.microsoft.com/office/powerpoint/2010/main" val="3456609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DB403-CC50-4693-B05E-95A34405EF02}"/>
              </a:ext>
            </a:extLst>
          </p:cNvPr>
          <p:cNvSpPr>
            <a:spLocks noGrp="1"/>
          </p:cNvSpPr>
          <p:nvPr>
            <p:ph type="title"/>
          </p:nvPr>
        </p:nvSpPr>
        <p:spPr/>
        <p:txBody>
          <a:bodyPr/>
          <a:lstStyle/>
          <a:p>
            <a:r>
              <a:rPr lang="en-US" altLang="zh-CN" dirty="0"/>
              <a:t>AKKA </a:t>
            </a:r>
            <a:r>
              <a:rPr lang="zh-CN" altLang="en-US" dirty="0"/>
              <a:t>集群</a:t>
            </a:r>
          </a:p>
        </p:txBody>
      </p:sp>
      <p:sp>
        <p:nvSpPr>
          <p:cNvPr id="3" name="内容占位符 2">
            <a:extLst>
              <a:ext uri="{FF2B5EF4-FFF2-40B4-BE49-F238E27FC236}">
                <a16:creationId xmlns:a16="http://schemas.microsoft.com/office/drawing/2014/main" id="{E4D5A00C-245B-4021-82A5-E42E694F22FE}"/>
              </a:ext>
            </a:extLst>
          </p:cNvPr>
          <p:cNvSpPr>
            <a:spLocks noGrp="1"/>
          </p:cNvSpPr>
          <p:nvPr>
            <p:ph idx="1"/>
          </p:nvPr>
        </p:nvSpPr>
        <p:spPr/>
        <p:txBody>
          <a:bodyPr>
            <a:normAutofit fontScale="92500"/>
          </a:bodyPr>
          <a:lstStyle/>
          <a:p>
            <a:r>
              <a:rPr lang="en-US" altLang="zh-CN" dirty="0" err="1"/>
              <a:t>Akka</a:t>
            </a:r>
            <a:r>
              <a:rPr lang="en-US" altLang="zh-CN" dirty="0"/>
              <a:t> Cluster</a:t>
            </a:r>
            <a:r>
              <a:rPr lang="zh-CN" altLang="en-US" dirty="0"/>
              <a:t>将多个</a:t>
            </a:r>
            <a:r>
              <a:rPr lang="en-US" altLang="zh-CN" dirty="0"/>
              <a:t>JVM</a:t>
            </a:r>
            <a:r>
              <a:rPr lang="zh-CN" altLang="en-US" dirty="0"/>
              <a:t>连接整合在一起，实现消息地址的透明化和统一化使用管理，集成一体化的消息驱动系统。最终目的是将一个大型程序分割成若干子程序，部署到很多</a:t>
            </a:r>
            <a:r>
              <a:rPr lang="en-US" altLang="zh-CN" dirty="0"/>
              <a:t>JVM</a:t>
            </a:r>
            <a:r>
              <a:rPr lang="zh-CN" altLang="en-US" dirty="0"/>
              <a:t>上去实现程序的分布式并行运算。更重要的是</a:t>
            </a:r>
            <a:r>
              <a:rPr lang="en-US" altLang="zh-CN" dirty="0"/>
              <a:t>, </a:t>
            </a:r>
            <a:r>
              <a:rPr lang="en-US" altLang="zh-CN" dirty="0" err="1"/>
              <a:t>Akka</a:t>
            </a:r>
            <a:r>
              <a:rPr lang="en-US" altLang="zh-CN" dirty="0"/>
              <a:t> Cluster</a:t>
            </a:r>
            <a:r>
              <a:rPr lang="zh-CN" altLang="en-US" dirty="0"/>
              <a:t>集群构建与</a:t>
            </a:r>
            <a:r>
              <a:rPr lang="en-US" altLang="zh-CN" dirty="0"/>
              <a:t>Actor</a:t>
            </a:r>
            <a:r>
              <a:rPr lang="zh-CN" altLang="en-US" dirty="0"/>
              <a:t>编程没有直接的联系，集群构建是在</a:t>
            </a:r>
            <a:r>
              <a:rPr lang="en-US" altLang="zh-CN" dirty="0" err="1"/>
              <a:t>ActorSystem</a:t>
            </a:r>
            <a:r>
              <a:rPr lang="zh-CN" altLang="en-US" dirty="0"/>
              <a:t>层面上，实现了</a:t>
            </a:r>
            <a:r>
              <a:rPr lang="en-US" altLang="zh-CN" dirty="0"/>
              <a:t>Actor</a:t>
            </a:r>
            <a:r>
              <a:rPr lang="zh-CN" altLang="en-US" dirty="0"/>
              <a:t>消息地址的透明化，无需考虑目标运行环节是否分布式，可以按照正常的</a:t>
            </a:r>
            <a:r>
              <a:rPr lang="en-US" altLang="zh-CN" dirty="0"/>
              <a:t>Actor</a:t>
            </a:r>
            <a:r>
              <a:rPr lang="zh-CN" altLang="en-US" dirty="0"/>
              <a:t>编程模式进行开发。</a:t>
            </a:r>
            <a:endParaRPr lang="en-US" altLang="zh-CN" dirty="0"/>
          </a:p>
          <a:p>
            <a:r>
              <a:rPr lang="zh-CN" altLang="en-US" dirty="0"/>
              <a:t>并且采用去中心化的</a:t>
            </a:r>
            <a:r>
              <a:rPr lang="en-US" altLang="zh-CN" dirty="0"/>
              <a:t>GOSSIP</a:t>
            </a:r>
            <a:r>
              <a:rPr lang="zh-CN" altLang="en-US" dirty="0"/>
              <a:t>协议和</a:t>
            </a:r>
            <a:r>
              <a:rPr lang="en-US" altLang="zh-CN" dirty="0"/>
              <a:t>CRDT</a:t>
            </a:r>
            <a:r>
              <a:rPr lang="zh-CN" altLang="en-US" dirty="0"/>
              <a:t>算法实现集群元数据一致性。只需要配置种子节点所有</a:t>
            </a:r>
            <a:r>
              <a:rPr lang="en-US" altLang="zh-CN" dirty="0"/>
              <a:t>Actor</a:t>
            </a:r>
            <a:r>
              <a:rPr lang="zh-CN" altLang="en-US" dirty="0"/>
              <a:t>的系统可以随意横向扩展。</a:t>
            </a:r>
            <a:endParaRPr lang="en-US" altLang="zh-CN" dirty="0"/>
          </a:p>
          <a:p>
            <a:r>
              <a:rPr lang="en-US" altLang="zh-CN" dirty="0" err="1"/>
              <a:t>Akka</a:t>
            </a:r>
            <a:r>
              <a:rPr lang="zh-CN" altLang="en-US" dirty="0"/>
              <a:t>集群分为集群单例和集群分片。</a:t>
            </a:r>
            <a:endParaRPr lang="en-US" altLang="zh-CN" dirty="0"/>
          </a:p>
          <a:p>
            <a:r>
              <a:rPr lang="zh-CN" altLang="en-US" dirty="0"/>
              <a:t>集群单例：整个集群只有唯一一个</a:t>
            </a:r>
            <a:r>
              <a:rPr lang="en-US" altLang="zh-CN" dirty="0"/>
              <a:t>Actor</a:t>
            </a:r>
            <a:r>
              <a:rPr lang="zh-CN" altLang="en-US" dirty="0"/>
              <a:t>节点，并且失败后会随机在集群中启动唯一一个。</a:t>
            </a:r>
            <a:endParaRPr lang="en-US" altLang="zh-CN" dirty="0"/>
          </a:p>
          <a:p>
            <a:r>
              <a:rPr lang="zh-CN" altLang="en-US" dirty="0"/>
              <a:t>集群分片：当需要在群集中的多个节点之间分布角色并希望能够使用其逻辑标识符与角色进行交互，而又不必关心角色在群集中的物理位置时可以使用集群分片，其可以代表领域驱动中的聚合根。可以通过实体</a:t>
            </a:r>
            <a:r>
              <a:rPr lang="en-US" altLang="zh-CN" dirty="0"/>
              <a:t>id</a:t>
            </a:r>
            <a:r>
              <a:rPr lang="zh-CN" altLang="en-US" dirty="0"/>
              <a:t>将分片分布到集群上，每个分片仅在一个地方运行。</a:t>
            </a:r>
          </a:p>
        </p:txBody>
      </p:sp>
    </p:spTree>
    <p:extLst>
      <p:ext uri="{BB962C8B-B14F-4D97-AF65-F5344CB8AC3E}">
        <p14:creationId xmlns:p14="http://schemas.microsoft.com/office/powerpoint/2010/main" val="1874076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A29F0-1BB2-48BB-B07D-A18D9C273A8E}"/>
              </a:ext>
            </a:extLst>
          </p:cNvPr>
          <p:cNvSpPr>
            <a:spLocks noGrp="1"/>
          </p:cNvSpPr>
          <p:nvPr>
            <p:ph type="title"/>
          </p:nvPr>
        </p:nvSpPr>
        <p:spPr/>
        <p:txBody>
          <a:bodyPr/>
          <a:lstStyle/>
          <a:p>
            <a:r>
              <a:rPr lang="en-US" altLang="zh-CN" dirty="0" err="1"/>
              <a:t>Akka</a:t>
            </a:r>
            <a:r>
              <a:rPr lang="zh-CN" altLang="en-US" dirty="0"/>
              <a:t>与</a:t>
            </a:r>
            <a:r>
              <a:rPr lang="en-US" altLang="zh-CN" dirty="0"/>
              <a:t>DDD</a:t>
            </a:r>
            <a:r>
              <a:rPr lang="zh-CN" altLang="en-US" dirty="0"/>
              <a:t>结合</a:t>
            </a:r>
          </a:p>
        </p:txBody>
      </p:sp>
      <p:sp>
        <p:nvSpPr>
          <p:cNvPr id="3" name="内容占位符 2">
            <a:extLst>
              <a:ext uri="{FF2B5EF4-FFF2-40B4-BE49-F238E27FC236}">
                <a16:creationId xmlns:a16="http://schemas.microsoft.com/office/drawing/2014/main" id="{1A5FEE5F-B44A-43A4-A1AF-BFB265F424FB}"/>
              </a:ext>
            </a:extLst>
          </p:cNvPr>
          <p:cNvSpPr>
            <a:spLocks noGrp="1"/>
          </p:cNvSpPr>
          <p:nvPr>
            <p:ph idx="1"/>
          </p:nvPr>
        </p:nvSpPr>
        <p:spPr/>
        <p:txBody>
          <a:bodyPr/>
          <a:lstStyle/>
          <a:p>
            <a:r>
              <a:rPr lang="zh-CN" altLang="en-US" dirty="0"/>
              <a:t>可基于持久化，集群分片实现事件驱动与事件朔源的</a:t>
            </a:r>
            <a:r>
              <a:rPr lang="en-US" altLang="zh-CN" dirty="0"/>
              <a:t>CQRS</a:t>
            </a:r>
            <a:r>
              <a:rPr lang="zh-CN" altLang="en-US" dirty="0"/>
              <a:t>方式实现</a:t>
            </a:r>
            <a:r>
              <a:rPr lang="en-US" altLang="zh-CN" dirty="0"/>
              <a:t>DDD</a:t>
            </a:r>
            <a:r>
              <a:rPr lang="zh-CN" altLang="en-US" dirty="0"/>
              <a:t>项目</a:t>
            </a:r>
          </a:p>
        </p:txBody>
      </p:sp>
    </p:spTree>
    <p:extLst>
      <p:ext uri="{BB962C8B-B14F-4D97-AF65-F5344CB8AC3E}">
        <p14:creationId xmlns:p14="http://schemas.microsoft.com/office/powerpoint/2010/main" val="90266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911DC-F8A3-4F68-BD9E-25B9C2415BD9}"/>
              </a:ext>
            </a:extLst>
          </p:cNvPr>
          <p:cNvSpPr>
            <a:spLocks noGrp="1"/>
          </p:cNvSpPr>
          <p:nvPr>
            <p:ph type="title"/>
          </p:nvPr>
        </p:nvSpPr>
        <p:spPr/>
        <p:txBody>
          <a:bodyPr/>
          <a:lstStyle/>
          <a:p>
            <a:r>
              <a:rPr lang="zh-CN" altLang="en-US" dirty="0"/>
              <a:t>范式</a:t>
            </a:r>
            <a:r>
              <a:rPr lang="en-US" altLang="zh-CN"/>
              <a:t>-</a:t>
            </a:r>
            <a:r>
              <a:rPr lang="zh-CN" altLang="en-US"/>
              <a:t>基于</a:t>
            </a:r>
            <a:r>
              <a:rPr lang="en-US" altLang="zh-CN" err="1"/>
              <a:t>scala</a:t>
            </a:r>
            <a:r>
              <a:rPr lang="zh-CN" altLang="en-US"/>
              <a:t>的函数式编程</a:t>
            </a:r>
            <a:endParaRPr lang="zh-CN" altLang="en-US" dirty="0"/>
          </a:p>
        </p:txBody>
      </p:sp>
      <p:sp>
        <p:nvSpPr>
          <p:cNvPr id="3" name="内容占位符 2">
            <a:extLst>
              <a:ext uri="{FF2B5EF4-FFF2-40B4-BE49-F238E27FC236}">
                <a16:creationId xmlns:a16="http://schemas.microsoft.com/office/drawing/2014/main" id="{E2208D37-9F76-4519-8E8B-E6EE2ACE3244}"/>
              </a:ext>
            </a:extLst>
          </p:cNvPr>
          <p:cNvSpPr>
            <a:spLocks noGrp="1"/>
          </p:cNvSpPr>
          <p:nvPr>
            <p:ph idx="1"/>
          </p:nvPr>
        </p:nvSpPr>
        <p:spPr/>
        <p:txBody>
          <a:bodyPr>
            <a:normAutofit/>
          </a:bodyPr>
          <a:lstStyle/>
          <a:p>
            <a:r>
              <a:rPr lang="zh-CN" altLang="en-US" b="1"/>
              <a:t>函数式编程的概念：每次给函数传入相同的输入，总是返回相同的值，没有副作用。</a:t>
            </a:r>
            <a:endParaRPr lang="en-US" altLang="zh-CN" b="1"/>
          </a:p>
          <a:p>
            <a:r>
              <a:rPr lang="zh-CN" altLang="en-US" b="1"/>
              <a:t>函数式的特点：</a:t>
            </a:r>
            <a:endParaRPr lang="en-US" altLang="zh-CN" b="1"/>
          </a:p>
          <a:p>
            <a:r>
              <a:rPr lang="zh-CN" altLang="en-US"/>
              <a:t>不可变性：变量值不可变，不能指向不同的值。改变值就会返回一个新的对象。</a:t>
            </a:r>
            <a:endParaRPr lang="en-US" altLang="zh-CN"/>
          </a:p>
          <a:p>
            <a:r>
              <a:rPr lang="zh-CN" altLang="en-US"/>
              <a:t>引用透明：改变一个集合的值，对之前使用方没有影响。</a:t>
            </a:r>
            <a:endParaRPr lang="en-US" altLang="zh-CN"/>
          </a:p>
          <a:p>
            <a:r>
              <a:rPr lang="zh-CN" altLang="en-US"/>
              <a:t>无副作用：同一个函数，任何时候调用都不会产生其他的结果。</a:t>
            </a:r>
            <a:endParaRPr lang="en-US" altLang="zh-CN" b="1"/>
          </a:p>
          <a:p>
            <a:r>
              <a:rPr lang="zh-CN" altLang="en-US" b="1"/>
              <a:t>函数作为一等公民：可以将函数作为值传递。</a:t>
            </a:r>
            <a:endParaRPr lang="en-US" altLang="zh-CN"/>
          </a:p>
          <a:p>
            <a:endParaRPr lang="en-US" altLang="zh-CN"/>
          </a:p>
          <a:p>
            <a:r>
              <a:rPr lang="zh-CN" altLang="en-US"/>
              <a:t>不用考虑并发问题，非常好的并行性，适用于大型分布式系统和多核</a:t>
            </a:r>
            <a:r>
              <a:rPr lang="en-US" altLang="zh-CN" err="1"/>
              <a:t>cpu</a:t>
            </a:r>
            <a:endParaRPr lang="zh-CN" altLang="en-US" dirty="0"/>
          </a:p>
        </p:txBody>
      </p:sp>
    </p:spTree>
    <p:extLst>
      <p:ext uri="{BB962C8B-B14F-4D97-AF65-F5344CB8AC3E}">
        <p14:creationId xmlns:p14="http://schemas.microsoft.com/office/powerpoint/2010/main" val="2404370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863E8F-4DA1-479C-A590-A0A2E0C03754}"/>
              </a:ext>
            </a:extLst>
          </p:cNvPr>
          <p:cNvSpPr>
            <a:spLocks noGrp="1"/>
          </p:cNvSpPr>
          <p:nvPr>
            <p:ph type="title"/>
          </p:nvPr>
        </p:nvSpPr>
        <p:spPr/>
        <p:txBody>
          <a:bodyPr/>
          <a:lstStyle/>
          <a:p>
            <a:r>
              <a:rPr lang="en-US" altLang="zh-CN"/>
              <a:t>Scala</a:t>
            </a:r>
            <a:r>
              <a:rPr lang="zh-CN" altLang="en-US"/>
              <a:t>的常见特性</a:t>
            </a:r>
          </a:p>
        </p:txBody>
      </p:sp>
      <p:sp>
        <p:nvSpPr>
          <p:cNvPr id="3" name="内容占位符 2">
            <a:extLst>
              <a:ext uri="{FF2B5EF4-FFF2-40B4-BE49-F238E27FC236}">
                <a16:creationId xmlns:a16="http://schemas.microsoft.com/office/drawing/2014/main" id="{7A13CF68-EE28-4763-A029-5B7A9F583BF7}"/>
              </a:ext>
            </a:extLst>
          </p:cNvPr>
          <p:cNvSpPr>
            <a:spLocks noGrp="1"/>
          </p:cNvSpPr>
          <p:nvPr>
            <p:ph idx="1"/>
          </p:nvPr>
        </p:nvSpPr>
        <p:spPr/>
        <p:txBody>
          <a:bodyPr/>
          <a:lstStyle/>
          <a:p>
            <a:r>
              <a:rPr lang="zh-CN" altLang="en-US"/>
              <a:t>单例对象，伴生对象</a:t>
            </a:r>
            <a:endParaRPr lang="en-US" altLang="zh-CN"/>
          </a:p>
          <a:p>
            <a:r>
              <a:rPr lang="zh-CN" altLang="en-US"/>
              <a:t>不可变集合</a:t>
            </a:r>
            <a:endParaRPr lang="en-US" altLang="zh-CN"/>
          </a:p>
          <a:p>
            <a:r>
              <a:rPr lang="zh-CN" altLang="en-US"/>
              <a:t>模式匹配，样例类</a:t>
            </a:r>
            <a:endParaRPr lang="en-US" altLang="zh-CN"/>
          </a:p>
          <a:p>
            <a:r>
              <a:rPr lang="en-US" altLang="zh-CN" dirty="0"/>
              <a:t>Future</a:t>
            </a:r>
            <a:r>
              <a:rPr lang="zh-CN" altLang="en-US" dirty="0"/>
              <a:t>，</a:t>
            </a:r>
            <a:r>
              <a:rPr lang="en-US" altLang="zh-CN" dirty="0" err="1"/>
              <a:t>Promis</a:t>
            </a:r>
            <a:endParaRPr lang="en-US" altLang="zh-CN" dirty="0"/>
          </a:p>
        </p:txBody>
      </p:sp>
    </p:spTree>
    <p:extLst>
      <p:ext uri="{BB962C8B-B14F-4D97-AF65-F5344CB8AC3E}">
        <p14:creationId xmlns:p14="http://schemas.microsoft.com/office/powerpoint/2010/main" val="4186340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25F35-9BE6-4099-A1DA-47318E39F23C}"/>
              </a:ext>
            </a:extLst>
          </p:cNvPr>
          <p:cNvSpPr>
            <a:spLocks noGrp="1"/>
          </p:cNvSpPr>
          <p:nvPr>
            <p:ph type="title"/>
          </p:nvPr>
        </p:nvSpPr>
        <p:spPr/>
        <p:txBody>
          <a:bodyPr/>
          <a:lstStyle/>
          <a:p>
            <a:r>
              <a:rPr lang="zh-CN" altLang="en-US" dirty="0"/>
              <a:t>常见的并发模型</a:t>
            </a:r>
          </a:p>
        </p:txBody>
      </p:sp>
      <p:sp>
        <p:nvSpPr>
          <p:cNvPr id="3" name="内容占位符 2">
            <a:extLst>
              <a:ext uri="{FF2B5EF4-FFF2-40B4-BE49-F238E27FC236}">
                <a16:creationId xmlns:a16="http://schemas.microsoft.com/office/drawing/2014/main" id="{39C41BAD-247D-4516-A258-70E8C7F6C934}"/>
              </a:ext>
            </a:extLst>
          </p:cNvPr>
          <p:cNvSpPr>
            <a:spLocks noGrp="1"/>
          </p:cNvSpPr>
          <p:nvPr>
            <p:ph idx="1"/>
          </p:nvPr>
        </p:nvSpPr>
        <p:spPr/>
        <p:txBody>
          <a:bodyPr/>
          <a:lstStyle/>
          <a:p>
            <a:r>
              <a:rPr lang="en-US" altLang="zh-CN"/>
              <a:t>Thread</a:t>
            </a:r>
          </a:p>
          <a:p>
            <a:r>
              <a:rPr lang="en-US" altLang="zh-CN"/>
              <a:t>Reactor</a:t>
            </a:r>
          </a:p>
          <a:p>
            <a:r>
              <a:rPr lang="en-US" altLang="zh-CN"/>
              <a:t>Future/Promise</a:t>
            </a:r>
          </a:p>
          <a:p>
            <a:r>
              <a:rPr lang="en-US" altLang="zh-CN" err="1"/>
              <a:t>Csp</a:t>
            </a:r>
            <a:endParaRPr lang="en-US" altLang="zh-CN"/>
          </a:p>
          <a:p>
            <a:r>
              <a:rPr lang="en-US" altLang="zh-CN"/>
              <a:t>Actor</a:t>
            </a:r>
          </a:p>
          <a:p>
            <a:endParaRPr lang="zh-CN" altLang="en-US" dirty="0"/>
          </a:p>
        </p:txBody>
      </p:sp>
    </p:spTree>
    <p:extLst>
      <p:ext uri="{BB962C8B-B14F-4D97-AF65-F5344CB8AC3E}">
        <p14:creationId xmlns:p14="http://schemas.microsoft.com/office/powerpoint/2010/main" val="3618675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C33C1B-CBDB-4A7C-AD4C-6DFFD1AC0728}"/>
              </a:ext>
            </a:extLst>
          </p:cNvPr>
          <p:cNvSpPr>
            <a:spLocks noGrp="1"/>
          </p:cNvSpPr>
          <p:nvPr>
            <p:ph type="title"/>
          </p:nvPr>
        </p:nvSpPr>
        <p:spPr/>
        <p:txBody>
          <a:bodyPr/>
          <a:lstStyle/>
          <a:p>
            <a:r>
              <a:rPr lang="zh-CN" altLang="en-US"/>
              <a:t>响应式</a:t>
            </a:r>
            <a:r>
              <a:rPr lang="zh-CN" altLang="en-US" dirty="0"/>
              <a:t>架构</a:t>
            </a:r>
          </a:p>
        </p:txBody>
      </p:sp>
      <p:sp>
        <p:nvSpPr>
          <p:cNvPr id="3" name="内容占位符 2">
            <a:extLst>
              <a:ext uri="{FF2B5EF4-FFF2-40B4-BE49-F238E27FC236}">
                <a16:creationId xmlns:a16="http://schemas.microsoft.com/office/drawing/2014/main" id="{DEFB19E9-B174-4290-AAB6-7B7AB8A6DAB5}"/>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03278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C515E0-DEDC-4602-8F79-02AAFE1071D5}"/>
              </a:ext>
            </a:extLst>
          </p:cNvPr>
          <p:cNvSpPr>
            <a:spLocks noGrp="1"/>
          </p:cNvSpPr>
          <p:nvPr>
            <p:ph type="title"/>
          </p:nvPr>
        </p:nvSpPr>
        <p:spPr>
          <a:xfrm>
            <a:off x="1946246" y="764373"/>
            <a:ext cx="9559954" cy="1293028"/>
          </a:xfrm>
        </p:spPr>
        <p:txBody>
          <a:bodyPr/>
          <a:lstStyle/>
          <a:p>
            <a:r>
              <a:rPr lang="zh-CN" altLang="en-US" dirty="0"/>
              <a:t>变革的号角：领域驱动设计与响应式宣言</a:t>
            </a:r>
          </a:p>
        </p:txBody>
      </p:sp>
      <p:sp>
        <p:nvSpPr>
          <p:cNvPr id="3" name="内容占位符 2">
            <a:extLst>
              <a:ext uri="{FF2B5EF4-FFF2-40B4-BE49-F238E27FC236}">
                <a16:creationId xmlns:a16="http://schemas.microsoft.com/office/drawing/2014/main" id="{2EBE1ADE-87DB-4D4E-B025-8BD4A3768CA2}"/>
              </a:ext>
            </a:extLst>
          </p:cNvPr>
          <p:cNvSpPr>
            <a:spLocks noGrp="1"/>
          </p:cNvSpPr>
          <p:nvPr>
            <p:ph idx="1"/>
          </p:nvPr>
        </p:nvSpPr>
        <p:spPr/>
        <p:txBody>
          <a:bodyPr/>
          <a:lstStyle/>
          <a:p>
            <a:r>
              <a:rPr lang="en-US" altLang="zh-CN" dirty="0"/>
              <a:t>Evens</a:t>
            </a:r>
            <a:r>
              <a:rPr lang="zh-CN" altLang="en-US" dirty="0"/>
              <a:t>的领域驱动设计开启了国内软件设计从关系模型到对象模型到转变。但是这两种建模方案却体现了两种软件风格，即关系与对象，也是面向过程与面向对象。</a:t>
            </a:r>
          </a:p>
          <a:p>
            <a:r>
              <a:rPr lang="zh-CN" altLang="en-US" dirty="0"/>
              <a:t>关系模型：通过关系数据组织系统关系。</a:t>
            </a:r>
            <a:endParaRPr lang="en-US" altLang="zh-CN" dirty="0"/>
          </a:p>
          <a:p>
            <a:r>
              <a:rPr lang="zh-CN" altLang="en-US" dirty="0"/>
              <a:t>对象模型：通面向过对象组织系统关系。</a:t>
            </a:r>
            <a:endParaRPr lang="en-US" altLang="zh-CN" dirty="0"/>
          </a:p>
          <a:p>
            <a:endParaRPr lang="en-US" altLang="zh-CN" dirty="0"/>
          </a:p>
          <a:p>
            <a:r>
              <a:rPr lang="zh-CN" altLang="en-US" dirty="0"/>
              <a:t>在面向对象的系统中使用关系型存储形式会抽象笨拙的转换层，把面向对象的内存对象序列化成面向过程的表，行，列的关系模型，从而编写大量模板代码，损耗性能。这种模型之间的不连贯也被称为阻抗不匹配</a:t>
            </a:r>
            <a:r>
              <a:rPr lang="en-US" altLang="zh-CN" dirty="0"/>
              <a:t>(</a:t>
            </a:r>
            <a:r>
              <a:rPr lang="en" altLang="zh-CN" b="1" dirty="0"/>
              <a:t>impedance mismatch</a:t>
            </a:r>
            <a:r>
              <a:rPr lang="en" altLang="zh-CN" dirty="0"/>
              <a:t>) </a:t>
            </a:r>
          </a:p>
          <a:p>
            <a:endParaRPr lang="en-US" altLang="zh-CN" dirty="0"/>
          </a:p>
        </p:txBody>
      </p:sp>
    </p:spTree>
    <p:extLst>
      <p:ext uri="{BB962C8B-B14F-4D97-AF65-F5344CB8AC3E}">
        <p14:creationId xmlns:p14="http://schemas.microsoft.com/office/powerpoint/2010/main" val="3348063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9EB43-1845-4C01-94FD-1EE31C22A745}"/>
              </a:ext>
            </a:extLst>
          </p:cNvPr>
          <p:cNvSpPr>
            <a:spLocks noGrp="1"/>
          </p:cNvSpPr>
          <p:nvPr>
            <p:ph type="title"/>
          </p:nvPr>
        </p:nvSpPr>
        <p:spPr/>
        <p:txBody>
          <a:bodyPr/>
          <a:lstStyle/>
          <a:p>
            <a:r>
              <a:rPr lang="zh-CN" altLang="en-US" dirty="0"/>
              <a:t>建模</a:t>
            </a:r>
          </a:p>
        </p:txBody>
      </p:sp>
      <p:sp>
        <p:nvSpPr>
          <p:cNvPr id="3" name="内容占位符 2">
            <a:extLst>
              <a:ext uri="{FF2B5EF4-FFF2-40B4-BE49-F238E27FC236}">
                <a16:creationId xmlns:a16="http://schemas.microsoft.com/office/drawing/2014/main" id="{78FF49DE-71AA-4CEE-BC73-6F9053630FB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873893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A8B9CD-D170-438F-B0BA-B56EB78DCE13}"/>
              </a:ext>
            </a:extLst>
          </p:cNvPr>
          <p:cNvSpPr>
            <a:spLocks noGrp="1"/>
          </p:cNvSpPr>
          <p:nvPr>
            <p:ph type="title"/>
          </p:nvPr>
        </p:nvSpPr>
        <p:spPr/>
        <p:txBody>
          <a:bodyPr/>
          <a:lstStyle/>
          <a:p>
            <a:r>
              <a:rPr lang="zh-CN" altLang="en-US" dirty="0"/>
              <a:t>集群</a:t>
            </a:r>
          </a:p>
        </p:txBody>
      </p:sp>
      <p:sp>
        <p:nvSpPr>
          <p:cNvPr id="3" name="内容占位符 2">
            <a:extLst>
              <a:ext uri="{FF2B5EF4-FFF2-40B4-BE49-F238E27FC236}">
                <a16:creationId xmlns:a16="http://schemas.microsoft.com/office/drawing/2014/main" id="{BF1E7A55-D471-4BFB-B231-205D47C80F19}"/>
              </a:ext>
            </a:extLst>
          </p:cNvPr>
          <p:cNvSpPr>
            <a:spLocks noGrp="1"/>
          </p:cNvSpPr>
          <p:nvPr>
            <p:ph idx="1"/>
          </p:nvPr>
        </p:nvSpPr>
        <p:spPr/>
        <p:txBody>
          <a:bodyPr/>
          <a:lstStyle/>
          <a:p>
            <a:r>
              <a:rPr lang="en-US" altLang="zh-CN" dirty="0" err="1"/>
              <a:t>Akka</a:t>
            </a:r>
            <a:r>
              <a:rPr lang="zh-CN" altLang="en-US" dirty="0"/>
              <a:t>集群式去中心化的，有两种模式，单例模式和分片模式</a:t>
            </a:r>
            <a:endParaRPr lang="en-US" altLang="zh-CN" dirty="0"/>
          </a:p>
          <a:p>
            <a:endParaRPr lang="en-US" altLang="zh-CN" dirty="0"/>
          </a:p>
          <a:p>
            <a:r>
              <a:rPr lang="zh-CN" altLang="en-US" dirty="0"/>
              <a:t>去中心化，分布式一致性</a:t>
            </a:r>
            <a:endParaRPr lang="en-US" altLang="zh-CN" dirty="0"/>
          </a:p>
          <a:p>
            <a:r>
              <a:rPr lang="en-US" altLang="zh-CN" dirty="0"/>
              <a:t>Saga</a:t>
            </a:r>
            <a:r>
              <a:rPr lang="zh-CN" altLang="en-US" dirty="0"/>
              <a:t>理论</a:t>
            </a:r>
            <a:endParaRPr lang="en-US" altLang="zh-CN" dirty="0"/>
          </a:p>
        </p:txBody>
      </p:sp>
    </p:spTree>
    <p:extLst>
      <p:ext uri="{BB962C8B-B14F-4D97-AF65-F5344CB8AC3E}">
        <p14:creationId xmlns:p14="http://schemas.microsoft.com/office/powerpoint/2010/main" val="1967949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62D36-5CD8-4F03-ACEA-1B4F791F5E05}"/>
              </a:ext>
            </a:extLst>
          </p:cNvPr>
          <p:cNvSpPr>
            <a:spLocks noGrp="1"/>
          </p:cNvSpPr>
          <p:nvPr>
            <p:ph type="title"/>
          </p:nvPr>
        </p:nvSpPr>
        <p:spPr/>
        <p:txBody>
          <a:bodyPr/>
          <a:lstStyle/>
          <a:p>
            <a:r>
              <a:rPr lang="zh-CN" altLang="en-US" dirty="0"/>
              <a:t>存储</a:t>
            </a:r>
          </a:p>
        </p:txBody>
      </p:sp>
      <p:sp>
        <p:nvSpPr>
          <p:cNvPr id="3" name="内容占位符 2">
            <a:extLst>
              <a:ext uri="{FF2B5EF4-FFF2-40B4-BE49-F238E27FC236}">
                <a16:creationId xmlns:a16="http://schemas.microsoft.com/office/drawing/2014/main" id="{8356B667-06AD-400A-ABD1-B74E39CDE720}"/>
              </a:ext>
            </a:extLst>
          </p:cNvPr>
          <p:cNvSpPr>
            <a:spLocks noGrp="1"/>
          </p:cNvSpPr>
          <p:nvPr>
            <p:ph idx="1"/>
          </p:nvPr>
        </p:nvSpPr>
        <p:spPr/>
        <p:txBody>
          <a:bodyPr/>
          <a:lstStyle/>
          <a:p>
            <a:r>
              <a:rPr lang="zh-CN" altLang="en-US" dirty="0"/>
              <a:t>存储无关思想</a:t>
            </a:r>
            <a:endParaRPr lang="en-US" altLang="zh-CN" dirty="0"/>
          </a:p>
          <a:p>
            <a:endParaRPr lang="en-US" altLang="zh-CN" dirty="0"/>
          </a:p>
          <a:p>
            <a:endParaRPr lang="en-US" altLang="zh-CN" dirty="0"/>
          </a:p>
          <a:p>
            <a:endParaRPr lang="en-US" altLang="zh-CN" dirty="0"/>
          </a:p>
          <a:p>
            <a:r>
              <a:rPr lang="zh-CN" altLang="en-US" dirty="0"/>
              <a:t>因为</a:t>
            </a:r>
            <a:r>
              <a:rPr lang="en-US" altLang="zh-CN" dirty="0" err="1"/>
              <a:t>akka</a:t>
            </a:r>
            <a:r>
              <a:rPr lang="zh-CN" altLang="en-US" dirty="0"/>
              <a:t>集群式去中</a:t>
            </a:r>
            <a:endParaRPr lang="zh-CN" altLang="en-US"/>
          </a:p>
        </p:txBody>
      </p:sp>
    </p:spTree>
    <p:extLst>
      <p:ext uri="{BB962C8B-B14F-4D97-AF65-F5344CB8AC3E}">
        <p14:creationId xmlns:p14="http://schemas.microsoft.com/office/powerpoint/2010/main" val="704081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CE75C-B360-47D0-9CD7-822C7C1EF1D8}"/>
              </a:ext>
            </a:extLst>
          </p:cNvPr>
          <p:cNvSpPr>
            <a:spLocks noGrp="1"/>
          </p:cNvSpPr>
          <p:nvPr>
            <p:ph type="title"/>
          </p:nvPr>
        </p:nvSpPr>
        <p:spPr/>
        <p:txBody>
          <a:bodyPr/>
          <a:lstStyle/>
          <a:p>
            <a:r>
              <a:rPr lang="zh-CN" altLang="en-US" dirty="0"/>
              <a:t>通讯</a:t>
            </a:r>
          </a:p>
        </p:txBody>
      </p:sp>
      <p:sp>
        <p:nvSpPr>
          <p:cNvPr id="3" name="内容占位符 2">
            <a:extLst>
              <a:ext uri="{FF2B5EF4-FFF2-40B4-BE49-F238E27FC236}">
                <a16:creationId xmlns:a16="http://schemas.microsoft.com/office/drawing/2014/main" id="{64B6B873-17A5-4CCD-ABD1-7870E7CFFFC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55203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F9DD4C-19F5-46F1-94A7-8A319C1DA0A2}"/>
              </a:ext>
            </a:extLst>
          </p:cNvPr>
          <p:cNvSpPr>
            <a:spLocks noGrp="1"/>
          </p:cNvSpPr>
          <p:nvPr>
            <p:ph type="title"/>
          </p:nvPr>
        </p:nvSpPr>
        <p:spPr/>
        <p:txBody>
          <a:bodyPr/>
          <a:lstStyle/>
          <a:p>
            <a:r>
              <a:rPr lang="zh-CN" altLang="en-US" dirty="0"/>
              <a:t>测试</a:t>
            </a:r>
          </a:p>
        </p:txBody>
      </p:sp>
      <p:sp>
        <p:nvSpPr>
          <p:cNvPr id="3" name="内容占位符 2">
            <a:extLst>
              <a:ext uri="{FF2B5EF4-FFF2-40B4-BE49-F238E27FC236}">
                <a16:creationId xmlns:a16="http://schemas.microsoft.com/office/drawing/2014/main" id="{36EA0BBA-C089-4B83-8E5A-CA54AED0149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965130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3BE06-6372-48C1-A204-03CC88CE4F43}"/>
              </a:ext>
            </a:extLst>
          </p:cNvPr>
          <p:cNvSpPr>
            <a:spLocks noGrp="1"/>
          </p:cNvSpPr>
          <p:nvPr>
            <p:ph type="title"/>
          </p:nvPr>
        </p:nvSpPr>
        <p:spPr/>
        <p:txBody>
          <a:bodyPr/>
          <a:lstStyle/>
          <a:p>
            <a:r>
              <a:rPr lang="en-US" altLang="zh-CN" dirty="0"/>
              <a:t>Reactive </a:t>
            </a:r>
            <a:r>
              <a:rPr lang="zh-CN" altLang="en-US" dirty="0"/>
              <a:t>基金会</a:t>
            </a:r>
          </a:p>
        </p:txBody>
      </p:sp>
      <p:sp>
        <p:nvSpPr>
          <p:cNvPr id="3" name="内容占位符 2">
            <a:extLst>
              <a:ext uri="{FF2B5EF4-FFF2-40B4-BE49-F238E27FC236}">
                <a16:creationId xmlns:a16="http://schemas.microsoft.com/office/drawing/2014/main" id="{1ECC3E72-5BC1-48F9-ACB1-15095A7E0C0F}"/>
              </a:ext>
            </a:extLst>
          </p:cNvPr>
          <p:cNvSpPr>
            <a:spLocks noGrp="1"/>
          </p:cNvSpPr>
          <p:nvPr>
            <p:ph idx="1"/>
          </p:nvPr>
        </p:nvSpPr>
        <p:spPr/>
        <p:txBody>
          <a:bodyPr>
            <a:normAutofit fontScale="92500" lnSpcReduction="10000"/>
          </a:bodyPr>
          <a:lstStyle/>
          <a:p>
            <a:r>
              <a:rPr lang="en-US" altLang="zh-CN" dirty="0"/>
              <a:t>Linux </a:t>
            </a:r>
            <a:r>
              <a:rPr lang="zh-CN" altLang="en-US" dirty="0"/>
              <a:t>基金会</a:t>
            </a:r>
            <a:r>
              <a:rPr lang="zh-CN" altLang="en-US" dirty="0">
                <a:hlinkClick r:id="rId2"/>
              </a:rPr>
              <a:t>宣布启动</a:t>
            </a:r>
            <a:r>
              <a:rPr lang="zh-CN" altLang="en-US" dirty="0"/>
              <a:t> </a:t>
            </a:r>
            <a:r>
              <a:rPr lang="en-US" altLang="zh-CN" dirty="0"/>
              <a:t>Reactive </a:t>
            </a:r>
            <a:r>
              <a:rPr lang="zh-CN" altLang="en-US" dirty="0"/>
              <a:t>基金会，旨在加速发展构建下一代网络应用程序的架构。该基金会由阿里巴巴、</a:t>
            </a:r>
            <a:r>
              <a:rPr lang="en-US" altLang="zh-CN" dirty="0"/>
              <a:t>Facebook</a:t>
            </a:r>
            <a:r>
              <a:rPr lang="zh-CN" altLang="en-US" dirty="0"/>
              <a:t>、</a:t>
            </a:r>
            <a:r>
              <a:rPr lang="en-US" altLang="zh-CN" dirty="0" err="1"/>
              <a:t>Lightbend</a:t>
            </a:r>
            <a:r>
              <a:rPr lang="zh-CN" altLang="en-US" dirty="0"/>
              <a:t>、</a:t>
            </a:r>
            <a:r>
              <a:rPr lang="en-US" altLang="zh-CN" dirty="0" err="1"/>
              <a:t>Netifi</a:t>
            </a:r>
            <a:r>
              <a:rPr lang="en-US" altLang="zh-CN" dirty="0"/>
              <a:t> </a:t>
            </a:r>
            <a:r>
              <a:rPr lang="zh-CN" altLang="en-US" dirty="0"/>
              <a:t>和 </a:t>
            </a:r>
            <a:r>
              <a:rPr lang="en-US" altLang="zh-CN" dirty="0"/>
              <a:t>Pivotal </a:t>
            </a:r>
            <a:r>
              <a:rPr lang="zh-CN" altLang="en-US" dirty="0"/>
              <a:t>（</a:t>
            </a:r>
            <a:r>
              <a:rPr lang="en-US" altLang="zh-CN" dirty="0"/>
              <a:t>Spring</a:t>
            </a:r>
            <a:r>
              <a:rPr lang="zh-CN" altLang="en-US" dirty="0"/>
              <a:t>）等初始成员组成。涉及成功的开源规范 </a:t>
            </a:r>
            <a:r>
              <a:rPr lang="en-US" altLang="zh-CN" dirty="0"/>
              <a:t>Reactive Streams </a:t>
            </a:r>
            <a:r>
              <a:rPr lang="zh-CN" altLang="en-US" dirty="0"/>
              <a:t>和 </a:t>
            </a:r>
            <a:r>
              <a:rPr lang="en-US" altLang="zh-CN" dirty="0" err="1"/>
              <a:t>RSocket</a:t>
            </a:r>
            <a:r>
              <a:rPr lang="zh-CN" altLang="en-US" dirty="0"/>
              <a:t>，以及编程语言实现。</a:t>
            </a:r>
            <a:endParaRPr lang="en-US" altLang="zh-CN" dirty="0"/>
          </a:p>
          <a:p>
            <a:r>
              <a:rPr lang="zh-CN" altLang="en-US" dirty="0"/>
              <a:t>非阻塞和高并发： </a:t>
            </a:r>
            <a:r>
              <a:rPr lang="en-US" altLang="zh-CN" dirty="0"/>
              <a:t>Reactive </a:t>
            </a:r>
            <a:r>
              <a:rPr lang="zh-CN" altLang="en-US" dirty="0"/>
              <a:t>基于异步消息通讯，与 </a:t>
            </a:r>
            <a:r>
              <a:rPr lang="en-US" altLang="zh-CN" dirty="0"/>
              <a:t>Node.js </a:t>
            </a:r>
            <a:r>
              <a:rPr lang="zh-CN" altLang="en-US" dirty="0"/>
              <a:t>的 </a:t>
            </a:r>
            <a:r>
              <a:rPr lang="en-US" altLang="zh-CN" dirty="0"/>
              <a:t>Event Loop </a:t>
            </a:r>
            <a:r>
              <a:rPr lang="zh-CN" altLang="en-US" dirty="0"/>
              <a:t>设计类似，这样的应用没有同步阻塞，系统吞吐率较高，相当于提升了系统性能。之前，开发者采用线程池来实现并发，现在通过 </a:t>
            </a:r>
            <a:r>
              <a:rPr lang="en-US" altLang="zh-CN" dirty="0"/>
              <a:t>Actor </a:t>
            </a:r>
            <a:r>
              <a:rPr lang="zh-CN" altLang="en-US" dirty="0"/>
              <a:t>的消息模型，消除了获取线程的等待，减少了大量线程的切换，</a:t>
            </a:r>
            <a:r>
              <a:rPr lang="en-US" altLang="zh-CN" dirty="0"/>
              <a:t>CPU </a:t>
            </a:r>
            <a:r>
              <a:rPr lang="zh-CN" altLang="en-US" dirty="0"/>
              <a:t>利用率提升。此外，非阻塞和高并发对云上客户尤为重要，</a:t>
            </a:r>
            <a:r>
              <a:rPr lang="en-US" altLang="zh-CN" dirty="0"/>
              <a:t>CPU </a:t>
            </a:r>
            <a:r>
              <a:rPr lang="zh-CN" altLang="en-US" dirty="0"/>
              <a:t>利用率和 </a:t>
            </a:r>
            <a:r>
              <a:rPr lang="en-US" altLang="zh-CN" dirty="0"/>
              <a:t>QPS </a:t>
            </a:r>
            <a:r>
              <a:rPr lang="zh-CN" altLang="en-US" dirty="0"/>
              <a:t>提升直接意味着账单金额变少；</a:t>
            </a:r>
          </a:p>
          <a:p>
            <a:r>
              <a:rPr lang="zh-CN" altLang="en-US" dirty="0"/>
              <a:t>函数式编程范式： 函数编程已经越来越被开发者接受，拥有线程安全、高效执行等优点，但是将这些函数串联起来工作，需要一定范式和相关框架，这就是 </a:t>
            </a:r>
            <a:r>
              <a:rPr lang="en-US" altLang="zh-CN" dirty="0"/>
              <a:t>Reactive </a:t>
            </a:r>
            <a:r>
              <a:rPr lang="zh-CN" altLang="en-US" dirty="0"/>
              <a:t>做的事情，比如标准的 </a:t>
            </a:r>
            <a:r>
              <a:rPr lang="en-US" altLang="zh-CN" dirty="0"/>
              <a:t>Reactive Streams </a:t>
            </a:r>
            <a:r>
              <a:rPr lang="zh-CN" altLang="en-US" dirty="0"/>
              <a:t>规范，相关的开发框架 </a:t>
            </a:r>
            <a:r>
              <a:rPr lang="en-US" altLang="zh-CN" dirty="0" err="1"/>
              <a:t>RxJava</a:t>
            </a:r>
            <a:r>
              <a:rPr lang="zh-CN" altLang="en-US" dirty="0"/>
              <a:t>、</a:t>
            </a:r>
            <a:r>
              <a:rPr lang="en-US" altLang="zh-CN" dirty="0"/>
              <a:t>Reactor </a:t>
            </a:r>
            <a:r>
              <a:rPr lang="zh-CN" altLang="en-US" dirty="0"/>
              <a:t>等，可让函数编程更加简单，而且代码还是统一风格，阅读简单的同时，</a:t>
            </a:r>
            <a:r>
              <a:rPr lang="en-US" altLang="zh-CN" dirty="0"/>
              <a:t>Code Review </a:t>
            </a:r>
            <a:r>
              <a:rPr lang="zh-CN" altLang="en-US" dirty="0"/>
              <a:t>也非常容易。这就好比 </a:t>
            </a:r>
            <a:r>
              <a:rPr lang="en-US" altLang="zh-CN" dirty="0"/>
              <a:t>Java </a:t>
            </a:r>
            <a:r>
              <a:rPr lang="zh-CN" altLang="en-US" dirty="0"/>
              <a:t>中有 </a:t>
            </a:r>
            <a:r>
              <a:rPr lang="en-US" altLang="zh-CN" dirty="0"/>
              <a:t>Servlet </a:t>
            </a:r>
            <a:r>
              <a:rPr lang="zh-CN" altLang="en-US" dirty="0"/>
              <a:t>规范，众多 </a:t>
            </a:r>
            <a:r>
              <a:rPr lang="en-US" altLang="zh-CN" dirty="0"/>
              <a:t>Web </a:t>
            </a:r>
            <a:r>
              <a:rPr lang="zh-CN" altLang="en-US" dirty="0"/>
              <a:t>框架来简化 </a:t>
            </a:r>
            <a:r>
              <a:rPr lang="en-US" altLang="zh-CN" dirty="0"/>
              <a:t>Web </a:t>
            </a:r>
            <a:r>
              <a:rPr lang="zh-CN" altLang="en-US" dirty="0"/>
              <a:t>应用开发一样。如果在代码中看到 </a:t>
            </a:r>
            <a:r>
              <a:rPr lang="en-US" altLang="zh-CN" dirty="0"/>
              <a:t>filter</a:t>
            </a:r>
            <a:r>
              <a:rPr lang="zh-CN" altLang="en-US" dirty="0"/>
              <a:t>、 </a:t>
            </a:r>
            <a:r>
              <a:rPr lang="en-US" altLang="zh-CN" dirty="0"/>
              <a:t>map</a:t>
            </a:r>
            <a:r>
              <a:rPr lang="zh-CN" altLang="en-US" dirty="0"/>
              <a:t>、</a:t>
            </a:r>
            <a:r>
              <a:rPr lang="en-US" altLang="zh-CN" dirty="0" err="1"/>
              <a:t>flatMap</a:t>
            </a:r>
            <a:r>
              <a:rPr lang="zh-CN" altLang="en-US" dirty="0"/>
              <a:t>、</a:t>
            </a:r>
            <a:r>
              <a:rPr lang="en-US" altLang="zh-CN" dirty="0"/>
              <a:t>subscribe </a:t>
            </a:r>
            <a:r>
              <a:rPr lang="zh-CN" altLang="en-US" dirty="0"/>
              <a:t>等函数调用，基本就是 </a:t>
            </a:r>
            <a:r>
              <a:rPr lang="en-US" altLang="zh-CN" dirty="0"/>
              <a:t>Reactive </a:t>
            </a:r>
            <a:r>
              <a:rPr lang="zh-CN" altLang="en-US" dirty="0"/>
              <a:t>的雏形。</a:t>
            </a:r>
          </a:p>
          <a:p>
            <a:endParaRPr lang="zh-CN" altLang="en-US" dirty="0"/>
          </a:p>
        </p:txBody>
      </p:sp>
    </p:spTree>
    <p:extLst>
      <p:ext uri="{BB962C8B-B14F-4D97-AF65-F5344CB8AC3E}">
        <p14:creationId xmlns:p14="http://schemas.microsoft.com/office/powerpoint/2010/main" val="4287307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AAE55-0794-4199-A5B6-51BA9511E98B}"/>
              </a:ext>
            </a:extLst>
          </p:cNvPr>
          <p:cNvSpPr>
            <a:spLocks noGrp="1"/>
          </p:cNvSpPr>
          <p:nvPr>
            <p:ph type="title"/>
          </p:nvPr>
        </p:nvSpPr>
        <p:spPr/>
        <p:txBody>
          <a:bodyPr/>
          <a:lstStyle/>
          <a:p>
            <a:r>
              <a:rPr lang="zh-CN" altLang="en-US" dirty="0"/>
              <a:t>开发方式的转变</a:t>
            </a:r>
          </a:p>
        </p:txBody>
      </p:sp>
      <p:sp>
        <p:nvSpPr>
          <p:cNvPr id="3" name="内容占位符 2">
            <a:extLst>
              <a:ext uri="{FF2B5EF4-FFF2-40B4-BE49-F238E27FC236}">
                <a16:creationId xmlns:a16="http://schemas.microsoft.com/office/drawing/2014/main" id="{A7B8B5F4-57E7-48D5-B38F-D86CE99C1717}"/>
              </a:ext>
            </a:extLst>
          </p:cNvPr>
          <p:cNvSpPr>
            <a:spLocks noGrp="1"/>
          </p:cNvSpPr>
          <p:nvPr>
            <p:ph idx="1"/>
          </p:nvPr>
        </p:nvSpPr>
        <p:spPr/>
        <p:txBody>
          <a:bodyPr/>
          <a:lstStyle/>
          <a:p>
            <a:r>
              <a:rPr lang="en-US" altLang="zh-CN" dirty="0"/>
              <a:t>Reactive </a:t>
            </a:r>
            <a:r>
              <a:rPr lang="zh-CN" altLang="en-US" dirty="0"/>
              <a:t>的出现对现有架构带来许多冲击，比如基于事件驱动设计、流式处理、</a:t>
            </a:r>
            <a:r>
              <a:rPr lang="en-US" altLang="zh-CN" dirty="0"/>
              <a:t>Service Mesh</a:t>
            </a:r>
            <a:r>
              <a:rPr lang="zh-CN" altLang="en-US" dirty="0"/>
              <a:t>、无网络依赖、安全等。开发方式也会随之发生改变，越来越多的框架开始全面支持 </a:t>
            </a:r>
            <a:r>
              <a:rPr lang="en-US" altLang="zh-CN" dirty="0"/>
              <a:t>Reactive</a:t>
            </a:r>
            <a:r>
              <a:rPr lang="zh-CN" altLang="en-US" dirty="0"/>
              <a:t>，比如 </a:t>
            </a:r>
            <a:r>
              <a:rPr lang="en-US" altLang="zh-CN" dirty="0"/>
              <a:t>Spring </a:t>
            </a:r>
            <a:r>
              <a:rPr lang="en-US" altLang="zh-CN" dirty="0" err="1"/>
              <a:t>WebFlux</a:t>
            </a:r>
            <a:r>
              <a:rPr lang="zh-CN" altLang="en-US" dirty="0"/>
              <a:t>、</a:t>
            </a:r>
            <a:r>
              <a:rPr lang="en-US" altLang="zh-CN" dirty="0"/>
              <a:t>Spring Data Reactive Repository </a:t>
            </a:r>
            <a:r>
              <a:rPr lang="zh-CN" altLang="en-US" dirty="0"/>
              <a:t>等；数据库操作，通过 </a:t>
            </a:r>
            <a:r>
              <a:rPr lang="en-US" altLang="zh-CN" dirty="0"/>
              <a:t>R2DDBC </a:t>
            </a:r>
            <a:r>
              <a:rPr lang="zh-CN" altLang="en-US" dirty="0"/>
              <a:t>方式已经完全 </a:t>
            </a:r>
            <a:r>
              <a:rPr lang="en-US" altLang="zh-CN" dirty="0"/>
              <a:t>Reactive </a:t>
            </a:r>
            <a:r>
              <a:rPr lang="zh-CN" altLang="en-US" dirty="0"/>
              <a:t>化。</a:t>
            </a:r>
            <a:r>
              <a:rPr lang="en-US" altLang="zh-CN" dirty="0"/>
              <a:t>RPC </a:t>
            </a:r>
            <a:r>
              <a:rPr lang="zh-CN" altLang="en-US" dirty="0"/>
              <a:t>和 </a:t>
            </a:r>
            <a:r>
              <a:rPr lang="en-US" altLang="zh-CN" dirty="0"/>
              <a:t>HTTP REST API </a:t>
            </a:r>
            <a:r>
              <a:rPr lang="zh-CN" altLang="en-US" dirty="0"/>
              <a:t>在 </a:t>
            </a:r>
            <a:r>
              <a:rPr lang="en-US" altLang="zh-CN" dirty="0" err="1"/>
              <a:t>RSocket</a:t>
            </a:r>
            <a:r>
              <a:rPr lang="en-US" altLang="zh-CN" dirty="0"/>
              <a:t> </a:t>
            </a:r>
            <a:r>
              <a:rPr lang="zh-CN" altLang="en-US" dirty="0"/>
              <a:t>的影响下可能也会改变开发者对分布式通讯的认识。</a:t>
            </a:r>
            <a:endParaRPr lang="en-US" altLang="zh-CN" dirty="0"/>
          </a:p>
          <a:p>
            <a:r>
              <a:rPr lang="zh-CN" altLang="en-US" dirty="0"/>
              <a:t>代码编写： 我们之前过程式的代码，将会被函数式编程和 </a:t>
            </a:r>
            <a:r>
              <a:rPr lang="en-US" altLang="zh-CN" dirty="0"/>
              <a:t>Reactive </a:t>
            </a:r>
            <a:r>
              <a:rPr lang="zh-CN" altLang="en-US" dirty="0"/>
              <a:t>范式替代，之前代码中大量的 </a:t>
            </a:r>
            <a:r>
              <a:rPr lang="en-US" altLang="zh-CN" dirty="0"/>
              <a:t>if else, null </a:t>
            </a:r>
            <a:r>
              <a:rPr lang="zh-CN" altLang="en-US" dirty="0"/>
              <a:t>判断，</a:t>
            </a:r>
            <a:r>
              <a:rPr lang="en-US" altLang="zh-CN" dirty="0"/>
              <a:t>for </a:t>
            </a:r>
            <a:r>
              <a:rPr lang="zh-CN" altLang="en-US" dirty="0"/>
              <a:t>循环，</a:t>
            </a:r>
            <a:r>
              <a:rPr lang="en-US" altLang="zh-CN" dirty="0"/>
              <a:t>try/catch </a:t>
            </a:r>
            <a:r>
              <a:rPr lang="zh-CN" altLang="en-US" dirty="0"/>
              <a:t>等，都会极大地减少，取而代之是 </a:t>
            </a:r>
            <a:r>
              <a:rPr lang="en-US" altLang="zh-CN" dirty="0"/>
              <a:t>Reactive </a:t>
            </a:r>
            <a:r>
              <a:rPr lang="zh-CN" altLang="en-US" dirty="0"/>
              <a:t>的各种标准操作，更加简单明了，代码量也会显著减少。</a:t>
            </a:r>
            <a:endParaRPr lang="en-US" altLang="zh-CN" dirty="0"/>
          </a:p>
          <a:p>
            <a:r>
              <a:rPr lang="zh-CN" altLang="en-US" dirty="0"/>
              <a:t>分布式通讯：之前分布式开发，我们非常注重通讯细节和并发的处理，这个是核心，</a:t>
            </a:r>
            <a:r>
              <a:rPr lang="en-US" altLang="zh-CN" dirty="0"/>
              <a:t>Reactive </a:t>
            </a:r>
            <a:r>
              <a:rPr lang="zh-CN" altLang="en-US" dirty="0"/>
              <a:t>和 </a:t>
            </a:r>
            <a:r>
              <a:rPr lang="en-US" altLang="zh-CN" dirty="0" err="1"/>
              <a:t>RSocket</a:t>
            </a:r>
            <a:r>
              <a:rPr lang="en-US" altLang="zh-CN" dirty="0"/>
              <a:t> </a:t>
            </a:r>
            <a:r>
              <a:rPr lang="zh-CN" altLang="en-US" dirty="0"/>
              <a:t>的介入，会让开发门槛会降到最低，你几乎不用关心通讯的底层细节、并发线程数处理、断路保护等，这一切 </a:t>
            </a:r>
            <a:r>
              <a:rPr lang="en-US" altLang="zh-CN" dirty="0"/>
              <a:t>Reactive </a:t>
            </a:r>
            <a:r>
              <a:rPr lang="zh-CN" altLang="en-US" dirty="0"/>
              <a:t>下的 </a:t>
            </a:r>
            <a:r>
              <a:rPr lang="en-US" altLang="zh-CN" dirty="0" err="1"/>
              <a:t>RSocket</a:t>
            </a:r>
            <a:r>
              <a:rPr lang="en-US" altLang="zh-CN" dirty="0"/>
              <a:t> </a:t>
            </a:r>
            <a:r>
              <a:rPr lang="zh-CN" altLang="en-US" dirty="0"/>
              <a:t>就给你解决啦，你可能只用关系接口设计和数据序列化。</a:t>
            </a:r>
          </a:p>
        </p:txBody>
      </p:sp>
    </p:spTree>
    <p:extLst>
      <p:ext uri="{BB962C8B-B14F-4D97-AF65-F5344CB8AC3E}">
        <p14:creationId xmlns:p14="http://schemas.microsoft.com/office/powerpoint/2010/main" val="4254664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65BFF-42C7-459F-AE05-D2A96307F320}"/>
              </a:ext>
            </a:extLst>
          </p:cNvPr>
          <p:cNvSpPr>
            <a:spLocks noGrp="1"/>
          </p:cNvSpPr>
          <p:nvPr>
            <p:ph type="title"/>
          </p:nvPr>
        </p:nvSpPr>
        <p:spPr/>
        <p:txBody>
          <a:bodyPr/>
          <a:lstStyle/>
          <a:p>
            <a:r>
              <a:rPr lang="zh-CN" altLang="en-US" dirty="0"/>
              <a:t>基于</a:t>
            </a:r>
            <a:r>
              <a:rPr lang="en-US" altLang="zh-CN" dirty="0"/>
              <a:t>Reactive</a:t>
            </a:r>
            <a:r>
              <a:rPr lang="zh-CN" altLang="en-US" dirty="0"/>
              <a:t>的相关技术</a:t>
            </a:r>
          </a:p>
        </p:txBody>
      </p:sp>
      <p:sp>
        <p:nvSpPr>
          <p:cNvPr id="3" name="内容占位符 2">
            <a:extLst>
              <a:ext uri="{FF2B5EF4-FFF2-40B4-BE49-F238E27FC236}">
                <a16:creationId xmlns:a16="http://schemas.microsoft.com/office/drawing/2014/main" id="{CE52472C-5BFD-4ED2-AB04-C9F6702CC5C8}"/>
              </a:ext>
            </a:extLst>
          </p:cNvPr>
          <p:cNvSpPr>
            <a:spLocks noGrp="1"/>
          </p:cNvSpPr>
          <p:nvPr>
            <p:ph idx="1"/>
          </p:nvPr>
        </p:nvSpPr>
        <p:spPr/>
        <p:txBody>
          <a:bodyPr/>
          <a:lstStyle/>
          <a:p>
            <a:r>
              <a:rPr lang="en-US" altLang="zh-CN" dirty="0"/>
              <a:t>Reactive </a:t>
            </a:r>
            <a:r>
              <a:rPr lang="zh-CN" altLang="en-US" dirty="0"/>
              <a:t>框架： </a:t>
            </a:r>
            <a:r>
              <a:rPr lang="en-US" altLang="zh-CN" dirty="0" err="1"/>
              <a:t>RxJava</a:t>
            </a:r>
            <a:r>
              <a:rPr lang="en-US" altLang="zh-CN" dirty="0"/>
              <a:t>, Reactor, </a:t>
            </a:r>
            <a:r>
              <a:rPr lang="en-US" altLang="zh-CN" dirty="0" err="1"/>
              <a:t>Akka</a:t>
            </a:r>
            <a:r>
              <a:rPr lang="en-US" altLang="zh-CN" dirty="0"/>
              <a:t>, Kotlin Coroutines &amp; Flow</a:t>
            </a:r>
          </a:p>
          <a:p>
            <a:r>
              <a:rPr lang="en-US" altLang="zh-CN" dirty="0"/>
              <a:t>Web </a:t>
            </a:r>
            <a:r>
              <a:rPr lang="zh-CN" altLang="en-US" dirty="0"/>
              <a:t>框架</a:t>
            </a:r>
            <a:r>
              <a:rPr lang="en-US" altLang="zh-CN" dirty="0"/>
              <a:t>: Spring </a:t>
            </a:r>
            <a:r>
              <a:rPr lang="en-US" altLang="zh-CN" dirty="0" err="1"/>
              <a:t>WebFlux</a:t>
            </a:r>
            <a:r>
              <a:rPr lang="en-US" altLang="zh-CN" dirty="0"/>
              <a:t>, </a:t>
            </a:r>
            <a:r>
              <a:rPr lang="en-US" altLang="zh-CN" dirty="0" err="1"/>
              <a:t>Vert.x</a:t>
            </a:r>
            <a:r>
              <a:rPr lang="en-US" altLang="zh-CN" dirty="0"/>
              <a:t>, Micronaut, </a:t>
            </a:r>
            <a:r>
              <a:rPr lang="en-US" altLang="zh-CN" dirty="0" err="1"/>
              <a:t>Helidon</a:t>
            </a:r>
            <a:r>
              <a:rPr lang="zh-CN" altLang="en-US" dirty="0"/>
              <a:t>，</a:t>
            </a:r>
            <a:r>
              <a:rPr lang="en-US" altLang="zh-CN" dirty="0" err="1"/>
              <a:t>orleans</a:t>
            </a:r>
            <a:endParaRPr lang="en-US" altLang="zh-CN" dirty="0"/>
          </a:p>
          <a:p>
            <a:r>
              <a:rPr lang="zh-CN" altLang="en-US" dirty="0"/>
              <a:t>数据层： </a:t>
            </a:r>
            <a:r>
              <a:rPr lang="en-US" altLang="zh-CN" dirty="0"/>
              <a:t>Spring Data Reactive</a:t>
            </a:r>
            <a:r>
              <a:rPr lang="zh-CN" altLang="en-US" dirty="0"/>
              <a:t>，支持 </a:t>
            </a:r>
            <a:r>
              <a:rPr lang="en-US" altLang="zh-CN" dirty="0"/>
              <a:t>database, Redis, Cassandra, MongoDB </a:t>
            </a:r>
            <a:r>
              <a:rPr lang="zh-CN" altLang="en-US" dirty="0"/>
              <a:t>等等</a:t>
            </a:r>
          </a:p>
          <a:p>
            <a:r>
              <a:rPr lang="zh-CN" altLang="en-US" dirty="0"/>
              <a:t>通讯层： </a:t>
            </a:r>
            <a:r>
              <a:rPr lang="en-US" altLang="zh-CN" dirty="0" err="1"/>
              <a:t>RSocket</a:t>
            </a:r>
            <a:r>
              <a:rPr lang="en-US" altLang="zh-CN" dirty="0"/>
              <a:t>, Reactor </a:t>
            </a:r>
            <a:r>
              <a:rPr lang="en-US" altLang="zh-CN" dirty="0" err="1"/>
              <a:t>Netty</a:t>
            </a:r>
            <a:r>
              <a:rPr lang="en-US" altLang="zh-CN" dirty="0"/>
              <a:t>, Reactor Aeron</a:t>
            </a:r>
            <a:r>
              <a:rPr lang="zh-CN" altLang="en-US" dirty="0"/>
              <a:t>，</a:t>
            </a:r>
            <a:r>
              <a:rPr lang="en-US" altLang="zh-CN" dirty="0"/>
              <a:t>Reactive Dubbo</a:t>
            </a:r>
          </a:p>
          <a:p>
            <a:r>
              <a:rPr lang="zh-CN" altLang="en-US" dirty="0"/>
              <a:t>集成</a:t>
            </a:r>
            <a:r>
              <a:rPr lang="en-US" altLang="zh-CN" dirty="0"/>
              <a:t>: Reactor Kafka, Reactor RabbitMQ</a:t>
            </a:r>
            <a:r>
              <a:rPr lang="zh-CN" altLang="en-US" dirty="0"/>
              <a:t>，</a:t>
            </a:r>
            <a:r>
              <a:rPr lang="en-US" altLang="zh-CN" dirty="0" err="1"/>
              <a:t>RocketMQ</a:t>
            </a:r>
            <a:r>
              <a:rPr lang="en-US" altLang="zh-CN" dirty="0"/>
              <a:t> </a:t>
            </a:r>
            <a:r>
              <a:rPr lang="zh-CN" altLang="en-US" dirty="0"/>
              <a:t>等</a:t>
            </a:r>
          </a:p>
          <a:p>
            <a:endParaRPr lang="zh-CN" altLang="en-US" dirty="0"/>
          </a:p>
        </p:txBody>
      </p:sp>
    </p:spTree>
    <p:extLst>
      <p:ext uri="{BB962C8B-B14F-4D97-AF65-F5344CB8AC3E}">
        <p14:creationId xmlns:p14="http://schemas.microsoft.com/office/powerpoint/2010/main" val="314861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C31BF-8AFF-C447-8214-FEC7E69CDBBC}"/>
              </a:ext>
            </a:extLst>
          </p:cNvPr>
          <p:cNvSpPr>
            <a:spLocks noGrp="1"/>
          </p:cNvSpPr>
          <p:nvPr>
            <p:ph type="title"/>
          </p:nvPr>
        </p:nvSpPr>
        <p:spPr/>
        <p:txBody>
          <a:bodyPr/>
          <a:lstStyle/>
          <a:p>
            <a:r>
              <a:rPr kumimoji="1" lang="zh-CN" altLang="en-US" dirty="0"/>
              <a:t>面向过程的关系模型</a:t>
            </a:r>
          </a:p>
        </p:txBody>
      </p:sp>
      <p:pic>
        <p:nvPicPr>
          <p:cNvPr id="5" name="内容占位符 4">
            <a:extLst>
              <a:ext uri="{FF2B5EF4-FFF2-40B4-BE49-F238E27FC236}">
                <a16:creationId xmlns:a16="http://schemas.microsoft.com/office/drawing/2014/main" id="{8408BC49-0425-4072-A60B-B46AB34A2FA0}"/>
              </a:ext>
            </a:extLst>
          </p:cNvPr>
          <p:cNvPicPr>
            <a:picLocks noGrp="1" noChangeAspect="1"/>
          </p:cNvPicPr>
          <p:nvPr>
            <p:ph idx="1"/>
          </p:nvPr>
        </p:nvPicPr>
        <p:blipFill>
          <a:blip r:embed="rId2"/>
          <a:stretch>
            <a:fillRect/>
          </a:stretch>
        </p:blipFill>
        <p:spPr>
          <a:xfrm>
            <a:off x="603757" y="2057401"/>
            <a:ext cx="5179305" cy="4024313"/>
          </a:xfrm>
        </p:spPr>
      </p:pic>
      <p:sp>
        <p:nvSpPr>
          <p:cNvPr id="6" name="文本框 5">
            <a:extLst>
              <a:ext uri="{FF2B5EF4-FFF2-40B4-BE49-F238E27FC236}">
                <a16:creationId xmlns:a16="http://schemas.microsoft.com/office/drawing/2014/main" id="{A6837F12-F025-4FE2-9C97-A9106A381481}"/>
              </a:ext>
            </a:extLst>
          </p:cNvPr>
          <p:cNvSpPr txBox="1"/>
          <p:nvPr/>
        </p:nvSpPr>
        <p:spPr>
          <a:xfrm>
            <a:off x="6434356" y="2323750"/>
            <a:ext cx="5071844" cy="4247317"/>
          </a:xfrm>
          <a:prstGeom prst="rect">
            <a:avLst/>
          </a:prstGeom>
          <a:noFill/>
        </p:spPr>
        <p:txBody>
          <a:bodyPr wrap="square" rtlCol="0">
            <a:spAutoFit/>
          </a:bodyPr>
          <a:lstStyle/>
          <a:p>
            <a:r>
              <a:rPr lang="en-US" altLang="zh-CN" dirty="0"/>
              <a:t>BFD</a:t>
            </a:r>
            <a:r>
              <a:rPr lang="zh-CN" altLang="en-US" dirty="0"/>
              <a:t>图，通过数据来记录变迁过程。过程中的每一步都会进行</a:t>
            </a:r>
            <a:r>
              <a:rPr lang="en-US" altLang="zh-CN" dirty="0"/>
              <a:t>CRUD</a:t>
            </a:r>
            <a:r>
              <a:rPr lang="zh-CN" altLang="en-US" dirty="0"/>
              <a:t>，以消费者购买请求为开始。以流程式的方式执行，直到消费者取得货物并写回数据为结束。</a:t>
            </a:r>
            <a:endParaRPr lang="en-US" altLang="zh-CN" dirty="0"/>
          </a:p>
          <a:p>
            <a:endParaRPr lang="en-US" altLang="zh-CN" dirty="0"/>
          </a:p>
          <a:p>
            <a:r>
              <a:rPr lang="zh-CN" altLang="en-US" dirty="0"/>
              <a:t>一切以数据为基准，通过主键、外键和三大范式保障数据的一致性和完备性。关系型数据库发展于面向过程的流行。</a:t>
            </a:r>
            <a:endParaRPr lang="en-US" altLang="zh-CN" dirty="0"/>
          </a:p>
          <a:p>
            <a:endParaRPr lang="en-US" altLang="zh-CN" dirty="0"/>
          </a:p>
          <a:p>
            <a:endParaRPr lang="en-US" altLang="zh-CN" dirty="0"/>
          </a:p>
          <a:p>
            <a:r>
              <a:rPr lang="zh-CN" altLang="en-US" dirty="0"/>
              <a:t>缺点是当需求和系统越来越复杂，数据的流转越来越长之后，经常出现矛盾的数据需求，系统设计也愈加困难。</a:t>
            </a:r>
            <a:endParaRPr lang="en-US" altLang="zh-CN" dirty="0"/>
          </a:p>
          <a:p>
            <a:endParaRPr lang="en-US" altLang="zh-CN" dirty="0"/>
          </a:p>
          <a:p>
            <a:endParaRPr lang="zh-CN" altLang="en-US" dirty="0"/>
          </a:p>
        </p:txBody>
      </p:sp>
      <p:pic>
        <p:nvPicPr>
          <p:cNvPr id="8" name="图片 7" descr="地图上有字&#10;&#10;描述已自动生成">
            <a:extLst>
              <a:ext uri="{FF2B5EF4-FFF2-40B4-BE49-F238E27FC236}">
                <a16:creationId xmlns:a16="http://schemas.microsoft.com/office/drawing/2014/main" id="{F249906C-DBE5-42C5-945B-C388A3E85776}"/>
              </a:ext>
            </a:extLst>
          </p:cNvPr>
          <p:cNvPicPr>
            <a:picLocks noChangeAspect="1"/>
          </p:cNvPicPr>
          <p:nvPr/>
        </p:nvPicPr>
        <p:blipFill>
          <a:blip r:embed="rId3"/>
          <a:stretch>
            <a:fillRect/>
          </a:stretch>
        </p:blipFill>
        <p:spPr>
          <a:xfrm>
            <a:off x="2000032" y="66675"/>
            <a:ext cx="7515225" cy="6724650"/>
          </a:xfrm>
          <a:prstGeom prst="rect">
            <a:avLst/>
          </a:prstGeom>
        </p:spPr>
      </p:pic>
    </p:spTree>
    <p:extLst>
      <p:ext uri="{BB962C8B-B14F-4D97-AF65-F5344CB8AC3E}">
        <p14:creationId xmlns:p14="http://schemas.microsoft.com/office/powerpoint/2010/main" val="128012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D7AC-64B2-48EC-A101-832A8CEE817A}"/>
              </a:ext>
            </a:extLst>
          </p:cNvPr>
          <p:cNvSpPr>
            <a:spLocks noGrp="1"/>
          </p:cNvSpPr>
          <p:nvPr>
            <p:ph type="title"/>
          </p:nvPr>
        </p:nvSpPr>
        <p:spPr/>
        <p:txBody>
          <a:bodyPr/>
          <a:lstStyle/>
          <a:p>
            <a:r>
              <a:rPr lang="zh-CN" altLang="en-US" dirty="0"/>
              <a:t>面向对象与面向对象分析</a:t>
            </a:r>
          </a:p>
        </p:txBody>
      </p:sp>
      <p:sp>
        <p:nvSpPr>
          <p:cNvPr id="3" name="内容占位符 2">
            <a:extLst>
              <a:ext uri="{FF2B5EF4-FFF2-40B4-BE49-F238E27FC236}">
                <a16:creationId xmlns:a16="http://schemas.microsoft.com/office/drawing/2014/main" id="{B5D52065-221D-40B9-AB6E-F2FFA0D6D099}"/>
              </a:ext>
            </a:extLst>
          </p:cNvPr>
          <p:cNvSpPr>
            <a:spLocks noGrp="1"/>
          </p:cNvSpPr>
          <p:nvPr>
            <p:ph idx="1"/>
          </p:nvPr>
        </p:nvSpPr>
        <p:spPr>
          <a:xfrm>
            <a:off x="685800" y="2194560"/>
            <a:ext cx="10820400" cy="4024125"/>
          </a:xfrm>
        </p:spPr>
        <p:txBody>
          <a:bodyPr/>
          <a:lstStyle/>
          <a:p>
            <a:r>
              <a:rPr lang="zh-CN" altLang="en-US" dirty="0"/>
              <a:t>面向对象是将世界抽象成一个个独立的对象，相互之间没有因果关系，只有在某个外力的驱动下，对象之才依据某种规律互相传递信息。在没有外力的情况下，对象保持“静止”的状态。</a:t>
            </a:r>
            <a:endParaRPr lang="en-US" altLang="zh-CN" dirty="0"/>
          </a:p>
          <a:p>
            <a:r>
              <a:rPr lang="zh-CN" altLang="en-US" dirty="0"/>
              <a:t>每个对象就是一个原子的小系统。这些对象依据某种规则组织起来，组成一个更复杂更大的对象。完成复杂的工作。</a:t>
            </a:r>
            <a:endParaRPr lang="en-US" altLang="zh-CN" dirty="0"/>
          </a:p>
          <a:p>
            <a:endParaRPr lang="zh-CN" altLang="en-US" dirty="0"/>
          </a:p>
        </p:txBody>
      </p:sp>
      <p:pic>
        <p:nvPicPr>
          <p:cNvPr id="9" name="图片 8">
            <a:extLst>
              <a:ext uri="{FF2B5EF4-FFF2-40B4-BE49-F238E27FC236}">
                <a16:creationId xmlns:a16="http://schemas.microsoft.com/office/drawing/2014/main" id="{848B2830-DF71-479D-8D1C-E4E4CD72C3EC}"/>
              </a:ext>
            </a:extLst>
          </p:cNvPr>
          <p:cNvPicPr>
            <a:picLocks noChangeAspect="1"/>
          </p:cNvPicPr>
          <p:nvPr/>
        </p:nvPicPr>
        <p:blipFill>
          <a:blip r:embed="rId2"/>
          <a:stretch>
            <a:fillRect/>
          </a:stretch>
        </p:blipFill>
        <p:spPr>
          <a:xfrm>
            <a:off x="1032413" y="0"/>
            <a:ext cx="10127174" cy="6858000"/>
          </a:xfrm>
          <a:prstGeom prst="rect">
            <a:avLst/>
          </a:prstGeom>
        </p:spPr>
      </p:pic>
    </p:spTree>
    <p:extLst>
      <p:ext uri="{BB962C8B-B14F-4D97-AF65-F5344CB8AC3E}">
        <p14:creationId xmlns:p14="http://schemas.microsoft.com/office/powerpoint/2010/main" val="175866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FB98B-A1B3-4AEE-956B-07DDBCCC923F}"/>
              </a:ext>
            </a:extLst>
          </p:cNvPr>
          <p:cNvSpPr>
            <a:spLocks noGrp="1"/>
          </p:cNvSpPr>
          <p:nvPr>
            <p:ph type="title"/>
          </p:nvPr>
        </p:nvSpPr>
        <p:spPr/>
        <p:txBody>
          <a:bodyPr/>
          <a:lstStyle/>
          <a:p>
            <a:r>
              <a:rPr lang="zh-CN" altLang="en-US" dirty="0"/>
              <a:t>统一建模语言（</a:t>
            </a:r>
            <a:r>
              <a:rPr lang="en-US" altLang="zh-CN" dirty="0"/>
              <a:t>UML</a:t>
            </a:r>
            <a:r>
              <a:rPr lang="zh-CN" altLang="en-US" dirty="0"/>
              <a:t>）</a:t>
            </a:r>
          </a:p>
        </p:txBody>
      </p:sp>
      <p:sp>
        <p:nvSpPr>
          <p:cNvPr id="3" name="内容占位符 2">
            <a:extLst>
              <a:ext uri="{FF2B5EF4-FFF2-40B4-BE49-F238E27FC236}">
                <a16:creationId xmlns:a16="http://schemas.microsoft.com/office/drawing/2014/main" id="{FBDF0B82-3405-4A79-95B9-3E6E61F32B49}"/>
              </a:ext>
            </a:extLst>
          </p:cNvPr>
          <p:cNvSpPr>
            <a:spLocks noGrp="1"/>
          </p:cNvSpPr>
          <p:nvPr>
            <p:ph idx="1"/>
          </p:nvPr>
        </p:nvSpPr>
        <p:spPr/>
        <p:txBody>
          <a:bodyPr/>
          <a:lstStyle/>
          <a:p>
            <a:r>
              <a:rPr lang="zh-CN" altLang="en-US" dirty="0"/>
              <a:t>通过人，事，物，规则来建立业务模型和业务用例。</a:t>
            </a:r>
            <a:endParaRPr lang="en-US" altLang="zh-CN" dirty="0"/>
          </a:p>
          <a:p>
            <a:r>
              <a:rPr lang="zh-CN" altLang="en-US" dirty="0"/>
              <a:t>人：参与者（</a:t>
            </a:r>
            <a:r>
              <a:rPr lang="en-US" altLang="zh-CN" dirty="0"/>
              <a:t>actor</a:t>
            </a:r>
            <a:r>
              <a:rPr lang="zh-CN" altLang="en-US" dirty="0"/>
              <a:t>），信息来源，模型的第一驱动者。</a:t>
            </a:r>
            <a:endParaRPr lang="en-US" altLang="zh-CN" dirty="0"/>
          </a:p>
          <a:p>
            <a:r>
              <a:rPr lang="zh-CN" altLang="en-US" dirty="0"/>
              <a:t>事：能做什么（</a:t>
            </a:r>
            <a:r>
              <a:rPr lang="en-US" altLang="zh-CN" dirty="0"/>
              <a:t>event</a:t>
            </a:r>
            <a:r>
              <a:rPr lang="zh-CN" altLang="en-US" dirty="0"/>
              <a:t>），参与者能做什么不能做什么，代表着边界。</a:t>
            </a:r>
            <a:endParaRPr lang="en-US" altLang="zh-CN" dirty="0"/>
          </a:p>
          <a:p>
            <a:r>
              <a:rPr lang="zh-CN" altLang="en-US" dirty="0"/>
              <a:t>物：业务实体（</a:t>
            </a:r>
            <a:r>
              <a:rPr lang="en-US" altLang="zh-CN" dirty="0"/>
              <a:t>object</a:t>
            </a:r>
            <a:r>
              <a:rPr lang="zh-CN" altLang="en-US" dirty="0"/>
              <a:t>），业务中的领域模型，可以看成一个对象。</a:t>
            </a:r>
            <a:endParaRPr lang="en-US" altLang="zh-CN" dirty="0"/>
          </a:p>
          <a:p>
            <a:r>
              <a:rPr lang="zh-CN" altLang="en-US" dirty="0"/>
              <a:t>规则：（</a:t>
            </a:r>
            <a:r>
              <a:rPr lang="en-US" altLang="zh-CN" dirty="0"/>
              <a:t>role</a:t>
            </a:r>
            <a:r>
              <a:rPr lang="zh-CN" altLang="en-US" dirty="0"/>
              <a:t>），通过规则将对象关联起来。</a:t>
            </a:r>
            <a:endParaRPr lang="en-US" altLang="zh-CN" dirty="0"/>
          </a:p>
          <a:p>
            <a:r>
              <a:rPr lang="zh-CN" altLang="en-US" dirty="0"/>
              <a:t>通过边界类，实体类，控制类来建立概念模型。</a:t>
            </a:r>
            <a:endParaRPr lang="en-US" altLang="zh-CN" dirty="0"/>
          </a:p>
          <a:p>
            <a:r>
              <a:rPr lang="zh-CN" altLang="en-US" dirty="0"/>
              <a:t>再将概念模型实例化，转换成落地的系统。</a:t>
            </a:r>
          </a:p>
        </p:txBody>
      </p:sp>
      <p:pic>
        <p:nvPicPr>
          <p:cNvPr id="7" name="图片 6" descr="图片包含 游戏机, 文字&#10;&#10;描述已自动生成">
            <a:extLst>
              <a:ext uri="{FF2B5EF4-FFF2-40B4-BE49-F238E27FC236}">
                <a16:creationId xmlns:a16="http://schemas.microsoft.com/office/drawing/2014/main" id="{AE90EA74-06C5-44C7-8E33-9C5D62849F64}"/>
              </a:ext>
            </a:extLst>
          </p:cNvPr>
          <p:cNvPicPr>
            <a:picLocks noChangeAspect="1"/>
          </p:cNvPicPr>
          <p:nvPr/>
        </p:nvPicPr>
        <p:blipFill>
          <a:blip r:embed="rId2"/>
          <a:stretch>
            <a:fillRect/>
          </a:stretch>
        </p:blipFill>
        <p:spPr>
          <a:xfrm>
            <a:off x="2667000" y="0"/>
            <a:ext cx="6858000" cy="6858000"/>
          </a:xfrm>
          <a:prstGeom prst="rect">
            <a:avLst/>
          </a:prstGeom>
        </p:spPr>
      </p:pic>
    </p:spTree>
    <p:extLst>
      <p:ext uri="{BB962C8B-B14F-4D97-AF65-F5344CB8AC3E}">
        <p14:creationId xmlns:p14="http://schemas.microsoft.com/office/powerpoint/2010/main" val="400238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26F74-8943-4887-8D1B-5F14886777AD}"/>
              </a:ext>
            </a:extLst>
          </p:cNvPr>
          <p:cNvSpPr>
            <a:spLocks noGrp="1"/>
          </p:cNvSpPr>
          <p:nvPr>
            <p:ph type="title"/>
          </p:nvPr>
        </p:nvSpPr>
        <p:spPr/>
        <p:txBody>
          <a:bodyPr/>
          <a:lstStyle/>
          <a:p>
            <a:r>
              <a:rPr lang="zh-CN" altLang="en-US" dirty="0"/>
              <a:t>领域驱动设计</a:t>
            </a:r>
          </a:p>
        </p:txBody>
      </p:sp>
      <p:sp>
        <p:nvSpPr>
          <p:cNvPr id="3" name="内容占位符 2">
            <a:extLst>
              <a:ext uri="{FF2B5EF4-FFF2-40B4-BE49-F238E27FC236}">
                <a16:creationId xmlns:a16="http://schemas.microsoft.com/office/drawing/2014/main" id="{EC691C49-DF05-4B82-A493-00E28CE9336F}"/>
              </a:ext>
            </a:extLst>
          </p:cNvPr>
          <p:cNvSpPr>
            <a:spLocks noGrp="1"/>
          </p:cNvSpPr>
          <p:nvPr>
            <p:ph idx="1"/>
          </p:nvPr>
        </p:nvSpPr>
        <p:spPr/>
        <p:txBody>
          <a:bodyPr/>
          <a:lstStyle/>
          <a:p>
            <a:r>
              <a:rPr lang="zh-CN" altLang="en-US" dirty="0"/>
              <a:t>通过领域</a:t>
            </a:r>
            <a:r>
              <a:rPr lang="en-US" altLang="zh-CN" dirty="0"/>
              <a:t>/</a:t>
            </a:r>
            <a:r>
              <a:rPr lang="zh-CN" altLang="en-US" dirty="0"/>
              <a:t>子域，限界上下文，聚合，实体，值对象，工厂，资源库等概念建模。通过事先寻找抽象业务的共性和本质，建立领域模型来适配各种变化，由此产生六边形架构。</a:t>
            </a:r>
            <a:endParaRPr lang="en-US" altLang="zh-CN" dirty="0"/>
          </a:p>
          <a:p>
            <a:r>
              <a:rPr lang="zh-CN" altLang="en-US" dirty="0"/>
              <a:t>并且通过统一语言达成业务与系统的一致性。</a:t>
            </a:r>
            <a:endParaRPr lang="en-US" altLang="zh-CN" dirty="0"/>
          </a:p>
          <a:p>
            <a:endParaRPr lang="zh-CN" altLang="en-US" dirty="0"/>
          </a:p>
        </p:txBody>
      </p:sp>
      <p:pic>
        <p:nvPicPr>
          <p:cNvPr id="5" name="图片 4" descr="地图的截图&#10;&#10;描述已自动生成">
            <a:extLst>
              <a:ext uri="{FF2B5EF4-FFF2-40B4-BE49-F238E27FC236}">
                <a16:creationId xmlns:a16="http://schemas.microsoft.com/office/drawing/2014/main" id="{3DB69EA3-58B7-45F7-8EE9-C2BE167E6490}"/>
              </a:ext>
            </a:extLst>
          </p:cNvPr>
          <p:cNvPicPr>
            <a:picLocks noChangeAspect="1"/>
          </p:cNvPicPr>
          <p:nvPr/>
        </p:nvPicPr>
        <p:blipFill>
          <a:blip r:embed="rId2"/>
          <a:stretch>
            <a:fillRect/>
          </a:stretch>
        </p:blipFill>
        <p:spPr>
          <a:xfrm>
            <a:off x="3250096" y="3607556"/>
            <a:ext cx="8415431" cy="3172484"/>
          </a:xfrm>
          <a:prstGeom prst="rect">
            <a:avLst/>
          </a:prstGeom>
        </p:spPr>
      </p:pic>
    </p:spTree>
    <p:extLst>
      <p:ext uri="{BB962C8B-B14F-4D97-AF65-F5344CB8AC3E}">
        <p14:creationId xmlns:p14="http://schemas.microsoft.com/office/powerpoint/2010/main" val="3955306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AD4053-A4FD-42BB-8AEB-C3DF11BD5269}"/>
              </a:ext>
            </a:extLst>
          </p:cNvPr>
          <p:cNvSpPr>
            <a:spLocks noGrp="1"/>
          </p:cNvSpPr>
          <p:nvPr>
            <p:ph type="title"/>
          </p:nvPr>
        </p:nvSpPr>
        <p:spPr/>
        <p:txBody>
          <a:bodyPr/>
          <a:lstStyle/>
          <a:p>
            <a:r>
              <a:rPr lang="zh-CN" altLang="en-US" dirty="0"/>
              <a:t>事件风暴</a:t>
            </a:r>
          </a:p>
        </p:txBody>
      </p:sp>
      <p:sp>
        <p:nvSpPr>
          <p:cNvPr id="3" name="内容占位符 2">
            <a:extLst>
              <a:ext uri="{FF2B5EF4-FFF2-40B4-BE49-F238E27FC236}">
                <a16:creationId xmlns:a16="http://schemas.microsoft.com/office/drawing/2014/main" id="{28490052-989C-47C3-8898-8AA865B4B7EB}"/>
              </a:ext>
            </a:extLst>
          </p:cNvPr>
          <p:cNvSpPr>
            <a:spLocks noGrp="1"/>
          </p:cNvSpPr>
          <p:nvPr>
            <p:ph idx="1"/>
          </p:nvPr>
        </p:nvSpPr>
        <p:spPr/>
        <p:txBody>
          <a:bodyPr/>
          <a:lstStyle/>
          <a:p>
            <a:r>
              <a:rPr lang="zh-CN" altLang="en-US" dirty="0"/>
              <a:t>通过事件风暴可以进行快速建模，识别领域和域事件</a:t>
            </a:r>
            <a:endParaRPr lang="en-US" altLang="zh-CN" dirty="0"/>
          </a:p>
          <a:p>
            <a:r>
              <a:rPr lang="zh-CN" altLang="en-US" dirty="0"/>
              <a:t>定义领域事件（</a:t>
            </a:r>
            <a:r>
              <a:rPr lang="en-US" altLang="zh-CN" dirty="0"/>
              <a:t>Event</a:t>
            </a:r>
            <a:r>
              <a:rPr lang="zh-CN" altLang="en-US" dirty="0"/>
              <a:t>）：通过名词</a:t>
            </a:r>
            <a:r>
              <a:rPr lang="en-US" altLang="zh-CN" dirty="0"/>
              <a:t>+</a:t>
            </a:r>
            <a:r>
              <a:rPr lang="zh-CN" altLang="en-US" dirty="0"/>
              <a:t>动词过去式。梳理事件发生前后的其他事件，并按照逻辑顺序串联。</a:t>
            </a:r>
            <a:endParaRPr lang="en-US" altLang="zh-CN" dirty="0"/>
          </a:p>
          <a:p>
            <a:r>
              <a:rPr lang="zh-CN" altLang="en-US" dirty="0"/>
              <a:t>定义领域命令（</a:t>
            </a:r>
            <a:r>
              <a:rPr lang="en-US" altLang="zh-CN" dirty="0"/>
              <a:t>Command</a:t>
            </a:r>
            <a:r>
              <a:rPr lang="zh-CN" altLang="en-US" dirty="0"/>
              <a:t>）：通过动词</a:t>
            </a:r>
            <a:r>
              <a:rPr lang="en-US" altLang="zh-CN" dirty="0"/>
              <a:t>+</a:t>
            </a:r>
            <a:r>
              <a:rPr lang="zh-CN" altLang="en-US" dirty="0"/>
              <a:t>名词，并将领域命令与领域事件对应（命令</a:t>
            </a:r>
            <a:r>
              <a:rPr lang="en-US" altLang="zh-CN" dirty="0"/>
              <a:t>/</a:t>
            </a:r>
            <a:r>
              <a:rPr lang="zh-CN" altLang="en-US" dirty="0"/>
              <a:t>事件）。</a:t>
            </a:r>
            <a:endParaRPr lang="en-US" altLang="zh-CN" dirty="0"/>
          </a:p>
          <a:p>
            <a:r>
              <a:rPr lang="zh-CN" altLang="en-US" dirty="0"/>
              <a:t>事件触发流程（</a:t>
            </a:r>
            <a:r>
              <a:rPr lang="en-US" altLang="zh-CN" dirty="0"/>
              <a:t>Process</a:t>
            </a:r>
            <a:r>
              <a:rPr lang="zh-CN" altLang="en-US" dirty="0"/>
              <a:t>）：事件可能触发需要执行的流程。</a:t>
            </a:r>
            <a:endParaRPr lang="en-US" altLang="zh-CN" dirty="0"/>
          </a:p>
          <a:p>
            <a:r>
              <a:rPr lang="zh-CN" altLang="en-US" dirty="0"/>
              <a:t>定义“命令</a:t>
            </a:r>
            <a:r>
              <a:rPr lang="en-US" altLang="zh-CN" dirty="0"/>
              <a:t>/</a:t>
            </a:r>
            <a:r>
              <a:rPr lang="zh-CN" altLang="en-US" dirty="0"/>
              <a:t>事件”的载体（</a:t>
            </a:r>
            <a:r>
              <a:rPr lang="en-US" altLang="zh-CN" dirty="0"/>
              <a:t>Entity</a:t>
            </a:r>
            <a:r>
              <a:rPr lang="zh-CN" altLang="en-US" dirty="0"/>
              <a:t>）：以名词命名实体，并将事件和命令归纳到实体之中。</a:t>
            </a:r>
          </a:p>
        </p:txBody>
      </p:sp>
    </p:spTree>
    <p:extLst>
      <p:ext uri="{BB962C8B-B14F-4D97-AF65-F5344CB8AC3E}">
        <p14:creationId xmlns:p14="http://schemas.microsoft.com/office/powerpoint/2010/main" val="2157414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7A0E6-0DC2-4465-8C04-C48F15A794F0}"/>
              </a:ext>
            </a:extLst>
          </p:cNvPr>
          <p:cNvSpPr>
            <a:spLocks noGrp="1"/>
          </p:cNvSpPr>
          <p:nvPr>
            <p:ph type="title"/>
          </p:nvPr>
        </p:nvSpPr>
        <p:spPr/>
        <p:txBody>
          <a:bodyPr/>
          <a:lstStyle/>
          <a:p>
            <a:r>
              <a:rPr lang="zh-CN" altLang="en-US" dirty="0"/>
              <a:t>存粹的面向对象</a:t>
            </a:r>
          </a:p>
        </p:txBody>
      </p:sp>
      <p:sp>
        <p:nvSpPr>
          <p:cNvPr id="3" name="内容占位符 2">
            <a:extLst>
              <a:ext uri="{FF2B5EF4-FFF2-40B4-BE49-F238E27FC236}">
                <a16:creationId xmlns:a16="http://schemas.microsoft.com/office/drawing/2014/main" id="{99FAC45F-F9A5-4E07-98BB-848ADB67AF1C}"/>
              </a:ext>
            </a:extLst>
          </p:cNvPr>
          <p:cNvSpPr>
            <a:spLocks noGrp="1"/>
          </p:cNvSpPr>
          <p:nvPr>
            <p:ph idx="1"/>
          </p:nvPr>
        </p:nvSpPr>
        <p:spPr/>
        <p:txBody>
          <a:bodyPr/>
          <a:lstStyle/>
          <a:p>
            <a:r>
              <a:rPr lang="zh-CN" altLang="en-US" dirty="0"/>
              <a:t>在进行事件风暴时，基于关注点分离原则。将视角完全集中于领域和事件。而不关心网络通讯，数据存储，消息队列等基础技术设施。</a:t>
            </a:r>
            <a:endParaRPr lang="en-US" altLang="zh-CN" dirty="0"/>
          </a:p>
          <a:p>
            <a:r>
              <a:rPr lang="zh-CN" altLang="en-US" dirty="0"/>
              <a:t>所以其实我们在做一个假设：</a:t>
            </a:r>
            <a:r>
              <a:rPr lang="zh-CN" altLang="en-US" b="1" dirty="0"/>
              <a:t>机器内存无限大，永远不宕机</a:t>
            </a:r>
            <a:r>
              <a:rPr lang="zh-CN" altLang="en-US" dirty="0"/>
              <a:t>，实体完全运行在内存中。在这个前提假设下，我们是不需要持久化数据的，不需要数据库，</a:t>
            </a:r>
            <a:r>
              <a:rPr lang="zh-CN" altLang="en-US" b="1" dirty="0"/>
              <a:t>这也就是</a:t>
            </a:r>
            <a:r>
              <a:rPr lang="en-US" altLang="zh-CN" b="1" dirty="0"/>
              <a:t>Persistence Ignorance</a:t>
            </a:r>
            <a:r>
              <a:rPr lang="zh-CN" altLang="en-US" b="1" dirty="0"/>
              <a:t>：持久化无关设计。</a:t>
            </a:r>
            <a:endParaRPr lang="en-US" altLang="zh-CN" b="1" dirty="0"/>
          </a:p>
          <a:p>
            <a:r>
              <a:rPr lang="zh-CN" altLang="en-US" b="1" dirty="0"/>
              <a:t>我们在设计一个实体（对象）时，不需要考虑持久化带来的模型转换难题，不需要考虑分布式问题，不需要考虑并发问题，并且大幅提升程序性能，剩下下的仅仅是面向对象，设计实体功能就行了。</a:t>
            </a:r>
            <a:endParaRPr lang="en-US" altLang="zh-CN" b="1" dirty="0"/>
          </a:p>
          <a:p>
            <a:r>
              <a:rPr lang="zh-CN" altLang="en-US" b="1" dirty="0"/>
              <a:t>这可能吗？</a:t>
            </a:r>
            <a:endParaRPr lang="en-US" altLang="zh-CN" b="1" dirty="0"/>
          </a:p>
          <a:p>
            <a:r>
              <a:rPr lang="zh-CN" altLang="en-US" b="1" dirty="0"/>
              <a:t>如果能，怎么实现呢？</a:t>
            </a:r>
            <a:endParaRPr lang="zh-CN" altLang="en-US" dirty="0"/>
          </a:p>
        </p:txBody>
      </p:sp>
    </p:spTree>
    <p:extLst>
      <p:ext uri="{BB962C8B-B14F-4D97-AF65-F5344CB8AC3E}">
        <p14:creationId xmlns:p14="http://schemas.microsoft.com/office/powerpoint/2010/main" val="1406565160"/>
      </p:ext>
    </p:extLst>
  </p:cSld>
  <p:clrMapOvr>
    <a:masterClrMapping/>
  </p:clrMapOvr>
</p:sld>
</file>

<file path=ppt/theme/theme1.xml><?xml version="1.0" encoding="utf-8"?>
<a:theme xmlns:a="http://schemas.openxmlformats.org/drawingml/2006/main" name="水汽尾迹">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
  <TotalTime>23781</TotalTime>
  <Words>3892</Words>
  <Application>Microsoft Office PowerPoint</Application>
  <PresentationFormat>宽屏</PresentationFormat>
  <Paragraphs>188</Paragraphs>
  <Slides>37</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37</vt:i4>
      </vt:variant>
    </vt:vector>
  </HeadingPairs>
  <TitlesOfParts>
    <vt:vector size="40" baseType="lpstr">
      <vt:lpstr>Arial</vt:lpstr>
      <vt:lpstr>Century Gothic</vt:lpstr>
      <vt:lpstr>水汽尾迹</vt:lpstr>
      <vt:lpstr>Reactive DDD </vt:lpstr>
      <vt:lpstr>当前软件行业面临的问题</vt:lpstr>
      <vt:lpstr>变革的号角：领域驱动设计与响应式宣言</vt:lpstr>
      <vt:lpstr>面向过程的关系模型</vt:lpstr>
      <vt:lpstr>面向对象与面向对象分析</vt:lpstr>
      <vt:lpstr>统一建模语言（UML）</vt:lpstr>
      <vt:lpstr>领域驱动设计</vt:lpstr>
      <vt:lpstr>事件风暴</vt:lpstr>
      <vt:lpstr>存粹的面向对象</vt:lpstr>
      <vt:lpstr>1：对象封装的问题 </vt:lpstr>
      <vt:lpstr>2：通过加锁顺序执行保持不变性的问题 </vt:lpstr>
      <vt:lpstr>3共享内存的问题</vt:lpstr>
      <vt:lpstr>4方法调用栈的问题</vt:lpstr>
      <vt:lpstr>响应式宣言</vt:lpstr>
      <vt:lpstr>ActoR并发模型</vt:lpstr>
      <vt:lpstr>Actor模型的特点</vt:lpstr>
      <vt:lpstr>Actor案例</vt:lpstr>
      <vt:lpstr>Akka介绍</vt:lpstr>
      <vt:lpstr>Actor library</vt:lpstr>
      <vt:lpstr>Actor交互方式</vt:lpstr>
      <vt:lpstr>FSM：有限状态机</vt:lpstr>
      <vt:lpstr>Akka Remoting</vt:lpstr>
      <vt:lpstr>Akka持久化</vt:lpstr>
      <vt:lpstr>AKKA 集群</vt:lpstr>
      <vt:lpstr>Akka与DDD结合</vt:lpstr>
      <vt:lpstr>范式-基于scala的函数式编程</vt:lpstr>
      <vt:lpstr>Scala的常见特性</vt:lpstr>
      <vt:lpstr>常见的并发模型</vt:lpstr>
      <vt:lpstr>响应式架构</vt:lpstr>
      <vt:lpstr>建模</vt:lpstr>
      <vt:lpstr>集群</vt:lpstr>
      <vt:lpstr>存储</vt:lpstr>
      <vt:lpstr>通讯</vt:lpstr>
      <vt:lpstr>测试</vt:lpstr>
      <vt:lpstr>Reactive 基金会</vt:lpstr>
      <vt:lpstr>开发方式的转变</vt:lpstr>
      <vt:lpstr>基于Reactive的相关技术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DDD 实践</dc:title>
  <dc:creator>余 里</dc:creator>
  <cp:lastModifiedBy>余 里</cp:lastModifiedBy>
  <cp:revision>7</cp:revision>
  <dcterms:created xsi:type="dcterms:W3CDTF">2020-03-15T13:25:17Z</dcterms:created>
  <dcterms:modified xsi:type="dcterms:W3CDTF">2020-04-14T00:25:17Z</dcterms:modified>
</cp:coreProperties>
</file>