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4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12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9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2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58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60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9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7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1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C01A-76A0-4B2C-B33C-A2D28CDC8EAB}" type="datetimeFigureOut">
              <a:rPr lang="es-MX" smtClean="0"/>
              <a:t>30/11/2016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978-FA70-4310-98B4-225846142F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35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227" y="-14434"/>
            <a:ext cx="677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3. Capacitación y Adiestramiento: proceso de mejora continua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99703" y="3277969"/>
            <a:ext cx="15454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Capacitación</a:t>
            </a:r>
            <a:r>
              <a:rPr lang="es-MX" dirty="0" smtClean="0"/>
              <a:t> </a:t>
            </a:r>
            <a:r>
              <a:rPr lang="es-MX" sz="1200" dirty="0" smtClean="0"/>
              <a:t>“proceso de mejora continua”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17296" y="690134"/>
            <a:ext cx="184699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/>
              <a:t>Capacitación</a:t>
            </a:r>
          </a:p>
          <a:p>
            <a:pPr algn="just"/>
            <a:r>
              <a:rPr lang="es-MX" sz="1200" dirty="0"/>
              <a:t>Proceso educativo a corto plazo el cual utiliza un procedimiento planeado, sistemático y organizado a través del cual el personal administrativo de una empresa u organización, adquiere los conocimientos y las habilidades técnicas necesarias para acrecentar su </a:t>
            </a:r>
            <a:r>
              <a:rPr lang="es-MX" sz="1200" dirty="0" smtClean="0"/>
              <a:t>eficiencia</a:t>
            </a:r>
            <a:endParaRPr lang="es-MX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17293" y="4493645"/>
            <a:ext cx="1846997" cy="215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 smtClean="0"/>
              <a:t>Adiestramiento</a:t>
            </a:r>
          </a:p>
          <a:p>
            <a:pPr algn="just"/>
            <a:r>
              <a:rPr lang="es-MX" sz="1200" dirty="0" smtClean="0"/>
              <a:t>El </a:t>
            </a:r>
            <a:r>
              <a:rPr lang="es-MX" sz="1200" dirty="0"/>
              <a:t>adiestramiento busca desarrollar habilidades y </a:t>
            </a:r>
            <a:r>
              <a:rPr lang="es-MX" sz="1200" b="1" dirty="0"/>
              <a:t>destrezas</a:t>
            </a:r>
            <a:r>
              <a:rPr lang="es-MX" sz="1200" dirty="0"/>
              <a:t> de carácter más que nada físico, es decir, de la esfera psicomotriz. Se imparte principalmente a obreros y empleados que manejan máquinas y equipos aplicando un esfuerzo físico.</a:t>
            </a:r>
            <a:r>
              <a:rPr lang="es-MX" sz="1200" dirty="0" smtClean="0"/>
              <a:t> </a:t>
            </a:r>
            <a:endParaRPr lang="es-MX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14214" y="1295367"/>
            <a:ext cx="8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Beneficios </a:t>
            </a:r>
            <a:endParaRPr lang="es-MX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73215" y="480896"/>
            <a:ext cx="31875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Para el trabajador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Sube el nivel de satisfacción con el puesto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Elimina los temores de incompetencia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Desarrolla un sentido de </a:t>
            </a:r>
            <a:r>
              <a:rPr lang="es-MX" sz="1200" dirty="0" smtClean="0"/>
              <a:t>progreso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32715" y="1530307"/>
            <a:ext cx="386275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Para la organización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Incrementa </a:t>
            </a:r>
            <a:r>
              <a:rPr lang="es-MX" sz="1200" dirty="0"/>
              <a:t>la productividad y la calidad en el trabajo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Mejora la relación jefe subordinado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Eleva la moral de la fuerza de trabajo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200" dirty="0"/>
              <a:t>Crear mejor imagen de la </a:t>
            </a:r>
            <a:r>
              <a:rPr lang="es-MX" sz="1200" dirty="0" smtClean="0"/>
              <a:t>empresa</a:t>
            </a:r>
            <a:endParaRPr lang="es-MX" sz="1200" dirty="0"/>
          </a:p>
        </p:txBody>
      </p:sp>
      <p:sp>
        <p:nvSpPr>
          <p:cNvPr id="18" name="Rectángulo 17"/>
          <p:cNvSpPr/>
          <p:nvPr/>
        </p:nvSpPr>
        <p:spPr>
          <a:xfrm>
            <a:off x="7448025" y="5692026"/>
            <a:ext cx="431291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200" b="0" i="0" u="none" strike="noStrike" dirty="0" smtClean="0">
                <a:solidFill>
                  <a:srgbClr val="000000"/>
                </a:solidFill>
                <a:effectLst/>
              </a:rPr>
              <a:t>Promover un ambiente de mayor seguridad en el área de trabajo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200" b="0" i="0" u="none" strike="noStrike" dirty="0" smtClean="0">
                <a:solidFill>
                  <a:srgbClr val="000000"/>
                </a:solidFill>
                <a:effectLst/>
              </a:rPr>
              <a:t>Incrementa la productividad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1200" b="0" i="0" u="none" strike="noStrike" dirty="0" smtClean="0">
                <a:solidFill>
                  <a:srgbClr val="000000"/>
                </a:solidFill>
                <a:effectLst/>
              </a:rPr>
              <a:t>Promover la eficiencia en el trabajo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1200" b="0" i="0" u="none" strike="noStrike" dirty="0" smtClean="0">
                <a:solidFill>
                  <a:srgbClr val="000000"/>
                </a:solidFill>
                <a:effectLst/>
              </a:rPr>
              <a:t>Reducción de costos de operación</a:t>
            </a:r>
            <a:endParaRPr lang="es-MX" sz="12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1" name="Conector recto de flecha 20"/>
          <p:cNvCxnSpPr>
            <a:endCxn id="11" idx="1"/>
          </p:cNvCxnSpPr>
          <p:nvPr/>
        </p:nvCxnSpPr>
        <p:spPr>
          <a:xfrm>
            <a:off x="3273072" y="1967407"/>
            <a:ext cx="444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273072" y="5650431"/>
            <a:ext cx="4442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3273072" y="1967407"/>
            <a:ext cx="0" cy="368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945168" y="3657541"/>
            <a:ext cx="327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010069" y="5956203"/>
            <a:ext cx="8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Beneficios 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155164" y="2819943"/>
            <a:ext cx="55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Pasos  </a:t>
            </a:r>
            <a:endParaRPr lang="es-MX" sz="1200" dirty="0"/>
          </a:p>
        </p:txBody>
      </p:sp>
      <p:sp>
        <p:nvSpPr>
          <p:cNvPr id="31" name="Rectángulo 30"/>
          <p:cNvSpPr/>
          <p:nvPr/>
        </p:nvSpPr>
        <p:spPr>
          <a:xfrm>
            <a:off x="7656748" y="2764384"/>
            <a:ext cx="318750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200" dirty="0"/>
              <a:t>1  Análisis de las necesidades</a:t>
            </a:r>
          </a:p>
          <a:p>
            <a:pPr algn="just"/>
            <a:r>
              <a:rPr lang="es-MX" sz="1200" dirty="0"/>
              <a:t>2  Diseño de la instrucción</a:t>
            </a:r>
          </a:p>
          <a:p>
            <a:pPr algn="just"/>
            <a:r>
              <a:rPr lang="es-MX" sz="1200" dirty="0"/>
              <a:t>3  Validación</a:t>
            </a:r>
          </a:p>
          <a:p>
            <a:pPr algn="just"/>
            <a:r>
              <a:rPr lang="es-MX" sz="1200" dirty="0"/>
              <a:t>4  Aplicación</a:t>
            </a:r>
          </a:p>
          <a:p>
            <a:pPr algn="just"/>
            <a:r>
              <a:rPr lang="es-MX" sz="1200" dirty="0"/>
              <a:t>5 Evaluación y </a:t>
            </a:r>
            <a:r>
              <a:rPr lang="es-MX" sz="1200" dirty="0" smtClean="0"/>
              <a:t>seguimiento</a:t>
            </a:r>
            <a:endParaRPr lang="es-MX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5924477" y="1450017"/>
            <a:ext cx="208153" cy="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0" idx="3"/>
          </p:cNvCxnSpPr>
          <p:nvPr/>
        </p:nvCxnSpPr>
        <p:spPr>
          <a:xfrm flipV="1">
            <a:off x="6708832" y="2958442"/>
            <a:ext cx="9225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5937527" y="2963137"/>
            <a:ext cx="2436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5564290" y="6094703"/>
            <a:ext cx="427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18" idx="1"/>
          </p:cNvCxnSpPr>
          <p:nvPr/>
        </p:nvCxnSpPr>
        <p:spPr>
          <a:xfrm>
            <a:off x="6807408" y="6076746"/>
            <a:ext cx="640617" cy="3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5924477" y="1450958"/>
            <a:ext cx="0" cy="2796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1" idx="3"/>
          </p:cNvCxnSpPr>
          <p:nvPr/>
        </p:nvCxnSpPr>
        <p:spPr>
          <a:xfrm flipV="1">
            <a:off x="5564290" y="1967406"/>
            <a:ext cx="3601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6178560" y="4105968"/>
            <a:ext cx="55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Tipos  </a:t>
            </a:r>
            <a:endParaRPr lang="es-MX" sz="1200" dirty="0"/>
          </a:p>
        </p:txBody>
      </p:sp>
      <p:cxnSp>
        <p:nvCxnSpPr>
          <p:cNvPr id="77" name="Conector recto de flecha 76"/>
          <p:cNvCxnSpPr/>
          <p:nvPr/>
        </p:nvCxnSpPr>
        <p:spPr>
          <a:xfrm>
            <a:off x="5924827" y="4249162"/>
            <a:ext cx="2436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7175500" y="787400"/>
            <a:ext cx="0" cy="139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>
            <a:off x="7175500" y="787400"/>
            <a:ext cx="481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7175500" y="2184400"/>
            <a:ext cx="443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6905960" y="1428326"/>
            <a:ext cx="268029" cy="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7656748" y="3967468"/>
            <a:ext cx="31875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Por su formalidad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Informal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Formal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7673215" y="4725078"/>
            <a:ext cx="31875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Por su naturaleza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Capacitación de orientación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Capacitación en el trabajo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s-MX" sz="1200" dirty="0" smtClean="0"/>
              <a:t>Entrenamiento técnico</a:t>
            </a:r>
            <a:endParaRPr lang="es-MX" sz="1200" dirty="0"/>
          </a:p>
        </p:txBody>
      </p:sp>
      <p:cxnSp>
        <p:nvCxnSpPr>
          <p:cNvPr id="102" name="Conector recto de flecha 101"/>
          <p:cNvCxnSpPr/>
          <p:nvPr/>
        </p:nvCxnSpPr>
        <p:spPr>
          <a:xfrm>
            <a:off x="7159818" y="4105968"/>
            <a:ext cx="481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7151780" y="5140576"/>
            <a:ext cx="504968" cy="4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6804231" y="4211800"/>
            <a:ext cx="355587" cy="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7151780" y="4105968"/>
            <a:ext cx="0" cy="103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71869" y="6027003"/>
            <a:ext cx="30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Bibliografía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/>
              <a:t>Rodríguez Estrada, Mauro. </a:t>
            </a:r>
            <a:r>
              <a:rPr lang="es-MX" sz="800" i="1" dirty="0" smtClean="0"/>
              <a:t>Administración de la capacitación. </a:t>
            </a:r>
            <a:r>
              <a:rPr lang="es-MX" sz="800" dirty="0" smtClean="0"/>
              <a:t>McGraw Hill. México.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/>
              <a:t>Reza Trosino, Juan Carlos. </a:t>
            </a:r>
            <a:r>
              <a:rPr lang="es-MX" sz="800" i="1" dirty="0" smtClean="0"/>
              <a:t>El ABC del administrador la capacitación. </a:t>
            </a:r>
            <a:r>
              <a:rPr lang="es-MX" sz="800" i="1" dirty="0" err="1" smtClean="0"/>
              <a:t>PrenticeHalll</a:t>
            </a:r>
            <a:r>
              <a:rPr lang="es-MX" sz="800" i="1" dirty="0" smtClean="0"/>
              <a:t>. México 2010</a:t>
            </a:r>
            <a:endParaRPr lang="es-MX" sz="800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4152477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230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xiahuitl17@hotmail.com</dc:creator>
  <cp:lastModifiedBy>xiahuitl17@hotmail.com</cp:lastModifiedBy>
  <cp:revision>7</cp:revision>
  <dcterms:created xsi:type="dcterms:W3CDTF">2016-12-01T00:09:04Z</dcterms:created>
  <dcterms:modified xsi:type="dcterms:W3CDTF">2016-12-01T00:54:01Z</dcterms:modified>
</cp:coreProperties>
</file>