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294" r:id="rId37"/>
    <p:sldId id="295" r:id="rId38"/>
    <p:sldId id="296" r:id="rId39"/>
    <p:sldId id="297" r:id="rId40"/>
    <p:sldId id="298" r:id="rId41"/>
    <p:sldId id="299" r:id="rId42"/>
    <p:sldId id="300" r:id="rId43"/>
    <p:sldId id="30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73374" autoAdjust="0"/>
  </p:normalViewPr>
  <p:slideViewPr>
    <p:cSldViewPr snapToGrid="0">
      <p:cViewPr varScale="1">
        <p:scale>
          <a:sx n="81" d="100"/>
          <a:sy n="81" d="100"/>
        </p:scale>
        <p:origin x="194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B564881-BC8C-4500-95C2-C98B5710F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797DF22-D6AD-4F00-B79D-F3F4ABA656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8D9B67-C351-428A-94F2-503659623908}" type="datetime1">
              <a:rPr lang="zh-CN" altLang="en-US" smtClean="0"/>
              <a:t>2018/5/24</a:t>
            </a:fld>
            <a:endParaRPr lang="zh-CN" altLang="en-US"/>
          </a:p>
        </p:txBody>
      </p:sp>
      <p:sp>
        <p:nvSpPr>
          <p:cNvPr id="4" name="页脚占位符 3">
            <a:extLst>
              <a:ext uri="{FF2B5EF4-FFF2-40B4-BE49-F238E27FC236}">
                <a16:creationId xmlns:a16="http://schemas.microsoft.com/office/drawing/2014/main" id="{FA63EE3C-1D16-43AD-8B29-D24C6DA9E3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6993CD4-E30F-4FA4-90A4-984613B099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2E19C-747D-4EFB-B43B-EC2446125D57}" type="slidenum">
              <a:rPr lang="zh-CN" altLang="en-US" smtClean="0"/>
              <a:t>‹#›</a:t>
            </a:fld>
            <a:endParaRPr lang="zh-CN" altLang="en-US"/>
          </a:p>
        </p:txBody>
      </p:sp>
    </p:spTree>
    <p:extLst>
      <p:ext uri="{BB962C8B-B14F-4D97-AF65-F5344CB8AC3E}">
        <p14:creationId xmlns:p14="http://schemas.microsoft.com/office/powerpoint/2010/main" val="358221008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D2864-F049-49DF-83F4-F75B06A536B7}" type="datetime1">
              <a:rPr lang="zh-CN" altLang="en-US" smtClean="0"/>
              <a:t>2018/5/24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AC960-EB25-46B8-8463-C289E89F34BF}" type="slidenum">
              <a:rPr lang="zh-CN" altLang="en-US" smtClean="0"/>
              <a:pPr/>
              <a:t>‹#›</a:t>
            </a:fld>
            <a:endParaRPr lang="zh-CN" altLang="en-US"/>
          </a:p>
        </p:txBody>
      </p:sp>
    </p:spTree>
    <p:extLst>
      <p:ext uri="{BB962C8B-B14F-4D97-AF65-F5344CB8AC3E}">
        <p14:creationId xmlns:p14="http://schemas.microsoft.com/office/powerpoint/2010/main" val="29664404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数据采集层（系统日志、网络爬虫、无线传感器网络、物联网、以及各种数据源）</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数据清洗、抽取与建模（将各种类型的结构化、非结构化、异构数据转化为标准存储格式数据，并定义数据属性及值域）</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数据存储架构（集中式或分布式文件系统、关系型数据库或分布式数据库、行存储数据结构或列存储数据结构，键值对结构，哈希表（</a:t>
            </a:r>
            <a:r>
              <a:rPr lang="en-US" altLang="zh-CN" sz="1200" kern="1200" dirty="0">
                <a:solidFill>
                  <a:schemeClr val="tx1"/>
                </a:solidFill>
                <a:effectLst/>
                <a:latin typeface="+mn-lt"/>
                <a:ea typeface="+mn-ea"/>
                <a:cs typeface="+mn-cs"/>
              </a:rPr>
              <a:t>Hash Table</a:t>
            </a:r>
            <a:r>
              <a:rPr lang="zh-CN" altLang="zh-CN" sz="1200" kern="1200" dirty="0">
                <a:solidFill>
                  <a:schemeClr val="tx1"/>
                </a:solidFill>
                <a:effectLst/>
                <a:latin typeface="+mn-lt"/>
                <a:ea typeface="+mn-ea"/>
                <a:cs typeface="+mn-cs"/>
              </a:rPr>
              <a:t>）检索等）</a:t>
            </a:r>
            <a:endParaRPr lang="zh-CN" altLang="en-US" dirty="0"/>
          </a:p>
        </p:txBody>
      </p:sp>
      <p:sp>
        <p:nvSpPr>
          <p:cNvPr id="4" name="日期占位符 3">
            <a:extLst>
              <a:ext uri="{FF2B5EF4-FFF2-40B4-BE49-F238E27FC236}">
                <a16:creationId xmlns:a16="http://schemas.microsoft.com/office/drawing/2014/main" id="{702806FB-9433-4C36-B04E-30EBE5C5A4CC}"/>
              </a:ext>
            </a:extLst>
          </p:cNvPr>
          <p:cNvSpPr>
            <a:spLocks noGrp="1"/>
          </p:cNvSpPr>
          <p:nvPr>
            <p:ph type="dt" idx="10"/>
          </p:nvPr>
        </p:nvSpPr>
        <p:spPr/>
        <p:txBody>
          <a:bodyPr/>
          <a:lstStyle/>
          <a:p>
            <a:fld id="{0DC09B2E-8077-4DB7-B3C2-7DA2988B0E6B}" type="datetime1">
              <a:rPr lang="zh-CN" altLang="en-US" smtClean="0"/>
              <a:t>2018/5/24</a:t>
            </a:fld>
            <a:endParaRPr lang="zh-CN" altLang="en-US"/>
          </a:p>
        </p:txBody>
      </p:sp>
      <p:sp>
        <p:nvSpPr>
          <p:cNvPr id="5" name="页脚占位符 4">
            <a:extLst>
              <a:ext uri="{FF2B5EF4-FFF2-40B4-BE49-F238E27FC236}">
                <a16:creationId xmlns:a16="http://schemas.microsoft.com/office/drawing/2014/main" id="{F1157498-DAD5-46AB-A309-B034B767D008}"/>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A5C344D4-6C69-4AE2-8B99-7D8254577FF6}"/>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4236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a:extLst>
              <a:ext uri="{FF2B5EF4-FFF2-40B4-BE49-F238E27FC236}">
                <a16:creationId xmlns:a16="http://schemas.microsoft.com/office/drawing/2014/main" id="{FFF56A10-D6A1-4D90-B87F-428C9B1501F3}"/>
              </a:ext>
            </a:extLst>
          </p:cNvPr>
          <p:cNvSpPr>
            <a:spLocks noGrp="1"/>
          </p:cNvSpPr>
          <p:nvPr>
            <p:ph type="dt" idx="10"/>
          </p:nvPr>
        </p:nvSpPr>
        <p:spPr/>
        <p:txBody>
          <a:bodyPr/>
          <a:lstStyle/>
          <a:p>
            <a:fld id="{BEEA0BAE-4202-4A2E-964D-3721CF539BD5}" type="datetime1">
              <a:rPr lang="zh-CN" altLang="en-US" smtClean="0"/>
              <a:t>2018/5/24</a:t>
            </a:fld>
            <a:endParaRPr lang="zh-CN" altLang="en-US"/>
          </a:p>
        </p:txBody>
      </p:sp>
      <p:sp>
        <p:nvSpPr>
          <p:cNvPr id="5" name="页脚占位符 4">
            <a:extLst>
              <a:ext uri="{FF2B5EF4-FFF2-40B4-BE49-F238E27FC236}">
                <a16:creationId xmlns:a16="http://schemas.microsoft.com/office/drawing/2014/main" id="{E8F743A4-F851-43E8-931C-24BEF8738D0E}"/>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8753AC1E-0346-4ECD-BE07-CB485A210904}"/>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662567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a:extLst>
              <a:ext uri="{FF2B5EF4-FFF2-40B4-BE49-F238E27FC236}">
                <a16:creationId xmlns:a16="http://schemas.microsoft.com/office/drawing/2014/main" id="{77AB2768-FFF3-474B-B599-0DF96D18C76E}"/>
              </a:ext>
            </a:extLst>
          </p:cNvPr>
          <p:cNvSpPr>
            <a:spLocks noGrp="1"/>
          </p:cNvSpPr>
          <p:nvPr>
            <p:ph type="dt" idx="10"/>
          </p:nvPr>
        </p:nvSpPr>
        <p:spPr/>
        <p:txBody>
          <a:bodyPr/>
          <a:lstStyle/>
          <a:p>
            <a:fld id="{7E706F28-C1AE-4C90-9AB4-E3FDC23603B6}" type="datetime1">
              <a:rPr lang="zh-CN" altLang="en-US" smtClean="0"/>
              <a:t>2018/5/24</a:t>
            </a:fld>
            <a:endParaRPr lang="zh-CN" altLang="en-US"/>
          </a:p>
        </p:txBody>
      </p:sp>
      <p:sp>
        <p:nvSpPr>
          <p:cNvPr id="5" name="页脚占位符 4">
            <a:extLst>
              <a:ext uri="{FF2B5EF4-FFF2-40B4-BE49-F238E27FC236}">
                <a16:creationId xmlns:a16="http://schemas.microsoft.com/office/drawing/2014/main" id="{06C98EB1-C6E9-4B34-9E27-9F54C382E4B4}"/>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FE83722F-027B-4C0B-ACA4-CDB2BA8A8DE0}"/>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136495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a:extLst>
              <a:ext uri="{FF2B5EF4-FFF2-40B4-BE49-F238E27FC236}">
                <a16:creationId xmlns:a16="http://schemas.microsoft.com/office/drawing/2014/main" id="{007856ED-EEA5-4DB6-AFD1-6E7F1A9853E0}"/>
              </a:ext>
            </a:extLst>
          </p:cNvPr>
          <p:cNvSpPr>
            <a:spLocks noGrp="1"/>
          </p:cNvSpPr>
          <p:nvPr>
            <p:ph type="dt" idx="10"/>
          </p:nvPr>
        </p:nvSpPr>
        <p:spPr/>
        <p:txBody>
          <a:bodyPr/>
          <a:lstStyle/>
          <a:p>
            <a:fld id="{218FAB03-D62E-43F1-9CDE-DE76912DC67E}" type="datetime1">
              <a:rPr lang="zh-CN" altLang="en-US" smtClean="0"/>
              <a:t>2018/5/24</a:t>
            </a:fld>
            <a:endParaRPr lang="zh-CN" altLang="en-US"/>
          </a:p>
        </p:txBody>
      </p:sp>
      <p:sp>
        <p:nvSpPr>
          <p:cNvPr id="5" name="页脚占位符 4">
            <a:extLst>
              <a:ext uri="{FF2B5EF4-FFF2-40B4-BE49-F238E27FC236}">
                <a16:creationId xmlns:a16="http://schemas.microsoft.com/office/drawing/2014/main" id="{DC384CA3-4A4F-4CDB-8615-95F3DE6A0F50}"/>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1E112E44-877D-48A0-A963-25D550B5F35B}"/>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265807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a:extLst>
              <a:ext uri="{FF2B5EF4-FFF2-40B4-BE49-F238E27FC236}">
                <a16:creationId xmlns:a16="http://schemas.microsoft.com/office/drawing/2014/main" id="{0BCF3A28-928D-4126-ABAC-68AA14DF3D96}"/>
              </a:ext>
            </a:extLst>
          </p:cNvPr>
          <p:cNvSpPr>
            <a:spLocks noGrp="1"/>
          </p:cNvSpPr>
          <p:nvPr>
            <p:ph type="dt" idx="10"/>
          </p:nvPr>
        </p:nvSpPr>
        <p:spPr/>
        <p:txBody>
          <a:bodyPr/>
          <a:lstStyle/>
          <a:p>
            <a:fld id="{3E4AD41D-8C2C-43AB-AF71-0473CC1A932F}" type="datetime1">
              <a:rPr lang="zh-CN" altLang="en-US" smtClean="0"/>
              <a:t>2018/5/24</a:t>
            </a:fld>
            <a:endParaRPr lang="zh-CN" altLang="en-US"/>
          </a:p>
        </p:txBody>
      </p:sp>
      <p:sp>
        <p:nvSpPr>
          <p:cNvPr id="5" name="页脚占位符 4">
            <a:extLst>
              <a:ext uri="{FF2B5EF4-FFF2-40B4-BE49-F238E27FC236}">
                <a16:creationId xmlns:a16="http://schemas.microsoft.com/office/drawing/2014/main" id="{6B661A64-FEF1-4384-8A18-30221C9D75DD}"/>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B9097CEF-E162-43B8-89B9-C24AE156971C}"/>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834275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a:extLst>
              <a:ext uri="{FF2B5EF4-FFF2-40B4-BE49-F238E27FC236}">
                <a16:creationId xmlns:a16="http://schemas.microsoft.com/office/drawing/2014/main" id="{E3C46648-151F-4065-A16D-193A3C65390D}"/>
              </a:ext>
            </a:extLst>
          </p:cNvPr>
          <p:cNvSpPr>
            <a:spLocks noGrp="1"/>
          </p:cNvSpPr>
          <p:nvPr>
            <p:ph type="dt" idx="10"/>
          </p:nvPr>
        </p:nvSpPr>
        <p:spPr/>
        <p:txBody>
          <a:bodyPr/>
          <a:lstStyle/>
          <a:p>
            <a:fld id="{2DC74862-60D5-49B5-BCA3-EACEFB66AF02}" type="datetime1">
              <a:rPr lang="zh-CN" altLang="en-US" smtClean="0"/>
              <a:t>2018/5/24</a:t>
            </a:fld>
            <a:endParaRPr lang="zh-CN" altLang="en-US"/>
          </a:p>
        </p:txBody>
      </p:sp>
      <p:sp>
        <p:nvSpPr>
          <p:cNvPr id="5" name="页脚占位符 4">
            <a:extLst>
              <a:ext uri="{FF2B5EF4-FFF2-40B4-BE49-F238E27FC236}">
                <a16:creationId xmlns:a16="http://schemas.microsoft.com/office/drawing/2014/main" id="{DF7FF701-9CF0-4659-B669-3CFE17F1FFE3}"/>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7B00EC6C-1CD2-47BC-8F14-BD407E74A5BA}"/>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94406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a:extLst>
              <a:ext uri="{FF2B5EF4-FFF2-40B4-BE49-F238E27FC236}">
                <a16:creationId xmlns:a16="http://schemas.microsoft.com/office/drawing/2014/main" id="{1275F641-A58B-4399-866B-108FD7D720DB}"/>
              </a:ext>
            </a:extLst>
          </p:cNvPr>
          <p:cNvSpPr>
            <a:spLocks noGrp="1"/>
          </p:cNvSpPr>
          <p:nvPr>
            <p:ph type="dt" idx="10"/>
          </p:nvPr>
        </p:nvSpPr>
        <p:spPr/>
        <p:txBody>
          <a:bodyPr/>
          <a:lstStyle/>
          <a:p>
            <a:fld id="{5A7D49B4-FC1C-4AB9-BCEF-D1A18F6474EB}"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3795B12-219D-4676-B009-4DF22B63B3B4}"/>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526E168D-0E0F-4E71-8329-F63BC73F23D2}"/>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4081950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a:extLst>
              <a:ext uri="{FF2B5EF4-FFF2-40B4-BE49-F238E27FC236}">
                <a16:creationId xmlns:a16="http://schemas.microsoft.com/office/drawing/2014/main" id="{CD58AB0F-4041-455C-95C4-CB00DAC5DB13}"/>
              </a:ext>
            </a:extLst>
          </p:cNvPr>
          <p:cNvSpPr>
            <a:spLocks noGrp="1"/>
          </p:cNvSpPr>
          <p:nvPr>
            <p:ph type="dt" idx="10"/>
          </p:nvPr>
        </p:nvSpPr>
        <p:spPr/>
        <p:txBody>
          <a:bodyPr/>
          <a:lstStyle/>
          <a:p>
            <a:fld id="{CAAD6483-708A-45A1-B746-2EDC8E16BC75}" type="datetime1">
              <a:rPr lang="zh-CN" altLang="en-US" smtClean="0"/>
              <a:t>2018/5/24</a:t>
            </a:fld>
            <a:endParaRPr lang="zh-CN" altLang="en-US"/>
          </a:p>
        </p:txBody>
      </p:sp>
      <p:sp>
        <p:nvSpPr>
          <p:cNvPr id="5" name="页脚占位符 4">
            <a:extLst>
              <a:ext uri="{FF2B5EF4-FFF2-40B4-BE49-F238E27FC236}">
                <a16:creationId xmlns:a16="http://schemas.microsoft.com/office/drawing/2014/main" id="{70EB5954-4609-4952-90F1-65C22E72F2A5}"/>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91AAB3B2-12E9-4535-AB69-92F7DCA31C4F}"/>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967954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不需要预定义数据格式：不需要预先定义严格的数据表结构，数据每条记录都可能有不同的属性和格式，当插入数据时，并不需要预先定义它们的格式；</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 无共享架构：</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数据库往往将数据集划分后存储在各个本地服务器上，从本地磁盘读取数据的性能往往好于通过网络传输读取数据的性能，从而提高了系统读写速度；</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 弹性可扩展：可以在系统运行的时候动态增加或者删除结点而不需要停机维护，数据可以自动迁移；</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 数据分区：相对于将数据存放于同一个节点，</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数据库则是将数据进行分区，将记录分散在多个节点上面。并且通常分区的同时还要做复制，这样既提高了并行性能，又能保证没有单点失效的问题；</a:t>
            </a:r>
          </a:p>
          <a:p>
            <a:r>
              <a:rPr lang="en-US" altLang="zh-CN" sz="1200" kern="1200" dirty="0">
                <a:solidFill>
                  <a:schemeClr val="tx1"/>
                </a:solidFill>
                <a:effectLst/>
                <a:latin typeface="+mn-lt"/>
                <a:ea typeface="+mn-ea"/>
                <a:cs typeface="+mn-cs"/>
              </a:rPr>
              <a:t>5)  </a:t>
            </a:r>
            <a:r>
              <a:rPr lang="zh-CN" altLang="zh-CN" sz="1200" kern="1200" dirty="0">
                <a:solidFill>
                  <a:schemeClr val="tx1"/>
                </a:solidFill>
                <a:effectLst/>
                <a:latin typeface="+mn-lt"/>
                <a:ea typeface="+mn-ea"/>
                <a:cs typeface="+mn-cs"/>
              </a:rPr>
              <a:t>异步复制：</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的复制往往是基于日志的异步复制</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这样数据就可以尽快地写入一个节点，而不会被网络传输引起迟延</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缺点是并不总是能保证一致性。</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数据库提供的是基于</a:t>
            </a:r>
            <a:r>
              <a:rPr lang="en-US" altLang="zh-CN" sz="1200" kern="1200" dirty="0">
                <a:solidFill>
                  <a:schemeClr val="tx1"/>
                </a:solidFill>
                <a:effectLst/>
                <a:latin typeface="+mn-lt"/>
                <a:ea typeface="+mn-ea"/>
                <a:cs typeface="+mn-cs"/>
              </a:rPr>
              <a:t>BASE</a:t>
            </a:r>
            <a:r>
              <a:rPr lang="zh-CN" altLang="zh-CN" sz="1200" kern="1200" dirty="0">
                <a:solidFill>
                  <a:schemeClr val="tx1"/>
                </a:solidFill>
                <a:effectLst/>
                <a:latin typeface="+mn-lt"/>
                <a:ea typeface="+mn-ea"/>
                <a:cs typeface="+mn-cs"/>
              </a:rPr>
              <a:t>原则</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的最终一致性。</a:t>
            </a:r>
          </a:p>
          <a:p>
            <a:endParaRPr lang="zh-CN" altLang="en-US" dirty="0"/>
          </a:p>
        </p:txBody>
      </p:sp>
      <p:sp>
        <p:nvSpPr>
          <p:cNvPr id="4" name="日期占位符 3">
            <a:extLst>
              <a:ext uri="{FF2B5EF4-FFF2-40B4-BE49-F238E27FC236}">
                <a16:creationId xmlns:a16="http://schemas.microsoft.com/office/drawing/2014/main" id="{4546E1FF-6999-40A2-8C97-2CE7473F259A}"/>
              </a:ext>
            </a:extLst>
          </p:cNvPr>
          <p:cNvSpPr>
            <a:spLocks noGrp="1"/>
          </p:cNvSpPr>
          <p:nvPr>
            <p:ph type="dt" idx="10"/>
          </p:nvPr>
        </p:nvSpPr>
        <p:spPr/>
        <p:txBody>
          <a:bodyPr/>
          <a:lstStyle/>
          <a:p>
            <a:fld id="{21A8EA08-BAAC-4F98-B031-6335B17D9407}" type="datetime1">
              <a:rPr lang="zh-CN" altLang="en-US" smtClean="0"/>
              <a:t>2018/5/24</a:t>
            </a:fld>
            <a:endParaRPr lang="zh-CN" altLang="en-US"/>
          </a:p>
        </p:txBody>
      </p:sp>
      <p:sp>
        <p:nvSpPr>
          <p:cNvPr id="5" name="页脚占位符 4">
            <a:extLst>
              <a:ext uri="{FF2B5EF4-FFF2-40B4-BE49-F238E27FC236}">
                <a16:creationId xmlns:a16="http://schemas.microsoft.com/office/drawing/2014/main" id="{B6F67192-101E-4915-8BB6-131A18DD61F2}"/>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6AFC2D46-A649-48EA-8257-9C709DA8E012}"/>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531250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是指一致性（</a:t>
            </a:r>
            <a:r>
              <a:rPr lang="en-US" altLang="zh-CN" sz="1200" kern="1200" dirty="0">
                <a:solidFill>
                  <a:schemeClr val="tx1"/>
                </a:solidFill>
                <a:effectLst/>
                <a:latin typeface="+mn-lt"/>
                <a:ea typeface="+mn-ea"/>
                <a:cs typeface="+mn-cs"/>
              </a:rPr>
              <a:t>Consistency</a:t>
            </a:r>
            <a:r>
              <a:rPr lang="zh-CN" altLang="zh-CN" sz="1200" kern="1200" dirty="0">
                <a:solidFill>
                  <a:schemeClr val="tx1"/>
                </a:solidFill>
                <a:effectLst/>
                <a:latin typeface="+mn-lt"/>
                <a:ea typeface="+mn-ea"/>
                <a:cs typeface="+mn-cs"/>
              </a:rPr>
              <a:t>），即在分布式环境中多个存储节点的数据在同一时间具有相同的数据值，所有数据备份的更新是同步的；</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是指可用性（</a:t>
            </a:r>
            <a:r>
              <a:rPr lang="en-US" altLang="zh-CN" sz="1200" kern="1200" dirty="0">
                <a:solidFill>
                  <a:schemeClr val="tx1"/>
                </a:solidFill>
                <a:effectLst/>
                <a:latin typeface="+mn-lt"/>
                <a:ea typeface="+mn-ea"/>
                <a:cs typeface="+mn-cs"/>
              </a:rPr>
              <a:t>Availability</a:t>
            </a:r>
            <a:r>
              <a:rPr lang="zh-CN" altLang="zh-CN" sz="1200" kern="1200" dirty="0">
                <a:solidFill>
                  <a:schemeClr val="tx1"/>
                </a:solidFill>
                <a:effectLst/>
                <a:latin typeface="+mn-lt"/>
                <a:ea typeface="+mn-ea"/>
                <a:cs typeface="+mn-cs"/>
              </a:rPr>
              <a:t>），能快速读取数据，在合理的时间内返回操作结果，并保证每个请求不管成功或者失败都有响应；</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是分区容忍性（</a:t>
            </a:r>
            <a:r>
              <a:rPr lang="en-US" altLang="zh-CN" sz="1200" kern="1200" dirty="0">
                <a:solidFill>
                  <a:schemeClr val="tx1"/>
                </a:solidFill>
                <a:effectLst/>
                <a:latin typeface="+mn-lt"/>
                <a:ea typeface="+mn-ea"/>
                <a:cs typeface="+mn-cs"/>
              </a:rPr>
              <a:t>Partition-tolerance</a:t>
            </a:r>
            <a:r>
              <a:rPr lang="zh-CN" altLang="zh-CN" sz="1200" kern="1200" dirty="0">
                <a:solidFill>
                  <a:schemeClr val="tx1"/>
                </a:solidFill>
                <a:effectLst/>
                <a:latin typeface="+mn-lt"/>
                <a:ea typeface="+mn-ea"/>
                <a:cs typeface="+mn-cs"/>
              </a:rPr>
              <a:t>），指数据分区的容错性，即系统中的某个分区无法与其它节点通信时不影响系统其余部分的正常运行，或者是系统部分数据的错误或丢失不影响系统的整体运行。</a:t>
            </a:r>
            <a:endParaRPr lang="zh-CN" altLang="en-US" dirty="0"/>
          </a:p>
        </p:txBody>
      </p:sp>
      <p:sp>
        <p:nvSpPr>
          <p:cNvPr id="4" name="日期占位符 3">
            <a:extLst>
              <a:ext uri="{FF2B5EF4-FFF2-40B4-BE49-F238E27FC236}">
                <a16:creationId xmlns:a16="http://schemas.microsoft.com/office/drawing/2014/main" id="{7B4F914C-C11E-4CD3-BF5A-A7FB16A4A4DA}"/>
              </a:ext>
            </a:extLst>
          </p:cNvPr>
          <p:cNvSpPr>
            <a:spLocks noGrp="1"/>
          </p:cNvSpPr>
          <p:nvPr>
            <p:ph type="dt" idx="10"/>
          </p:nvPr>
        </p:nvSpPr>
        <p:spPr/>
        <p:txBody>
          <a:bodyPr/>
          <a:lstStyle/>
          <a:p>
            <a:fld id="{A86E88B9-5C59-4D83-BEEA-9640034FBBED}"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444EF77-1B07-4237-9010-07D844EC594A}"/>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D07A80AA-DC26-4BB9-9B66-B1D72D1C878A}"/>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806702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关系型数据库（</a:t>
            </a:r>
            <a:r>
              <a:rPr lang="en-US" altLang="zh-CN" sz="1200" kern="1200" dirty="0">
                <a:solidFill>
                  <a:schemeClr val="tx1"/>
                </a:solidFill>
                <a:effectLst/>
                <a:latin typeface="+mn-lt"/>
                <a:ea typeface="+mn-ea"/>
                <a:cs typeface="+mn-cs"/>
              </a:rPr>
              <a:t>RDBMS</a:t>
            </a:r>
            <a:r>
              <a:rPr lang="zh-CN" altLang="zh-CN" sz="1200" kern="1200" dirty="0">
                <a:solidFill>
                  <a:schemeClr val="tx1"/>
                </a:solidFill>
                <a:effectLst/>
                <a:latin typeface="+mn-lt"/>
                <a:ea typeface="+mn-ea"/>
                <a:cs typeface="+mn-cs"/>
              </a:rPr>
              <a:t>）更强调数据一致性和可用性、而基于健值紧密关联的数据表也不适合拆分，因此关系型数据库是典型的基于</a:t>
            </a:r>
            <a:r>
              <a:rPr lang="en-US" altLang="zh-CN" sz="1200" kern="1200" dirty="0">
                <a:solidFill>
                  <a:schemeClr val="tx1"/>
                </a:solidFill>
                <a:effectLst/>
                <a:latin typeface="+mn-lt"/>
                <a:ea typeface="+mn-ea"/>
                <a:cs typeface="+mn-cs"/>
              </a:rPr>
              <a:t>CA</a:t>
            </a:r>
            <a:r>
              <a:rPr lang="zh-CN" altLang="zh-CN" sz="1200" kern="1200" dirty="0">
                <a:solidFill>
                  <a:schemeClr val="tx1"/>
                </a:solidFill>
                <a:effectLst/>
                <a:latin typeface="+mn-lt"/>
                <a:ea typeface="+mn-ea"/>
                <a:cs typeface="+mn-cs"/>
              </a:rPr>
              <a:t>法则（</a:t>
            </a:r>
            <a:r>
              <a:rPr lang="en-US" altLang="zh-CN" sz="1200" kern="1200" dirty="0">
                <a:solidFill>
                  <a:schemeClr val="tx1"/>
                </a:solidFill>
                <a:effectLst/>
                <a:latin typeface="+mn-lt"/>
                <a:ea typeface="+mn-ea"/>
                <a:cs typeface="+mn-cs"/>
              </a:rPr>
              <a:t>Consistency &amp; Availability</a:t>
            </a:r>
            <a:r>
              <a:rPr lang="zh-CN" altLang="zh-CN" sz="1200" kern="1200" dirty="0">
                <a:solidFill>
                  <a:schemeClr val="tx1"/>
                </a:solidFill>
                <a:effectLst/>
                <a:latin typeface="+mn-lt"/>
                <a:ea typeface="+mn-ea"/>
                <a:cs typeface="+mn-cs"/>
              </a:rPr>
              <a:t>）的设计。</a:t>
            </a:r>
          </a:p>
          <a:p>
            <a:r>
              <a:rPr lang="zh-CN" altLang="zh-CN" sz="1200" kern="1200" dirty="0">
                <a:solidFill>
                  <a:schemeClr val="tx1"/>
                </a:solidFill>
                <a:effectLst/>
                <a:latin typeface="+mn-lt"/>
                <a:ea typeface="+mn-ea"/>
                <a:cs typeface="+mn-cs"/>
              </a:rPr>
              <a:t>超大规模数据需要对数据进行切割划分，以支持并行计算处理，因此</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数据库首先会选择分区容忍性（</a:t>
            </a:r>
            <a:r>
              <a:rPr lang="en-US" altLang="zh-CN" sz="1200" kern="1200" dirty="0">
                <a:solidFill>
                  <a:schemeClr val="tx1"/>
                </a:solidFill>
                <a:effectLst/>
                <a:latin typeface="+mn-lt"/>
                <a:ea typeface="+mn-ea"/>
                <a:cs typeface="+mn-cs"/>
              </a:rPr>
              <a:t>Partition-tolerance</a:t>
            </a:r>
            <a:r>
              <a:rPr lang="zh-CN" altLang="zh-CN" sz="1200" kern="1200" dirty="0">
                <a:solidFill>
                  <a:schemeClr val="tx1"/>
                </a:solidFill>
                <a:effectLst/>
                <a:latin typeface="+mn-lt"/>
                <a:ea typeface="+mn-ea"/>
                <a:cs typeface="+mn-cs"/>
              </a:rPr>
              <a:t>）法则。</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在此基础上，有一类</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数据库倾向于支持数据一致性（事实上只能保证最终一致性），称之为</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型数据库，代表有</a:t>
            </a:r>
            <a:r>
              <a:rPr lang="en-US" altLang="zh-CN" sz="1200" kern="1200" dirty="0">
                <a:solidFill>
                  <a:schemeClr val="tx1"/>
                </a:solidFill>
                <a:effectLst/>
                <a:latin typeface="+mn-lt"/>
                <a:ea typeface="+mn-ea"/>
                <a:cs typeface="+mn-cs"/>
              </a:rPr>
              <a:t>MongoDB [23]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HBase [24]</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Redis</a:t>
            </a:r>
            <a:r>
              <a:rPr lang="en-US" altLang="zh-CN" sz="1200" kern="1200" dirty="0">
                <a:solidFill>
                  <a:schemeClr val="tx1"/>
                </a:solidFill>
                <a:effectLst/>
                <a:latin typeface="+mn-lt"/>
                <a:ea typeface="+mn-ea"/>
                <a:cs typeface="+mn-cs"/>
              </a:rPr>
              <a:t> [25]</a:t>
            </a:r>
            <a:r>
              <a:rPr lang="zh-CN" altLang="zh-CN"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型数据库比较重视数据同步，但在节点间网络连接发生问题时，等待时延较长；</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另一类则选择强调数据可用性、放弃了运算过程中的数据一致性，被称为</a:t>
            </a:r>
            <a:r>
              <a:rPr lang="en-US" altLang="zh-CN" sz="1200" kern="1200" dirty="0">
                <a:solidFill>
                  <a:schemeClr val="tx1"/>
                </a:solidFill>
                <a:effectLst/>
                <a:latin typeface="+mn-lt"/>
                <a:ea typeface="+mn-ea"/>
                <a:cs typeface="+mn-cs"/>
              </a:rPr>
              <a:t>AP</a:t>
            </a:r>
            <a:r>
              <a:rPr lang="zh-CN" altLang="zh-CN" sz="1200" kern="1200" dirty="0">
                <a:solidFill>
                  <a:schemeClr val="tx1"/>
                </a:solidFill>
                <a:effectLst/>
                <a:latin typeface="+mn-lt"/>
                <a:ea typeface="+mn-ea"/>
                <a:cs typeface="+mn-cs"/>
              </a:rPr>
              <a:t>型数据库，如</a:t>
            </a:r>
            <a:r>
              <a:rPr lang="en-US" altLang="zh-CN" sz="1200" kern="1200" dirty="0" err="1">
                <a:solidFill>
                  <a:schemeClr val="tx1"/>
                </a:solidFill>
                <a:effectLst/>
                <a:latin typeface="+mn-lt"/>
                <a:ea typeface="+mn-ea"/>
                <a:cs typeface="+mn-cs"/>
              </a:rPr>
              <a:t>CouchDB</a:t>
            </a:r>
            <a:r>
              <a:rPr lang="en-US" altLang="zh-CN" sz="1200" kern="1200" dirty="0">
                <a:solidFill>
                  <a:schemeClr val="tx1"/>
                </a:solidFill>
                <a:effectLst/>
                <a:latin typeface="+mn-lt"/>
                <a:ea typeface="+mn-ea"/>
                <a:cs typeface="+mn-cs"/>
              </a:rPr>
              <a:t>[26]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Cassandra[27]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DynamoDB[28]</a:t>
            </a:r>
            <a:r>
              <a:rPr lang="zh-CN" altLang="zh-CN"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AP</a:t>
            </a:r>
            <a:r>
              <a:rPr lang="zh-CN" altLang="zh-CN" sz="1200" kern="1200" dirty="0">
                <a:solidFill>
                  <a:schemeClr val="tx1"/>
                </a:solidFill>
                <a:effectLst/>
                <a:latin typeface="+mn-lt"/>
                <a:ea typeface="+mn-ea"/>
                <a:cs typeface="+mn-cs"/>
              </a:rPr>
              <a:t>型数据库强调计算处理效率，但需要面对数据不同步的问题。</a:t>
            </a:r>
          </a:p>
        </p:txBody>
      </p:sp>
      <p:sp>
        <p:nvSpPr>
          <p:cNvPr id="4" name="日期占位符 3">
            <a:extLst>
              <a:ext uri="{FF2B5EF4-FFF2-40B4-BE49-F238E27FC236}">
                <a16:creationId xmlns:a16="http://schemas.microsoft.com/office/drawing/2014/main" id="{42B42F5F-6175-424B-AF10-1CCBA7121050}"/>
              </a:ext>
            </a:extLst>
          </p:cNvPr>
          <p:cNvSpPr>
            <a:spLocks noGrp="1"/>
          </p:cNvSpPr>
          <p:nvPr>
            <p:ph type="dt" idx="10"/>
          </p:nvPr>
        </p:nvSpPr>
        <p:spPr/>
        <p:txBody>
          <a:bodyPr/>
          <a:lstStyle/>
          <a:p>
            <a:fld id="{C32E12A9-5FEA-4E7F-B289-78CB86355146}"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BC1C361-101E-4646-8D2C-ABDD3E6A74D1}"/>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48B7B76D-68D9-460C-8BDF-AD98AA1448E2}"/>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84509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针对不同类型数据的计算模型</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（如针对非结构化数据的</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批处理模型、针对动态数据流的流计算（</a:t>
            </a:r>
            <a:r>
              <a:rPr lang="en-US" altLang="zh-CN" sz="1200" kern="1200" dirty="0">
                <a:solidFill>
                  <a:schemeClr val="tx1"/>
                </a:solidFill>
                <a:effectLst/>
                <a:latin typeface="+mn-lt"/>
                <a:ea typeface="+mn-ea"/>
                <a:cs typeface="+mn-cs"/>
              </a:rPr>
              <a:t>Stream Computing</a:t>
            </a:r>
            <a:r>
              <a:rPr lang="zh-CN" altLang="zh-CN" sz="1200" kern="1200" dirty="0">
                <a:solidFill>
                  <a:schemeClr val="tx1"/>
                </a:solidFill>
                <a:effectLst/>
                <a:latin typeface="+mn-lt"/>
                <a:ea typeface="+mn-ea"/>
                <a:cs typeface="+mn-cs"/>
              </a:rPr>
              <a:t>）模型、针对结构化数据的大规模并发处理（</a:t>
            </a:r>
            <a:r>
              <a:rPr lang="en-US" altLang="zh-CN" sz="1200" kern="1200" dirty="0">
                <a:solidFill>
                  <a:schemeClr val="tx1"/>
                </a:solidFill>
                <a:effectLst/>
                <a:latin typeface="+mn-lt"/>
                <a:ea typeface="+mn-ea"/>
                <a:cs typeface="+mn-cs"/>
              </a:rPr>
              <a:t>MPP</a:t>
            </a:r>
            <a:r>
              <a:rPr lang="zh-CN" altLang="zh-CN" sz="1200" kern="1200" dirty="0">
                <a:solidFill>
                  <a:schemeClr val="tx1"/>
                </a:solidFill>
                <a:effectLst/>
                <a:latin typeface="+mn-lt"/>
                <a:ea typeface="+mn-ea"/>
                <a:cs typeface="+mn-cs"/>
              </a:rPr>
              <a:t>）模型、基于物理大内存的高性能内存计算（</a:t>
            </a:r>
            <a:r>
              <a:rPr lang="en-US" altLang="zh-CN" sz="1200" kern="1200" dirty="0">
                <a:solidFill>
                  <a:schemeClr val="tx1"/>
                </a:solidFill>
                <a:effectLst/>
                <a:latin typeface="+mn-lt"/>
                <a:ea typeface="+mn-ea"/>
                <a:cs typeface="+mn-cs"/>
              </a:rPr>
              <a:t>In-memory Computing</a:t>
            </a:r>
            <a:r>
              <a:rPr lang="zh-CN" altLang="zh-CN" sz="1200" kern="1200" dirty="0">
                <a:solidFill>
                  <a:schemeClr val="tx1"/>
                </a:solidFill>
                <a:effectLst/>
                <a:latin typeface="+mn-lt"/>
                <a:ea typeface="+mn-ea"/>
                <a:cs typeface="+mn-cs"/>
              </a:rPr>
              <a:t>）模型）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针对应用需求的各类数据分析算法</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（回归分析、聚合算法、关联规则算法、决策树算法、贝叶斯分析、机器学习算法等）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提供数据计算处理各种开发工具包和运行支持环境的计算平台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Hadoop[5],  Spark[6],  Storm[7]</a:t>
            </a:r>
            <a:r>
              <a:rPr lang="zh-CN" altLang="en-US" sz="1200" kern="1200" dirty="0">
                <a:solidFill>
                  <a:schemeClr val="tx1"/>
                </a:solidFill>
                <a:effectLst/>
                <a:latin typeface="+mn-lt"/>
                <a:ea typeface="+mn-ea"/>
                <a:cs typeface="+mn-cs"/>
              </a:rPr>
              <a:t>）</a:t>
            </a:r>
            <a:endParaRPr lang="zh-CN" altLang="en-US" dirty="0"/>
          </a:p>
        </p:txBody>
      </p:sp>
      <p:sp>
        <p:nvSpPr>
          <p:cNvPr id="4" name="日期占位符 3">
            <a:extLst>
              <a:ext uri="{FF2B5EF4-FFF2-40B4-BE49-F238E27FC236}">
                <a16:creationId xmlns:a16="http://schemas.microsoft.com/office/drawing/2014/main" id="{89A0116A-9B3F-40CD-9B38-D50F041C860D}"/>
              </a:ext>
            </a:extLst>
          </p:cNvPr>
          <p:cNvSpPr>
            <a:spLocks noGrp="1"/>
          </p:cNvSpPr>
          <p:nvPr>
            <p:ph type="dt" idx="10"/>
          </p:nvPr>
        </p:nvSpPr>
        <p:spPr/>
        <p:txBody>
          <a:bodyPr/>
          <a:lstStyle/>
          <a:p>
            <a:fld id="{F130D9E1-5272-4FB7-A988-0FFF81054DBA}" type="datetime1">
              <a:rPr lang="zh-CN" altLang="en-US" smtClean="0"/>
              <a:t>2018/5/24</a:t>
            </a:fld>
            <a:endParaRPr lang="zh-CN" altLang="en-US"/>
          </a:p>
        </p:txBody>
      </p:sp>
      <p:sp>
        <p:nvSpPr>
          <p:cNvPr id="5" name="页脚占位符 4">
            <a:extLst>
              <a:ext uri="{FF2B5EF4-FFF2-40B4-BE49-F238E27FC236}">
                <a16:creationId xmlns:a16="http://schemas.microsoft.com/office/drawing/2014/main" id="{C63497BC-6B8A-4377-8C6C-B76A718441FD}"/>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52F6F4C5-B7CD-4649-9606-F04B4673A655}"/>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930512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a:solidFill>
                  <a:schemeClr val="tx1"/>
                </a:solidFill>
                <a:effectLst/>
                <a:latin typeface="+mn-lt"/>
                <a:ea typeface="+mn-ea"/>
                <a:cs typeface="+mn-cs"/>
              </a:rPr>
              <a:t>Basically Available </a:t>
            </a:r>
            <a:r>
              <a:rPr lang="zh-CN" altLang="zh-CN" sz="1200" kern="1200" dirty="0">
                <a:solidFill>
                  <a:schemeClr val="tx1"/>
                </a:solidFill>
                <a:effectLst/>
                <a:latin typeface="+mn-lt"/>
                <a:ea typeface="+mn-ea"/>
                <a:cs typeface="+mn-cs"/>
              </a:rPr>
              <a:t>基本可用性</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意指分布式系统的一部分发生问题变得不可用时，其他部分仍然可以正常使用，也就是允许出现分区失败的情形；</a:t>
            </a:r>
          </a:p>
          <a:p>
            <a:pPr lvl="0"/>
            <a:r>
              <a:rPr lang="en-US" altLang="zh-CN" sz="1200" kern="1200" dirty="0">
                <a:solidFill>
                  <a:schemeClr val="tx1"/>
                </a:solidFill>
                <a:effectLst/>
                <a:latin typeface="+mn-lt"/>
                <a:ea typeface="+mn-ea"/>
                <a:cs typeface="+mn-cs"/>
              </a:rPr>
              <a:t>Soft-state</a:t>
            </a:r>
            <a:r>
              <a:rPr lang="zh-CN" altLang="zh-CN" sz="1200" kern="1200" dirty="0">
                <a:solidFill>
                  <a:schemeClr val="tx1"/>
                </a:solidFill>
                <a:effectLst/>
                <a:latin typeface="+mn-lt"/>
                <a:ea typeface="+mn-ea"/>
                <a:cs typeface="+mn-cs"/>
              </a:rPr>
              <a:t>软状态</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意指数据状态在执行中可以有一段时间不同步，具有一定的滞后性。与此对应的是</a:t>
            </a:r>
            <a:r>
              <a:rPr lang="en-US" altLang="zh-CN" sz="1200" kern="1200" dirty="0">
                <a:solidFill>
                  <a:schemeClr val="tx1"/>
                </a:solidFill>
                <a:effectLst/>
                <a:latin typeface="+mn-lt"/>
                <a:ea typeface="+mn-ea"/>
                <a:cs typeface="+mn-cs"/>
              </a:rPr>
              <a:t>Hard-state </a:t>
            </a:r>
            <a:r>
              <a:rPr lang="zh-CN" altLang="zh-CN" sz="1200" kern="1200" dirty="0">
                <a:solidFill>
                  <a:schemeClr val="tx1"/>
                </a:solidFill>
                <a:effectLst/>
                <a:latin typeface="+mn-lt"/>
                <a:ea typeface="+mn-ea"/>
                <a:cs typeface="+mn-cs"/>
              </a:rPr>
              <a:t>硬状态，指整个过程中都必须数据同步，保证数据一致性；</a:t>
            </a:r>
          </a:p>
          <a:p>
            <a:pPr lvl="0"/>
            <a:r>
              <a:rPr lang="en-US" altLang="zh-CN" sz="1200" kern="1200" dirty="0">
                <a:solidFill>
                  <a:schemeClr val="tx1"/>
                </a:solidFill>
                <a:effectLst/>
                <a:latin typeface="+mn-lt"/>
                <a:ea typeface="+mn-ea"/>
                <a:cs typeface="+mn-cs"/>
              </a:rPr>
              <a:t>Eventual consistency</a:t>
            </a:r>
            <a:r>
              <a:rPr lang="zh-CN" altLang="zh-CN" sz="1200" kern="1200" dirty="0">
                <a:solidFill>
                  <a:schemeClr val="tx1"/>
                </a:solidFill>
                <a:effectLst/>
                <a:latin typeface="+mn-lt"/>
                <a:ea typeface="+mn-ea"/>
                <a:cs typeface="+mn-cs"/>
              </a:rPr>
              <a:t>最终一致性</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指在事务执行过程中，容许后续的读取操作暂时读不到最新数据，但在事务结束时，所有数据都要更新，达到最终一致性。</a:t>
            </a:r>
          </a:p>
        </p:txBody>
      </p:sp>
      <p:sp>
        <p:nvSpPr>
          <p:cNvPr id="4" name="日期占位符 3">
            <a:extLst>
              <a:ext uri="{FF2B5EF4-FFF2-40B4-BE49-F238E27FC236}">
                <a16:creationId xmlns:a16="http://schemas.microsoft.com/office/drawing/2014/main" id="{1464B738-F88E-4A50-9DB3-2263AA073F99}"/>
              </a:ext>
            </a:extLst>
          </p:cNvPr>
          <p:cNvSpPr>
            <a:spLocks noGrp="1"/>
          </p:cNvSpPr>
          <p:nvPr>
            <p:ph type="dt" idx="10"/>
          </p:nvPr>
        </p:nvSpPr>
        <p:spPr/>
        <p:txBody>
          <a:bodyPr/>
          <a:lstStyle/>
          <a:p>
            <a:fld id="{DBA69F5E-C6F7-4097-B5CC-214A1025ADC1}" type="datetime1">
              <a:rPr lang="zh-CN" altLang="en-US" smtClean="0"/>
              <a:t>2018/5/24</a:t>
            </a:fld>
            <a:endParaRPr lang="zh-CN" altLang="en-US"/>
          </a:p>
        </p:txBody>
      </p:sp>
      <p:sp>
        <p:nvSpPr>
          <p:cNvPr id="5" name="页脚占位符 4">
            <a:extLst>
              <a:ext uri="{FF2B5EF4-FFF2-40B4-BE49-F238E27FC236}">
                <a16:creationId xmlns:a16="http://schemas.microsoft.com/office/drawing/2014/main" id="{C9AA9025-11C1-491C-AF22-7D8CCFC1629E}"/>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6EA5E5DB-4A4B-4730-AD48-489EDDB59688}"/>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07247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445B8BA0-7963-447A-9B8F-3D63EC3F74C8}"/>
              </a:ext>
            </a:extLst>
          </p:cNvPr>
          <p:cNvSpPr>
            <a:spLocks noGrp="1"/>
          </p:cNvSpPr>
          <p:nvPr>
            <p:ph type="dt" idx="10"/>
          </p:nvPr>
        </p:nvSpPr>
        <p:spPr/>
        <p:txBody>
          <a:bodyPr/>
          <a:lstStyle/>
          <a:p>
            <a:fld id="{586E7EDD-CB0B-4E05-BD56-1B95CCBA1133}"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90C689A-713F-4792-8B93-7584083CD2A1}"/>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CDEC4AD2-1534-4DD5-A173-890205E34EB0}"/>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531718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DA3A867D-E224-4FFE-8471-57859D23A4DE}"/>
              </a:ext>
            </a:extLst>
          </p:cNvPr>
          <p:cNvSpPr>
            <a:spLocks noGrp="1"/>
          </p:cNvSpPr>
          <p:nvPr>
            <p:ph type="dt" idx="10"/>
          </p:nvPr>
        </p:nvSpPr>
        <p:spPr/>
        <p:txBody>
          <a:bodyPr/>
          <a:lstStyle/>
          <a:p>
            <a:fld id="{5945E451-FA62-4955-A37A-91662F5CB12C}" type="datetime1">
              <a:rPr lang="zh-CN" altLang="en-US" smtClean="0"/>
              <a:t>2018/5/24</a:t>
            </a:fld>
            <a:endParaRPr lang="zh-CN" altLang="en-US"/>
          </a:p>
        </p:txBody>
      </p:sp>
      <p:sp>
        <p:nvSpPr>
          <p:cNvPr id="5" name="页脚占位符 4">
            <a:extLst>
              <a:ext uri="{FF2B5EF4-FFF2-40B4-BE49-F238E27FC236}">
                <a16:creationId xmlns:a16="http://schemas.microsoft.com/office/drawing/2014/main" id="{B5248E5E-230D-4DBE-873A-7070E10A100C}"/>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866CA207-45EA-4256-9F85-D532A902566D}"/>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4185080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32D82873-90C0-473C-A4B1-77EEE7ED4C02}"/>
              </a:ext>
            </a:extLst>
          </p:cNvPr>
          <p:cNvSpPr>
            <a:spLocks noGrp="1"/>
          </p:cNvSpPr>
          <p:nvPr>
            <p:ph type="dt" idx="10"/>
          </p:nvPr>
        </p:nvSpPr>
        <p:spPr/>
        <p:txBody>
          <a:bodyPr/>
          <a:lstStyle/>
          <a:p>
            <a:fld id="{D593EBE2-5E1A-4AB4-9D5E-1F8B774F0562}" type="datetime1">
              <a:rPr lang="zh-CN" altLang="en-US" smtClean="0"/>
              <a:t>2018/5/24</a:t>
            </a:fld>
            <a:endParaRPr lang="zh-CN" altLang="en-US"/>
          </a:p>
        </p:txBody>
      </p:sp>
      <p:sp>
        <p:nvSpPr>
          <p:cNvPr id="5" name="页脚占位符 4">
            <a:extLst>
              <a:ext uri="{FF2B5EF4-FFF2-40B4-BE49-F238E27FC236}">
                <a16:creationId xmlns:a16="http://schemas.microsoft.com/office/drawing/2014/main" id="{963E93AB-CCCE-46E7-80CD-8FA332C985BB}"/>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28FF6BC1-596E-44F0-A3D7-58EA080FE995}"/>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253166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a:solidFill>
                  <a:schemeClr val="tx1"/>
                </a:solidFill>
                <a:effectLst/>
                <a:latin typeface="+mn-lt"/>
                <a:ea typeface="+mn-ea"/>
                <a:cs typeface="+mn-cs"/>
              </a:rPr>
              <a:t>ODBC</a:t>
            </a:r>
            <a:r>
              <a:rPr lang="zh-CN" altLang="en-US" sz="1200" b="1" kern="1200" dirty="0">
                <a:solidFill>
                  <a:schemeClr val="tx1"/>
                </a:solidFill>
                <a:effectLst/>
                <a:latin typeface="+mn-lt"/>
                <a:ea typeface="+mn-ea"/>
                <a:cs typeface="+mn-cs"/>
              </a:rPr>
              <a:t>组成</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ODBC API</a:t>
            </a:r>
            <a:r>
              <a:rPr lang="zh-CN" altLang="zh-CN" sz="1200" kern="1200" dirty="0">
                <a:solidFill>
                  <a:schemeClr val="tx1"/>
                </a:solidFill>
                <a:effectLst/>
                <a:latin typeface="+mn-lt"/>
                <a:ea typeface="+mn-ea"/>
                <a:cs typeface="+mn-cs"/>
              </a:rPr>
              <a:t>编程接口：调用</a:t>
            </a:r>
            <a:r>
              <a:rPr lang="en-US" altLang="zh-CN" sz="1200" kern="1200" dirty="0">
                <a:solidFill>
                  <a:schemeClr val="tx1"/>
                </a:solidFill>
                <a:effectLst/>
                <a:latin typeface="+mn-lt"/>
                <a:ea typeface="+mn-ea"/>
                <a:cs typeface="+mn-cs"/>
              </a:rPr>
              <a:t>ODBC</a:t>
            </a:r>
            <a:r>
              <a:rPr lang="zh-CN" altLang="zh-CN" sz="1200" kern="1200" dirty="0">
                <a:solidFill>
                  <a:schemeClr val="tx1"/>
                </a:solidFill>
                <a:effectLst/>
                <a:latin typeface="+mn-lt"/>
                <a:ea typeface="+mn-ea"/>
                <a:cs typeface="+mn-cs"/>
              </a:rPr>
              <a:t>函数提交</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查询语句并获得检索结果；</a:t>
            </a:r>
          </a:p>
          <a:p>
            <a:r>
              <a:rPr lang="zh-CN" altLang="zh-CN" sz="1200" kern="1200" dirty="0">
                <a:solidFill>
                  <a:schemeClr val="tx1"/>
                </a:solidFill>
                <a:effectLst/>
                <a:latin typeface="+mn-lt"/>
                <a:ea typeface="+mn-ea"/>
                <a:cs typeface="+mn-cs"/>
              </a:rPr>
              <a:t>驱动程序管理器（</a:t>
            </a:r>
            <a:r>
              <a:rPr lang="en-US" altLang="zh-CN" sz="1200" kern="1200" dirty="0">
                <a:solidFill>
                  <a:schemeClr val="tx1"/>
                </a:solidFill>
                <a:effectLst/>
                <a:latin typeface="+mn-lt"/>
                <a:ea typeface="+mn-ea"/>
                <a:cs typeface="+mn-cs"/>
              </a:rPr>
              <a:t>Driver Manager</a:t>
            </a:r>
            <a:r>
              <a:rPr lang="zh-CN" altLang="zh-CN" sz="1200" kern="1200" dirty="0">
                <a:solidFill>
                  <a:schemeClr val="tx1"/>
                </a:solidFill>
                <a:effectLst/>
                <a:latin typeface="+mn-lt"/>
                <a:ea typeface="+mn-ea"/>
                <a:cs typeface="+mn-cs"/>
              </a:rPr>
              <a:t>）：根据应用程序需要加载</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卸载驱动程序，处理</a:t>
            </a:r>
            <a:r>
              <a:rPr lang="en-US" altLang="zh-CN" sz="1200" kern="1200" dirty="0">
                <a:solidFill>
                  <a:schemeClr val="tx1"/>
                </a:solidFill>
                <a:effectLst/>
                <a:latin typeface="+mn-lt"/>
                <a:ea typeface="+mn-ea"/>
                <a:cs typeface="+mn-cs"/>
              </a:rPr>
              <a:t>ODBC</a:t>
            </a:r>
            <a:r>
              <a:rPr lang="zh-CN" altLang="zh-CN" sz="1200" kern="1200" dirty="0">
                <a:solidFill>
                  <a:schemeClr val="tx1"/>
                </a:solidFill>
                <a:effectLst/>
                <a:latin typeface="+mn-lt"/>
                <a:ea typeface="+mn-ea"/>
                <a:cs typeface="+mn-cs"/>
              </a:rPr>
              <a:t>函数调用，或把它们传送到驱动程序；</a:t>
            </a:r>
          </a:p>
          <a:p>
            <a:r>
              <a:rPr lang="zh-CN" altLang="zh-CN" sz="1200" kern="1200" dirty="0">
                <a:solidFill>
                  <a:schemeClr val="tx1"/>
                </a:solidFill>
                <a:effectLst/>
                <a:latin typeface="+mn-lt"/>
                <a:ea typeface="+mn-ea"/>
                <a:cs typeface="+mn-cs"/>
              </a:rPr>
              <a:t>驱动程序：处理</a:t>
            </a:r>
            <a:r>
              <a:rPr lang="en-US" altLang="zh-CN" sz="1200" kern="1200" dirty="0">
                <a:solidFill>
                  <a:schemeClr val="tx1"/>
                </a:solidFill>
                <a:effectLst/>
                <a:latin typeface="+mn-lt"/>
                <a:ea typeface="+mn-ea"/>
                <a:cs typeface="+mn-cs"/>
              </a:rPr>
              <a:t>ODBC</a:t>
            </a:r>
            <a:r>
              <a:rPr lang="zh-CN" altLang="zh-CN" sz="1200" kern="1200" dirty="0">
                <a:solidFill>
                  <a:schemeClr val="tx1"/>
                </a:solidFill>
                <a:effectLst/>
                <a:latin typeface="+mn-lt"/>
                <a:ea typeface="+mn-ea"/>
                <a:cs typeface="+mn-cs"/>
              </a:rPr>
              <a:t>函数调用，提交</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请求到一个指定的数据源，并把结果返回到应用程序。</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OLE DB</a:t>
            </a:r>
          </a:p>
          <a:p>
            <a:r>
              <a:rPr lang="zh-CN" altLang="zh-CN" sz="1200" kern="1200" dirty="0">
                <a:solidFill>
                  <a:schemeClr val="tx1"/>
                </a:solidFill>
                <a:effectLst/>
                <a:latin typeface="+mn-lt"/>
                <a:ea typeface="+mn-ea"/>
                <a:cs typeface="+mn-cs"/>
              </a:rPr>
              <a:t>是微软提出的基于</a:t>
            </a:r>
            <a:r>
              <a:rPr lang="en-US" altLang="zh-CN" sz="1200" kern="1200" dirty="0">
                <a:solidFill>
                  <a:schemeClr val="tx1"/>
                </a:solidFill>
                <a:effectLst/>
                <a:latin typeface="+mn-lt"/>
                <a:ea typeface="+mn-ea"/>
                <a:cs typeface="+mn-cs"/>
              </a:rPr>
              <a:t>COM</a:t>
            </a:r>
            <a:r>
              <a:rPr lang="zh-CN" altLang="zh-CN" sz="1200" kern="1200" dirty="0">
                <a:solidFill>
                  <a:schemeClr val="tx1"/>
                </a:solidFill>
                <a:effectLst/>
                <a:latin typeface="+mn-lt"/>
                <a:ea typeface="+mn-ea"/>
                <a:cs typeface="+mn-cs"/>
              </a:rPr>
              <a:t>组件且面向对象的一种技术标准，目的是提供一种统一的数据访问接口，这里所说的数据除了标准的关系型数据库中的数据之外，还包括邮件数据、</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上的文本或图形、目录服务</a:t>
            </a:r>
            <a:r>
              <a:rPr lang="en-US" altLang="zh-CN" sz="1200" kern="1200" dirty="0">
                <a:solidFill>
                  <a:schemeClr val="tx1"/>
                </a:solidFill>
                <a:effectLst/>
                <a:latin typeface="+mn-lt"/>
                <a:ea typeface="+mn-ea"/>
                <a:cs typeface="+mn-cs"/>
              </a:rPr>
              <a:t>(Directory Services)</a:t>
            </a:r>
            <a:r>
              <a:rPr lang="zh-CN" altLang="zh-CN" sz="1200" kern="1200" dirty="0">
                <a:solidFill>
                  <a:schemeClr val="tx1"/>
                </a:solidFill>
                <a:effectLst/>
                <a:latin typeface="+mn-lt"/>
                <a:ea typeface="+mn-ea"/>
                <a:cs typeface="+mn-cs"/>
              </a:rPr>
              <a:t>、主机系统文件和地理数据以及自定义业务对象等。</a:t>
            </a:r>
            <a:r>
              <a:rPr lang="en-US" altLang="zh-CN" sz="1200" kern="1200" dirty="0">
                <a:solidFill>
                  <a:schemeClr val="tx1"/>
                </a:solidFill>
                <a:effectLst/>
                <a:latin typeface="+mn-lt"/>
                <a:ea typeface="+mn-ea"/>
                <a:cs typeface="+mn-cs"/>
              </a:rPr>
              <a:t>OLE DB</a:t>
            </a:r>
            <a:r>
              <a:rPr lang="zh-CN" altLang="zh-CN" sz="1200" kern="1200" dirty="0">
                <a:solidFill>
                  <a:schemeClr val="tx1"/>
                </a:solidFill>
                <a:effectLst/>
                <a:latin typeface="+mn-lt"/>
                <a:ea typeface="+mn-ea"/>
                <a:cs typeface="+mn-cs"/>
              </a:rPr>
              <a:t>标准的核心内容就是要求对以上这些各种各样的数据存储</a:t>
            </a:r>
            <a:r>
              <a:rPr lang="en-US" altLang="zh-CN" sz="1200" kern="1200" dirty="0">
                <a:solidFill>
                  <a:schemeClr val="tx1"/>
                </a:solidFill>
                <a:effectLst/>
                <a:latin typeface="+mn-lt"/>
                <a:ea typeface="+mn-ea"/>
                <a:cs typeface="+mn-cs"/>
              </a:rPr>
              <a:t>(Data Store)</a:t>
            </a:r>
            <a:r>
              <a:rPr lang="zh-CN" altLang="zh-CN" sz="1200" kern="1200" dirty="0">
                <a:solidFill>
                  <a:schemeClr val="tx1"/>
                </a:solidFill>
                <a:effectLst/>
                <a:latin typeface="+mn-lt"/>
                <a:ea typeface="+mn-ea"/>
                <a:cs typeface="+mn-cs"/>
              </a:rPr>
              <a:t>都提供一种相同的访问接口，使得数据使用者</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应用程序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可以使用同样的方法访问各种数据，而不用考虑数据的具体存储地点、格式或类型</a:t>
            </a:r>
          </a:p>
          <a:p>
            <a:pPr lvl="0"/>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78AE8820-6173-4AA5-BBBB-57047B04871F}"/>
              </a:ext>
            </a:extLst>
          </p:cNvPr>
          <p:cNvSpPr>
            <a:spLocks noGrp="1"/>
          </p:cNvSpPr>
          <p:nvPr>
            <p:ph type="dt" idx="10"/>
          </p:nvPr>
        </p:nvSpPr>
        <p:spPr/>
        <p:txBody>
          <a:bodyPr/>
          <a:lstStyle/>
          <a:p>
            <a:fld id="{F82222A4-842E-4961-8DB5-B125FE74DC2F}" type="datetime1">
              <a:rPr lang="zh-CN" altLang="en-US" smtClean="0"/>
              <a:t>2018/5/24</a:t>
            </a:fld>
            <a:endParaRPr lang="zh-CN" altLang="en-US"/>
          </a:p>
        </p:txBody>
      </p:sp>
      <p:sp>
        <p:nvSpPr>
          <p:cNvPr id="5" name="页脚占位符 4">
            <a:extLst>
              <a:ext uri="{FF2B5EF4-FFF2-40B4-BE49-F238E27FC236}">
                <a16:creationId xmlns:a16="http://schemas.microsoft.com/office/drawing/2014/main" id="{8CEDC95C-F2E2-46A4-A7B6-C61D49B98211}"/>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B2637514-3844-44CE-9842-EB7DEEE4FBB8}"/>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253870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2CF6468B-E96E-422B-A271-E26008EEFC09}"/>
              </a:ext>
            </a:extLst>
          </p:cNvPr>
          <p:cNvSpPr>
            <a:spLocks noGrp="1"/>
          </p:cNvSpPr>
          <p:nvPr>
            <p:ph type="dt" idx="10"/>
          </p:nvPr>
        </p:nvSpPr>
        <p:spPr/>
        <p:txBody>
          <a:bodyPr/>
          <a:lstStyle/>
          <a:p>
            <a:fld id="{B77F5465-6C5F-40CE-A9A7-FDCCFF8A8688}" type="datetime1">
              <a:rPr lang="zh-CN" altLang="en-US" smtClean="0"/>
              <a:t>2018/5/24</a:t>
            </a:fld>
            <a:endParaRPr lang="zh-CN" altLang="en-US"/>
          </a:p>
        </p:txBody>
      </p:sp>
      <p:sp>
        <p:nvSpPr>
          <p:cNvPr id="5" name="页脚占位符 4">
            <a:extLst>
              <a:ext uri="{FF2B5EF4-FFF2-40B4-BE49-F238E27FC236}">
                <a16:creationId xmlns:a16="http://schemas.microsoft.com/office/drawing/2014/main" id="{467BAA4A-AD8F-4A30-B2E6-8ADA0E5C979D}"/>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21916E71-EE9A-4FC5-BC2D-54592E7E0A1E}"/>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736543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zh-CN" altLang="en-US" sz="1200" b="1" kern="1200" dirty="0">
                <a:solidFill>
                  <a:schemeClr val="tx1"/>
                </a:solidFill>
                <a:effectLst/>
                <a:latin typeface="+mn-lt"/>
                <a:ea typeface="+mn-ea"/>
                <a:cs typeface="+mn-cs"/>
              </a:rPr>
              <a:t>功能</a:t>
            </a:r>
            <a:endParaRPr lang="en-US" altLang="zh-CN" sz="1200" b="1" kern="1200" dirty="0">
              <a:solidFill>
                <a:schemeClr val="tx1"/>
              </a:solidFill>
              <a:effectLst/>
              <a:latin typeface="+mn-lt"/>
              <a:ea typeface="+mn-ea"/>
              <a:cs typeface="+mn-cs"/>
            </a:endParaRPr>
          </a:p>
          <a:p>
            <a:pPr latinLnBrk="1"/>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提供数据库</a:t>
            </a:r>
            <a:r>
              <a:rPr lang="en-US" altLang="zh-CN" sz="1200" kern="1200" dirty="0">
                <a:solidFill>
                  <a:schemeClr val="tx1"/>
                </a:solidFill>
                <a:effectLst/>
                <a:latin typeface="+mn-lt"/>
                <a:ea typeface="+mn-ea"/>
                <a:cs typeface="+mn-cs"/>
              </a:rPr>
              <a:t>CRUD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Create, Retrieve, Update and Delete</a:t>
            </a:r>
            <a:r>
              <a:rPr lang="zh-CN" altLang="zh-CN" sz="1200" kern="1200" dirty="0">
                <a:solidFill>
                  <a:schemeClr val="tx1"/>
                </a:solidFill>
                <a:effectLst/>
                <a:latin typeface="+mn-lt"/>
                <a:ea typeface="+mn-ea"/>
                <a:cs typeface="+mn-cs"/>
              </a:rPr>
              <a:t>）基本操作的支持；</a:t>
            </a:r>
          </a:p>
          <a:p>
            <a:pPr latinLnBrk="1"/>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）事务管理。这里指数据库访问的事务管理，即对数据库访问请求所产生的增加，修改，删除等操作提供数据一致性；</a:t>
            </a:r>
          </a:p>
          <a:p>
            <a:pPr latinLnBrk="1"/>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并发处理。一个数据库可能拥有多个应用程序访问，而这些应用程序可能以并发方式访问数据库，因此数据库中的相同数据可能同时被多个事务访问，如果没有采取必要的并发隔离措施，就会导致各种问题，破坏数据的完整性；</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）异构数据转换。对于跨平台、不同数据格式的异构数据库提供数据转换、抽取和集成的功能。</a:t>
            </a:r>
          </a:p>
        </p:txBody>
      </p:sp>
      <p:sp>
        <p:nvSpPr>
          <p:cNvPr id="4" name="日期占位符 3">
            <a:extLst>
              <a:ext uri="{FF2B5EF4-FFF2-40B4-BE49-F238E27FC236}">
                <a16:creationId xmlns:a16="http://schemas.microsoft.com/office/drawing/2014/main" id="{FEA99B53-F69B-4736-8CC1-7250019CE85D}"/>
              </a:ext>
            </a:extLst>
          </p:cNvPr>
          <p:cNvSpPr>
            <a:spLocks noGrp="1"/>
          </p:cNvSpPr>
          <p:nvPr>
            <p:ph type="dt" idx="10"/>
          </p:nvPr>
        </p:nvSpPr>
        <p:spPr/>
        <p:txBody>
          <a:bodyPr/>
          <a:lstStyle/>
          <a:p>
            <a:fld id="{6BD2F477-DCAB-4615-B8C4-2EBC83C48F37}" type="datetime1">
              <a:rPr lang="zh-CN" altLang="en-US" smtClean="0"/>
              <a:t>2018/5/24</a:t>
            </a:fld>
            <a:endParaRPr lang="zh-CN" altLang="en-US"/>
          </a:p>
        </p:txBody>
      </p:sp>
      <p:sp>
        <p:nvSpPr>
          <p:cNvPr id="5" name="页脚占位符 4">
            <a:extLst>
              <a:ext uri="{FF2B5EF4-FFF2-40B4-BE49-F238E27FC236}">
                <a16:creationId xmlns:a16="http://schemas.microsoft.com/office/drawing/2014/main" id="{67C912BB-E6BB-4039-8AB5-6460F964E400}"/>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BDC8691E-E5EE-4624-8453-C27D08EEAB19}"/>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571021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CB2DCE24-9ABE-48CC-9E48-50ECE7FC578D}"/>
              </a:ext>
            </a:extLst>
          </p:cNvPr>
          <p:cNvSpPr>
            <a:spLocks noGrp="1"/>
          </p:cNvSpPr>
          <p:nvPr>
            <p:ph type="dt" idx="10"/>
          </p:nvPr>
        </p:nvSpPr>
        <p:spPr/>
        <p:txBody>
          <a:bodyPr/>
          <a:lstStyle/>
          <a:p>
            <a:fld id="{F0D377C9-934D-4A09-8CCD-0D19B3945C22}" type="datetime1">
              <a:rPr lang="zh-CN" altLang="en-US" smtClean="0"/>
              <a:t>2018/5/24</a:t>
            </a:fld>
            <a:endParaRPr lang="zh-CN" altLang="en-US"/>
          </a:p>
        </p:txBody>
      </p:sp>
      <p:sp>
        <p:nvSpPr>
          <p:cNvPr id="5" name="页脚占位符 4">
            <a:extLst>
              <a:ext uri="{FF2B5EF4-FFF2-40B4-BE49-F238E27FC236}">
                <a16:creationId xmlns:a16="http://schemas.microsoft.com/office/drawing/2014/main" id="{A8D1C22A-EF86-40F5-B226-D80DE9AC5CD9}"/>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1ECBA4FF-3D04-4A40-9405-559CDDBFF68E}"/>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206869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5480C6E9-E609-46B5-9A95-D27AB379D74A}"/>
              </a:ext>
            </a:extLst>
          </p:cNvPr>
          <p:cNvSpPr>
            <a:spLocks noGrp="1"/>
          </p:cNvSpPr>
          <p:nvPr>
            <p:ph type="dt" idx="10"/>
          </p:nvPr>
        </p:nvSpPr>
        <p:spPr/>
        <p:txBody>
          <a:bodyPr/>
          <a:lstStyle/>
          <a:p>
            <a:fld id="{3BC08A80-72DD-450D-8B03-4999AC27012E}"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74B29DC-A281-4CBB-9EA1-2BA65B0A4B41}"/>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B1AF661C-5B48-4847-BA9B-CFADAC1F61B6}"/>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17223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1228A4C-029C-4F0D-BFF5-DAF49B649CC3}"/>
              </a:ext>
            </a:extLst>
          </p:cNvPr>
          <p:cNvSpPr>
            <a:spLocks noGrp="1"/>
          </p:cNvSpPr>
          <p:nvPr>
            <p:ph type="dt" idx="10"/>
          </p:nvPr>
        </p:nvSpPr>
        <p:spPr/>
        <p:txBody>
          <a:bodyPr/>
          <a:lstStyle/>
          <a:p>
            <a:fld id="{5BEA6522-F752-462F-A907-7BAC7A82C1E6}" type="datetime1">
              <a:rPr lang="zh-CN" altLang="en-US" smtClean="0"/>
              <a:t>2018/5/24</a:t>
            </a:fld>
            <a:endParaRPr lang="zh-CN" altLang="en-US"/>
          </a:p>
        </p:txBody>
      </p:sp>
      <p:sp>
        <p:nvSpPr>
          <p:cNvPr id="5" name="页脚占位符 4">
            <a:extLst>
              <a:ext uri="{FF2B5EF4-FFF2-40B4-BE49-F238E27FC236}">
                <a16:creationId xmlns:a16="http://schemas.microsoft.com/office/drawing/2014/main" id="{D16109BA-0056-4723-9BAA-FD102AA55B9D}"/>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604721F7-C9A0-4B44-8A06-0D17583006B6}"/>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40592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目前，互联网、电子商务、电子政务、金融、电信、医疗卫生等行业是大数据应用最热门的领域，而制造业、教育、能源、环保则是大数据技术即将或已经开始拓展的行业。在中国，大数据分析与云计算系统、物联网应用相结合，为中国二十一世纪传统产业的升级和转入互联网时代提供了有力的技术支撑。</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61FBE85E-60D1-403A-8FB0-68554145CFB9}"/>
              </a:ext>
            </a:extLst>
          </p:cNvPr>
          <p:cNvSpPr>
            <a:spLocks noGrp="1"/>
          </p:cNvSpPr>
          <p:nvPr>
            <p:ph type="dt" idx="10"/>
          </p:nvPr>
        </p:nvSpPr>
        <p:spPr/>
        <p:txBody>
          <a:bodyPr/>
          <a:lstStyle/>
          <a:p>
            <a:fld id="{D6FD7FAD-19A3-4446-BEB6-EDBACA36FEBC}" type="datetime1">
              <a:rPr lang="zh-CN" altLang="en-US" smtClean="0"/>
              <a:t>2018/5/24</a:t>
            </a:fld>
            <a:endParaRPr lang="zh-CN" altLang="en-US"/>
          </a:p>
        </p:txBody>
      </p:sp>
      <p:sp>
        <p:nvSpPr>
          <p:cNvPr id="5" name="页脚占位符 4">
            <a:extLst>
              <a:ext uri="{FF2B5EF4-FFF2-40B4-BE49-F238E27FC236}">
                <a16:creationId xmlns:a16="http://schemas.microsoft.com/office/drawing/2014/main" id="{61C47EBF-4BC0-4100-99BD-29BF47143F1B}"/>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F66154FA-791A-4C7C-A5CC-4E5702AE9E35}"/>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688675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lvl="0"/>
            <a:r>
              <a:rPr lang="zh-CN" altLang="zh-CN" sz="1200" b="1" kern="1200" dirty="0">
                <a:solidFill>
                  <a:schemeClr val="tx1"/>
                </a:solidFill>
                <a:effectLst/>
                <a:latin typeface="+mn-lt"/>
                <a:ea typeface="+mn-ea"/>
                <a:cs typeface="+mn-cs"/>
              </a:rPr>
              <a:t>监督学习</a:t>
            </a:r>
            <a:r>
              <a:rPr lang="en-US" altLang="zh-CN" sz="1200" b="1" kern="1200" dirty="0">
                <a:solidFill>
                  <a:schemeClr val="tx1"/>
                </a:solidFill>
                <a:effectLst/>
                <a:latin typeface="+mn-lt"/>
                <a:ea typeface="+mn-ea"/>
                <a:cs typeface="+mn-cs"/>
              </a:rPr>
              <a:t> (supervised learning)</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机器学习算法中有一部分采用属于“监督学习”的方式。具体地说，我们用一个训练样本集</a:t>
            </a:r>
            <a:r>
              <a:rPr lang="en-US" altLang="zh-CN" sz="1200" kern="1200" dirty="0">
                <a:solidFill>
                  <a:schemeClr val="tx1"/>
                </a:solidFill>
                <a:effectLst/>
                <a:latin typeface="+mn-lt"/>
                <a:ea typeface="+mn-ea"/>
                <a:cs typeface="+mn-cs"/>
              </a:rPr>
              <a:t>(training dataset)</a:t>
            </a:r>
            <a:r>
              <a:rPr lang="zh-CN" altLang="zh-CN" sz="1200" kern="1200" dirty="0">
                <a:solidFill>
                  <a:schemeClr val="tx1"/>
                </a:solidFill>
                <a:effectLst/>
                <a:latin typeface="+mn-lt"/>
                <a:ea typeface="+mn-ea"/>
                <a:cs typeface="+mn-cs"/>
              </a:rPr>
              <a:t>去训练一个算法，训练集中每个样本的输入值</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都对应一个已知的结果值</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（或一个标签），通过算法对一定量训练集数据的计算和调整后，最终算法模型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数学上可看着一个</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的映射函数</a:t>
            </a:r>
            <a:r>
              <a:rPr lang="en-US" altLang="zh-CN" sz="1200" kern="1200" dirty="0">
                <a:solidFill>
                  <a:schemeClr val="tx1"/>
                </a:solidFill>
                <a:effectLst/>
                <a:latin typeface="+mn-lt"/>
                <a:ea typeface="+mn-ea"/>
                <a:cs typeface="+mn-cs"/>
              </a:rPr>
              <a:t>f(x, y)) </a:t>
            </a:r>
            <a:r>
              <a:rPr lang="zh-CN" altLang="zh-CN" sz="1200" kern="1200" dirty="0">
                <a:solidFill>
                  <a:schemeClr val="tx1"/>
                </a:solidFill>
                <a:effectLst/>
                <a:latin typeface="+mn-lt"/>
                <a:ea typeface="+mn-ea"/>
                <a:cs typeface="+mn-cs"/>
              </a:rPr>
              <a:t>能够对输入的真实数据集</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的输出结果</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做出符合规定精度的预测。符合这种方式的算法就被称作监督学习算法</a:t>
            </a:r>
            <a:r>
              <a:rPr lang="en-US" altLang="zh-CN" sz="1200" kern="1200" dirty="0">
                <a:solidFill>
                  <a:schemeClr val="tx1"/>
                </a:solidFill>
                <a:effectLst/>
                <a:latin typeface="+mn-lt"/>
                <a:ea typeface="+mn-ea"/>
                <a:cs typeface="+mn-cs"/>
              </a:rPr>
              <a:t>(supervised learning algorithm)</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输出结果如果是连续值（如预测某一时段的股票价格、房屋价格），就称作回归分析问题；如果输出值是离散值（如标定为“病毒文件”或“正常文件”），就称为分类问题。分类算法和回归分析都属于监督学习范畴。</a:t>
            </a:r>
          </a:p>
          <a:p>
            <a:pPr lvl="0"/>
            <a:r>
              <a:rPr lang="zh-CN" altLang="zh-CN" sz="1200" b="1" kern="1200" dirty="0">
                <a:solidFill>
                  <a:schemeClr val="tx1"/>
                </a:solidFill>
                <a:effectLst/>
                <a:latin typeface="+mn-lt"/>
                <a:ea typeface="+mn-ea"/>
                <a:cs typeface="+mn-cs"/>
              </a:rPr>
              <a:t>无监督学习</a:t>
            </a:r>
            <a:r>
              <a:rPr lang="en-US" altLang="zh-CN" sz="1200" b="1" kern="1200" dirty="0">
                <a:solidFill>
                  <a:schemeClr val="tx1"/>
                </a:solidFill>
                <a:effectLst/>
                <a:latin typeface="+mn-lt"/>
                <a:ea typeface="+mn-ea"/>
                <a:cs typeface="+mn-cs"/>
              </a:rPr>
              <a:t> (unsupervised learning)</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有一类问题并没有给出样本集的输出结果值或标签答案，需要算法自己通过对数据集的计算、校验、归纳去找出数据中存在的模式、规则或结论，这种方式就称做“无监督学习”。包括关联规则和聚类算法在内的一系列机器学习算法都属于这个范畴。典型的无监督学习算法</a:t>
            </a:r>
            <a:r>
              <a:rPr lang="en-US" altLang="zh-CN" sz="1200" kern="1200" dirty="0">
                <a:solidFill>
                  <a:schemeClr val="tx1"/>
                </a:solidFill>
                <a:effectLst/>
                <a:latin typeface="+mn-lt"/>
                <a:ea typeface="+mn-ea"/>
                <a:cs typeface="+mn-cs"/>
              </a:rPr>
              <a:t> (unsupervised learning algorithm)</a:t>
            </a:r>
            <a:r>
              <a:rPr lang="zh-CN" altLang="zh-CN"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K-means</a:t>
            </a:r>
            <a:r>
              <a:rPr lang="zh-CN" altLang="zh-CN" sz="1200" kern="1200" dirty="0">
                <a:solidFill>
                  <a:schemeClr val="tx1"/>
                </a:solidFill>
                <a:effectLst/>
                <a:latin typeface="+mn-lt"/>
                <a:ea typeface="+mn-ea"/>
                <a:cs typeface="+mn-cs"/>
              </a:rPr>
              <a:t>聚类算法和</a:t>
            </a:r>
            <a:r>
              <a:rPr lang="en-US" altLang="zh-CN" sz="1200" kern="1200" dirty="0" err="1">
                <a:solidFill>
                  <a:schemeClr val="tx1"/>
                </a:solidFill>
                <a:effectLst/>
                <a:latin typeface="+mn-lt"/>
                <a:ea typeface="+mn-ea"/>
                <a:cs typeface="+mn-cs"/>
              </a:rPr>
              <a:t>Apriori</a:t>
            </a:r>
            <a:r>
              <a:rPr lang="zh-CN" altLang="zh-CN" sz="1200" kern="1200" dirty="0">
                <a:solidFill>
                  <a:schemeClr val="tx1"/>
                </a:solidFill>
                <a:effectLst/>
                <a:latin typeface="+mn-lt"/>
                <a:ea typeface="+mn-ea"/>
                <a:cs typeface="+mn-cs"/>
              </a:rPr>
              <a:t>关联算法。</a:t>
            </a:r>
          </a:p>
          <a:p>
            <a:pPr lvl="0"/>
            <a:r>
              <a:rPr lang="zh-CN" altLang="zh-CN" sz="1200" b="1" kern="1200" dirty="0">
                <a:solidFill>
                  <a:schemeClr val="tx1"/>
                </a:solidFill>
                <a:effectLst/>
                <a:latin typeface="+mn-lt"/>
                <a:ea typeface="+mn-ea"/>
                <a:cs typeface="+mn-cs"/>
              </a:rPr>
              <a:t>半监督学习</a:t>
            </a:r>
            <a:r>
              <a:rPr lang="en-US" altLang="zh-CN" sz="1200" b="1" kern="1200" dirty="0">
                <a:solidFill>
                  <a:schemeClr val="tx1"/>
                </a:solidFill>
                <a:effectLst/>
                <a:latin typeface="+mn-lt"/>
                <a:ea typeface="+mn-ea"/>
                <a:cs typeface="+mn-cs"/>
              </a:rPr>
              <a:t> (semi-supervised learning)</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这一类问题只知道样本集的部分输出结果或标签，需要算法自己去建立数据结构、通过计算对整个数据集的输出结果做出预测。这一类算法有自训练</a:t>
            </a:r>
            <a:r>
              <a:rPr lang="en-US" altLang="zh-CN" sz="1200" kern="1200" dirty="0">
                <a:solidFill>
                  <a:schemeClr val="tx1"/>
                </a:solidFill>
                <a:effectLst/>
                <a:latin typeface="+mn-lt"/>
                <a:ea typeface="+mn-ea"/>
                <a:cs typeface="+mn-cs"/>
              </a:rPr>
              <a:t>(self-training)</a:t>
            </a:r>
            <a:r>
              <a:rPr lang="zh-CN" altLang="zh-CN" sz="1200" kern="1200" dirty="0">
                <a:solidFill>
                  <a:schemeClr val="tx1"/>
                </a:solidFill>
                <a:effectLst/>
                <a:latin typeface="+mn-lt"/>
                <a:ea typeface="+mn-ea"/>
                <a:cs typeface="+mn-cs"/>
              </a:rPr>
              <a:t>、推导学习</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transductive</a:t>
            </a:r>
            <a:r>
              <a:rPr lang="en-US" altLang="zh-CN" sz="1200" kern="1200" dirty="0">
                <a:solidFill>
                  <a:schemeClr val="tx1"/>
                </a:solidFill>
                <a:effectLst/>
                <a:latin typeface="+mn-lt"/>
                <a:ea typeface="+mn-ea"/>
                <a:cs typeface="+mn-cs"/>
              </a:rPr>
              <a:t> learning)</a:t>
            </a:r>
            <a:r>
              <a:rPr lang="zh-CN" altLang="zh-CN" sz="1200" kern="1200" dirty="0">
                <a:solidFill>
                  <a:schemeClr val="tx1"/>
                </a:solidFill>
                <a:effectLst/>
                <a:latin typeface="+mn-lt"/>
                <a:ea typeface="+mn-ea"/>
                <a:cs typeface="+mn-cs"/>
              </a:rPr>
              <a:t>、生成式模型</a:t>
            </a:r>
            <a:r>
              <a:rPr lang="en-US" altLang="zh-CN" sz="1200" kern="1200" dirty="0">
                <a:solidFill>
                  <a:schemeClr val="tx1"/>
                </a:solidFill>
                <a:effectLst/>
                <a:latin typeface="+mn-lt"/>
                <a:ea typeface="+mn-ea"/>
                <a:cs typeface="+mn-cs"/>
              </a:rPr>
              <a:t>(generative model)</a:t>
            </a:r>
            <a:r>
              <a:rPr lang="zh-CN" altLang="zh-CN" sz="1200" kern="1200" dirty="0">
                <a:solidFill>
                  <a:schemeClr val="tx1"/>
                </a:solidFill>
                <a:effectLst/>
                <a:latin typeface="+mn-lt"/>
                <a:ea typeface="+mn-ea"/>
                <a:cs typeface="+mn-cs"/>
              </a:rPr>
              <a:t>等。</a:t>
            </a:r>
          </a:p>
        </p:txBody>
      </p:sp>
      <p:sp>
        <p:nvSpPr>
          <p:cNvPr id="4" name="日期占位符 3">
            <a:extLst>
              <a:ext uri="{FF2B5EF4-FFF2-40B4-BE49-F238E27FC236}">
                <a16:creationId xmlns:a16="http://schemas.microsoft.com/office/drawing/2014/main" id="{80D0C54D-6C1B-4F76-B78E-549A17B0F189}"/>
              </a:ext>
            </a:extLst>
          </p:cNvPr>
          <p:cNvSpPr>
            <a:spLocks noGrp="1"/>
          </p:cNvSpPr>
          <p:nvPr>
            <p:ph type="dt" idx="10"/>
          </p:nvPr>
        </p:nvSpPr>
        <p:spPr/>
        <p:txBody>
          <a:bodyPr/>
          <a:lstStyle/>
          <a:p>
            <a:fld id="{3525224E-9937-4DC9-9D10-FE8D484F6188}"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CC275F9-B4E9-41D5-8FF0-8F8BCB1E4A85}"/>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3ABF3F66-0E5F-4869-9A7F-E17A2897F5C8}"/>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133239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3E09AFDD-AD8C-48C6-8CBB-F69851AA7844}"/>
              </a:ext>
            </a:extLst>
          </p:cNvPr>
          <p:cNvSpPr>
            <a:spLocks noGrp="1"/>
          </p:cNvSpPr>
          <p:nvPr>
            <p:ph type="dt" idx="10"/>
          </p:nvPr>
        </p:nvSpPr>
        <p:spPr/>
        <p:txBody>
          <a:bodyPr/>
          <a:lstStyle/>
          <a:p>
            <a:fld id="{5BBD0494-B1FB-46CF-B6AD-41C53965B2FC}" type="datetime1">
              <a:rPr lang="zh-CN" altLang="en-US" smtClean="0"/>
              <a:t>2018/5/24</a:t>
            </a:fld>
            <a:endParaRPr lang="zh-CN" altLang="en-US"/>
          </a:p>
        </p:txBody>
      </p:sp>
      <p:sp>
        <p:nvSpPr>
          <p:cNvPr id="5" name="页脚占位符 4">
            <a:extLst>
              <a:ext uri="{FF2B5EF4-FFF2-40B4-BE49-F238E27FC236}">
                <a16:creationId xmlns:a16="http://schemas.microsoft.com/office/drawing/2014/main" id="{7921B962-E28D-479F-B286-871BB3D8D64E}"/>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E4595D21-2C33-4243-A500-8FC160F4C216}"/>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464346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9130F642-C8A3-49CD-AAE1-B6A43C843FC3}"/>
              </a:ext>
            </a:extLst>
          </p:cNvPr>
          <p:cNvSpPr>
            <a:spLocks noGrp="1"/>
          </p:cNvSpPr>
          <p:nvPr>
            <p:ph type="dt" idx="10"/>
          </p:nvPr>
        </p:nvSpPr>
        <p:spPr/>
        <p:txBody>
          <a:bodyPr/>
          <a:lstStyle/>
          <a:p>
            <a:fld id="{31EC012B-CF7E-41CF-9568-BB3DF38F9573}" type="datetime1">
              <a:rPr lang="zh-CN" altLang="en-US" smtClean="0"/>
              <a:t>2018/5/24</a:t>
            </a:fld>
            <a:endParaRPr lang="zh-CN" altLang="en-US"/>
          </a:p>
        </p:txBody>
      </p:sp>
      <p:sp>
        <p:nvSpPr>
          <p:cNvPr id="5" name="页脚占位符 4">
            <a:extLst>
              <a:ext uri="{FF2B5EF4-FFF2-40B4-BE49-F238E27FC236}">
                <a16:creationId xmlns:a16="http://schemas.microsoft.com/office/drawing/2014/main" id="{1A52B2EA-D01A-4829-A0EF-CBC83FFEEE19}"/>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1BE624AB-6B67-49CA-A6A8-B37715C2C11B}"/>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674073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endParaRPr lang="zh-CN" altLang="zh-CN" sz="1200" kern="1200" dirty="0">
              <a:solidFill>
                <a:schemeClr val="tx1"/>
              </a:solidFill>
              <a:effectLst/>
              <a:latin typeface="+mn-lt"/>
              <a:ea typeface="+mn-ea"/>
              <a:cs typeface="+mn-cs"/>
            </a:endParaRPr>
          </a:p>
        </p:txBody>
      </p:sp>
      <p:sp>
        <p:nvSpPr>
          <p:cNvPr id="4" name="日期占位符 3">
            <a:extLst>
              <a:ext uri="{FF2B5EF4-FFF2-40B4-BE49-F238E27FC236}">
                <a16:creationId xmlns:a16="http://schemas.microsoft.com/office/drawing/2014/main" id="{466E76A2-8247-4B20-8ABB-BB697B8D3A65}"/>
              </a:ext>
            </a:extLst>
          </p:cNvPr>
          <p:cNvSpPr>
            <a:spLocks noGrp="1"/>
          </p:cNvSpPr>
          <p:nvPr>
            <p:ph type="dt" idx="10"/>
          </p:nvPr>
        </p:nvSpPr>
        <p:spPr/>
        <p:txBody>
          <a:bodyPr/>
          <a:lstStyle/>
          <a:p>
            <a:fld id="{65E5ED86-FBC1-492D-ABB4-A99341B10E08}" type="datetime1">
              <a:rPr lang="zh-CN" altLang="en-US" smtClean="0"/>
              <a:t>2018/5/24</a:t>
            </a:fld>
            <a:endParaRPr lang="zh-CN" altLang="en-US"/>
          </a:p>
        </p:txBody>
      </p:sp>
      <p:sp>
        <p:nvSpPr>
          <p:cNvPr id="5" name="页脚占位符 4">
            <a:extLst>
              <a:ext uri="{FF2B5EF4-FFF2-40B4-BE49-F238E27FC236}">
                <a16:creationId xmlns:a16="http://schemas.microsoft.com/office/drawing/2014/main" id="{5E356748-C857-4425-8A57-88A31AA1E95C}"/>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678BC734-1E76-4CC6-9CAD-E85B54232174}"/>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148746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具体过程</a:t>
            </a:r>
            <a:r>
              <a:rPr lang="zh-CN" altLang="zh-CN" sz="1200" kern="1200" dirty="0">
                <a:solidFill>
                  <a:schemeClr val="tx1"/>
                </a:solidFill>
                <a:effectLst/>
                <a:latin typeface="+mn-lt"/>
                <a:ea typeface="+mn-ea"/>
                <a:cs typeface="+mn-cs"/>
              </a:rPr>
              <a:t>：程序从分布式文件系统读入大数据集并切分为</a:t>
            </a:r>
            <a:r>
              <a:rPr lang="en-US" altLang="zh-CN" sz="1200" kern="1200" dirty="0">
                <a:solidFill>
                  <a:schemeClr val="tx1"/>
                </a:solidFill>
                <a:effectLst/>
                <a:latin typeface="+mn-lt"/>
                <a:ea typeface="+mn-ea"/>
                <a:cs typeface="+mn-cs"/>
              </a:rPr>
              <a:t>Split (</a:t>
            </a:r>
            <a:r>
              <a:rPr lang="zh-CN" altLang="zh-CN" sz="1200" kern="1200" dirty="0">
                <a:solidFill>
                  <a:schemeClr val="tx1"/>
                </a:solidFill>
                <a:effectLst/>
                <a:latin typeface="+mn-lt"/>
                <a:ea typeface="+mn-ea"/>
                <a:cs typeface="+mn-cs"/>
              </a:rPr>
              <a:t>分片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函数处理</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并输出中间结果、</a:t>
            </a:r>
            <a:r>
              <a:rPr lang="en-US" altLang="zh-CN" sz="1200" kern="1200" dirty="0">
                <a:solidFill>
                  <a:schemeClr val="tx1"/>
                </a:solidFill>
                <a:effectLst/>
                <a:latin typeface="+mn-lt"/>
                <a:ea typeface="+mn-ea"/>
                <a:cs typeface="+mn-cs"/>
              </a:rPr>
              <a:t>Shuffle</a:t>
            </a:r>
            <a:r>
              <a:rPr lang="zh-CN" altLang="zh-CN" sz="1200" kern="1200" dirty="0">
                <a:solidFill>
                  <a:schemeClr val="tx1"/>
                </a:solidFill>
                <a:effectLst/>
                <a:latin typeface="+mn-lt"/>
                <a:ea typeface="+mn-ea"/>
                <a:cs typeface="+mn-cs"/>
              </a:rPr>
              <a:t>把中间结果分区排序整理后发送给</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函数、</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完成具体计算任务并将最终结果写入文件系统。</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分治策略</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将一个大数据集分割为多个小尺度子集（</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），然后让计算程序靠近每个子集，同时并行完成计算处理。</a:t>
            </a:r>
            <a:endParaRPr lang="zh-CN" altLang="en-US" dirty="0"/>
          </a:p>
        </p:txBody>
      </p:sp>
      <p:sp>
        <p:nvSpPr>
          <p:cNvPr id="4" name="日期占位符 3">
            <a:extLst>
              <a:ext uri="{FF2B5EF4-FFF2-40B4-BE49-F238E27FC236}">
                <a16:creationId xmlns:a16="http://schemas.microsoft.com/office/drawing/2014/main" id="{59358E7E-5A64-43B6-9735-D5BE1046FF7B}"/>
              </a:ext>
            </a:extLst>
          </p:cNvPr>
          <p:cNvSpPr>
            <a:spLocks noGrp="1"/>
          </p:cNvSpPr>
          <p:nvPr>
            <p:ph type="dt" idx="10"/>
          </p:nvPr>
        </p:nvSpPr>
        <p:spPr/>
        <p:txBody>
          <a:bodyPr/>
          <a:lstStyle/>
          <a:p>
            <a:fld id="{1EB11FAE-2C4B-474F-B53F-579DD5453119}"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F95FAD1-B88A-4512-9D0E-CB30AEE6F6D9}"/>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17A3B64A-FFA5-4421-A759-E2FD5930EDDF}"/>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889826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核心思想</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通过定义“</a:t>
            </a:r>
            <a:r>
              <a:rPr lang="en-US" altLang="zh-CN" sz="1200" kern="1200" dirty="0" err="1">
                <a:solidFill>
                  <a:schemeClr val="tx1"/>
                </a:solidFill>
                <a:effectLst/>
                <a:latin typeface="+mn-lt"/>
                <a:ea typeface="+mn-ea"/>
                <a:cs typeface="+mn-cs"/>
              </a:rPr>
              <a:t>SuperStep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超步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将一个大的计算任务分解为一定数量的超步，而在每一个超步内各计算节点独立地完成本节点计算任务，在完成本地存储和节点间数据通信后，在一个全局时钟控制下进入下一个超步</a:t>
            </a:r>
            <a:endParaRPr lang="zh-CN" altLang="en-US" dirty="0"/>
          </a:p>
        </p:txBody>
      </p:sp>
      <p:sp>
        <p:nvSpPr>
          <p:cNvPr id="4" name="日期占位符 3">
            <a:extLst>
              <a:ext uri="{FF2B5EF4-FFF2-40B4-BE49-F238E27FC236}">
                <a16:creationId xmlns:a16="http://schemas.microsoft.com/office/drawing/2014/main" id="{05D67D40-26CE-4371-924C-4B9EDDE3E599}"/>
              </a:ext>
            </a:extLst>
          </p:cNvPr>
          <p:cNvSpPr>
            <a:spLocks noGrp="1"/>
          </p:cNvSpPr>
          <p:nvPr>
            <p:ph type="dt" idx="10"/>
          </p:nvPr>
        </p:nvSpPr>
        <p:spPr/>
        <p:txBody>
          <a:bodyPr/>
          <a:lstStyle/>
          <a:p>
            <a:fld id="{0FDD58EF-BC60-42C4-BE51-90C9A12BDF6F}" type="datetime1">
              <a:rPr lang="zh-CN" altLang="en-US" smtClean="0"/>
              <a:t>2018/5/24</a:t>
            </a:fld>
            <a:endParaRPr lang="zh-CN" altLang="en-US"/>
          </a:p>
        </p:txBody>
      </p:sp>
      <p:sp>
        <p:nvSpPr>
          <p:cNvPr id="5" name="页脚占位符 4">
            <a:extLst>
              <a:ext uri="{FF2B5EF4-FFF2-40B4-BE49-F238E27FC236}">
                <a16:creationId xmlns:a16="http://schemas.microsoft.com/office/drawing/2014/main" id="{83028FE3-37B5-4BBF-9B4F-77D729E90590}"/>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DA239C5F-D4C5-4F2A-9ECD-057577E40590}"/>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639315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以流计算处理平台</a:t>
            </a:r>
            <a:r>
              <a:rPr lang="en-US" altLang="zh-CN" sz="1200" kern="1200" dirty="0">
                <a:solidFill>
                  <a:schemeClr val="tx1"/>
                </a:solidFill>
                <a:effectLst/>
                <a:latin typeface="+mn-lt"/>
                <a:ea typeface="+mn-ea"/>
                <a:cs typeface="+mn-cs"/>
              </a:rPr>
              <a:t>Storm [7]</a:t>
            </a:r>
            <a:r>
              <a:rPr lang="zh-CN" altLang="zh-CN" sz="1200" kern="1200" dirty="0">
                <a:solidFill>
                  <a:schemeClr val="tx1"/>
                </a:solidFill>
                <a:effectLst/>
                <a:latin typeface="+mn-lt"/>
                <a:ea typeface="+mn-ea"/>
                <a:cs typeface="+mn-cs"/>
              </a:rPr>
              <a:t>为例</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a:t>
            </a:r>
            <a:r>
              <a:rPr lang="zh-CN" altLang="zh-CN" sz="1200" b="1" kern="1200" dirty="0">
                <a:solidFill>
                  <a:schemeClr val="tx1"/>
                </a:solidFill>
                <a:effectLst/>
                <a:latin typeface="+mn-lt"/>
                <a:ea typeface="+mn-ea"/>
                <a:cs typeface="+mn-cs"/>
              </a:rPr>
              <a:t>数据采集系统</a:t>
            </a:r>
            <a:r>
              <a:rPr lang="zh-CN" altLang="zh-CN" sz="1200" kern="1200" dirty="0">
                <a:solidFill>
                  <a:schemeClr val="tx1"/>
                </a:solidFill>
                <a:effectLst/>
                <a:latin typeface="+mn-lt"/>
                <a:ea typeface="+mn-ea"/>
                <a:cs typeface="+mn-cs"/>
              </a:rPr>
              <a:t>将实时数据（消息队列</a:t>
            </a:r>
            <a:r>
              <a:rPr lang="en-US" altLang="zh-CN" sz="1200" kern="1200" dirty="0" err="1">
                <a:solidFill>
                  <a:schemeClr val="tx1"/>
                </a:solidFill>
                <a:effectLst/>
                <a:latin typeface="+mn-lt"/>
                <a:ea typeface="+mn-ea"/>
                <a:cs typeface="+mn-cs"/>
              </a:rPr>
              <a:t>MetaQ</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Socket</a:t>
            </a:r>
            <a:r>
              <a:rPr lang="zh-CN" altLang="zh-CN" sz="1200" kern="1200" dirty="0">
                <a:solidFill>
                  <a:schemeClr val="tx1"/>
                </a:solidFill>
                <a:effectLst/>
                <a:latin typeface="+mn-lt"/>
                <a:ea typeface="+mn-ea"/>
                <a:cs typeface="+mn-cs"/>
              </a:rPr>
              <a:t>导入数据、前端业务数据、</a:t>
            </a:r>
            <a:r>
              <a:rPr lang="en-US" altLang="zh-CN" sz="1200" kern="1200" dirty="0">
                <a:solidFill>
                  <a:schemeClr val="tx1"/>
                </a:solidFill>
                <a:effectLst/>
                <a:latin typeface="+mn-lt"/>
                <a:ea typeface="+mn-ea"/>
                <a:cs typeface="+mn-cs"/>
              </a:rPr>
              <a:t>Log</a:t>
            </a:r>
            <a:r>
              <a:rPr lang="zh-CN" altLang="zh-CN" sz="1200" kern="1200" dirty="0">
                <a:solidFill>
                  <a:schemeClr val="tx1"/>
                </a:solidFill>
                <a:effectLst/>
                <a:latin typeface="+mn-lt"/>
                <a:ea typeface="+mn-ea"/>
                <a:cs typeface="+mn-cs"/>
              </a:rPr>
              <a:t>监控数据等）通过平台的数据接入层导入</a:t>
            </a:r>
            <a:r>
              <a:rPr lang="en-US" altLang="zh-CN" sz="1200" kern="1200" dirty="0">
                <a:solidFill>
                  <a:schemeClr val="tx1"/>
                </a:solidFill>
                <a:effectLst/>
                <a:latin typeface="+mn-lt"/>
                <a:ea typeface="+mn-ea"/>
                <a:cs typeface="+mn-cs"/>
              </a:rPr>
              <a:t>Storm</a:t>
            </a:r>
            <a:r>
              <a:rPr lang="zh-CN" altLang="zh-CN" sz="1200" kern="1200" dirty="0">
                <a:solidFill>
                  <a:schemeClr val="tx1"/>
                </a:solidFill>
                <a:effectLst/>
                <a:latin typeface="+mn-lt"/>
                <a:ea typeface="+mn-ea"/>
                <a:cs typeface="+mn-cs"/>
              </a:rPr>
              <a:t>平台</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Storm</a:t>
            </a:r>
            <a:r>
              <a:rPr lang="zh-CN" altLang="zh-CN" sz="1200" b="1" kern="1200" dirty="0">
                <a:solidFill>
                  <a:schemeClr val="tx1"/>
                </a:solidFill>
                <a:effectLst/>
                <a:latin typeface="+mn-lt"/>
                <a:ea typeface="+mn-ea"/>
                <a:cs typeface="+mn-cs"/>
              </a:rPr>
              <a:t>实时处理系统</a:t>
            </a:r>
            <a:r>
              <a:rPr lang="zh-CN" altLang="zh-CN" sz="1200" kern="1200" dirty="0">
                <a:solidFill>
                  <a:schemeClr val="tx1"/>
                </a:solidFill>
                <a:effectLst/>
                <a:latin typeface="+mn-lt"/>
                <a:ea typeface="+mn-ea"/>
                <a:cs typeface="+mn-cs"/>
              </a:rPr>
              <a:t>则承担数据实时计算分析任务；计算结果则导入</a:t>
            </a:r>
            <a:r>
              <a:rPr lang="zh-CN" altLang="zh-CN" sz="1200" b="1" kern="1200" dirty="0">
                <a:solidFill>
                  <a:schemeClr val="tx1"/>
                </a:solidFill>
                <a:effectLst/>
                <a:latin typeface="+mn-lt"/>
                <a:ea typeface="+mn-ea"/>
                <a:cs typeface="+mn-cs"/>
              </a:rPr>
              <a:t>数据落地层</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存储系统、</a:t>
            </a:r>
            <a:r>
              <a:rPr lang="en-US" altLang="zh-CN" sz="1200" kern="1200" dirty="0">
                <a:solidFill>
                  <a:schemeClr val="tx1"/>
                </a:solidFill>
                <a:effectLst/>
                <a:latin typeface="+mn-lt"/>
                <a:ea typeface="+mn-ea"/>
                <a:cs typeface="+mn-cs"/>
              </a:rPr>
              <a:t>MySQL</a:t>
            </a:r>
            <a:r>
              <a:rPr lang="zh-CN" altLang="zh-CN" sz="1200" kern="1200" dirty="0">
                <a:solidFill>
                  <a:schemeClr val="tx1"/>
                </a:solidFill>
                <a:effectLst/>
                <a:latin typeface="+mn-lt"/>
                <a:ea typeface="+mn-ea"/>
                <a:cs typeface="+mn-cs"/>
              </a:rPr>
              <a:t>数据库或</a:t>
            </a:r>
            <a:r>
              <a:rPr lang="en-US" altLang="zh-CN" sz="1200" kern="1200" dirty="0" err="1">
                <a:solidFill>
                  <a:schemeClr val="tx1"/>
                </a:solidFill>
                <a:effectLst/>
                <a:latin typeface="+mn-lt"/>
                <a:ea typeface="+mn-ea"/>
                <a:cs typeface="+mn-cs"/>
              </a:rPr>
              <a:t>Lustre</a:t>
            </a:r>
            <a:r>
              <a:rPr lang="zh-CN" altLang="zh-CN" sz="1200" kern="1200" dirty="0">
                <a:solidFill>
                  <a:schemeClr val="tx1"/>
                </a:solidFill>
                <a:effectLst/>
                <a:latin typeface="+mn-lt"/>
                <a:ea typeface="+mn-ea"/>
                <a:cs typeface="+mn-cs"/>
              </a:rPr>
              <a:t>文件系统），提供对用户的实时查询服务。</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a:t>
            </a:r>
            <a:r>
              <a:rPr lang="en-US" altLang="zh-CN" sz="1200" kern="1200" dirty="0">
                <a:solidFill>
                  <a:schemeClr val="tx1"/>
                </a:solidFill>
                <a:effectLst/>
                <a:latin typeface="+mn-lt"/>
                <a:ea typeface="+mn-ea"/>
                <a:cs typeface="+mn-cs"/>
              </a:rPr>
              <a:t>Storm</a:t>
            </a:r>
            <a:r>
              <a:rPr lang="zh-CN" altLang="zh-CN" sz="1200" kern="1200" dirty="0">
                <a:solidFill>
                  <a:schemeClr val="tx1"/>
                </a:solidFill>
                <a:effectLst/>
                <a:latin typeface="+mn-lt"/>
                <a:ea typeface="+mn-ea"/>
                <a:cs typeface="+mn-cs"/>
              </a:rPr>
              <a:t>还有一个元数据管理器统一协调前端业务数据写入，定义实时数据类型及描述格式，并指导数据落地层如何处理结果数据。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应当注意，</a:t>
            </a:r>
            <a:r>
              <a:rPr lang="en-US" altLang="zh-CN" sz="1200" kern="1200" dirty="0">
                <a:solidFill>
                  <a:schemeClr val="tx1"/>
                </a:solidFill>
                <a:effectLst/>
                <a:latin typeface="+mn-lt"/>
                <a:ea typeface="+mn-ea"/>
                <a:cs typeface="+mn-cs"/>
              </a:rPr>
              <a:t>Storm</a:t>
            </a:r>
            <a:r>
              <a:rPr lang="zh-CN" altLang="zh-CN" sz="1200" kern="1200" dirty="0">
                <a:solidFill>
                  <a:schemeClr val="tx1"/>
                </a:solidFill>
                <a:effectLst/>
                <a:latin typeface="+mn-lt"/>
                <a:ea typeface="+mn-ea"/>
                <a:cs typeface="+mn-cs"/>
              </a:rPr>
              <a:t>实时处理系统并不是将所有的实时数据都导入落地层，大部分无用的实时数据在完成计算后即丢弃。</a:t>
            </a:r>
            <a:endParaRPr lang="zh-CN" altLang="en-US" dirty="0"/>
          </a:p>
        </p:txBody>
      </p:sp>
      <p:sp>
        <p:nvSpPr>
          <p:cNvPr id="4" name="日期占位符 3">
            <a:extLst>
              <a:ext uri="{FF2B5EF4-FFF2-40B4-BE49-F238E27FC236}">
                <a16:creationId xmlns:a16="http://schemas.microsoft.com/office/drawing/2014/main" id="{A9D3496A-9327-42AD-9626-75BB60A7400D}"/>
              </a:ext>
            </a:extLst>
          </p:cNvPr>
          <p:cNvSpPr>
            <a:spLocks noGrp="1"/>
          </p:cNvSpPr>
          <p:nvPr>
            <p:ph type="dt" idx="10"/>
          </p:nvPr>
        </p:nvSpPr>
        <p:spPr/>
        <p:txBody>
          <a:bodyPr/>
          <a:lstStyle/>
          <a:p>
            <a:fld id="{879520B6-4F0C-4E13-845A-9E457E907EBE}"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162A2D1-5AF4-45AB-8EC4-7C7EB5960B35}"/>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11AE5DB9-AEBC-4416-B09A-B97A67F7A359}"/>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03019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b="1" kern="1200" dirty="0">
                <a:solidFill>
                  <a:schemeClr val="tx1"/>
                </a:solidFill>
                <a:effectLst/>
                <a:latin typeface="+mn-lt"/>
                <a:ea typeface="+mn-ea"/>
                <a:cs typeface="+mn-cs"/>
              </a:rPr>
              <a:t>Hadoop</a:t>
            </a:r>
          </a:p>
          <a:p>
            <a:r>
              <a:rPr lang="zh-CN" altLang="zh-CN" sz="1200" kern="1200" dirty="0">
                <a:solidFill>
                  <a:schemeClr val="tx1"/>
                </a:solidFill>
                <a:effectLst/>
                <a:latin typeface="+mn-lt"/>
                <a:ea typeface="+mn-ea"/>
                <a:cs typeface="+mn-cs"/>
              </a:rPr>
              <a:t>是目前最为广泛应用的开源大数据计算平台，它提供了一套完整的开放式计算架构、技术标准和开发工具，可以运行在通用标准的廉价服务器集群上，在学术界和工业界都拥有最多的用户。</a:t>
            </a:r>
          </a:p>
          <a:p>
            <a:r>
              <a:rPr lang="en-US" altLang="zh-CN" sz="1200" b="1" kern="1200" dirty="0">
                <a:solidFill>
                  <a:schemeClr val="tx1"/>
                </a:solidFill>
                <a:effectLst/>
                <a:latin typeface="+mn-lt"/>
                <a:ea typeface="+mn-ea"/>
                <a:cs typeface="+mn-cs"/>
              </a:rPr>
              <a:t>Cloudera</a:t>
            </a:r>
          </a:p>
          <a:p>
            <a:r>
              <a:rPr lang="zh-CN" altLang="zh-CN" sz="1200" kern="1200" dirty="0">
                <a:solidFill>
                  <a:schemeClr val="tx1"/>
                </a:solidFill>
                <a:effectLst/>
                <a:latin typeface="+mn-lt"/>
                <a:ea typeface="+mn-ea"/>
                <a:cs typeface="+mn-cs"/>
              </a:rPr>
              <a:t>是一个基于</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平台的大数据商业计算产品。</a:t>
            </a:r>
            <a:r>
              <a:rPr lang="en-US" altLang="zh-CN" sz="1200" kern="1200" dirty="0">
                <a:solidFill>
                  <a:schemeClr val="tx1"/>
                </a:solidFill>
                <a:effectLst/>
                <a:latin typeface="+mn-lt"/>
                <a:ea typeface="+mn-ea"/>
                <a:cs typeface="+mn-cs"/>
              </a:rPr>
              <a:t>Cloudera</a:t>
            </a:r>
            <a:r>
              <a:rPr lang="zh-CN" altLang="zh-CN" sz="1200" kern="1200" dirty="0">
                <a:solidFill>
                  <a:schemeClr val="tx1"/>
                </a:solidFill>
                <a:effectLst/>
                <a:latin typeface="+mn-lt"/>
                <a:ea typeface="+mn-ea"/>
                <a:cs typeface="+mn-cs"/>
              </a:rPr>
              <a:t>目前提供一个免费的</a:t>
            </a:r>
            <a:r>
              <a:rPr lang="en-US" altLang="zh-CN" sz="1200" kern="1200" dirty="0">
                <a:solidFill>
                  <a:schemeClr val="tx1"/>
                </a:solidFill>
                <a:effectLst/>
                <a:latin typeface="+mn-lt"/>
                <a:ea typeface="+mn-ea"/>
                <a:cs typeface="+mn-cs"/>
              </a:rPr>
              <a:t> CDH (Cloudera Distribution Hadoop) </a:t>
            </a:r>
            <a:r>
              <a:rPr lang="zh-CN" altLang="zh-CN" sz="1200" kern="1200" dirty="0">
                <a:solidFill>
                  <a:schemeClr val="tx1"/>
                </a:solidFill>
                <a:effectLst/>
                <a:latin typeface="+mn-lt"/>
                <a:ea typeface="+mn-ea"/>
                <a:cs typeface="+mn-cs"/>
              </a:rPr>
              <a:t>版本，但不包括其他</a:t>
            </a:r>
            <a:r>
              <a:rPr lang="en-US" altLang="zh-CN" sz="1200" kern="1200" dirty="0">
                <a:solidFill>
                  <a:schemeClr val="tx1"/>
                </a:solidFill>
                <a:effectLst/>
                <a:latin typeface="+mn-lt"/>
                <a:ea typeface="+mn-ea"/>
                <a:cs typeface="+mn-cs"/>
              </a:rPr>
              <a:t>Cloudera</a:t>
            </a:r>
            <a:r>
              <a:rPr lang="zh-CN" altLang="zh-CN" sz="1200" kern="1200" dirty="0">
                <a:solidFill>
                  <a:schemeClr val="tx1"/>
                </a:solidFill>
                <a:effectLst/>
                <a:latin typeface="+mn-lt"/>
                <a:ea typeface="+mn-ea"/>
                <a:cs typeface="+mn-cs"/>
              </a:rPr>
              <a:t>开发的工具和功能库。</a:t>
            </a:r>
            <a:r>
              <a:rPr lang="en-US" altLang="zh-CN" sz="1200" kern="1200" dirty="0">
                <a:solidFill>
                  <a:schemeClr val="tx1"/>
                </a:solidFill>
                <a:effectLst/>
                <a:latin typeface="+mn-lt"/>
                <a:ea typeface="+mn-ea"/>
                <a:cs typeface="+mn-cs"/>
              </a:rPr>
              <a:t>Cloudera</a:t>
            </a:r>
            <a:r>
              <a:rPr lang="zh-CN" altLang="zh-CN" sz="1200" kern="1200" dirty="0">
                <a:solidFill>
                  <a:schemeClr val="tx1"/>
                </a:solidFill>
                <a:effectLst/>
                <a:latin typeface="+mn-lt"/>
                <a:ea typeface="+mn-ea"/>
                <a:cs typeface="+mn-cs"/>
              </a:rPr>
              <a:t>商业版包括</a:t>
            </a:r>
            <a:r>
              <a:rPr lang="en-US" altLang="zh-CN" sz="1200" kern="1200" dirty="0">
                <a:solidFill>
                  <a:schemeClr val="tx1"/>
                </a:solidFill>
                <a:effectLst/>
                <a:latin typeface="+mn-lt"/>
                <a:ea typeface="+mn-ea"/>
                <a:cs typeface="+mn-cs"/>
              </a:rPr>
              <a:t>Cloudera Manager</a:t>
            </a:r>
            <a:r>
              <a:rPr lang="zh-CN" altLang="zh-CN" sz="1200" kern="1200" dirty="0">
                <a:solidFill>
                  <a:schemeClr val="tx1"/>
                </a:solidFill>
                <a:effectLst/>
                <a:latin typeface="+mn-lt"/>
                <a:ea typeface="+mn-ea"/>
                <a:cs typeface="+mn-cs"/>
              </a:rPr>
              <a:t>（提供管理、监控、诊断、集成功能）、海量日志采集系统</a:t>
            </a:r>
            <a:r>
              <a:rPr lang="en-US" altLang="zh-CN" sz="1200" kern="1200" dirty="0">
                <a:solidFill>
                  <a:schemeClr val="tx1"/>
                </a:solidFill>
                <a:effectLst/>
                <a:latin typeface="+mn-lt"/>
                <a:ea typeface="+mn-ea"/>
                <a:cs typeface="+mn-cs"/>
              </a:rPr>
              <a:t>Flume</a:t>
            </a:r>
            <a:r>
              <a:rPr lang="zh-CN" altLang="zh-CN" sz="1200" kern="1200" dirty="0">
                <a:solidFill>
                  <a:schemeClr val="tx1"/>
                </a:solidFill>
                <a:effectLst/>
                <a:latin typeface="+mn-lt"/>
                <a:ea typeface="+mn-ea"/>
                <a:cs typeface="+mn-cs"/>
              </a:rPr>
              <a:t>，支持定制数据发送方（</a:t>
            </a:r>
            <a:r>
              <a:rPr lang="en-US" altLang="zh-CN" sz="1200" kern="1200" dirty="0">
                <a:solidFill>
                  <a:schemeClr val="tx1"/>
                </a:solidFill>
                <a:effectLst/>
                <a:latin typeface="+mn-lt"/>
                <a:ea typeface="+mn-ea"/>
                <a:cs typeface="+mn-cs"/>
              </a:rPr>
              <a:t>console</a:t>
            </a:r>
            <a:r>
              <a:rPr lang="zh-CN" altLang="zh-CN" sz="1200" kern="1200" dirty="0">
                <a:solidFill>
                  <a:schemeClr val="tx1"/>
                </a:solidFill>
                <a:effectLst/>
                <a:latin typeface="+mn-lt"/>
                <a:ea typeface="+mn-ea"/>
                <a:cs typeface="+mn-cs"/>
              </a:rPr>
              <a:t>（控制台）、</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Thrift-RPC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text</a:t>
            </a:r>
            <a:r>
              <a:rPr lang="zh-CN" altLang="zh-CN" sz="1200" kern="1200" dirty="0">
                <a:solidFill>
                  <a:schemeClr val="tx1"/>
                </a:solidFill>
                <a:effectLst/>
                <a:latin typeface="+mn-lt"/>
                <a:ea typeface="+mn-ea"/>
                <a:cs typeface="+mn-cs"/>
              </a:rPr>
              <a:t>（纯文本）、</a:t>
            </a:r>
            <a:r>
              <a:rPr lang="en-US" altLang="zh-CN" sz="1200" kern="1200" dirty="0">
                <a:solidFill>
                  <a:schemeClr val="tx1"/>
                </a:solidFill>
                <a:effectLst/>
                <a:latin typeface="+mn-lt"/>
                <a:ea typeface="+mn-ea"/>
                <a:cs typeface="+mn-cs"/>
              </a:rPr>
              <a:t>tail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UNIX tail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syslog</a:t>
            </a:r>
            <a:r>
              <a:rPr lang="zh-CN" altLang="zh-CN" sz="1200" kern="1200" dirty="0">
                <a:solidFill>
                  <a:schemeClr val="tx1"/>
                </a:solidFill>
                <a:effectLst/>
                <a:latin typeface="+mn-lt"/>
                <a:ea typeface="+mn-ea"/>
                <a:cs typeface="+mn-cs"/>
              </a:rPr>
              <a:t>（系统日志，支持</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UDP</a:t>
            </a:r>
            <a:r>
              <a:rPr lang="zh-CN" altLang="zh-CN" sz="1200" kern="1200" dirty="0">
                <a:solidFill>
                  <a:schemeClr val="tx1"/>
                </a:solidFill>
                <a:effectLst/>
                <a:latin typeface="+mn-lt"/>
                <a:ea typeface="+mn-ea"/>
                <a:cs typeface="+mn-cs"/>
              </a:rPr>
              <a:t>两种模式），</a:t>
            </a:r>
            <a:r>
              <a:rPr lang="en-US" altLang="zh-CN" sz="1200" kern="1200" dirty="0">
                <a:solidFill>
                  <a:schemeClr val="tx1"/>
                </a:solidFill>
                <a:effectLst/>
                <a:latin typeface="+mn-lt"/>
                <a:ea typeface="+mn-ea"/>
                <a:cs typeface="+mn-cs"/>
              </a:rPr>
              <a:t>exec</a:t>
            </a:r>
            <a:r>
              <a:rPr lang="zh-CN" altLang="zh-CN" sz="1200" kern="1200" dirty="0">
                <a:solidFill>
                  <a:schemeClr val="tx1"/>
                </a:solidFill>
                <a:effectLst/>
                <a:latin typeface="+mn-lt"/>
                <a:ea typeface="+mn-ea"/>
                <a:cs typeface="+mn-cs"/>
              </a:rPr>
              <a:t>（命令执行）等，并提供数据简单处理。</a:t>
            </a:r>
            <a:r>
              <a:rPr lang="en-US" altLang="zh-CN" sz="1200" kern="1200" dirty="0">
                <a:solidFill>
                  <a:schemeClr val="tx1"/>
                </a:solidFill>
                <a:effectLst/>
                <a:latin typeface="+mn-lt"/>
                <a:ea typeface="+mn-ea"/>
                <a:cs typeface="+mn-cs"/>
              </a:rPr>
              <a:t>Cloudera</a:t>
            </a:r>
            <a:r>
              <a:rPr lang="zh-CN" altLang="zh-CN" sz="1200" kern="1200" dirty="0">
                <a:solidFill>
                  <a:schemeClr val="tx1"/>
                </a:solidFill>
                <a:effectLst/>
                <a:latin typeface="+mn-lt"/>
                <a:ea typeface="+mn-ea"/>
                <a:cs typeface="+mn-cs"/>
              </a:rPr>
              <a:t>还提供对存储在</a:t>
            </a:r>
            <a:r>
              <a:rPr lang="en-US" altLang="zh-CN" sz="1200" kern="1200" dirty="0">
                <a:solidFill>
                  <a:schemeClr val="tx1"/>
                </a:solidFill>
                <a:effectLst/>
                <a:latin typeface="+mn-lt"/>
                <a:ea typeface="+mn-ea"/>
                <a:cs typeface="+mn-cs"/>
              </a:rPr>
              <a:t>Hadoop/HDFS/HBase</a:t>
            </a:r>
            <a:r>
              <a:rPr lang="zh-CN" altLang="zh-CN" sz="1200" kern="1200" dirty="0">
                <a:solidFill>
                  <a:schemeClr val="tx1"/>
                </a:solidFill>
                <a:effectLst/>
                <a:latin typeface="+mn-lt"/>
                <a:ea typeface="+mn-ea"/>
                <a:cs typeface="+mn-cs"/>
              </a:rPr>
              <a:t>平台数据的</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查询工具</a:t>
            </a:r>
            <a:r>
              <a:rPr lang="en-US" altLang="zh-CN" sz="1200" kern="1200" dirty="0">
                <a:solidFill>
                  <a:schemeClr val="tx1"/>
                </a:solidFill>
                <a:effectLst/>
                <a:latin typeface="+mn-lt"/>
                <a:ea typeface="+mn-ea"/>
                <a:cs typeface="+mn-cs"/>
              </a:rPr>
              <a:t>Impala[57]</a:t>
            </a:r>
            <a:r>
              <a:rPr lang="zh-CN" altLang="zh-CN" sz="1200" kern="1200" dirty="0">
                <a:solidFill>
                  <a:schemeClr val="tx1"/>
                </a:solidFill>
                <a:effectLst/>
                <a:latin typeface="+mn-lt"/>
                <a:ea typeface="+mn-ea"/>
                <a:cs typeface="+mn-cs"/>
              </a:rPr>
              <a:t>，以及</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管理器</a:t>
            </a:r>
            <a:r>
              <a:rPr lang="en-US" altLang="zh-CN" sz="1200" kern="1200" dirty="0">
                <a:solidFill>
                  <a:schemeClr val="tx1"/>
                </a:solidFill>
                <a:effectLst/>
                <a:latin typeface="+mn-lt"/>
                <a:ea typeface="+mn-ea"/>
                <a:cs typeface="+mn-cs"/>
              </a:rPr>
              <a:t>Hue</a:t>
            </a:r>
            <a:r>
              <a:rPr lang="zh-CN" altLang="zh-CN" sz="1200" kern="1200" dirty="0">
                <a:solidFill>
                  <a:schemeClr val="tx1"/>
                </a:solidFill>
                <a:effectLst/>
                <a:latin typeface="+mn-lt"/>
                <a:ea typeface="+mn-ea"/>
                <a:cs typeface="+mn-cs"/>
              </a:rPr>
              <a:t>。</a:t>
            </a:r>
          </a:p>
          <a:p>
            <a:r>
              <a:rPr lang="en-US" altLang="zh-CN" sz="1200" b="1" kern="1200" dirty="0">
                <a:solidFill>
                  <a:schemeClr val="tx1"/>
                </a:solidFill>
                <a:effectLst/>
                <a:latin typeface="+mn-lt"/>
                <a:ea typeface="+mn-ea"/>
                <a:cs typeface="+mn-cs"/>
              </a:rPr>
              <a:t>Spark</a:t>
            </a:r>
          </a:p>
          <a:p>
            <a:r>
              <a:rPr lang="zh-CN" altLang="zh-CN" sz="1200" kern="1200" dirty="0">
                <a:solidFill>
                  <a:schemeClr val="tx1"/>
                </a:solidFill>
                <a:effectLst/>
                <a:latin typeface="+mn-lt"/>
                <a:ea typeface="+mn-ea"/>
                <a:cs typeface="+mn-cs"/>
              </a:rPr>
              <a:t>是由美国加州大学伯克利分校</a:t>
            </a:r>
            <a:r>
              <a:rPr lang="en-US" altLang="zh-CN" sz="1200" kern="1200" dirty="0">
                <a:solidFill>
                  <a:schemeClr val="tx1"/>
                </a:solidFill>
                <a:effectLst/>
                <a:latin typeface="+mn-lt"/>
                <a:ea typeface="+mn-ea"/>
                <a:cs typeface="+mn-cs"/>
              </a:rPr>
              <a:t>AMP Lab</a:t>
            </a:r>
            <a:r>
              <a:rPr lang="zh-CN" altLang="zh-CN" sz="1200" kern="1200" dirty="0">
                <a:solidFill>
                  <a:schemeClr val="tx1"/>
                </a:solidFill>
                <a:effectLst/>
                <a:latin typeface="+mn-lt"/>
                <a:ea typeface="+mn-ea"/>
                <a:cs typeface="+mn-cs"/>
              </a:rPr>
              <a:t>提供的一个基于内存计算模型的开源大数据并行处理框架，它可以搭建在</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平台上，利用</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文件系统存储数据，但在文件系统之上构建了一个弹性分布式数据架构</a:t>
            </a:r>
            <a:r>
              <a:rPr lang="en-US" altLang="zh-CN" sz="1200" kern="1200" dirty="0">
                <a:solidFill>
                  <a:schemeClr val="tx1"/>
                </a:solidFill>
                <a:effectLst/>
                <a:latin typeface="+mn-lt"/>
                <a:ea typeface="+mn-ea"/>
                <a:cs typeface="+mn-cs"/>
              </a:rPr>
              <a:t> (RDD, Resilient Distributed Dataset)</a:t>
            </a:r>
            <a:r>
              <a:rPr lang="zh-CN" altLang="zh-CN" sz="1200" kern="1200" dirty="0">
                <a:solidFill>
                  <a:schemeClr val="tx1"/>
                </a:solidFill>
                <a:effectLst/>
                <a:latin typeface="+mn-lt"/>
                <a:ea typeface="+mn-ea"/>
                <a:cs typeface="+mn-cs"/>
              </a:rPr>
              <a:t>，用于支撑高效率的分布式内存计算。</a:t>
            </a:r>
          </a:p>
          <a:p>
            <a:r>
              <a:rPr lang="en-US" altLang="zh-CN" sz="1200" b="1" kern="1200" dirty="0">
                <a:solidFill>
                  <a:schemeClr val="tx1"/>
                </a:solidFill>
                <a:effectLst/>
                <a:latin typeface="+mn-lt"/>
                <a:ea typeface="+mn-ea"/>
                <a:cs typeface="+mn-cs"/>
              </a:rPr>
              <a:t>Storm</a:t>
            </a:r>
          </a:p>
          <a:p>
            <a:r>
              <a:rPr lang="zh-CN" altLang="zh-CN" sz="1200" kern="1200" dirty="0">
                <a:solidFill>
                  <a:schemeClr val="tx1"/>
                </a:solidFill>
                <a:effectLst/>
                <a:latin typeface="+mn-lt"/>
                <a:ea typeface="+mn-ea"/>
                <a:cs typeface="+mn-cs"/>
              </a:rPr>
              <a:t>是一个分布式实时处理系统，最早由</a:t>
            </a:r>
            <a:r>
              <a:rPr lang="en-US" altLang="zh-CN" sz="1200" kern="1200" dirty="0" err="1">
                <a:solidFill>
                  <a:schemeClr val="tx1"/>
                </a:solidFill>
                <a:effectLst/>
                <a:latin typeface="+mn-lt"/>
                <a:ea typeface="+mn-ea"/>
                <a:cs typeface="+mn-cs"/>
              </a:rPr>
              <a:t>BackType</a:t>
            </a:r>
            <a:r>
              <a:rPr lang="zh-CN" altLang="zh-CN" sz="1200" kern="1200" dirty="0">
                <a:solidFill>
                  <a:schemeClr val="tx1"/>
                </a:solidFill>
                <a:effectLst/>
                <a:latin typeface="+mn-lt"/>
                <a:ea typeface="+mn-ea"/>
                <a:cs typeface="+mn-cs"/>
              </a:rPr>
              <a:t>公司开发，后属于</a:t>
            </a:r>
            <a:r>
              <a:rPr lang="en-US" altLang="zh-CN" sz="1200" kern="1200" dirty="0">
                <a:solidFill>
                  <a:schemeClr val="tx1"/>
                </a:solidFill>
                <a:effectLst/>
                <a:latin typeface="+mn-lt"/>
                <a:ea typeface="+mn-ea"/>
                <a:cs typeface="+mn-cs"/>
              </a:rPr>
              <a:t>Twitter</a:t>
            </a:r>
            <a:r>
              <a:rPr lang="zh-CN" altLang="zh-CN" sz="1200" kern="1200" dirty="0">
                <a:solidFill>
                  <a:schemeClr val="tx1"/>
                </a:solidFill>
                <a:effectLst/>
                <a:latin typeface="+mn-lt"/>
                <a:ea typeface="+mn-ea"/>
                <a:cs typeface="+mn-cs"/>
              </a:rPr>
              <a:t>所有，现在成为</a:t>
            </a:r>
            <a:r>
              <a:rPr lang="en-US" altLang="zh-CN" sz="1200" kern="1200" dirty="0">
                <a:solidFill>
                  <a:schemeClr val="tx1"/>
                </a:solidFill>
                <a:effectLst/>
                <a:latin typeface="+mn-lt"/>
                <a:ea typeface="+mn-ea"/>
                <a:cs typeface="+mn-cs"/>
              </a:rPr>
              <a:t>Apache</a:t>
            </a:r>
            <a:r>
              <a:rPr lang="zh-CN" altLang="zh-CN" sz="1200" kern="1200" dirty="0">
                <a:solidFill>
                  <a:schemeClr val="tx1"/>
                </a:solidFill>
                <a:effectLst/>
                <a:latin typeface="+mn-lt"/>
                <a:ea typeface="+mn-ea"/>
                <a:cs typeface="+mn-cs"/>
              </a:rPr>
              <a:t>开源项目。与</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模型将大规模数据首先导入数据库、然后再进行计算处理的方式不同，</a:t>
            </a:r>
            <a:r>
              <a:rPr lang="en-US" altLang="zh-CN" sz="1200" kern="1200" dirty="0">
                <a:solidFill>
                  <a:schemeClr val="tx1"/>
                </a:solidFill>
                <a:effectLst/>
                <a:latin typeface="+mn-lt"/>
                <a:ea typeface="+mn-ea"/>
                <a:cs typeface="+mn-cs"/>
              </a:rPr>
              <a:t>Storm</a:t>
            </a:r>
            <a:r>
              <a:rPr lang="zh-CN" altLang="zh-CN" sz="1200" kern="1200" dirty="0">
                <a:solidFill>
                  <a:schemeClr val="tx1"/>
                </a:solidFill>
                <a:effectLst/>
                <a:latin typeface="+mn-lt"/>
                <a:ea typeface="+mn-ea"/>
                <a:cs typeface="+mn-cs"/>
              </a:rPr>
              <a:t>采用连续计算（</a:t>
            </a:r>
            <a:r>
              <a:rPr lang="en-US" altLang="zh-CN" sz="1200" kern="1200" dirty="0">
                <a:solidFill>
                  <a:schemeClr val="tx1"/>
                </a:solidFill>
                <a:effectLst/>
                <a:latin typeface="+mn-lt"/>
                <a:ea typeface="+mn-ea"/>
                <a:cs typeface="+mn-cs"/>
              </a:rPr>
              <a:t>continuous computation</a:t>
            </a:r>
            <a:r>
              <a:rPr lang="zh-CN" altLang="zh-CN" sz="1200" kern="1200" dirty="0">
                <a:solidFill>
                  <a:schemeClr val="tx1"/>
                </a:solidFill>
                <a:effectLst/>
                <a:latin typeface="+mn-lt"/>
                <a:ea typeface="+mn-ea"/>
                <a:cs typeface="+mn-cs"/>
              </a:rPr>
              <a:t>）模型，对输入数据流</a:t>
            </a:r>
            <a:r>
              <a:rPr lang="en-US" altLang="zh-CN" sz="1200" kern="1200" dirty="0">
                <a:solidFill>
                  <a:schemeClr val="tx1"/>
                </a:solidFill>
                <a:effectLst/>
                <a:latin typeface="+mn-lt"/>
                <a:ea typeface="+mn-ea"/>
                <a:cs typeface="+mn-cs"/>
              </a:rPr>
              <a:t>(stream)</a:t>
            </a:r>
            <a:r>
              <a:rPr lang="zh-CN" altLang="zh-CN" sz="1200" kern="1200" dirty="0">
                <a:solidFill>
                  <a:schemeClr val="tx1"/>
                </a:solidFill>
                <a:effectLst/>
                <a:latin typeface="+mn-lt"/>
                <a:ea typeface="+mn-ea"/>
                <a:cs typeface="+mn-cs"/>
              </a:rPr>
              <a:t>做在线连续处理，计算结果也以数据流的形式动态输出给用户，这就避免了</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离线批处理模式带来的严重时延问题。</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MapReduce</a:t>
            </a:r>
            <a:r>
              <a:rPr lang="zh-CN" altLang="zh-CN" sz="1200" b="1" kern="1200" dirty="0">
                <a:solidFill>
                  <a:schemeClr val="tx1"/>
                </a:solidFill>
                <a:effectLst/>
                <a:latin typeface="+mn-lt"/>
                <a:ea typeface="+mn-ea"/>
                <a:cs typeface="+mn-cs"/>
              </a:rPr>
              <a:t>计算引擎</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提供大数据的划分、节点分配、作业调度及计算结果融汇等功能，直接支持上层应用的开发。</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Google</a:t>
            </a:r>
            <a:r>
              <a:rPr lang="zh-CN" altLang="zh-CN" sz="1200" b="1" kern="1200" dirty="0">
                <a:solidFill>
                  <a:schemeClr val="tx1"/>
                </a:solidFill>
                <a:effectLst/>
                <a:latin typeface="+mn-lt"/>
                <a:ea typeface="+mn-ea"/>
                <a:cs typeface="+mn-cs"/>
              </a:rPr>
              <a:t>的交互式计算引擎</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采用</a:t>
            </a:r>
            <a:r>
              <a:rPr lang="en-US" altLang="zh-CN" sz="1200" kern="1200" dirty="0">
                <a:solidFill>
                  <a:schemeClr val="tx1"/>
                </a:solidFill>
                <a:effectLst/>
                <a:latin typeface="+mn-lt"/>
                <a:ea typeface="+mn-ea"/>
                <a:cs typeface="+mn-cs"/>
              </a:rPr>
              <a:t>Dremel [48], </a:t>
            </a:r>
            <a:r>
              <a:rPr lang="en-US" altLang="zh-CN" sz="1200" kern="1200" dirty="0" err="1">
                <a:solidFill>
                  <a:schemeClr val="tx1"/>
                </a:solidFill>
                <a:effectLst/>
                <a:latin typeface="+mn-lt"/>
                <a:ea typeface="+mn-ea"/>
                <a:cs typeface="+mn-cs"/>
              </a:rPr>
              <a:t>PowerDrill</a:t>
            </a:r>
            <a:r>
              <a:rPr lang="en-US" altLang="zh-CN" sz="1200" kern="1200" dirty="0">
                <a:solidFill>
                  <a:schemeClr val="tx1"/>
                </a:solidFill>
                <a:effectLst/>
                <a:latin typeface="+mn-lt"/>
                <a:ea typeface="+mn-ea"/>
                <a:cs typeface="+mn-cs"/>
              </a:rPr>
              <a:t> [54]</a:t>
            </a:r>
            <a:r>
              <a:rPr lang="zh-CN" altLang="zh-CN" sz="1200" kern="1200" dirty="0">
                <a:solidFill>
                  <a:schemeClr val="tx1"/>
                </a:solidFill>
                <a:effectLst/>
                <a:latin typeface="+mn-lt"/>
                <a:ea typeface="+mn-ea"/>
                <a:cs typeface="+mn-cs"/>
              </a:rPr>
              <a:t>技术，提供了对大规模数据集的快速计算分析</a:t>
            </a:r>
          </a:p>
          <a:p>
            <a:r>
              <a:rPr lang="zh-CN" altLang="zh-CN" sz="1200" b="1" kern="1200" dirty="0">
                <a:solidFill>
                  <a:schemeClr val="tx1"/>
                </a:solidFill>
                <a:effectLst/>
                <a:latin typeface="+mn-lt"/>
                <a:ea typeface="+mn-ea"/>
                <a:cs typeface="+mn-cs"/>
              </a:rPr>
              <a:t>图并行计算引擎</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提供对网路图数据（社交网络、电信网络、脑功能连接网络这一类数据常常可用权重有向图来表征）的高效计算处理（</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搜索引擎处理的数据量中有</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是用图计算引擎来处理），这方面的技术包括</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Pregel [46]</a:t>
            </a:r>
            <a:r>
              <a:rPr lang="zh-CN" altLang="zh-CN" sz="1200" kern="1200" dirty="0">
                <a:solidFill>
                  <a:schemeClr val="tx1"/>
                </a:solidFill>
                <a:effectLst/>
                <a:latin typeface="+mn-lt"/>
                <a:ea typeface="+mn-ea"/>
                <a:cs typeface="+mn-cs"/>
              </a:rPr>
              <a:t>，开源技术的</a:t>
            </a:r>
            <a:r>
              <a:rPr lang="en-US" altLang="zh-CN" sz="1200" kern="1200" dirty="0">
                <a:solidFill>
                  <a:schemeClr val="tx1"/>
                </a:solidFill>
                <a:effectLst/>
                <a:latin typeface="+mn-lt"/>
                <a:ea typeface="+mn-ea"/>
                <a:cs typeface="+mn-cs"/>
              </a:rPr>
              <a:t>Hama [47]</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GraphLab</a:t>
            </a:r>
            <a:r>
              <a:rPr lang="en-US" altLang="zh-CN" sz="1200" kern="1200" dirty="0">
                <a:solidFill>
                  <a:schemeClr val="tx1"/>
                </a:solidFill>
                <a:effectLst/>
                <a:latin typeface="+mn-lt"/>
                <a:ea typeface="+mn-ea"/>
                <a:cs typeface="+mn-cs"/>
              </a:rPr>
              <a:t> [58]</a:t>
            </a:r>
            <a:r>
              <a:rPr lang="zh-CN" altLang="zh-CN" sz="1200" kern="1200" dirty="0">
                <a:solidFill>
                  <a:schemeClr val="tx1"/>
                </a:solidFill>
                <a:effectLst/>
                <a:latin typeface="+mn-lt"/>
                <a:ea typeface="+mn-ea"/>
                <a:cs typeface="+mn-cs"/>
              </a:rPr>
              <a:t>等。</a:t>
            </a:r>
          </a:p>
          <a:p>
            <a:r>
              <a:rPr lang="en-US" altLang="zh-CN" sz="1200" b="1" kern="1200" dirty="0">
                <a:solidFill>
                  <a:schemeClr val="tx1"/>
                </a:solidFill>
                <a:effectLst/>
                <a:latin typeface="+mn-lt"/>
                <a:ea typeface="+mn-ea"/>
                <a:cs typeface="+mn-cs"/>
              </a:rPr>
              <a:t>S4</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Simple Scalable Streaming System</a:t>
            </a:r>
            <a:r>
              <a:rPr lang="zh-CN" altLang="zh-CN" sz="1200" b="1" kern="1200" dirty="0">
                <a:solidFill>
                  <a:schemeClr val="tx1"/>
                </a:solidFill>
                <a:effectLst/>
                <a:latin typeface="+mn-lt"/>
                <a:ea typeface="+mn-ea"/>
                <a:cs typeface="+mn-cs"/>
              </a:rPr>
              <a:t>）</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Yahoo</a:t>
            </a:r>
            <a:r>
              <a:rPr lang="zh-CN" altLang="zh-CN" sz="1200" kern="1200" dirty="0">
                <a:solidFill>
                  <a:schemeClr val="tx1"/>
                </a:solidFill>
                <a:effectLst/>
                <a:latin typeface="+mn-lt"/>
                <a:ea typeface="+mn-ea"/>
                <a:cs typeface="+mn-cs"/>
              </a:rPr>
              <a:t>！提供的一个流计算引擎，最初目标是提高</a:t>
            </a:r>
            <a:r>
              <a:rPr lang="en-US" altLang="zh-CN" sz="1200" kern="1200" dirty="0">
                <a:solidFill>
                  <a:schemeClr val="tx1"/>
                </a:solidFill>
                <a:effectLst/>
                <a:latin typeface="+mn-lt"/>
                <a:ea typeface="+mn-ea"/>
                <a:cs typeface="+mn-cs"/>
              </a:rPr>
              <a:t>cost-per-click</a:t>
            </a:r>
            <a:r>
              <a:rPr lang="zh-CN" altLang="zh-CN" sz="1200" kern="1200" dirty="0">
                <a:solidFill>
                  <a:schemeClr val="tx1"/>
                </a:solidFill>
                <a:effectLst/>
                <a:latin typeface="+mn-lt"/>
                <a:ea typeface="+mn-ea"/>
                <a:cs typeface="+mn-cs"/>
              </a:rPr>
              <a:t>广告点击率问题，通过实时数据计算预测用户对广告的可能的点击行为</a:t>
            </a:r>
          </a:p>
          <a:p>
            <a:endParaRPr lang="zh-CN" altLang="en-US" dirty="0"/>
          </a:p>
        </p:txBody>
      </p:sp>
      <p:sp>
        <p:nvSpPr>
          <p:cNvPr id="4" name="日期占位符 3">
            <a:extLst>
              <a:ext uri="{FF2B5EF4-FFF2-40B4-BE49-F238E27FC236}">
                <a16:creationId xmlns:a16="http://schemas.microsoft.com/office/drawing/2014/main" id="{A6E1BF79-20C9-4E58-B7B2-65539F5C36B4}"/>
              </a:ext>
            </a:extLst>
          </p:cNvPr>
          <p:cNvSpPr>
            <a:spLocks noGrp="1"/>
          </p:cNvSpPr>
          <p:nvPr>
            <p:ph type="dt" idx="10"/>
          </p:nvPr>
        </p:nvSpPr>
        <p:spPr/>
        <p:txBody>
          <a:bodyPr/>
          <a:lstStyle/>
          <a:p>
            <a:fld id="{12636A5E-C020-4151-B8CE-3D3183B1CC73}" type="datetime1">
              <a:rPr lang="zh-CN" altLang="en-US" smtClean="0"/>
              <a:t>2018/5/24</a:t>
            </a:fld>
            <a:endParaRPr lang="zh-CN" altLang="en-US"/>
          </a:p>
        </p:txBody>
      </p:sp>
      <p:sp>
        <p:nvSpPr>
          <p:cNvPr id="5" name="页脚占位符 4">
            <a:extLst>
              <a:ext uri="{FF2B5EF4-FFF2-40B4-BE49-F238E27FC236}">
                <a16:creationId xmlns:a16="http://schemas.microsoft.com/office/drawing/2014/main" id="{1B7AC1E9-B03B-4B0B-B8FE-FBC6AD66E0DA}"/>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CFA5DF58-2958-4895-9822-AE79C033637E}"/>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263441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互联网行业的应用场景有社交网络、电子商务、精准营销、在线音频视频业务、广告监测等；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电信业主要有实时营销、网络监控、新业务开拓、服务推送等；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金融业则包括股票债券分析、险种开发、欺诈识别、电子支付等；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制造业应用包括供应链优化、市场预测、仓储监控、企业管理系统等</a:t>
            </a:r>
            <a:endParaRPr lang="zh-CN" altLang="en-US" dirty="0"/>
          </a:p>
        </p:txBody>
      </p:sp>
      <p:sp>
        <p:nvSpPr>
          <p:cNvPr id="4" name="日期占位符 3">
            <a:extLst>
              <a:ext uri="{FF2B5EF4-FFF2-40B4-BE49-F238E27FC236}">
                <a16:creationId xmlns:a16="http://schemas.microsoft.com/office/drawing/2014/main" id="{FB8B6909-ADFF-492F-9A6D-E6C2D6C199B5}"/>
              </a:ext>
            </a:extLst>
          </p:cNvPr>
          <p:cNvSpPr>
            <a:spLocks noGrp="1"/>
          </p:cNvSpPr>
          <p:nvPr>
            <p:ph type="dt" idx="10"/>
          </p:nvPr>
        </p:nvSpPr>
        <p:spPr/>
        <p:txBody>
          <a:bodyPr/>
          <a:lstStyle/>
          <a:p>
            <a:fld id="{01B57BB2-A09D-48DA-AFF3-8C58ED67A705}" type="datetime1">
              <a:rPr lang="zh-CN" altLang="en-US" smtClean="0"/>
              <a:t>2018/5/24</a:t>
            </a:fld>
            <a:endParaRPr lang="zh-CN" altLang="en-US"/>
          </a:p>
        </p:txBody>
      </p:sp>
      <p:sp>
        <p:nvSpPr>
          <p:cNvPr id="5" name="页脚占位符 4">
            <a:extLst>
              <a:ext uri="{FF2B5EF4-FFF2-40B4-BE49-F238E27FC236}">
                <a16:creationId xmlns:a16="http://schemas.microsoft.com/office/drawing/2014/main" id="{5D533296-5B75-4631-AC16-3262050F846E}"/>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58F99E31-AD42-4533-9E3C-59D50F5A8FCF}"/>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712980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互联网行业的应用场景有社交网络、电子商务、精准营销、在线音频视频业务、广告监测等；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电信业主要有实时营销、网络监控、新业务开拓、服务推送等；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金融业则包括股票债券分析、险种开发、欺诈识别、电子支付等；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制造业应用包括供应链优化、市场预测、仓储监控、企业管理系统等</a:t>
            </a:r>
            <a:endParaRPr lang="zh-CN" altLang="en-US" dirty="0"/>
          </a:p>
        </p:txBody>
      </p:sp>
      <p:sp>
        <p:nvSpPr>
          <p:cNvPr id="4" name="日期占位符 3">
            <a:extLst>
              <a:ext uri="{FF2B5EF4-FFF2-40B4-BE49-F238E27FC236}">
                <a16:creationId xmlns:a16="http://schemas.microsoft.com/office/drawing/2014/main" id="{E10AFA09-A9B4-49EF-B528-69BE6A0DF82E}"/>
              </a:ext>
            </a:extLst>
          </p:cNvPr>
          <p:cNvSpPr>
            <a:spLocks noGrp="1"/>
          </p:cNvSpPr>
          <p:nvPr>
            <p:ph type="dt" idx="10"/>
          </p:nvPr>
        </p:nvSpPr>
        <p:spPr/>
        <p:txBody>
          <a:bodyPr/>
          <a:lstStyle/>
          <a:p>
            <a:fld id="{CF4E2BA8-FA27-4652-8A54-50234CC2527B}" type="datetime1">
              <a:rPr lang="zh-CN" altLang="en-US" smtClean="0"/>
              <a:t>2018/5/24</a:t>
            </a:fld>
            <a:endParaRPr lang="zh-CN" altLang="en-US"/>
          </a:p>
        </p:txBody>
      </p:sp>
      <p:sp>
        <p:nvSpPr>
          <p:cNvPr id="5" name="页脚占位符 4">
            <a:extLst>
              <a:ext uri="{FF2B5EF4-FFF2-40B4-BE49-F238E27FC236}">
                <a16:creationId xmlns:a16="http://schemas.microsoft.com/office/drawing/2014/main" id="{E21B343F-80EF-4EED-AD73-1FA886804D7A}"/>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E0DA3967-68A5-4F94-BE69-A2881DB47707}"/>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23912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371C47E9-DF12-49E8-832E-2F6E51DDAFB8}"/>
              </a:ext>
            </a:extLst>
          </p:cNvPr>
          <p:cNvSpPr>
            <a:spLocks noGrp="1"/>
          </p:cNvSpPr>
          <p:nvPr>
            <p:ph type="dt" idx="10"/>
          </p:nvPr>
        </p:nvSpPr>
        <p:spPr/>
        <p:txBody>
          <a:bodyPr/>
          <a:lstStyle/>
          <a:p>
            <a:fld id="{AA40B37E-1EA3-4A83-8555-F7CB79A0DD87}" type="datetime1">
              <a:rPr lang="zh-CN" altLang="en-US" smtClean="0"/>
              <a:t>2018/5/24</a:t>
            </a:fld>
            <a:endParaRPr lang="zh-CN" altLang="en-US"/>
          </a:p>
        </p:txBody>
      </p:sp>
      <p:sp>
        <p:nvSpPr>
          <p:cNvPr id="5" name="页脚占位符 4">
            <a:extLst>
              <a:ext uri="{FF2B5EF4-FFF2-40B4-BE49-F238E27FC236}">
                <a16:creationId xmlns:a16="http://schemas.microsoft.com/office/drawing/2014/main" id="{D5C5CFD0-ACAA-4607-A7D5-DE4506740072}"/>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D0EE5168-9A27-427C-904D-531355AB48A6}"/>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99859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多种数据源</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（企业数据、商务数据、个人社交数据、政府统计数据、互联网数据、物联网数据、系统日志数据、基因测序数据、大气物理监测数据、地球卫星观测数据。。。。。。等等）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异构型数据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（文字、图片、音频、视频）</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非结构型数据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（医学影像资料、银行凭证扫描件、碎片化的通信记录、截屏图等）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原始数据很难直接存入数据库</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经常遇到的问题是原始数据的格式不能被数据处理平台识别和处理，很多情况下原始数据还存在记录缺失、值域缺损、数据质量参差不齐等问题。</a:t>
            </a:r>
            <a:endParaRPr lang="zh-CN" altLang="en-US" dirty="0"/>
          </a:p>
        </p:txBody>
      </p:sp>
      <p:sp>
        <p:nvSpPr>
          <p:cNvPr id="4" name="日期占位符 3">
            <a:extLst>
              <a:ext uri="{FF2B5EF4-FFF2-40B4-BE49-F238E27FC236}">
                <a16:creationId xmlns:a16="http://schemas.microsoft.com/office/drawing/2014/main" id="{3658EAE9-2D0F-4AE8-B76D-43D3919233C1}"/>
              </a:ext>
            </a:extLst>
          </p:cNvPr>
          <p:cNvSpPr>
            <a:spLocks noGrp="1"/>
          </p:cNvSpPr>
          <p:nvPr>
            <p:ph type="dt" idx="10"/>
          </p:nvPr>
        </p:nvSpPr>
        <p:spPr/>
        <p:txBody>
          <a:bodyPr/>
          <a:lstStyle/>
          <a:p>
            <a:fld id="{9275D7EB-394A-4745-93AB-AC520A815621}" type="datetime1">
              <a:rPr lang="zh-CN" altLang="en-US" smtClean="0"/>
              <a:t>2018/5/24</a:t>
            </a:fld>
            <a:endParaRPr lang="zh-CN" altLang="en-US"/>
          </a:p>
        </p:txBody>
      </p:sp>
      <p:sp>
        <p:nvSpPr>
          <p:cNvPr id="5" name="页脚占位符 4">
            <a:extLst>
              <a:ext uri="{FF2B5EF4-FFF2-40B4-BE49-F238E27FC236}">
                <a16:creationId xmlns:a16="http://schemas.microsoft.com/office/drawing/2014/main" id="{454EFB90-24EB-4B87-9912-028DA3B87205}"/>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B7B8E758-7646-4C3E-BA88-8A8213B2AE46}"/>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426836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AE091F1-2A42-4DD4-847A-099A354E8F28}"/>
              </a:ext>
            </a:extLst>
          </p:cNvPr>
          <p:cNvSpPr>
            <a:spLocks noGrp="1"/>
          </p:cNvSpPr>
          <p:nvPr>
            <p:ph type="dt" idx="10"/>
          </p:nvPr>
        </p:nvSpPr>
        <p:spPr/>
        <p:txBody>
          <a:bodyPr/>
          <a:lstStyle/>
          <a:p>
            <a:fld id="{BD3586C1-7CA0-4C03-BC7C-B3FA97CF6CAF}" type="datetime1">
              <a:rPr lang="zh-CN" altLang="en-US" smtClean="0"/>
              <a:t>2018/5/24</a:t>
            </a:fld>
            <a:endParaRPr lang="zh-CN" altLang="en-US"/>
          </a:p>
        </p:txBody>
      </p:sp>
      <p:sp>
        <p:nvSpPr>
          <p:cNvPr id="5" name="页脚占位符 4">
            <a:extLst>
              <a:ext uri="{FF2B5EF4-FFF2-40B4-BE49-F238E27FC236}">
                <a16:creationId xmlns:a16="http://schemas.microsoft.com/office/drawing/2014/main" id="{70110AFD-9F7A-448D-8293-48EC01ECF507}"/>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E1E8BA83-9262-49BD-A53C-B00D8E2AA5D7}"/>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77829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95838E3B-58E8-49C1-9EEF-7BEE161FEA4A}"/>
              </a:ext>
            </a:extLst>
          </p:cNvPr>
          <p:cNvSpPr>
            <a:spLocks noGrp="1"/>
          </p:cNvSpPr>
          <p:nvPr>
            <p:ph type="dt" idx="10"/>
          </p:nvPr>
        </p:nvSpPr>
        <p:spPr/>
        <p:txBody>
          <a:bodyPr/>
          <a:lstStyle/>
          <a:p>
            <a:fld id="{270514B1-83FC-457F-AFA3-153516FE7047}" type="datetime1">
              <a:rPr lang="zh-CN" altLang="en-US" smtClean="0"/>
              <a:t>2018/5/24</a:t>
            </a:fld>
            <a:endParaRPr lang="zh-CN" altLang="en-US"/>
          </a:p>
        </p:txBody>
      </p:sp>
      <p:sp>
        <p:nvSpPr>
          <p:cNvPr id="5" name="页脚占位符 4">
            <a:extLst>
              <a:ext uri="{FF2B5EF4-FFF2-40B4-BE49-F238E27FC236}">
                <a16:creationId xmlns:a16="http://schemas.microsoft.com/office/drawing/2014/main" id="{655C8C46-6272-4FF9-B426-A9383048A88E}"/>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FF48B38F-425E-4D9A-AF3A-476DA21CF7DF}"/>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321610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b="1" dirty="0"/>
              <a:t>概念模型</a:t>
            </a:r>
            <a:endParaRPr lang="en-US" altLang="zh-CN" b="1" dirty="0"/>
          </a:p>
          <a:p>
            <a:r>
              <a:rPr lang="zh-CN" altLang="en-US" dirty="0"/>
              <a:t>主要基于用户的数据功能需求产生，通过与客户的交流获得对客户业务要素、功能和关联关系的理解，从而定义出该业务领域内对应于上述业务要素和功能的实体类（</a:t>
            </a:r>
            <a:r>
              <a:rPr lang="en-US" altLang="zh-CN" dirty="0"/>
              <a:t>entity class</a:t>
            </a:r>
            <a:r>
              <a:rPr lang="zh-CN" altLang="en-US" dirty="0"/>
              <a:t>）。概念建模阶段并不拘泥于实体的实现细节或存储方式，重点是表达能够反映客户数据需求和支撑业务流程的数据实体及其相互间的关联关系。</a:t>
            </a:r>
          </a:p>
          <a:p>
            <a:r>
              <a:rPr lang="zh-CN" altLang="en-US" b="1" dirty="0"/>
              <a:t>逻辑模型</a:t>
            </a:r>
            <a:endParaRPr lang="en-US" altLang="zh-CN" b="1" dirty="0"/>
          </a:p>
          <a:p>
            <a:r>
              <a:rPr lang="zh-CN" altLang="en-US" dirty="0"/>
              <a:t>给出更多的数据实体细节，包括主键、外键、属性、索引、关系、约束、甚至是视图，以数据表、数据列、值域、面向对象类</a:t>
            </a:r>
            <a:r>
              <a:rPr lang="en-US" altLang="zh-CN" dirty="0"/>
              <a:t>(object-oriented class) </a:t>
            </a:r>
            <a:r>
              <a:rPr lang="zh-CN" altLang="en-US" dirty="0"/>
              <a:t>、</a:t>
            </a:r>
            <a:r>
              <a:rPr lang="en-US" altLang="zh-CN" dirty="0"/>
              <a:t>XML</a:t>
            </a:r>
            <a:r>
              <a:rPr lang="zh-CN" altLang="en-US" dirty="0"/>
              <a:t>标签等形式来描述。在有些建模实践中把概念模型与逻辑模型合为一个模型也是可以的。</a:t>
            </a:r>
            <a:endParaRPr lang="en-US" altLang="zh-CN" dirty="0"/>
          </a:p>
          <a:p>
            <a:r>
              <a:rPr lang="zh-CN" altLang="en-US" b="1" dirty="0"/>
              <a:t>物理模型（有时又被称为存储模型）</a:t>
            </a:r>
            <a:endParaRPr lang="en-US" altLang="zh-CN" b="1" dirty="0"/>
          </a:p>
          <a:p>
            <a:r>
              <a:rPr lang="zh-CN" altLang="en-US" dirty="0"/>
              <a:t>考虑数据的存储实现方式，包括数据拆分</a:t>
            </a:r>
            <a:r>
              <a:rPr lang="en-US" altLang="zh-CN" dirty="0"/>
              <a:t>(partition)</a:t>
            </a:r>
            <a:r>
              <a:rPr lang="zh-CN" altLang="en-US" dirty="0"/>
              <a:t>、数据表空间、数据集成。有的数据建模工具（如</a:t>
            </a:r>
            <a:r>
              <a:rPr lang="en-US" altLang="zh-CN" dirty="0" err="1"/>
              <a:t>SparX</a:t>
            </a:r>
            <a:r>
              <a:rPr lang="en-US" altLang="zh-CN" dirty="0"/>
              <a:t> Enterprise Architect </a:t>
            </a:r>
            <a:r>
              <a:rPr lang="zh-CN" altLang="en-US" dirty="0"/>
              <a:t>）在此阶段还可按照上述逻辑模型生成与实体对应的</a:t>
            </a:r>
            <a:r>
              <a:rPr lang="en-US" altLang="zh-CN" dirty="0"/>
              <a:t>SQL</a:t>
            </a:r>
            <a:r>
              <a:rPr lang="zh-CN" altLang="en-US" dirty="0"/>
              <a:t>代码段，用于随后的数据库表格设计。</a:t>
            </a:r>
          </a:p>
          <a:p>
            <a:r>
              <a:rPr lang="zh-CN" altLang="en-US" b="1" dirty="0"/>
              <a:t>相对独立</a:t>
            </a:r>
            <a:endParaRPr lang="en-US" altLang="zh-CN" b="1" dirty="0"/>
          </a:p>
          <a:p>
            <a:r>
              <a:rPr lang="zh-CN" altLang="en-US" dirty="0"/>
              <a:t>即物理模型的改变（数据存储方式改变、数据划分调整等）不影响逻辑模型和概念模型的内容；逻辑模型的改变（数据表修改、属性的增减、值域的调整等）不影响概念模型的定义。</a:t>
            </a:r>
            <a:endParaRPr lang="en-US" altLang="zh-CN" dirty="0"/>
          </a:p>
          <a:p>
            <a:r>
              <a:rPr lang="zh-CN" altLang="en-US" b="1" dirty="0"/>
              <a:t>一致性</a:t>
            </a:r>
            <a:endParaRPr lang="en-US" altLang="zh-CN" b="1" dirty="0"/>
          </a:p>
          <a:p>
            <a:r>
              <a:rPr lang="zh-CN" altLang="en-US" dirty="0"/>
              <a:t>在进行数据集成和数据库实现时，要注意三个层次数据模型描述和定义的一致性。数据建模流程与业务模型步骤应当一一对应。</a:t>
            </a:r>
          </a:p>
          <a:p>
            <a:endParaRPr lang="zh-CN" altLang="en-US" dirty="0"/>
          </a:p>
        </p:txBody>
      </p:sp>
      <p:sp>
        <p:nvSpPr>
          <p:cNvPr id="4" name="日期占位符 3">
            <a:extLst>
              <a:ext uri="{FF2B5EF4-FFF2-40B4-BE49-F238E27FC236}">
                <a16:creationId xmlns:a16="http://schemas.microsoft.com/office/drawing/2014/main" id="{CABFA877-D426-4831-BA2E-4061075C5010}"/>
              </a:ext>
            </a:extLst>
          </p:cNvPr>
          <p:cNvSpPr>
            <a:spLocks noGrp="1"/>
          </p:cNvSpPr>
          <p:nvPr>
            <p:ph type="dt" idx="10"/>
          </p:nvPr>
        </p:nvSpPr>
        <p:spPr/>
        <p:txBody>
          <a:bodyPr/>
          <a:lstStyle/>
          <a:p>
            <a:fld id="{CA9AB5D0-F554-48BF-B1EB-66B6518806DC}" type="datetime1">
              <a:rPr lang="zh-CN" altLang="en-US" smtClean="0"/>
              <a:t>2018/5/24</a:t>
            </a:fld>
            <a:endParaRPr lang="zh-CN" altLang="en-US"/>
          </a:p>
        </p:txBody>
      </p:sp>
      <p:sp>
        <p:nvSpPr>
          <p:cNvPr id="5" name="页脚占位符 4">
            <a:extLst>
              <a:ext uri="{FF2B5EF4-FFF2-40B4-BE49-F238E27FC236}">
                <a16:creationId xmlns:a16="http://schemas.microsoft.com/office/drawing/2014/main" id="{365B1144-F8DF-4F6C-B3AB-5B58ED5B0F8A}"/>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382960A0-53B7-43CE-B19E-164639E73965}"/>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2090132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在进行数据集成和数据库实现时，要注意三个层次数据模型描述和定义的一致性。</a:t>
            </a:r>
            <a:r>
              <a:rPr lang="zh-CN" altLang="en-US" sz="1200" kern="1200" dirty="0">
                <a:solidFill>
                  <a:schemeClr val="tx1"/>
                </a:solidFill>
                <a:effectLst/>
                <a:latin typeface="+mn-lt"/>
                <a:ea typeface="+mn-ea"/>
                <a:cs typeface="+mn-cs"/>
              </a:rPr>
              <a:t>该图</a:t>
            </a:r>
            <a:r>
              <a:rPr lang="zh-CN" altLang="zh-CN" sz="1200" kern="1200" dirty="0">
                <a:solidFill>
                  <a:schemeClr val="tx1"/>
                </a:solidFill>
                <a:effectLst/>
                <a:latin typeface="+mn-lt"/>
                <a:ea typeface="+mn-ea"/>
                <a:cs typeface="+mn-cs"/>
              </a:rPr>
              <a:t>描述了商业数据的建模和集成过程，请注意右侧的数据建模流程（带色图标）与左侧的业务模型步骤的对应关系。</a:t>
            </a:r>
          </a:p>
          <a:p>
            <a:endParaRPr lang="zh-CN" altLang="en-US" dirty="0"/>
          </a:p>
        </p:txBody>
      </p:sp>
      <p:sp>
        <p:nvSpPr>
          <p:cNvPr id="4" name="日期占位符 3">
            <a:extLst>
              <a:ext uri="{FF2B5EF4-FFF2-40B4-BE49-F238E27FC236}">
                <a16:creationId xmlns:a16="http://schemas.microsoft.com/office/drawing/2014/main" id="{939ECFD6-99A0-4DD4-9D29-A230349CF92E}"/>
              </a:ext>
            </a:extLst>
          </p:cNvPr>
          <p:cNvSpPr>
            <a:spLocks noGrp="1"/>
          </p:cNvSpPr>
          <p:nvPr>
            <p:ph type="dt" idx="10"/>
          </p:nvPr>
        </p:nvSpPr>
        <p:spPr/>
        <p:txBody>
          <a:bodyPr/>
          <a:lstStyle/>
          <a:p>
            <a:fld id="{B7FED5F8-2DA8-4940-ABA8-698A662F836D}" type="datetime1">
              <a:rPr lang="zh-CN" altLang="en-US" smtClean="0"/>
              <a:t>2018/5/24</a:t>
            </a:fld>
            <a:endParaRPr lang="zh-CN" altLang="en-US"/>
          </a:p>
        </p:txBody>
      </p:sp>
      <p:sp>
        <p:nvSpPr>
          <p:cNvPr id="5" name="页脚占位符 4">
            <a:extLst>
              <a:ext uri="{FF2B5EF4-FFF2-40B4-BE49-F238E27FC236}">
                <a16:creationId xmlns:a16="http://schemas.microsoft.com/office/drawing/2014/main" id="{2685FF81-2D6E-4BAD-A32F-A1B6552AB8E9}"/>
              </a:ext>
            </a:extLst>
          </p:cNvPr>
          <p:cNvSpPr>
            <a:spLocks noGrp="1"/>
          </p:cNvSpPr>
          <p:nvPr>
            <p:ph type="ftr" sz="quarter" idx="11"/>
          </p:nvPr>
        </p:nvSpPr>
        <p:spPr/>
        <p:txBody>
          <a:bodyPr/>
          <a:lstStyle/>
          <a:p>
            <a:endParaRPr lang="zh-CN" altLang="en-US"/>
          </a:p>
        </p:txBody>
      </p:sp>
      <p:sp>
        <p:nvSpPr>
          <p:cNvPr id="6" name="页眉占位符 5">
            <a:extLst>
              <a:ext uri="{FF2B5EF4-FFF2-40B4-BE49-F238E27FC236}">
                <a16:creationId xmlns:a16="http://schemas.microsoft.com/office/drawing/2014/main" id="{5CA950E6-6035-44FA-BE0F-2B0011623302}"/>
              </a:ext>
            </a:extLst>
          </p:cNvPr>
          <p:cNvSpPr>
            <a:spLocks noGrp="1"/>
          </p:cNvSpPr>
          <p:nvPr>
            <p:ph type="hdr" sz="quarter" idx="12"/>
          </p:nvPr>
        </p:nvSpPr>
        <p:spPr/>
        <p:txBody>
          <a:bodyPr/>
          <a:lstStyle/>
          <a:p>
            <a:endParaRPr lang="zh-CN" altLang="en-US"/>
          </a:p>
        </p:txBody>
      </p:sp>
    </p:spTree>
    <p:extLst>
      <p:ext uri="{BB962C8B-B14F-4D97-AF65-F5344CB8AC3E}">
        <p14:creationId xmlns:p14="http://schemas.microsoft.com/office/powerpoint/2010/main" val="144084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7491980-7295-4E8B-82B2-14D97BCECAED}" type="datetime4">
              <a:rPr lang="en-US" altLang="zh-CN" smtClean="0"/>
              <a:pPr>
                <a:defRPr/>
              </a:pPr>
              <a:t>May 24, 2018</a:t>
            </a:fld>
            <a:endParaRPr lang="zh-CN" altLang="en-US"/>
          </a:p>
        </p:txBody>
      </p:sp>
    </p:spTree>
    <p:extLst>
      <p:ext uri="{BB962C8B-B14F-4D97-AF65-F5344CB8AC3E}">
        <p14:creationId xmlns:p14="http://schemas.microsoft.com/office/powerpoint/2010/main" val="354455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F22BD56-CC03-4828-9448-E863D35057D2}" type="datetime4">
              <a:rPr lang="en-US" altLang="zh-CN" smtClean="0"/>
              <a:pPr>
                <a:defRPr/>
              </a:pPr>
              <a:t>May 24,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extLst>
      <p:ext uri="{BB962C8B-B14F-4D97-AF65-F5344CB8AC3E}">
        <p14:creationId xmlns:p14="http://schemas.microsoft.com/office/powerpoint/2010/main" val="222245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1CA5B28-7F07-4CF4-B384-E9C382969CDB}" type="datetime4">
              <a:rPr lang="en-US" altLang="zh-CN" smtClean="0"/>
              <a:pPr>
                <a:defRPr/>
              </a:pPr>
              <a:t>May 24,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extLst>
      <p:ext uri="{BB962C8B-B14F-4D97-AF65-F5344CB8AC3E}">
        <p14:creationId xmlns:p14="http://schemas.microsoft.com/office/powerpoint/2010/main" val="2700572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386C8FB-FF7D-43A6-8BCE-C336D028F7C5}" type="datetime4">
              <a:rPr lang="en-US" altLang="zh-CN" smtClean="0"/>
              <a:pPr>
                <a:defRPr/>
              </a:pPr>
              <a:t>May 24,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extLst>
      <p:ext uri="{BB962C8B-B14F-4D97-AF65-F5344CB8AC3E}">
        <p14:creationId xmlns:p14="http://schemas.microsoft.com/office/powerpoint/2010/main" val="11841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DA42C957-1D9A-48CD-92CF-A1ADDAB19FEC}" type="datetime4">
              <a:rPr lang="en-US" altLang="zh-CN" smtClean="0"/>
              <a:pPr>
                <a:defRPr/>
              </a:pPr>
              <a:t>May 24,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extLst>
      <p:ext uri="{BB962C8B-B14F-4D97-AF65-F5344CB8AC3E}">
        <p14:creationId xmlns:p14="http://schemas.microsoft.com/office/powerpoint/2010/main" val="162565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3C43B72-3AE7-49C9-B378-6C23150E7BC8}" type="datetime4">
              <a:rPr lang="en-US" altLang="zh-CN" smtClean="0"/>
              <a:pPr>
                <a:defRPr/>
              </a:pPr>
              <a:t>May 24,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extLst>
      <p:ext uri="{BB962C8B-B14F-4D97-AF65-F5344CB8AC3E}">
        <p14:creationId xmlns:p14="http://schemas.microsoft.com/office/powerpoint/2010/main" val="385044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418BFA-74A5-4E9F-BC61-51D0A4CBB78A}" type="datetime4">
              <a:rPr lang="en-US" altLang="zh-CN" smtClean="0"/>
              <a:pPr>
                <a:defRPr/>
              </a:pPr>
              <a:t>May 24,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extLst>
      <p:ext uri="{BB962C8B-B14F-4D97-AF65-F5344CB8AC3E}">
        <p14:creationId xmlns:p14="http://schemas.microsoft.com/office/powerpoint/2010/main" val="387601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CEE62D-BFDF-445B-A7A2-2E3EDFEBC618}" type="datetime4">
              <a:rPr lang="en-US" altLang="zh-CN" smtClean="0"/>
              <a:pPr>
                <a:defRPr/>
              </a:pPr>
              <a:t>May 24,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extLst>
      <p:ext uri="{BB962C8B-B14F-4D97-AF65-F5344CB8AC3E}">
        <p14:creationId xmlns:p14="http://schemas.microsoft.com/office/powerpoint/2010/main" val="200038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FEFFD25-0555-4C59-9669-C3AF8D6BC181}" type="datetime4">
              <a:rPr lang="en-US" altLang="zh-CN" smtClean="0"/>
              <a:pPr>
                <a:defRPr/>
              </a:pPr>
              <a:t>May 24,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extLst>
      <p:ext uri="{BB962C8B-B14F-4D97-AF65-F5344CB8AC3E}">
        <p14:creationId xmlns:p14="http://schemas.microsoft.com/office/powerpoint/2010/main" val="417916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D5AB86C-D58A-4AF5-9520-DA87F5CE0ED4}" type="datetime4">
              <a:rPr lang="en-US" altLang="zh-CN" smtClean="0"/>
              <a:pPr>
                <a:defRPr/>
              </a:pPr>
              <a:t>May 24,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extLst>
      <p:ext uri="{BB962C8B-B14F-4D97-AF65-F5344CB8AC3E}">
        <p14:creationId xmlns:p14="http://schemas.microsoft.com/office/powerpoint/2010/main" val="375880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926B6BE-5467-4487-B743-3A7E68ED0BEF}" type="datetime4">
              <a:rPr lang="en-US" altLang="zh-CN" smtClean="0"/>
              <a:pPr>
                <a:defRPr/>
              </a:pPr>
              <a:t>May 24,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extLst>
      <p:ext uri="{BB962C8B-B14F-4D97-AF65-F5344CB8AC3E}">
        <p14:creationId xmlns:p14="http://schemas.microsoft.com/office/powerpoint/2010/main" val="66940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CA1CA88-D203-4855-96D9-D2A1721374CD}" type="datetime4">
              <a:rPr lang="en-US" altLang="zh-CN" smtClean="0"/>
              <a:pPr>
                <a:defRPr/>
              </a:pPr>
              <a:t>May 24,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extLst>
      <p:ext uri="{BB962C8B-B14F-4D97-AF65-F5344CB8AC3E}">
        <p14:creationId xmlns:p14="http://schemas.microsoft.com/office/powerpoint/2010/main" val="407989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96A22763-0A25-4672-BD1B-E8971143426F}" type="datetime4">
              <a:rPr lang="en-US" altLang="zh-CN" smtClean="0"/>
              <a:pPr>
                <a:defRPr/>
              </a:pPr>
              <a:t>May 24, 2018</a:t>
            </a:fld>
            <a:endParaRPr lang="zh-CN" altLang="en-US" dirty="0"/>
          </a:p>
        </p:txBody>
      </p:sp>
      <p:sp>
        <p:nvSpPr>
          <p:cNvPr id="5" name="页脚占位符 4"/>
          <p:cNvSpPr>
            <a:spLocks noGrp="1"/>
          </p:cNvSpPr>
          <p:nvPr>
            <p:ph type="ftr" sz="quarter" idx="3"/>
          </p:nvPr>
        </p:nvSpPr>
        <p:spPr>
          <a:xfrm>
            <a:off x="3860800" y="6356351"/>
            <a:ext cx="4572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extLst>
      <p:ext uri="{BB962C8B-B14F-4D97-AF65-F5344CB8AC3E}">
        <p14:creationId xmlns:p14="http://schemas.microsoft.com/office/powerpoint/2010/main" val="1263761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https://upload.wikimedia.org/wikipedia/commons/thumb/2/2b/Data_modeling_context.svg/638px-Data_modeling_context.svg.p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http://3qeqpr26caki16dnhd19sv6by6v.wpengine.netdna-cdn.com/wp-content/uploads/2013/11/Regression-Algorithms.png"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http://3qeqpr26caki16dnhd19sv6by6v.wpengine.netdna-cdn.com/wp-content/uploads/2013/11/Decision-Tree-Algorithms.pn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http://3qeqpr26caki16dnhd19sv6by6v.wpengine.netdna-cdn.com/wp-content/uploads/2013/11/Bayesian-Algorithms.p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58D95-2152-4970-A06A-682A3525AF59}"/>
              </a:ext>
            </a:extLst>
          </p:cNvPr>
          <p:cNvSpPr>
            <a:spLocks noGrp="1"/>
          </p:cNvSpPr>
          <p:nvPr>
            <p:ph type="title"/>
          </p:nvPr>
        </p:nvSpPr>
        <p:spPr/>
        <p:txBody>
          <a:bodyPr/>
          <a:lstStyle/>
          <a:p>
            <a:r>
              <a:rPr lang="en-US" altLang="zh-CN" sz="3200" b="1" dirty="0">
                <a:solidFill>
                  <a:srgbClr val="002060"/>
                </a:solidFill>
                <a:latin typeface="Calibri" pitchFamily="34" charset="0"/>
                <a:ea typeface="宋体" charset="-122"/>
                <a:cs typeface="+mn-cs"/>
              </a:rPr>
              <a:t>Lecture 2</a:t>
            </a:r>
            <a:r>
              <a:rPr lang="zh-CN" altLang="en-US" sz="3200" b="1" dirty="0">
                <a:solidFill>
                  <a:srgbClr val="002060"/>
                </a:solidFill>
                <a:latin typeface="Calibri" pitchFamily="34" charset="0"/>
                <a:ea typeface="宋体" charset="-122"/>
                <a:cs typeface="+mn-cs"/>
              </a:rPr>
              <a:t> 大数据计算体系</a:t>
            </a:r>
          </a:p>
        </p:txBody>
      </p:sp>
      <p:sp>
        <p:nvSpPr>
          <p:cNvPr id="4" name="页脚占位符 3">
            <a:extLst>
              <a:ext uri="{FF2B5EF4-FFF2-40B4-BE49-F238E27FC236}">
                <a16:creationId xmlns:a16="http://schemas.microsoft.com/office/drawing/2014/main" id="{BD9A5119-05CD-4A44-A84C-E52A965CFD5C}"/>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B2F8D6E7-B6C9-47AF-8F61-9A280A3882AF}"/>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a:t>
            </a:fld>
            <a:endParaRPr lang="zh-CN" altLang="en-US">
              <a:solidFill>
                <a:prstClr val="black">
                  <a:tint val="75000"/>
                </a:prstClr>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D92B2E4F-289A-4E65-A1D2-0B10481E76F4}"/>
              </a:ext>
            </a:extLst>
          </p:cNvPr>
          <p:cNvSpPr txBox="1"/>
          <p:nvPr/>
        </p:nvSpPr>
        <p:spPr>
          <a:xfrm>
            <a:off x="2286000" y="1600200"/>
            <a:ext cx="7620000" cy="4038600"/>
          </a:xfrm>
          <a:prstGeom prst="rect">
            <a:avLst/>
          </a:prstGeom>
          <a:noFill/>
          <a:ln>
            <a:solidFill>
              <a:schemeClr val="accent1"/>
            </a:solidFill>
          </a:ln>
        </p:spPr>
        <p:txBody>
          <a:bodyPr wrap="square" rtlCol="0" anchor="ctr" anchorCtr="0">
            <a:noAutofit/>
          </a:bodyPr>
          <a:lstStyle/>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panose="02010600030101010101" pitchFamily="2" charset="-122"/>
              </a:rPr>
              <a:t>2.1 </a:t>
            </a:r>
            <a:r>
              <a:rPr lang="zh-CN" altLang="en-US" sz="3200" dirty="0">
                <a:solidFill>
                  <a:prstClr val="black"/>
                </a:solidFill>
                <a:latin typeface="宋体" panose="02010600030101010101" pitchFamily="2" charset="-122"/>
                <a:ea typeface="宋体" panose="02010600030101010101" pitchFamily="2" charset="-122"/>
              </a:rPr>
              <a:t>大数据计算体系综述</a:t>
            </a:r>
            <a:endParaRPr lang="en-US" altLang="zh-CN" sz="3200" dirty="0">
              <a:solidFill>
                <a:prstClr val="black"/>
              </a:solidFill>
              <a:latin typeface="宋体" panose="02010600030101010101" pitchFamily="2" charset="-122"/>
              <a:ea typeface="宋体" panose="02010600030101010101" pitchFamily="2" charset="-122"/>
            </a:endParaRPr>
          </a:p>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panose="02010600030101010101" pitchFamily="2" charset="-122"/>
              </a:rPr>
              <a:t>2.2 </a:t>
            </a:r>
            <a:r>
              <a:rPr lang="zh-CN" altLang="en-US" sz="3200" dirty="0">
                <a:solidFill>
                  <a:prstClr val="black"/>
                </a:solidFill>
                <a:latin typeface="宋体" panose="02010600030101010101" pitchFamily="2" charset="-122"/>
                <a:ea typeface="宋体" panose="02010600030101010101" pitchFamily="2" charset="-122"/>
              </a:rPr>
              <a:t>数据存储系统</a:t>
            </a:r>
            <a:endParaRPr lang="en-US" altLang="zh-CN" sz="3200" dirty="0">
              <a:solidFill>
                <a:prstClr val="black"/>
              </a:solidFill>
              <a:latin typeface="宋体" panose="02010600030101010101" pitchFamily="2" charset="-122"/>
              <a:ea typeface="宋体" panose="02010600030101010101" pitchFamily="2" charset="-122"/>
            </a:endParaRPr>
          </a:p>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panose="02010600030101010101" pitchFamily="2" charset="-122"/>
              </a:rPr>
              <a:t>2.3 </a:t>
            </a:r>
            <a:r>
              <a:rPr lang="zh-CN" altLang="en-US" sz="3200" dirty="0">
                <a:solidFill>
                  <a:prstClr val="black"/>
                </a:solidFill>
                <a:latin typeface="宋体" panose="02010600030101010101" pitchFamily="2" charset="-122"/>
                <a:ea typeface="宋体" panose="02010600030101010101" pitchFamily="2" charset="-122"/>
              </a:rPr>
              <a:t>数据处理系统</a:t>
            </a:r>
            <a:endParaRPr lang="en-US" altLang="zh-CN" sz="3200" dirty="0">
              <a:solidFill>
                <a:prstClr val="black"/>
              </a:solidFill>
              <a:latin typeface="宋体" panose="02010600030101010101" pitchFamily="2" charset="-122"/>
              <a:ea typeface="宋体" panose="02010600030101010101" pitchFamily="2" charset="-122"/>
            </a:endParaRPr>
          </a:p>
          <a:p>
            <a:pPr fontAlgn="base">
              <a:lnSpc>
                <a:spcPct val="150000"/>
              </a:lnSpc>
              <a:spcBef>
                <a:spcPct val="0"/>
              </a:spcBef>
              <a:spcAft>
                <a:spcPct val="0"/>
              </a:spcAft>
            </a:pPr>
            <a:r>
              <a:rPr lang="en-US" altLang="zh-CN" sz="3200" dirty="0">
                <a:solidFill>
                  <a:prstClr val="black"/>
                </a:solidFill>
                <a:latin typeface="宋体" panose="02010600030101010101" pitchFamily="2" charset="-122"/>
                <a:ea typeface="宋体" panose="02010600030101010101" pitchFamily="2" charset="-122"/>
              </a:rPr>
              <a:t>2.4 </a:t>
            </a:r>
            <a:r>
              <a:rPr lang="zh-CN" altLang="en-US" sz="3200" dirty="0">
                <a:solidFill>
                  <a:prstClr val="black"/>
                </a:solidFill>
                <a:latin typeface="宋体" panose="02010600030101010101" pitchFamily="2" charset="-122"/>
                <a:ea typeface="宋体" panose="02010600030101010101" pitchFamily="2" charset="-122"/>
              </a:rPr>
              <a:t>数据应用系统</a:t>
            </a:r>
          </a:p>
        </p:txBody>
      </p:sp>
    </p:spTree>
    <p:extLst>
      <p:ext uri="{BB962C8B-B14F-4D97-AF65-F5344CB8AC3E}">
        <p14:creationId xmlns:p14="http://schemas.microsoft.com/office/powerpoint/2010/main" val="37134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2.2.1 </a:t>
            </a:r>
            <a:r>
              <a:rPr lang="zh-CN" altLang="en-US" dirty="0"/>
              <a:t>数据清洗与建模</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数据建模</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主要包含层次</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概念模型</a:t>
            </a:r>
            <a:r>
              <a:rPr lang="en-US" altLang="zh-CN" dirty="0">
                <a:solidFill>
                  <a:prstClr val="black"/>
                </a:solidFill>
                <a:latin typeface="Calibri"/>
                <a:ea typeface="宋体" panose="02010600030101010101" pitchFamily="2" charset="-122"/>
              </a:rPr>
              <a:t> (conceptual model)</a:t>
            </a:r>
          </a:p>
          <a:p>
            <a:pPr lvl="1" fontAlgn="base">
              <a:spcAft>
                <a:spcPct val="0"/>
              </a:spcAft>
            </a:pPr>
            <a:r>
              <a:rPr lang="zh-CN" altLang="zh-CN" dirty="0">
                <a:solidFill>
                  <a:prstClr val="black"/>
                </a:solidFill>
                <a:latin typeface="Calibri"/>
                <a:ea typeface="宋体" panose="02010600030101010101" pitchFamily="2" charset="-122"/>
              </a:rPr>
              <a:t>逻辑模型</a:t>
            </a:r>
            <a:r>
              <a:rPr lang="en-US" altLang="zh-CN" dirty="0">
                <a:solidFill>
                  <a:prstClr val="black"/>
                </a:solidFill>
                <a:latin typeface="Calibri"/>
                <a:ea typeface="宋体" panose="02010600030101010101" pitchFamily="2" charset="-122"/>
              </a:rPr>
              <a:t> (logic model)</a:t>
            </a:r>
          </a:p>
          <a:p>
            <a:pPr lvl="1" fontAlgn="base">
              <a:spcAft>
                <a:spcPct val="0"/>
              </a:spcAft>
            </a:pPr>
            <a:r>
              <a:rPr lang="zh-CN" altLang="zh-CN" dirty="0">
                <a:solidFill>
                  <a:prstClr val="black"/>
                </a:solidFill>
                <a:latin typeface="Calibri"/>
                <a:ea typeface="宋体" panose="02010600030101010101" pitchFamily="2" charset="-122"/>
              </a:rPr>
              <a:t>物理模型</a:t>
            </a:r>
            <a:r>
              <a:rPr lang="en-US" altLang="zh-CN" dirty="0">
                <a:solidFill>
                  <a:prstClr val="black"/>
                </a:solidFill>
                <a:latin typeface="Calibri"/>
                <a:ea typeface="宋体" panose="02010600030101010101" pitchFamily="2" charset="-122"/>
              </a:rPr>
              <a:t> (physical model)</a:t>
            </a:r>
          </a:p>
          <a:p>
            <a:pPr fontAlgn="base">
              <a:spcAft>
                <a:spcPct val="0"/>
              </a:spcAft>
            </a:pPr>
            <a:r>
              <a:rPr lang="zh-CN" altLang="en-US" dirty="0">
                <a:solidFill>
                  <a:prstClr val="black"/>
                </a:solidFill>
                <a:latin typeface="Calibri"/>
                <a:ea typeface="宋体" panose="02010600030101010101" pitchFamily="2" charset="-122"/>
              </a:rPr>
              <a:t>层次间关系</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相对独立</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一致性</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40808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2.2.1 </a:t>
            </a:r>
            <a:r>
              <a:rPr lang="zh-CN" altLang="en-US" dirty="0"/>
              <a:t>数据清洗与建模</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数据建模</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层次间一致性</a:t>
            </a:r>
            <a:endParaRPr lang="en-US" altLang="zh-CN" dirty="0">
              <a:solidFill>
                <a:prstClr val="black"/>
              </a:solidFill>
              <a:latin typeface="Calibri"/>
              <a:ea typeface="宋体" panose="02010600030101010101" pitchFamily="2" charset="-122"/>
            </a:endParaRPr>
          </a:p>
        </p:txBody>
      </p:sp>
      <p:pic>
        <p:nvPicPr>
          <p:cNvPr id="7" name="图片 6" descr="https://upload.wikimedia.org/wikipedia/commons/thumb/2/2b/Data_modeling_context.svg/638px-Data_modeling_context.svg.png">
            <a:extLst>
              <a:ext uri="{FF2B5EF4-FFF2-40B4-BE49-F238E27FC236}">
                <a16:creationId xmlns:a16="http://schemas.microsoft.com/office/drawing/2014/main" id="{D2D912BC-7BE0-46D1-95BF-8114578B634F}"/>
              </a:ext>
            </a:extLst>
          </p:cNvPr>
          <p:cNvPicPr/>
          <p:nvPr/>
        </p:nvPicPr>
        <p:blipFill>
          <a:blip r:embed="rId3" r:link="rId4" cstate="print"/>
          <a:srcRect/>
          <a:stretch>
            <a:fillRect/>
          </a:stretch>
        </p:blipFill>
        <p:spPr>
          <a:xfrm>
            <a:off x="2362200" y="2590800"/>
            <a:ext cx="7467600" cy="3765550"/>
          </a:xfrm>
          <a:prstGeom prst="rect">
            <a:avLst/>
          </a:prstGeom>
          <a:noFill/>
          <a:ln w="9525">
            <a:noFill/>
            <a:miter lim="800000"/>
            <a:headEnd/>
            <a:tailEnd/>
          </a:ln>
        </p:spPr>
      </p:pic>
    </p:spTree>
    <p:extLst>
      <p:ext uri="{BB962C8B-B14F-4D97-AF65-F5344CB8AC3E}">
        <p14:creationId xmlns:p14="http://schemas.microsoft.com/office/powerpoint/2010/main" val="316759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2.2.2 </a:t>
            </a:r>
            <a:r>
              <a:rPr lang="zh-CN" altLang="zh-CN" dirty="0"/>
              <a:t>分布式文件系统</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dirty="0">
                <a:solidFill>
                  <a:prstClr val="black"/>
                </a:solidFill>
                <a:latin typeface="Calibri"/>
                <a:ea typeface="宋体" panose="02010600030101010101" pitchFamily="2" charset="-122"/>
              </a:rPr>
              <a:t>作用</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提供了数据的物理存储架构</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主要种类</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HDFS (Hadoop Distributed File System) </a:t>
            </a:r>
          </a:p>
          <a:p>
            <a:pPr lvl="1" fontAlgn="base">
              <a:spcAft>
                <a:spcPct val="0"/>
              </a:spcAft>
            </a:pPr>
            <a:r>
              <a:rPr lang="en-US" altLang="zh-CN" dirty="0">
                <a:solidFill>
                  <a:prstClr val="black"/>
                </a:solidFill>
                <a:latin typeface="Calibri"/>
                <a:ea typeface="宋体" panose="02010600030101010101" pitchFamily="2" charset="-122"/>
              </a:rPr>
              <a:t>GFS (Google File System) </a:t>
            </a:r>
            <a:r>
              <a:rPr lang="zh-CN" altLang="zh-CN" dirty="0">
                <a:solidFill>
                  <a:prstClr val="black"/>
                </a:solidFill>
                <a:latin typeface="Calibri"/>
                <a:ea typeface="宋体" panose="02010600030101010101" pitchFamily="2" charset="-122"/>
              </a:rPr>
              <a:t>（目前已演化成</a:t>
            </a:r>
            <a:r>
              <a:rPr lang="en-US" altLang="zh-CN" dirty="0">
                <a:solidFill>
                  <a:prstClr val="black"/>
                </a:solidFill>
                <a:latin typeface="Calibri"/>
                <a:ea typeface="宋体" panose="02010600030101010101" pitchFamily="2" charset="-122"/>
              </a:rPr>
              <a:t>Colossus</a:t>
            </a:r>
            <a:r>
              <a:rPr lang="zh-CN" altLang="zh-CN" dirty="0">
                <a:solidFill>
                  <a:prstClr val="black"/>
                </a:solidFill>
                <a:latin typeface="Calibri"/>
                <a:ea typeface="宋体" panose="02010600030101010101" pitchFamily="2" charset="-122"/>
              </a:rPr>
              <a:t>系统</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52199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2.2.2 </a:t>
            </a:r>
            <a:r>
              <a:rPr lang="zh-CN" altLang="zh-CN" dirty="0"/>
              <a:t>分布式文件系统</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dirty="0">
                <a:solidFill>
                  <a:prstClr val="black"/>
                </a:solidFill>
                <a:latin typeface="Calibri"/>
                <a:ea typeface="宋体" panose="02010600030101010101" pitchFamily="2" charset="-122"/>
              </a:rPr>
              <a:t>HDFS</a:t>
            </a:r>
          </a:p>
          <a:p>
            <a:pPr fontAlgn="base">
              <a:spcAft>
                <a:spcPct val="0"/>
              </a:spcAft>
            </a:pPr>
            <a:r>
              <a:rPr lang="zh-CN" altLang="en-US" dirty="0">
                <a:solidFill>
                  <a:prstClr val="black"/>
                </a:solidFill>
                <a:latin typeface="Calibri"/>
                <a:ea typeface="宋体" panose="02010600030101010101" pitchFamily="2" charset="-122"/>
              </a:rPr>
              <a:t>结构</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主从结构</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一个名称节点</a:t>
            </a:r>
            <a:r>
              <a:rPr lang="en-US" altLang="zh-CN" dirty="0">
                <a:solidFill>
                  <a:prstClr val="black"/>
                </a:solidFill>
                <a:latin typeface="Calibri"/>
                <a:ea typeface="宋体" panose="02010600030101010101" pitchFamily="2" charset="-122"/>
              </a:rPr>
              <a:t>(</a:t>
            </a:r>
            <a:r>
              <a:rPr lang="zh-CN" altLang="en-US" dirty="0">
                <a:solidFill>
                  <a:prstClr val="black"/>
                </a:solidFill>
                <a:latin typeface="Calibri"/>
                <a:ea typeface="宋体" panose="02010600030101010101" pitchFamily="2" charset="-122"/>
              </a:rPr>
              <a:t>主节点</a:t>
            </a:r>
            <a:r>
              <a:rPr lang="en-US" altLang="zh-CN" dirty="0">
                <a:solidFill>
                  <a:prstClr val="black"/>
                </a:solidFill>
                <a:latin typeface="Calibri"/>
                <a:ea typeface="宋体" panose="02010600030101010101" pitchFamily="2" charset="-122"/>
              </a:rPr>
              <a:t>)</a:t>
            </a:r>
          </a:p>
          <a:p>
            <a:pPr lvl="1" fontAlgn="base">
              <a:spcAft>
                <a:spcPct val="0"/>
              </a:spcAft>
            </a:pPr>
            <a:r>
              <a:rPr lang="zh-CN" altLang="en-US" dirty="0">
                <a:solidFill>
                  <a:prstClr val="black"/>
                </a:solidFill>
                <a:latin typeface="Calibri"/>
                <a:ea typeface="宋体" panose="02010600030101010101" pitchFamily="2" charset="-122"/>
              </a:rPr>
              <a:t>若干个数据节点</a:t>
            </a:r>
            <a:r>
              <a:rPr lang="en-US" altLang="zh-CN" dirty="0">
                <a:solidFill>
                  <a:prstClr val="black"/>
                </a:solidFill>
                <a:latin typeface="Calibri"/>
                <a:ea typeface="宋体" panose="02010600030101010101" pitchFamily="2" charset="-122"/>
              </a:rPr>
              <a:t>(</a:t>
            </a:r>
            <a:r>
              <a:rPr lang="zh-CN" altLang="en-US" dirty="0">
                <a:solidFill>
                  <a:prstClr val="black"/>
                </a:solidFill>
                <a:latin typeface="Calibri"/>
                <a:ea typeface="宋体" panose="02010600030101010101" pitchFamily="2" charset="-122"/>
              </a:rPr>
              <a:t>从节点</a:t>
            </a:r>
            <a:r>
              <a:rPr lang="en-US" altLang="zh-CN" dirty="0">
                <a:solidFill>
                  <a:prstClr val="black"/>
                </a:solidFill>
                <a:latin typeface="Calibri"/>
                <a:ea typeface="宋体" panose="02010600030101010101" pitchFamily="2" charset="-122"/>
              </a:rPr>
              <a:t>)</a:t>
            </a:r>
          </a:p>
          <a:p>
            <a:pPr fontAlgn="base">
              <a:spcAft>
                <a:spcPct val="0"/>
              </a:spcAft>
            </a:pPr>
            <a:endParaRPr lang="en-US" altLang="zh-CN" dirty="0">
              <a:solidFill>
                <a:prstClr val="black"/>
              </a:solidFill>
              <a:latin typeface="Calibri"/>
              <a:ea typeface="宋体" panose="02010600030101010101" pitchFamily="2" charset="-122"/>
            </a:endParaRPr>
          </a:p>
          <a:p>
            <a:pPr fontAlgn="base">
              <a:spcAft>
                <a:spcPct val="0"/>
              </a:spcAft>
            </a:pPr>
            <a:endParaRPr lang="en-US" altLang="zh-CN" dirty="0">
              <a:solidFill>
                <a:prstClr val="black"/>
              </a:solidFill>
              <a:latin typeface="Calibri"/>
              <a:ea typeface="宋体" panose="02010600030101010101" pitchFamily="2" charset="-122"/>
            </a:endParaRPr>
          </a:p>
        </p:txBody>
      </p:sp>
      <p:pic>
        <p:nvPicPr>
          <p:cNvPr id="7" name="图片 6" descr="C:\Users\朱迅\Desktop\新建文件夹\找图\图2-5  HDFS体系结构.jpg图2-5  HDFS体系结构">
            <a:extLst>
              <a:ext uri="{FF2B5EF4-FFF2-40B4-BE49-F238E27FC236}">
                <a16:creationId xmlns:a16="http://schemas.microsoft.com/office/drawing/2014/main" id="{30C4B6EA-DF2D-453A-A6A1-81A39820F055}"/>
              </a:ext>
            </a:extLst>
          </p:cNvPr>
          <p:cNvPicPr/>
          <p:nvPr/>
        </p:nvPicPr>
        <p:blipFill>
          <a:blip r:embed="rId3" cstate="print"/>
          <a:srcRect/>
          <a:stretch>
            <a:fillRect/>
          </a:stretch>
        </p:blipFill>
        <p:spPr>
          <a:xfrm>
            <a:off x="6324600" y="1116365"/>
            <a:ext cx="4236720" cy="5029200"/>
          </a:xfrm>
          <a:prstGeom prst="rect">
            <a:avLst/>
          </a:prstGeom>
          <a:noFill/>
          <a:ln w="9525">
            <a:noFill/>
            <a:miter lim="800000"/>
            <a:headEnd/>
            <a:tailEnd/>
          </a:ln>
        </p:spPr>
      </p:pic>
    </p:spTree>
    <p:extLst>
      <p:ext uri="{BB962C8B-B14F-4D97-AF65-F5344CB8AC3E}">
        <p14:creationId xmlns:p14="http://schemas.microsoft.com/office/powerpoint/2010/main" val="2226774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2.2.2 </a:t>
            </a:r>
            <a:r>
              <a:rPr lang="zh-CN" altLang="zh-CN" dirty="0"/>
              <a:t>分布式文件系统</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14</a:t>
            </a:fld>
            <a:endParaRPr lang="zh-CN" altLang="en-US" dirty="0">
              <a:solidFill>
                <a:prstClr val="black">
                  <a:tint val="75000"/>
                </a:prstClr>
              </a:solidFill>
              <a:latin typeface="Calibri"/>
              <a:ea typeface="宋体" panose="02010600030101010101" pitchFamily="2" charset="-122"/>
            </a:endParaRPr>
          </a:p>
        </p:txBody>
      </p:sp>
      <p:graphicFrame>
        <p:nvGraphicFramePr>
          <p:cNvPr id="7" name="表格 6">
            <a:extLst>
              <a:ext uri="{FF2B5EF4-FFF2-40B4-BE49-F238E27FC236}">
                <a16:creationId xmlns:a16="http://schemas.microsoft.com/office/drawing/2014/main" id="{F2D24260-ADCA-4ECA-BFE4-95F298B4BAAD}"/>
              </a:ext>
            </a:extLst>
          </p:cNvPr>
          <p:cNvGraphicFramePr>
            <a:graphicFrameLocks noGrp="1"/>
          </p:cNvGraphicFramePr>
          <p:nvPr>
            <p:extLst/>
          </p:nvPr>
        </p:nvGraphicFramePr>
        <p:xfrm>
          <a:off x="2209800" y="1395868"/>
          <a:ext cx="7467600" cy="4495799"/>
        </p:xfrm>
        <a:graphic>
          <a:graphicData uri="http://schemas.openxmlformats.org/drawingml/2006/table">
            <a:tbl>
              <a:tblPr firstRow="1" firstCol="1" bandRow="1">
                <a:tableStyleId>{69012ECD-51FC-41F1-AA8D-1B2483CD663E}</a:tableStyleId>
              </a:tblPr>
              <a:tblGrid>
                <a:gridCol w="3698274">
                  <a:extLst>
                    <a:ext uri="{9D8B030D-6E8A-4147-A177-3AD203B41FA5}">
                      <a16:colId xmlns:a16="http://schemas.microsoft.com/office/drawing/2014/main" val="1317433598"/>
                    </a:ext>
                  </a:extLst>
                </a:gridCol>
                <a:gridCol w="3769326">
                  <a:extLst>
                    <a:ext uri="{9D8B030D-6E8A-4147-A177-3AD203B41FA5}">
                      <a16:colId xmlns:a16="http://schemas.microsoft.com/office/drawing/2014/main" val="2621282091"/>
                    </a:ext>
                  </a:extLst>
                </a:gridCol>
              </a:tblGrid>
              <a:tr h="629883">
                <a:tc>
                  <a:txBody>
                    <a:bodyPr/>
                    <a:lstStyle/>
                    <a:p>
                      <a:pPr indent="127000" algn="ctr">
                        <a:lnSpc>
                          <a:spcPct val="100000"/>
                        </a:lnSpc>
                        <a:spcAft>
                          <a:spcPts val="0"/>
                        </a:spcAft>
                      </a:pPr>
                      <a:r>
                        <a:rPr lang="zh-CN" sz="2000" kern="100" dirty="0">
                          <a:effectLst/>
                        </a:rPr>
                        <a:t>名称节点</a:t>
                      </a:r>
                      <a:r>
                        <a:rPr lang="en-US" sz="2000" kern="100" dirty="0">
                          <a:effectLst/>
                        </a:rPr>
                        <a:t>(</a:t>
                      </a:r>
                      <a:r>
                        <a:rPr lang="en-US" sz="2000" kern="100" dirty="0" err="1">
                          <a:effectLst/>
                        </a:rPr>
                        <a:t>NameNode</a:t>
                      </a:r>
                      <a:r>
                        <a:rPr lang="en-US" sz="2000" kern="10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00000"/>
                        </a:lnSpc>
                        <a:spcAft>
                          <a:spcPts val="0"/>
                        </a:spcAft>
                      </a:pPr>
                      <a:r>
                        <a:rPr lang="zh-CN" sz="2000" kern="100">
                          <a:effectLst/>
                        </a:rPr>
                        <a:t>数据节点</a:t>
                      </a:r>
                      <a:r>
                        <a:rPr lang="en-US" sz="2000" kern="100">
                          <a:effectLst/>
                        </a:rPr>
                        <a:t>(DataNode)</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44964847"/>
                  </a:ext>
                </a:extLst>
              </a:tr>
              <a:tr h="629883">
                <a:tc>
                  <a:txBody>
                    <a:bodyPr/>
                    <a:lstStyle/>
                    <a:p>
                      <a:pPr indent="127000" algn="ctr">
                        <a:lnSpc>
                          <a:spcPct val="100000"/>
                        </a:lnSpc>
                        <a:spcAft>
                          <a:spcPts val="0"/>
                        </a:spcAft>
                      </a:pPr>
                      <a:r>
                        <a:rPr lang="zh-CN" sz="2000" kern="100">
                          <a:effectLst/>
                        </a:rPr>
                        <a:t>管理文件系统命名空间</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00000"/>
                        </a:lnSpc>
                        <a:spcAft>
                          <a:spcPts val="0"/>
                        </a:spcAft>
                      </a:pPr>
                      <a:r>
                        <a:rPr lang="zh-CN" sz="2000" kern="100">
                          <a:effectLst/>
                        </a:rPr>
                        <a:t>存储文件</a:t>
                      </a:r>
                      <a:r>
                        <a:rPr lang="en-US" sz="2000" kern="100">
                          <a:effectLst/>
                        </a:rPr>
                        <a:t>blocks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4107391"/>
                  </a:ext>
                </a:extLst>
              </a:tr>
              <a:tr h="1303075">
                <a:tc>
                  <a:txBody>
                    <a:bodyPr/>
                    <a:lstStyle/>
                    <a:p>
                      <a:pPr indent="127000" algn="ctr">
                        <a:lnSpc>
                          <a:spcPct val="100000"/>
                        </a:lnSpc>
                        <a:spcAft>
                          <a:spcPts val="0"/>
                        </a:spcAft>
                      </a:pPr>
                      <a:r>
                        <a:rPr lang="zh-CN" sz="2000" kern="100">
                          <a:effectLst/>
                        </a:rPr>
                        <a:t>保存文件到</a:t>
                      </a:r>
                      <a:r>
                        <a:rPr lang="en-US" sz="2000" kern="100">
                          <a:effectLst/>
                        </a:rPr>
                        <a:t>block</a:t>
                      </a:r>
                      <a:r>
                        <a:rPr lang="zh-CN" sz="2000" kern="100">
                          <a:effectLst/>
                        </a:rPr>
                        <a:t>到数据节点的映射关系</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00000"/>
                        </a:lnSpc>
                        <a:spcAft>
                          <a:spcPts val="0"/>
                        </a:spcAft>
                      </a:pPr>
                      <a:r>
                        <a:rPr lang="zh-CN" sz="2000" kern="100">
                          <a:effectLst/>
                        </a:rPr>
                        <a:t>实现</a:t>
                      </a:r>
                      <a:r>
                        <a:rPr lang="en-US" sz="2000" kern="100">
                          <a:effectLst/>
                        </a:rPr>
                        <a:t>blocks</a:t>
                      </a:r>
                      <a:r>
                        <a:rPr lang="zh-CN" sz="2000" kern="100">
                          <a:effectLst/>
                        </a:rPr>
                        <a:t>到数据节点本地文件系统的映射</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15507023"/>
                  </a:ext>
                </a:extLst>
              </a:tr>
              <a:tr h="629883">
                <a:tc>
                  <a:txBody>
                    <a:bodyPr/>
                    <a:lstStyle/>
                    <a:p>
                      <a:pPr indent="127000" algn="ctr">
                        <a:lnSpc>
                          <a:spcPct val="100000"/>
                        </a:lnSpc>
                        <a:spcAft>
                          <a:spcPts val="0"/>
                        </a:spcAft>
                      </a:pPr>
                      <a:r>
                        <a:rPr lang="zh-CN" sz="2000" kern="100">
                          <a:effectLst/>
                        </a:rPr>
                        <a:t>调度客户端对文件的访问</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00000"/>
                        </a:lnSpc>
                        <a:spcAft>
                          <a:spcPts val="0"/>
                        </a:spcAft>
                      </a:pPr>
                      <a:r>
                        <a:rPr lang="en-US" sz="2000" kern="100">
                          <a:effectLst/>
                        </a:rPr>
                        <a:t>blocks</a:t>
                      </a:r>
                      <a:r>
                        <a:rPr lang="zh-CN" sz="2000" kern="100">
                          <a:effectLst/>
                        </a:rPr>
                        <a:t>存储在本地磁盘上</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48357099"/>
                  </a:ext>
                </a:extLst>
              </a:tr>
              <a:tr h="1303075">
                <a:tc>
                  <a:txBody>
                    <a:bodyPr/>
                    <a:lstStyle/>
                    <a:p>
                      <a:pPr indent="127000" algn="ctr">
                        <a:lnSpc>
                          <a:spcPct val="100000"/>
                        </a:lnSpc>
                        <a:spcAft>
                          <a:spcPts val="0"/>
                        </a:spcAft>
                      </a:pPr>
                      <a:r>
                        <a:rPr lang="zh-CN" sz="2000" kern="100">
                          <a:effectLst/>
                        </a:rPr>
                        <a:t>元数据存储在内存，便于快速访问</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00000"/>
                        </a:lnSpc>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70257193"/>
                  </a:ext>
                </a:extLst>
              </a:tr>
            </a:tbl>
          </a:graphicData>
        </a:graphic>
      </p:graphicFrame>
    </p:spTree>
    <p:extLst>
      <p:ext uri="{BB962C8B-B14F-4D97-AF65-F5344CB8AC3E}">
        <p14:creationId xmlns:p14="http://schemas.microsoft.com/office/powerpoint/2010/main" val="66353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2.2.2 </a:t>
            </a:r>
            <a:r>
              <a:rPr lang="zh-CN" altLang="zh-CN" dirty="0"/>
              <a:t>分布式文件系统</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dirty="0">
                <a:solidFill>
                  <a:prstClr val="black"/>
                </a:solidFill>
                <a:latin typeface="Calibri"/>
                <a:ea typeface="宋体" panose="02010600030101010101" pitchFamily="2" charset="-122"/>
              </a:rPr>
              <a:t>HDFS</a:t>
            </a:r>
          </a:p>
          <a:p>
            <a:pPr fontAlgn="base">
              <a:spcAft>
                <a:spcPct val="0"/>
              </a:spcAft>
            </a:pPr>
            <a:r>
              <a:rPr lang="zh-CN" altLang="en-US" dirty="0">
                <a:solidFill>
                  <a:prstClr val="black"/>
                </a:solidFill>
                <a:latin typeface="Calibri"/>
                <a:ea typeface="宋体" panose="02010600030101010101" pitchFamily="2" charset="-122"/>
              </a:rPr>
              <a:t>流程</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每</a:t>
            </a:r>
            <a:r>
              <a:rPr lang="zh-CN" altLang="zh-CN" dirty="0">
                <a:solidFill>
                  <a:prstClr val="black"/>
                </a:solidFill>
                <a:latin typeface="Calibri"/>
                <a:ea typeface="宋体" panose="02010600030101010101" pitchFamily="2" charset="-122"/>
              </a:rPr>
              <a:t>个存储文件被划分为固定长度（</a:t>
            </a:r>
            <a:r>
              <a:rPr lang="en-US" altLang="zh-CN" dirty="0">
                <a:solidFill>
                  <a:prstClr val="black"/>
                </a:solidFill>
                <a:latin typeface="Calibri"/>
                <a:ea typeface="宋体" panose="02010600030101010101" pitchFamily="2" charset="-122"/>
              </a:rPr>
              <a:t>64MB</a:t>
            </a:r>
            <a:r>
              <a:rPr lang="zh-CN" altLang="zh-CN" dirty="0">
                <a:solidFill>
                  <a:prstClr val="black"/>
                </a:solidFill>
                <a:latin typeface="Calibri"/>
                <a:ea typeface="宋体" panose="02010600030101010101" pitchFamily="2" charset="-122"/>
              </a:rPr>
              <a:t>）的多个数据块（</a:t>
            </a:r>
            <a:r>
              <a:rPr lang="en-US" altLang="zh-CN" dirty="0">
                <a:solidFill>
                  <a:prstClr val="black"/>
                </a:solidFill>
                <a:latin typeface="Calibri"/>
                <a:ea typeface="宋体" panose="02010600030101010101" pitchFamily="2" charset="-122"/>
              </a:rPr>
              <a:t>blocks</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blocks</a:t>
            </a:r>
            <a:r>
              <a:rPr lang="zh-CN" altLang="zh-CN" dirty="0">
                <a:solidFill>
                  <a:prstClr val="black"/>
                </a:solidFill>
                <a:latin typeface="Calibri"/>
                <a:ea typeface="宋体" panose="02010600030101010101" pitchFamily="2" charset="-122"/>
              </a:rPr>
              <a:t>按照一定法则分布存储到不同的</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上，一个</a:t>
            </a:r>
            <a:r>
              <a:rPr lang="en-US" altLang="zh-CN" dirty="0" err="1">
                <a:solidFill>
                  <a:prstClr val="black"/>
                </a:solidFill>
                <a:latin typeface="Calibri"/>
                <a:ea typeface="宋体" panose="02010600030101010101" pitchFamily="2" charset="-122"/>
              </a:rPr>
              <a:t>DataNode</a:t>
            </a:r>
            <a:r>
              <a:rPr lang="zh-CN" altLang="zh-CN" dirty="0">
                <a:solidFill>
                  <a:prstClr val="black"/>
                </a:solidFill>
                <a:latin typeface="Calibri"/>
                <a:ea typeface="宋体" panose="02010600030101010101" pitchFamily="2" charset="-122"/>
              </a:rPr>
              <a:t>可以存储来自不同文件的</a:t>
            </a:r>
            <a:r>
              <a:rPr lang="en-US" altLang="zh-CN" dirty="0">
                <a:solidFill>
                  <a:prstClr val="black"/>
                </a:solidFill>
                <a:latin typeface="Calibri"/>
                <a:ea typeface="宋体" panose="02010600030101010101" pitchFamily="2" charset="-122"/>
              </a:rPr>
              <a:t>blocks</a:t>
            </a:r>
          </a:p>
          <a:p>
            <a:pPr lvl="1" fontAlgn="base">
              <a:spcAft>
                <a:spcPct val="0"/>
              </a:spcAft>
            </a:pPr>
            <a:r>
              <a:rPr lang="zh-CN" altLang="zh-CN" dirty="0">
                <a:solidFill>
                  <a:prstClr val="black"/>
                </a:solidFill>
                <a:latin typeface="Calibri"/>
                <a:ea typeface="宋体" panose="02010600030101010101" pitchFamily="2" charset="-122"/>
              </a:rPr>
              <a:t>每个数据节点都运行一个节点程序或进程，负责处理文件系统客户端的读</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写请求</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在名称节点的统一调度下进行</a:t>
            </a:r>
            <a:r>
              <a:rPr lang="en-US" altLang="zh-CN" dirty="0">
                <a:solidFill>
                  <a:prstClr val="black"/>
                </a:solidFill>
                <a:latin typeface="Calibri"/>
                <a:ea typeface="宋体" panose="02010600030101010101" pitchFamily="2" charset="-122"/>
              </a:rPr>
              <a:t>blocks</a:t>
            </a:r>
            <a:r>
              <a:rPr lang="zh-CN" altLang="zh-CN" dirty="0">
                <a:solidFill>
                  <a:prstClr val="black"/>
                </a:solidFill>
                <a:latin typeface="Calibri"/>
                <a:ea typeface="宋体" panose="02010600030101010101" pitchFamily="2" charset="-122"/>
              </a:rPr>
              <a:t>的创建、删除和复制等操作。</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42319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2.2.2 </a:t>
            </a:r>
            <a:r>
              <a:rPr lang="zh-CN" altLang="zh-CN" dirty="0"/>
              <a:t>分布式文件系统</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dirty="0">
                <a:solidFill>
                  <a:prstClr val="black"/>
                </a:solidFill>
                <a:latin typeface="Calibri"/>
                <a:ea typeface="宋体" panose="02010600030101010101" pitchFamily="2" charset="-122"/>
              </a:rPr>
              <a:t>GFS</a:t>
            </a:r>
          </a:p>
          <a:p>
            <a:pPr fontAlgn="base">
              <a:spcAft>
                <a:spcPct val="0"/>
              </a:spcAft>
            </a:pPr>
            <a:r>
              <a:rPr lang="zh-CN" altLang="en-US" dirty="0">
                <a:solidFill>
                  <a:prstClr val="black"/>
                </a:solidFill>
                <a:latin typeface="Calibri"/>
                <a:ea typeface="宋体" panose="02010600030101010101" pitchFamily="2" charset="-122"/>
              </a:rPr>
              <a:t>特点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主节点有多个备份节点，甚至是分布式部署</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从节点上存储固定长度（</a:t>
            </a:r>
            <a:r>
              <a:rPr lang="en-US" altLang="zh-CN" dirty="0">
                <a:solidFill>
                  <a:prstClr val="black"/>
                </a:solidFill>
                <a:latin typeface="Calibri"/>
                <a:ea typeface="宋体" panose="02010600030101010101" pitchFamily="2" charset="-122"/>
              </a:rPr>
              <a:t>GFS</a:t>
            </a:r>
            <a:r>
              <a:rPr lang="zh-CN" altLang="zh-CN" dirty="0">
                <a:solidFill>
                  <a:prstClr val="black"/>
                </a:solidFill>
                <a:latin typeface="Calibri"/>
                <a:ea typeface="宋体" panose="02010600030101010101" pitchFamily="2" charset="-122"/>
              </a:rPr>
              <a:t>是</a:t>
            </a:r>
            <a:r>
              <a:rPr lang="en-US" altLang="zh-CN" dirty="0">
                <a:solidFill>
                  <a:prstClr val="black"/>
                </a:solidFill>
                <a:latin typeface="Calibri"/>
                <a:ea typeface="宋体" panose="02010600030101010101" pitchFamily="2" charset="-122"/>
              </a:rPr>
              <a:t>64MB</a:t>
            </a:r>
            <a:r>
              <a:rPr lang="zh-CN" altLang="zh-CN" dirty="0">
                <a:solidFill>
                  <a:prstClr val="black"/>
                </a:solidFill>
                <a:latin typeface="Calibri"/>
                <a:ea typeface="宋体" panose="02010600030101010101" pitchFamily="2" charset="-122"/>
              </a:rPr>
              <a:t>，后来的</a:t>
            </a:r>
            <a:r>
              <a:rPr lang="en-US" altLang="zh-CN" dirty="0">
                <a:solidFill>
                  <a:prstClr val="black"/>
                </a:solidFill>
                <a:latin typeface="Calibri"/>
                <a:ea typeface="宋体" panose="02010600030101010101" pitchFamily="2" charset="-122"/>
              </a:rPr>
              <a:t>Colossus</a:t>
            </a:r>
            <a:r>
              <a:rPr lang="zh-CN" altLang="zh-CN" dirty="0">
                <a:solidFill>
                  <a:prstClr val="black"/>
                </a:solidFill>
                <a:latin typeface="Calibri"/>
                <a:ea typeface="宋体" panose="02010600030101010101" pitchFamily="2" charset="-122"/>
              </a:rPr>
              <a:t>是</a:t>
            </a:r>
            <a:r>
              <a:rPr lang="en-US" altLang="zh-CN" dirty="0">
                <a:solidFill>
                  <a:prstClr val="black"/>
                </a:solidFill>
                <a:latin typeface="Calibri"/>
                <a:ea typeface="宋体" panose="02010600030101010101" pitchFamily="2" charset="-122"/>
              </a:rPr>
              <a:t>1MB</a:t>
            </a:r>
            <a:r>
              <a:rPr lang="zh-CN" altLang="zh-CN" dirty="0">
                <a:solidFill>
                  <a:prstClr val="black"/>
                </a:solidFill>
                <a:latin typeface="Calibri"/>
                <a:ea typeface="宋体" panose="02010600030101010101" pitchFamily="2" charset="-122"/>
              </a:rPr>
              <a:t>）的数据单元</a:t>
            </a:r>
            <a:r>
              <a:rPr lang="en-US" altLang="zh-CN" dirty="0">
                <a:solidFill>
                  <a:prstClr val="black"/>
                </a:solidFill>
                <a:latin typeface="Calibri"/>
                <a:ea typeface="宋体" panose="02010600030101010101" pitchFamily="2" charset="-122"/>
              </a:rPr>
              <a:t>(chunk)</a:t>
            </a:r>
          </a:p>
        </p:txBody>
      </p:sp>
    </p:spTree>
    <p:extLst>
      <p:ext uri="{BB962C8B-B14F-4D97-AF65-F5344CB8AC3E}">
        <p14:creationId xmlns:p14="http://schemas.microsoft.com/office/powerpoint/2010/main" val="118814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2.2.2 </a:t>
            </a:r>
            <a:r>
              <a:rPr lang="zh-CN" altLang="zh-CN" dirty="0"/>
              <a:t>分布式文件系统</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17</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fontScale="925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dirty="0">
                <a:solidFill>
                  <a:prstClr val="black"/>
                </a:solidFill>
                <a:latin typeface="Calibri"/>
                <a:ea typeface="宋体" panose="02010600030101010101" pitchFamily="2" charset="-122"/>
              </a:rPr>
              <a:t>HDFS</a:t>
            </a:r>
            <a:r>
              <a:rPr lang="zh-CN" altLang="en-US" dirty="0">
                <a:solidFill>
                  <a:prstClr val="black"/>
                </a:solidFill>
                <a:latin typeface="Calibri"/>
                <a:ea typeface="宋体" panose="02010600030101010101" pitchFamily="2" charset="-122"/>
              </a:rPr>
              <a:t>优劣</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优：</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开源实现</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实现更简单</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部署灵活</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扩展性好</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可以运行在廉价硬件设备上</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劣</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数据访问时延较长</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处理小文件效率低</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不支持多用户写入及任意修改文件</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21919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2.2.2 </a:t>
            </a:r>
            <a:r>
              <a:rPr lang="zh-CN" altLang="zh-CN" dirty="0"/>
              <a:t>分布式文件系统</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dirty="0">
                <a:solidFill>
                  <a:prstClr val="black"/>
                </a:solidFill>
                <a:latin typeface="Calibri"/>
                <a:ea typeface="宋体" panose="02010600030101010101" pitchFamily="2" charset="-122"/>
              </a:rPr>
              <a:t>GFS</a:t>
            </a:r>
            <a:r>
              <a:rPr lang="zh-CN" altLang="en-US" dirty="0">
                <a:solidFill>
                  <a:prstClr val="black"/>
                </a:solidFill>
                <a:latin typeface="Calibri"/>
                <a:ea typeface="宋体" panose="02010600030101010101" pitchFamily="2" charset="-122"/>
              </a:rPr>
              <a:t>优劣</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优：</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快速响应</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Master</a:t>
            </a:r>
            <a:r>
              <a:rPr lang="zh-CN" altLang="zh-CN" dirty="0">
                <a:solidFill>
                  <a:prstClr val="black"/>
                </a:solidFill>
                <a:latin typeface="Calibri"/>
                <a:ea typeface="宋体" panose="02010600030101010101" pitchFamily="2" charset="-122"/>
              </a:rPr>
              <a:t>节点容错能力强</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处理小文件能力强</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劣</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Google</a:t>
            </a:r>
            <a:r>
              <a:rPr lang="zh-CN" altLang="zh-CN" dirty="0">
                <a:solidFill>
                  <a:prstClr val="black"/>
                </a:solidFill>
                <a:latin typeface="Calibri"/>
                <a:ea typeface="宋体" panose="02010600030101010101" pitchFamily="2" charset="-122"/>
              </a:rPr>
              <a:t>技术作为商业产品的成本较高</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21997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2.2.3 NoSQL</a:t>
            </a:r>
            <a:r>
              <a:rPr lang="zh-CN" altLang="en-US" dirty="0"/>
              <a:t>数据库</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19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dirty="0">
                <a:solidFill>
                  <a:prstClr val="black"/>
                </a:solidFill>
                <a:latin typeface="Calibri"/>
                <a:ea typeface="宋体" panose="02010600030101010101" pitchFamily="2" charset="-122"/>
              </a:rPr>
              <a:t>特点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不需要预定义数据格式</a:t>
            </a:r>
          </a:p>
          <a:p>
            <a:pPr lvl="1" fontAlgn="base">
              <a:spcAft>
                <a:spcPct val="0"/>
              </a:spcAft>
            </a:pPr>
            <a:r>
              <a:rPr lang="zh-CN" altLang="zh-CN" dirty="0">
                <a:solidFill>
                  <a:prstClr val="black"/>
                </a:solidFill>
                <a:latin typeface="Calibri"/>
                <a:ea typeface="宋体" panose="02010600030101010101" pitchFamily="2" charset="-122"/>
              </a:rPr>
              <a:t>无共享架构</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弹性可扩展</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数据分区</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异步复制</a:t>
            </a:r>
          </a:p>
        </p:txBody>
      </p:sp>
    </p:spTree>
    <p:extLst>
      <p:ext uri="{BB962C8B-B14F-4D97-AF65-F5344CB8AC3E}">
        <p14:creationId xmlns:p14="http://schemas.microsoft.com/office/powerpoint/2010/main" val="388332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2.1</a:t>
            </a:r>
            <a:r>
              <a:rPr lang="zh-CN" altLang="en-US" dirty="0">
                <a:latin typeface="+mj-ea"/>
              </a:rPr>
              <a:t>大数据计算体系综述</a:t>
            </a:r>
            <a:endParaRPr lang="zh-CN" altLang="en-US"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宋体" panose="02010600030101010101" pitchFamily="2" charset="-122"/>
                <a:ea typeface="宋体" panose="02010600030101010101" pitchFamily="2" charset="-122"/>
              </a:rPr>
              <a:t>体系</a:t>
            </a:r>
            <a:r>
              <a:rPr lang="zh-CN" altLang="en-US" b="1" dirty="0">
                <a:solidFill>
                  <a:prstClr val="black"/>
                </a:solidFill>
                <a:latin typeface="Calibri"/>
                <a:ea typeface="宋体" panose="02010600030101010101" pitchFamily="2" charset="-122"/>
              </a:rPr>
              <a:t>主要组成</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数据存储系统</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数据处理系统</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数据应用系统</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92123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2.2.3 NoSQL</a:t>
            </a:r>
            <a:r>
              <a:rPr lang="zh-CN" altLang="en-US" dirty="0"/>
              <a:t>数据库</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NoSQL</a:t>
            </a:r>
            <a:r>
              <a:rPr lang="zh-CN" altLang="en-US" b="1" dirty="0">
                <a:solidFill>
                  <a:prstClr val="black"/>
                </a:solidFill>
                <a:latin typeface="Calibri"/>
                <a:ea typeface="宋体" panose="02010600030101010101" pitchFamily="2" charset="-122"/>
              </a:rPr>
              <a:t>数据库性能要求</a:t>
            </a:r>
            <a:r>
              <a:rPr lang="en-US" altLang="zh-CN" b="1" dirty="0">
                <a:solidFill>
                  <a:prstClr val="black"/>
                </a:solidFill>
                <a:latin typeface="Calibri"/>
                <a:ea typeface="宋体" panose="02010600030101010101" pitchFamily="2" charset="-122"/>
              </a:rPr>
              <a:t>——CAP</a:t>
            </a:r>
            <a:r>
              <a:rPr lang="zh-CN" altLang="en-US" b="1" dirty="0">
                <a:solidFill>
                  <a:prstClr val="black"/>
                </a:solidFill>
                <a:latin typeface="Calibri"/>
                <a:ea typeface="宋体" panose="02010600030101010101" pitchFamily="2" charset="-122"/>
              </a:rPr>
              <a:t>理论</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C</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一致性（</a:t>
            </a:r>
            <a:r>
              <a:rPr lang="en-US" altLang="zh-CN" dirty="0">
                <a:solidFill>
                  <a:prstClr val="black"/>
                </a:solidFill>
                <a:latin typeface="Calibri"/>
                <a:ea typeface="宋体" panose="02010600030101010101" pitchFamily="2" charset="-122"/>
              </a:rPr>
              <a:t>Consistency</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A</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可用性（</a:t>
            </a:r>
            <a:r>
              <a:rPr lang="en-US" altLang="zh-CN" dirty="0">
                <a:solidFill>
                  <a:prstClr val="black"/>
                </a:solidFill>
                <a:latin typeface="Calibri"/>
                <a:ea typeface="宋体" panose="02010600030101010101" pitchFamily="2" charset="-122"/>
              </a:rPr>
              <a:t>Availability</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P</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分区容忍性（</a:t>
            </a:r>
            <a:r>
              <a:rPr lang="en-US" altLang="zh-CN" dirty="0">
                <a:solidFill>
                  <a:prstClr val="black"/>
                </a:solidFill>
                <a:latin typeface="Calibri"/>
                <a:ea typeface="宋体" panose="02010600030101010101" pitchFamily="2" charset="-122"/>
              </a:rPr>
              <a:t>Partition-tolerance</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理论内容：</a:t>
            </a:r>
            <a:r>
              <a:rPr lang="zh-CN" altLang="zh-CN" dirty="0">
                <a:solidFill>
                  <a:prstClr val="black"/>
                </a:solidFill>
                <a:latin typeface="Calibri"/>
                <a:ea typeface="宋体" panose="02010600030101010101" pitchFamily="2" charset="-122"/>
              </a:rPr>
              <a:t>一个分布式系统在运行中其数据读写操作只能满足三条中的两条，而无法同时满足三条</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理论意义：</a:t>
            </a:r>
            <a:r>
              <a:rPr lang="zh-CN" altLang="zh-CN" dirty="0">
                <a:solidFill>
                  <a:prstClr val="black"/>
                </a:solidFill>
                <a:latin typeface="Calibri"/>
                <a:ea typeface="宋体" panose="02010600030101010101" pitchFamily="2" charset="-122"/>
              </a:rPr>
              <a:t>对</a:t>
            </a:r>
            <a:r>
              <a:rPr lang="en-US" altLang="zh-CN" dirty="0">
                <a:solidFill>
                  <a:prstClr val="black"/>
                </a:solidFill>
                <a:latin typeface="Calibri"/>
                <a:ea typeface="宋体" panose="02010600030101010101" pitchFamily="2" charset="-122"/>
              </a:rPr>
              <a:t>CAP</a:t>
            </a:r>
            <a:r>
              <a:rPr lang="zh-CN" altLang="zh-CN" dirty="0">
                <a:solidFill>
                  <a:prstClr val="black"/>
                </a:solidFill>
                <a:latin typeface="Calibri"/>
                <a:ea typeface="宋体" panose="02010600030101010101" pitchFamily="2" charset="-122"/>
              </a:rPr>
              <a:t>三原则的取舍导致了关系型数据库与</a:t>
            </a:r>
            <a:r>
              <a:rPr lang="en-US" altLang="zh-CN" dirty="0">
                <a:solidFill>
                  <a:prstClr val="black"/>
                </a:solidFill>
                <a:latin typeface="Calibri"/>
                <a:ea typeface="宋体" panose="02010600030101010101" pitchFamily="2" charset="-122"/>
              </a:rPr>
              <a:t>NoSQL</a:t>
            </a:r>
            <a:r>
              <a:rPr lang="zh-CN" altLang="zh-CN" dirty="0">
                <a:solidFill>
                  <a:prstClr val="black"/>
                </a:solidFill>
                <a:latin typeface="Calibri"/>
                <a:ea typeface="宋体" panose="02010600030101010101" pitchFamily="2" charset="-122"/>
              </a:rPr>
              <a:t>数据库的区别。</a:t>
            </a:r>
          </a:p>
          <a:p>
            <a:pPr fontAlgn="base">
              <a:spcAft>
                <a:spcPct val="0"/>
              </a:spcAft>
            </a:pP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681253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2.2.3 NoSQL</a:t>
            </a:r>
            <a:r>
              <a:rPr lang="zh-CN" altLang="en-US" dirty="0"/>
              <a:t>数据库</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CAP</a:t>
            </a:r>
            <a:r>
              <a:rPr lang="zh-CN" altLang="en-US" b="1" dirty="0">
                <a:solidFill>
                  <a:prstClr val="black"/>
                </a:solidFill>
                <a:latin typeface="Calibri"/>
                <a:ea typeface="宋体" panose="02010600030101010101" pitchFamily="2" charset="-122"/>
              </a:rPr>
              <a:t>理论</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取舍</a:t>
            </a:r>
            <a:endParaRPr lang="en-US" altLang="zh-CN" dirty="0">
              <a:solidFill>
                <a:prstClr val="black"/>
              </a:solidFill>
              <a:latin typeface="Calibri"/>
              <a:ea typeface="宋体" panose="02010600030101010101" pitchFamily="2" charset="-122"/>
            </a:endParaRPr>
          </a:p>
        </p:txBody>
      </p:sp>
      <p:pic>
        <p:nvPicPr>
          <p:cNvPr id="7" name="图片 6" descr="c:\users\lenovo\appdata\roaming\360se6\User Data\temp\cap-theoram-image.png">
            <a:extLst>
              <a:ext uri="{FF2B5EF4-FFF2-40B4-BE49-F238E27FC236}">
                <a16:creationId xmlns:a16="http://schemas.microsoft.com/office/drawing/2014/main" id="{4B3786D0-83DE-40AC-95AB-AB7084A5D433}"/>
              </a:ext>
            </a:extLst>
          </p:cNvPr>
          <p:cNvPicPr/>
          <p:nvPr/>
        </p:nvPicPr>
        <p:blipFill>
          <a:blip r:embed="rId3" cstate="print"/>
          <a:srcRect/>
          <a:stretch>
            <a:fillRect/>
          </a:stretch>
        </p:blipFill>
        <p:spPr>
          <a:xfrm>
            <a:off x="4400007" y="1315596"/>
            <a:ext cx="5711825" cy="4630738"/>
          </a:xfrm>
          <a:prstGeom prst="rect">
            <a:avLst/>
          </a:prstGeom>
          <a:noFill/>
          <a:ln w="9525">
            <a:noFill/>
            <a:miter lim="800000"/>
            <a:headEnd/>
            <a:tailEnd/>
          </a:ln>
        </p:spPr>
      </p:pic>
    </p:spTree>
    <p:extLst>
      <p:ext uri="{BB962C8B-B14F-4D97-AF65-F5344CB8AC3E}">
        <p14:creationId xmlns:p14="http://schemas.microsoft.com/office/powerpoint/2010/main" val="250254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2.2.3 NoSQL</a:t>
            </a:r>
            <a:r>
              <a:rPr lang="zh-CN" altLang="en-US" dirty="0"/>
              <a:t>数据库</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NoSQL</a:t>
            </a:r>
            <a:r>
              <a:rPr lang="zh-CN" altLang="en-US" b="1" dirty="0">
                <a:solidFill>
                  <a:prstClr val="black"/>
                </a:solidFill>
                <a:latin typeface="Calibri"/>
                <a:ea typeface="宋体" panose="02010600030101010101" pitchFamily="2" charset="-122"/>
              </a:rPr>
              <a:t>数据库事物要求</a:t>
            </a:r>
            <a:r>
              <a:rPr lang="en-US" altLang="zh-CN" b="1"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BASE</a:t>
            </a:r>
            <a:r>
              <a:rPr lang="zh-CN" altLang="zh-CN" dirty="0">
                <a:solidFill>
                  <a:prstClr val="black"/>
                </a:solidFill>
                <a:latin typeface="Calibri"/>
                <a:ea typeface="宋体" panose="02010600030101010101" pitchFamily="2" charset="-122"/>
              </a:rPr>
              <a:t>法则</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Basically Available </a:t>
            </a:r>
            <a:r>
              <a:rPr lang="zh-CN" altLang="zh-CN" dirty="0">
                <a:solidFill>
                  <a:prstClr val="black"/>
                </a:solidFill>
                <a:latin typeface="Calibri"/>
                <a:ea typeface="宋体" panose="02010600030101010101" pitchFamily="2" charset="-122"/>
              </a:rPr>
              <a:t>基本可用性</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Soft-state</a:t>
            </a:r>
            <a:r>
              <a:rPr lang="zh-CN" altLang="zh-CN" dirty="0">
                <a:solidFill>
                  <a:prstClr val="black"/>
                </a:solidFill>
                <a:latin typeface="Calibri"/>
                <a:ea typeface="宋体" panose="02010600030101010101" pitchFamily="2" charset="-122"/>
              </a:rPr>
              <a:t>软状态</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Eventual consistency</a:t>
            </a:r>
            <a:r>
              <a:rPr lang="zh-CN" altLang="zh-CN" dirty="0">
                <a:solidFill>
                  <a:prstClr val="black"/>
                </a:solidFill>
                <a:latin typeface="Calibri"/>
                <a:ea typeface="宋体" panose="02010600030101010101" pitchFamily="2" charset="-122"/>
              </a:rPr>
              <a:t>最终一致性</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256630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2.2.3 NoSQL</a:t>
            </a:r>
            <a:r>
              <a:rPr lang="zh-CN" altLang="en-US" dirty="0"/>
              <a:t>数据库</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NoSQL</a:t>
            </a:r>
            <a:r>
              <a:rPr lang="zh-CN" altLang="en-US" b="1" dirty="0">
                <a:solidFill>
                  <a:prstClr val="black"/>
                </a:solidFill>
                <a:latin typeface="Calibri"/>
                <a:ea typeface="宋体" panose="02010600030101010101" pitchFamily="2" charset="-122"/>
              </a:rPr>
              <a:t>数据库四大种类</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键值数据库</a:t>
            </a:r>
            <a:r>
              <a:rPr lang="en-US" altLang="zh-CN" dirty="0">
                <a:solidFill>
                  <a:prstClr val="black"/>
                </a:solidFill>
                <a:latin typeface="Calibri"/>
                <a:ea typeface="宋体" panose="02010600030101010101" pitchFamily="2" charset="-122"/>
              </a:rPr>
              <a:t>(key-value store database)</a:t>
            </a:r>
          </a:p>
          <a:p>
            <a:pPr fontAlgn="base">
              <a:spcAft>
                <a:spcPct val="0"/>
              </a:spcAft>
            </a:pPr>
            <a:r>
              <a:rPr lang="zh-CN" altLang="zh-CN" dirty="0">
                <a:solidFill>
                  <a:prstClr val="black"/>
                </a:solidFill>
                <a:latin typeface="Calibri"/>
                <a:ea typeface="宋体" panose="02010600030101010101" pitchFamily="2" charset="-122"/>
              </a:rPr>
              <a:t>列存储数据库</a:t>
            </a:r>
            <a:r>
              <a:rPr lang="en-US" altLang="zh-CN" dirty="0">
                <a:solidFill>
                  <a:prstClr val="black"/>
                </a:solidFill>
                <a:latin typeface="Calibri"/>
                <a:ea typeface="宋体" panose="02010600030101010101" pitchFamily="2" charset="-122"/>
              </a:rPr>
              <a:t>(column family-oriented database)</a:t>
            </a:r>
          </a:p>
          <a:p>
            <a:pPr fontAlgn="base">
              <a:spcAft>
                <a:spcPct val="0"/>
              </a:spcAft>
            </a:pPr>
            <a:r>
              <a:rPr lang="zh-CN" altLang="zh-CN" dirty="0">
                <a:solidFill>
                  <a:prstClr val="black"/>
                </a:solidFill>
                <a:latin typeface="Calibri"/>
                <a:ea typeface="宋体" panose="02010600030101010101" pitchFamily="2" charset="-122"/>
              </a:rPr>
              <a:t>文档数据库</a:t>
            </a:r>
            <a:r>
              <a:rPr lang="en-US" altLang="zh-CN" dirty="0">
                <a:solidFill>
                  <a:prstClr val="black"/>
                </a:solidFill>
                <a:latin typeface="Calibri"/>
                <a:ea typeface="宋体" panose="02010600030101010101" pitchFamily="2" charset="-122"/>
              </a:rPr>
              <a:t>(document-oriented database)</a:t>
            </a:r>
          </a:p>
          <a:p>
            <a:pPr fontAlgn="base">
              <a:spcAft>
                <a:spcPct val="0"/>
              </a:spcAft>
            </a:pPr>
            <a:r>
              <a:rPr lang="zh-CN" altLang="zh-CN" dirty="0">
                <a:solidFill>
                  <a:prstClr val="black"/>
                </a:solidFill>
                <a:latin typeface="Calibri"/>
                <a:ea typeface="宋体" panose="02010600030101010101" pitchFamily="2" charset="-122"/>
              </a:rPr>
              <a:t>图形数据库</a:t>
            </a:r>
            <a:r>
              <a:rPr lang="en-US" altLang="zh-CN" dirty="0">
                <a:solidFill>
                  <a:prstClr val="black"/>
                </a:solidFill>
                <a:latin typeface="Calibri"/>
                <a:ea typeface="宋体" panose="02010600030101010101" pitchFamily="2" charset="-122"/>
              </a:rPr>
              <a:t>(graph-oriented database)</a:t>
            </a:r>
          </a:p>
        </p:txBody>
      </p:sp>
    </p:spTree>
    <p:extLst>
      <p:ext uri="{BB962C8B-B14F-4D97-AF65-F5344CB8AC3E}">
        <p14:creationId xmlns:p14="http://schemas.microsoft.com/office/powerpoint/2010/main" val="1463880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2.2.3 NoSQL</a:t>
            </a:r>
            <a:r>
              <a:rPr lang="zh-CN" altLang="en-US" dirty="0"/>
              <a:t>数据库</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143001"/>
            <a:ext cx="7772400" cy="502919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四类数据库比较</a:t>
            </a:r>
            <a:endParaRPr lang="en-US" altLang="zh-CN" b="1" dirty="0">
              <a:solidFill>
                <a:prstClr val="black"/>
              </a:solidFill>
              <a:latin typeface="Calibri"/>
              <a:ea typeface="宋体" panose="02010600030101010101" pitchFamily="2" charset="-122"/>
            </a:endParaRPr>
          </a:p>
        </p:txBody>
      </p:sp>
      <p:graphicFrame>
        <p:nvGraphicFramePr>
          <p:cNvPr id="7" name="表格 6">
            <a:extLst>
              <a:ext uri="{FF2B5EF4-FFF2-40B4-BE49-F238E27FC236}">
                <a16:creationId xmlns:a16="http://schemas.microsoft.com/office/drawing/2014/main" id="{E93AD789-6389-47BB-85F0-C5C3114FD073}"/>
              </a:ext>
            </a:extLst>
          </p:cNvPr>
          <p:cNvGraphicFramePr>
            <a:graphicFrameLocks noGrp="1"/>
          </p:cNvGraphicFramePr>
          <p:nvPr>
            <p:extLst/>
          </p:nvPr>
        </p:nvGraphicFramePr>
        <p:xfrm>
          <a:off x="1752600" y="1601790"/>
          <a:ext cx="8686800" cy="4572711"/>
        </p:xfrm>
        <a:graphic>
          <a:graphicData uri="http://schemas.openxmlformats.org/drawingml/2006/table">
            <a:tbl>
              <a:tblPr firstRow="1" firstCol="1" bandRow="1">
                <a:tableStyleId>{B301B821-A1FF-4177-AEE7-76D212191A09}</a:tableStyleId>
              </a:tblPr>
              <a:tblGrid>
                <a:gridCol w="1185752">
                  <a:extLst>
                    <a:ext uri="{9D8B030D-6E8A-4147-A177-3AD203B41FA5}">
                      <a16:colId xmlns:a16="http://schemas.microsoft.com/office/drawing/2014/main" val="3211359606"/>
                    </a:ext>
                  </a:extLst>
                </a:gridCol>
                <a:gridCol w="1819458">
                  <a:extLst>
                    <a:ext uri="{9D8B030D-6E8A-4147-A177-3AD203B41FA5}">
                      <a16:colId xmlns:a16="http://schemas.microsoft.com/office/drawing/2014/main" val="224958816"/>
                    </a:ext>
                  </a:extLst>
                </a:gridCol>
                <a:gridCol w="1974075">
                  <a:extLst>
                    <a:ext uri="{9D8B030D-6E8A-4147-A177-3AD203B41FA5}">
                      <a16:colId xmlns:a16="http://schemas.microsoft.com/office/drawing/2014/main" val="2340025718"/>
                    </a:ext>
                  </a:extLst>
                </a:gridCol>
                <a:gridCol w="1765017">
                  <a:extLst>
                    <a:ext uri="{9D8B030D-6E8A-4147-A177-3AD203B41FA5}">
                      <a16:colId xmlns:a16="http://schemas.microsoft.com/office/drawing/2014/main" val="2449287502"/>
                    </a:ext>
                  </a:extLst>
                </a:gridCol>
                <a:gridCol w="1942498">
                  <a:extLst>
                    <a:ext uri="{9D8B030D-6E8A-4147-A177-3AD203B41FA5}">
                      <a16:colId xmlns:a16="http://schemas.microsoft.com/office/drawing/2014/main" val="1404093539"/>
                    </a:ext>
                  </a:extLst>
                </a:gridCol>
              </a:tblGrid>
              <a:tr h="303769">
                <a:tc>
                  <a:txBody>
                    <a:bodyPr/>
                    <a:lstStyle/>
                    <a:p>
                      <a:pPr indent="127000" algn="ctr" latinLnBrk="1">
                        <a:lnSpc>
                          <a:spcPct val="100000"/>
                        </a:lnSpc>
                        <a:spcBef>
                          <a:spcPts val="315"/>
                        </a:spcBef>
                        <a:spcAft>
                          <a:spcPts val="315"/>
                        </a:spcAft>
                      </a:pPr>
                      <a:r>
                        <a:rPr lang="zh-CN" sz="1800" kern="100">
                          <a:effectLst/>
                        </a:rPr>
                        <a:t>分类</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应用场景</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dirty="0">
                          <a:effectLst/>
                        </a:rPr>
                        <a:t>数据模型</a:t>
                      </a:r>
                      <a:endParaRPr lang="zh-CN" sz="1800" kern="100" dirty="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优点</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缺点</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extLst>
                  <a:ext uri="{0D108BD9-81ED-4DB2-BD59-A6C34878D82A}">
                    <a16:rowId xmlns:a16="http://schemas.microsoft.com/office/drawing/2014/main" val="3932552261"/>
                  </a:ext>
                </a:extLst>
              </a:tr>
              <a:tr h="1136014">
                <a:tc>
                  <a:txBody>
                    <a:bodyPr/>
                    <a:lstStyle/>
                    <a:p>
                      <a:pPr indent="127000" algn="ctr" latinLnBrk="1">
                        <a:lnSpc>
                          <a:spcPct val="100000"/>
                        </a:lnSpc>
                        <a:spcBef>
                          <a:spcPts val="315"/>
                        </a:spcBef>
                        <a:spcAft>
                          <a:spcPts val="315"/>
                        </a:spcAft>
                      </a:pPr>
                      <a:r>
                        <a:rPr lang="zh-CN" sz="1800" kern="100">
                          <a:effectLst/>
                        </a:rPr>
                        <a:t>键值（</a:t>
                      </a:r>
                      <a:r>
                        <a:rPr lang="en-US" sz="1800" kern="100">
                          <a:effectLst/>
                        </a:rPr>
                        <a:t>key-value</a:t>
                      </a:r>
                      <a:r>
                        <a:rPr lang="zh-CN" sz="1800" kern="100">
                          <a:effectLst/>
                        </a:rPr>
                        <a:t>）</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内容缓存，主要用于处理大量数据高访问负载。</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en-US" sz="1800" kern="100" dirty="0">
                          <a:effectLst/>
                        </a:rPr>
                        <a:t>Key </a:t>
                      </a:r>
                      <a:r>
                        <a:rPr lang="zh-CN" sz="1800" kern="100" dirty="0">
                          <a:effectLst/>
                        </a:rPr>
                        <a:t>指向</a:t>
                      </a:r>
                      <a:r>
                        <a:rPr lang="en-US" sz="1800" kern="100" dirty="0">
                          <a:effectLst/>
                        </a:rPr>
                        <a:t> Value</a:t>
                      </a:r>
                      <a:r>
                        <a:rPr lang="zh-CN" sz="1800" kern="100" dirty="0">
                          <a:effectLst/>
                        </a:rPr>
                        <a:t>的键值对，通常用</a:t>
                      </a:r>
                      <a:r>
                        <a:rPr lang="en-US" sz="1800" kern="100" dirty="0">
                          <a:effectLst/>
                        </a:rPr>
                        <a:t>hash table</a:t>
                      </a:r>
                      <a:r>
                        <a:rPr lang="zh-CN" sz="1800" kern="100" dirty="0">
                          <a:effectLst/>
                        </a:rPr>
                        <a:t>来实现</a:t>
                      </a:r>
                      <a:endParaRPr lang="zh-CN" sz="1800" kern="100" dirty="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查找速度快</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marL="2540" indent="-6350" algn="ctr" latinLnBrk="1">
                        <a:lnSpc>
                          <a:spcPct val="100000"/>
                        </a:lnSpc>
                        <a:spcBef>
                          <a:spcPts val="315"/>
                        </a:spcBef>
                        <a:spcAft>
                          <a:spcPts val="315"/>
                        </a:spcAft>
                      </a:pPr>
                      <a:r>
                        <a:rPr lang="zh-CN" sz="1800" kern="100">
                          <a:effectLst/>
                        </a:rPr>
                        <a:t>数据无结构化，通常只被当作字符串或者二进制数据</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extLst>
                  <a:ext uri="{0D108BD9-81ED-4DB2-BD59-A6C34878D82A}">
                    <a16:rowId xmlns:a16="http://schemas.microsoft.com/office/drawing/2014/main" val="3361700992"/>
                  </a:ext>
                </a:extLst>
              </a:tr>
              <a:tr h="858599">
                <a:tc>
                  <a:txBody>
                    <a:bodyPr/>
                    <a:lstStyle/>
                    <a:p>
                      <a:pPr indent="127000" algn="ctr" latinLnBrk="1">
                        <a:lnSpc>
                          <a:spcPct val="100000"/>
                        </a:lnSpc>
                        <a:spcBef>
                          <a:spcPts val="315"/>
                        </a:spcBef>
                        <a:spcAft>
                          <a:spcPts val="315"/>
                        </a:spcAft>
                      </a:pPr>
                      <a:r>
                        <a:rPr lang="zh-CN" sz="1800" kern="100">
                          <a:effectLst/>
                        </a:rPr>
                        <a:t>列存储数据库</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分布式的文件系统</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marL="2540" indent="-6350" algn="ctr" latinLnBrk="1">
                        <a:lnSpc>
                          <a:spcPct val="100000"/>
                        </a:lnSpc>
                        <a:spcBef>
                          <a:spcPts val="315"/>
                        </a:spcBef>
                        <a:spcAft>
                          <a:spcPts val="315"/>
                        </a:spcAft>
                      </a:pPr>
                      <a:r>
                        <a:rPr lang="zh-CN" sz="1800" kern="100">
                          <a:effectLst/>
                        </a:rPr>
                        <a:t>以列簇式存储，将同一列数据存在一起</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查找速度快，易进行分布式扩展</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marL="2540" indent="-6350" algn="ctr" latinLnBrk="1">
                        <a:lnSpc>
                          <a:spcPct val="100000"/>
                        </a:lnSpc>
                        <a:spcBef>
                          <a:spcPts val="315"/>
                        </a:spcBef>
                        <a:spcAft>
                          <a:spcPts val="315"/>
                        </a:spcAft>
                      </a:pPr>
                      <a:r>
                        <a:rPr lang="zh-CN" sz="1800" kern="100">
                          <a:effectLst/>
                        </a:rPr>
                        <a:t>功能相对局限</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extLst>
                  <a:ext uri="{0D108BD9-81ED-4DB2-BD59-A6C34878D82A}">
                    <a16:rowId xmlns:a16="http://schemas.microsoft.com/office/drawing/2014/main" val="3993099998"/>
                  </a:ext>
                </a:extLst>
              </a:tr>
              <a:tr h="1136014">
                <a:tc>
                  <a:txBody>
                    <a:bodyPr/>
                    <a:lstStyle/>
                    <a:p>
                      <a:pPr indent="127000" algn="ctr" latinLnBrk="1">
                        <a:lnSpc>
                          <a:spcPct val="100000"/>
                        </a:lnSpc>
                        <a:spcBef>
                          <a:spcPts val="315"/>
                        </a:spcBef>
                        <a:spcAft>
                          <a:spcPts val="315"/>
                        </a:spcAft>
                      </a:pPr>
                      <a:r>
                        <a:rPr lang="zh-CN" sz="1800" kern="100">
                          <a:effectLst/>
                        </a:rPr>
                        <a:t>文档型数据库</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en-US" sz="1800" kern="100">
                          <a:effectLst/>
                        </a:rPr>
                        <a:t>Web</a:t>
                      </a:r>
                      <a:r>
                        <a:rPr lang="zh-CN" sz="1800" kern="100">
                          <a:effectLst/>
                        </a:rPr>
                        <a:t>应用</a:t>
                      </a:r>
                    </a:p>
                    <a:p>
                      <a:pPr indent="127000" algn="ctr" latinLnBrk="1">
                        <a:lnSpc>
                          <a:spcPct val="100000"/>
                        </a:lnSpc>
                        <a:spcBef>
                          <a:spcPts val="315"/>
                        </a:spcBef>
                        <a:spcAft>
                          <a:spcPts val="315"/>
                        </a:spcAft>
                      </a:pPr>
                      <a:r>
                        <a:rPr lang="zh-CN" sz="1800" kern="100">
                          <a:effectLst/>
                        </a:rPr>
                        <a:t>结构化的数据</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en-US" sz="1800" kern="100">
                          <a:effectLst/>
                        </a:rPr>
                        <a:t>Key-Value</a:t>
                      </a:r>
                      <a:r>
                        <a:rPr lang="zh-CN" sz="1800" kern="100">
                          <a:effectLst/>
                        </a:rPr>
                        <a:t>对应的键值对，</a:t>
                      </a:r>
                      <a:r>
                        <a:rPr lang="en-US" sz="1800" kern="100">
                          <a:effectLst/>
                        </a:rPr>
                        <a:t>Value</a:t>
                      </a:r>
                      <a:r>
                        <a:rPr lang="zh-CN" sz="1800" kern="100">
                          <a:effectLst/>
                        </a:rPr>
                        <a:t>为结构化数据</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数据结构要求不严格，不需预先定义表结构</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marL="2540" indent="-6350" algn="ctr" latinLnBrk="1">
                        <a:lnSpc>
                          <a:spcPct val="100000"/>
                        </a:lnSpc>
                        <a:spcBef>
                          <a:spcPts val="315"/>
                        </a:spcBef>
                        <a:spcAft>
                          <a:spcPts val="315"/>
                        </a:spcAft>
                      </a:pPr>
                      <a:r>
                        <a:rPr lang="zh-CN" sz="1800" kern="100">
                          <a:effectLst/>
                        </a:rPr>
                        <a:t>查询性能不高，而且缺乏统一的查询语法。</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extLst>
                  <a:ext uri="{0D108BD9-81ED-4DB2-BD59-A6C34878D82A}">
                    <a16:rowId xmlns:a16="http://schemas.microsoft.com/office/drawing/2014/main" val="4011329446"/>
                  </a:ext>
                </a:extLst>
              </a:tr>
              <a:tr h="1136014">
                <a:tc>
                  <a:txBody>
                    <a:bodyPr/>
                    <a:lstStyle/>
                    <a:p>
                      <a:pPr indent="127000" algn="ctr" latinLnBrk="1">
                        <a:lnSpc>
                          <a:spcPct val="100000"/>
                        </a:lnSpc>
                        <a:spcBef>
                          <a:spcPts val="315"/>
                        </a:spcBef>
                        <a:spcAft>
                          <a:spcPts val="315"/>
                        </a:spcAft>
                      </a:pPr>
                      <a:r>
                        <a:rPr lang="zh-CN" sz="1800" kern="100">
                          <a:effectLst/>
                        </a:rPr>
                        <a:t>图形</a:t>
                      </a:r>
                      <a:r>
                        <a:rPr lang="en-US" sz="1800" kern="100">
                          <a:effectLst/>
                        </a:rPr>
                        <a:t>)</a:t>
                      </a:r>
                      <a:r>
                        <a:rPr lang="zh-CN" sz="1800" kern="100">
                          <a:effectLst/>
                        </a:rPr>
                        <a:t>数据库</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社交网络，推荐系统等。专注于构建关系图谱</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图结构</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a:effectLst/>
                        </a:rPr>
                        <a:t>利用图结构相关算法。比如最短路径寻址等。</a:t>
                      </a:r>
                      <a:endParaRPr lang="zh-CN" sz="1800" kern="100">
                        <a:effectLst/>
                        <a:latin typeface="Times New Roman" panose="02020603050405020304" pitchFamily="18" charset="0"/>
                        <a:ea typeface="宋体" panose="02010600030101010101" pitchFamily="2" charset="-122"/>
                      </a:endParaRPr>
                    </a:p>
                  </a:txBody>
                  <a:tcPr marL="79375" marR="79375" marT="15875" marB="15875" anchor="ctr"/>
                </a:tc>
                <a:tc>
                  <a:txBody>
                    <a:bodyPr/>
                    <a:lstStyle/>
                    <a:p>
                      <a:pPr indent="127000" algn="ctr" latinLnBrk="1">
                        <a:lnSpc>
                          <a:spcPct val="100000"/>
                        </a:lnSpc>
                        <a:spcBef>
                          <a:spcPts val="315"/>
                        </a:spcBef>
                        <a:spcAft>
                          <a:spcPts val="315"/>
                        </a:spcAft>
                      </a:pPr>
                      <a:r>
                        <a:rPr lang="zh-CN" sz="1800" kern="100" dirty="0">
                          <a:effectLst/>
                        </a:rPr>
                        <a:t>很多时候需要对整个图做计算才能得出需要的信息。</a:t>
                      </a:r>
                      <a:endParaRPr lang="zh-CN" sz="1800" kern="100" dirty="0">
                        <a:effectLst/>
                        <a:latin typeface="Times New Roman" panose="02020603050405020304" pitchFamily="18" charset="0"/>
                        <a:ea typeface="宋体" panose="02010600030101010101" pitchFamily="2" charset="-122"/>
                      </a:endParaRPr>
                    </a:p>
                  </a:txBody>
                  <a:tcPr marL="79375" marR="79375" marT="15875" marB="15875" anchor="ctr"/>
                </a:tc>
                <a:extLst>
                  <a:ext uri="{0D108BD9-81ED-4DB2-BD59-A6C34878D82A}">
                    <a16:rowId xmlns:a16="http://schemas.microsoft.com/office/drawing/2014/main" val="2442210092"/>
                  </a:ext>
                </a:extLst>
              </a:tr>
            </a:tbl>
          </a:graphicData>
        </a:graphic>
      </p:graphicFrame>
    </p:spTree>
    <p:extLst>
      <p:ext uri="{BB962C8B-B14F-4D97-AF65-F5344CB8AC3E}">
        <p14:creationId xmlns:p14="http://schemas.microsoft.com/office/powerpoint/2010/main" val="218479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2.2.4 </a:t>
            </a:r>
            <a:r>
              <a:rPr lang="zh-CN" altLang="en-US" dirty="0"/>
              <a:t>统一数据访问接口</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ODBC</a:t>
            </a:r>
          </a:p>
          <a:p>
            <a:pPr fontAlgn="base">
              <a:spcAft>
                <a:spcPct val="0"/>
              </a:spcAft>
            </a:pPr>
            <a:r>
              <a:rPr lang="zh-CN" altLang="en-US" dirty="0">
                <a:solidFill>
                  <a:prstClr val="black"/>
                </a:solidFill>
                <a:latin typeface="Calibri"/>
                <a:ea typeface="宋体" panose="02010600030101010101" pitchFamily="2" charset="-122"/>
              </a:rPr>
              <a:t>定义：</a:t>
            </a:r>
            <a:r>
              <a:rPr lang="zh-CN" altLang="zh-CN" dirty="0">
                <a:solidFill>
                  <a:prstClr val="black"/>
                </a:solidFill>
                <a:latin typeface="Calibri"/>
                <a:ea typeface="宋体" panose="02010600030101010101" pitchFamily="2" charset="-122"/>
              </a:rPr>
              <a:t>是一组数据库访问</a:t>
            </a:r>
            <a:r>
              <a:rPr lang="en-US" altLang="zh-CN" dirty="0">
                <a:solidFill>
                  <a:prstClr val="black"/>
                </a:solidFill>
                <a:latin typeface="Calibri"/>
                <a:ea typeface="宋体" panose="02010600030101010101" pitchFamily="2" charset="-122"/>
              </a:rPr>
              <a:t>API</a:t>
            </a:r>
            <a:r>
              <a:rPr lang="zh-CN" altLang="zh-CN" dirty="0">
                <a:solidFill>
                  <a:prstClr val="black"/>
                </a:solidFill>
                <a:latin typeface="Calibri"/>
                <a:ea typeface="宋体" panose="02010600030101010101" pitchFamily="2" charset="-122"/>
              </a:rPr>
              <a:t>（应用程序编程接口），由一组函数调用组成，核心是</a:t>
            </a:r>
            <a:r>
              <a:rPr lang="en-US" altLang="zh-CN" dirty="0">
                <a:solidFill>
                  <a:prstClr val="black"/>
                </a:solidFill>
                <a:latin typeface="Calibri"/>
                <a:ea typeface="宋体" panose="02010600030101010101" pitchFamily="2" charset="-122"/>
              </a:rPr>
              <a:t>SQL</a:t>
            </a:r>
            <a:r>
              <a:rPr lang="zh-CN" altLang="zh-CN" dirty="0">
                <a:solidFill>
                  <a:prstClr val="black"/>
                </a:solidFill>
                <a:latin typeface="Calibri"/>
                <a:ea typeface="宋体" panose="02010600030101010101" pitchFamily="2" charset="-122"/>
              </a:rPr>
              <a:t>语句</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特性：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用户直接将</a:t>
            </a:r>
            <a:r>
              <a:rPr lang="en-US" altLang="zh-CN" dirty="0">
                <a:solidFill>
                  <a:prstClr val="black"/>
                </a:solidFill>
                <a:latin typeface="Calibri"/>
                <a:ea typeface="宋体" panose="02010600030101010101" pitchFamily="2" charset="-122"/>
              </a:rPr>
              <a:t>SQL</a:t>
            </a:r>
            <a:r>
              <a:rPr lang="zh-CN" altLang="zh-CN" dirty="0">
                <a:solidFill>
                  <a:prstClr val="black"/>
                </a:solidFill>
                <a:latin typeface="Calibri"/>
                <a:ea typeface="宋体" panose="02010600030101010101" pitchFamily="2" charset="-122"/>
              </a:rPr>
              <a:t>语句传送给</a:t>
            </a:r>
            <a:r>
              <a:rPr lang="en-US" altLang="zh-CN" dirty="0">
                <a:solidFill>
                  <a:prstClr val="black"/>
                </a:solidFill>
                <a:latin typeface="Calibri"/>
                <a:ea typeface="宋体" panose="02010600030101010101" pitchFamily="2" charset="-122"/>
              </a:rPr>
              <a:t>ODBC</a:t>
            </a:r>
          </a:p>
          <a:p>
            <a:pPr lvl="1" fontAlgn="base">
              <a:spcAft>
                <a:spcPct val="0"/>
              </a:spcAft>
            </a:pPr>
            <a:r>
              <a:rPr lang="en-US" altLang="zh-CN" dirty="0">
                <a:solidFill>
                  <a:prstClr val="black"/>
                </a:solidFill>
                <a:latin typeface="Calibri"/>
                <a:ea typeface="宋体" panose="02010600030101010101" pitchFamily="2" charset="-122"/>
              </a:rPr>
              <a:t>ODBC</a:t>
            </a:r>
            <a:r>
              <a:rPr lang="zh-CN" altLang="zh-CN" dirty="0">
                <a:solidFill>
                  <a:prstClr val="black"/>
                </a:solidFill>
                <a:latin typeface="Calibri"/>
                <a:ea typeface="宋体" panose="02010600030101010101" pitchFamily="2" charset="-122"/>
              </a:rPr>
              <a:t>对数据库的操作不依赖任何</a:t>
            </a:r>
            <a:r>
              <a:rPr lang="en-US" altLang="zh-CN" dirty="0">
                <a:solidFill>
                  <a:prstClr val="black"/>
                </a:solidFill>
                <a:latin typeface="Calibri"/>
                <a:ea typeface="宋体" panose="02010600030101010101" pitchFamily="2" charset="-122"/>
              </a:rPr>
              <a:t>DBMS</a:t>
            </a:r>
            <a:r>
              <a:rPr lang="zh-CN" altLang="zh-CN" dirty="0">
                <a:solidFill>
                  <a:prstClr val="black"/>
                </a:solidFill>
                <a:latin typeface="Calibri"/>
                <a:ea typeface="宋体" panose="02010600030101010101" pitchFamily="2" charset="-122"/>
              </a:rPr>
              <a:t>，不直接与</a:t>
            </a:r>
            <a:r>
              <a:rPr lang="en-US" altLang="zh-CN" dirty="0">
                <a:solidFill>
                  <a:prstClr val="black"/>
                </a:solidFill>
                <a:latin typeface="Calibri"/>
                <a:ea typeface="宋体" panose="02010600030101010101" pitchFamily="2" charset="-122"/>
              </a:rPr>
              <a:t>DBMS</a:t>
            </a:r>
            <a:r>
              <a:rPr lang="zh-CN" altLang="zh-CN" dirty="0">
                <a:solidFill>
                  <a:prstClr val="black"/>
                </a:solidFill>
                <a:latin typeface="Calibri"/>
                <a:ea typeface="宋体" panose="02010600030101010101" pitchFamily="2" charset="-122"/>
              </a:rPr>
              <a:t>打交道，所有的数据库操作由对应的</a:t>
            </a:r>
            <a:r>
              <a:rPr lang="en-US" altLang="zh-CN" dirty="0">
                <a:solidFill>
                  <a:prstClr val="black"/>
                </a:solidFill>
                <a:latin typeface="Calibri"/>
                <a:ea typeface="宋体" panose="02010600030101010101" pitchFamily="2" charset="-122"/>
              </a:rPr>
              <a:t>ODBC</a:t>
            </a:r>
            <a:r>
              <a:rPr lang="zh-CN" altLang="zh-CN" dirty="0">
                <a:solidFill>
                  <a:prstClr val="black"/>
                </a:solidFill>
                <a:latin typeface="Calibri"/>
                <a:ea typeface="宋体" panose="02010600030101010101" pitchFamily="2" charset="-122"/>
              </a:rPr>
              <a:t>驱动程序完成</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28007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2.2.4 </a:t>
            </a:r>
            <a:r>
              <a:rPr lang="zh-CN" altLang="en-US" dirty="0"/>
              <a:t>统一数据访问接口</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26</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ODBC</a:t>
            </a:r>
          </a:p>
          <a:p>
            <a:pPr fontAlgn="base">
              <a:spcAft>
                <a:spcPct val="0"/>
              </a:spcAft>
            </a:pP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ODBC API</a:t>
            </a:r>
            <a:r>
              <a:rPr lang="zh-CN" altLang="zh-CN" dirty="0">
                <a:solidFill>
                  <a:prstClr val="black"/>
                </a:solidFill>
                <a:latin typeface="Calibri"/>
                <a:ea typeface="宋体" panose="02010600030101010101" pitchFamily="2" charset="-122"/>
              </a:rPr>
              <a:t>编程接口</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驱动程序管理器</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驱动程序</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缺点：</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ODBC API</a:t>
            </a:r>
            <a:r>
              <a:rPr lang="zh-CN" altLang="zh-CN" dirty="0">
                <a:solidFill>
                  <a:prstClr val="black"/>
                </a:solidFill>
                <a:latin typeface="Calibri"/>
                <a:ea typeface="宋体" panose="02010600030101010101" pitchFamily="2" charset="-122"/>
              </a:rPr>
              <a:t>是</a:t>
            </a:r>
            <a:r>
              <a:rPr lang="en-US" altLang="zh-CN" dirty="0">
                <a:solidFill>
                  <a:prstClr val="black"/>
                </a:solidFill>
                <a:latin typeface="Calibri"/>
                <a:ea typeface="宋体" panose="02010600030101010101" pitchFamily="2" charset="-122"/>
              </a:rPr>
              <a:t>C</a:t>
            </a:r>
            <a:r>
              <a:rPr lang="zh-CN" altLang="zh-CN" dirty="0">
                <a:solidFill>
                  <a:prstClr val="black"/>
                </a:solidFill>
                <a:latin typeface="Calibri"/>
                <a:ea typeface="宋体" panose="02010600030101010101" pitchFamily="2" charset="-122"/>
              </a:rPr>
              <a:t>语言编写的底层函数，不利于高级语言调用</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只能访问关系型数据库</a:t>
            </a:r>
            <a:r>
              <a:rPr lang="en-US" altLang="zh-CN" dirty="0">
                <a:solidFill>
                  <a:prstClr val="black"/>
                </a:solidFill>
                <a:latin typeface="Calibri"/>
                <a:ea typeface="宋体" panose="02010600030101010101" pitchFamily="2" charset="-122"/>
              </a:rPr>
              <a:t>——OLE DB</a:t>
            </a:r>
          </a:p>
        </p:txBody>
      </p:sp>
    </p:spTree>
    <p:extLst>
      <p:ext uri="{BB962C8B-B14F-4D97-AF65-F5344CB8AC3E}">
        <p14:creationId xmlns:p14="http://schemas.microsoft.com/office/powerpoint/2010/main" val="327272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2.2.4 </a:t>
            </a:r>
            <a:r>
              <a:rPr lang="zh-CN" altLang="en-US" dirty="0"/>
              <a:t>统一数据访问接口</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27</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JDBC</a:t>
            </a:r>
          </a:p>
          <a:p>
            <a:pPr fontAlgn="base">
              <a:spcAft>
                <a:spcPct val="0"/>
              </a:spcAft>
            </a:pPr>
            <a:r>
              <a:rPr lang="zh-CN" altLang="en-US" dirty="0">
                <a:solidFill>
                  <a:prstClr val="black"/>
                </a:solidFill>
                <a:latin typeface="Calibri"/>
                <a:ea typeface="宋体" panose="02010600030101010101" pitchFamily="2" charset="-122"/>
              </a:rPr>
              <a:t>定义：</a:t>
            </a:r>
            <a:r>
              <a:rPr lang="zh-CN" altLang="zh-CN" dirty="0">
                <a:solidFill>
                  <a:prstClr val="black"/>
                </a:solidFill>
                <a:latin typeface="Calibri"/>
                <a:ea typeface="宋体" panose="02010600030101010101" pitchFamily="2" charset="-122"/>
              </a:rPr>
              <a:t>是一个面向对象的数据库的接口规范，定义了一个支持标准</a:t>
            </a:r>
            <a:r>
              <a:rPr lang="en-US" altLang="zh-CN" dirty="0">
                <a:solidFill>
                  <a:prstClr val="black"/>
                </a:solidFill>
                <a:latin typeface="Calibri"/>
                <a:ea typeface="宋体" panose="02010600030101010101" pitchFamily="2" charset="-122"/>
              </a:rPr>
              <a:t>SQL</a:t>
            </a:r>
            <a:r>
              <a:rPr lang="zh-CN" altLang="zh-CN" dirty="0">
                <a:solidFill>
                  <a:prstClr val="black"/>
                </a:solidFill>
                <a:latin typeface="Calibri"/>
                <a:ea typeface="宋体" panose="02010600030101010101" pitchFamily="2" charset="-122"/>
              </a:rPr>
              <a:t>查询的通用程序编程接口</a:t>
            </a:r>
            <a:r>
              <a:rPr lang="en-US" altLang="zh-CN" dirty="0">
                <a:solidFill>
                  <a:prstClr val="black"/>
                </a:solidFill>
                <a:latin typeface="Calibri"/>
                <a:ea typeface="宋体" panose="02010600030101010101" pitchFamily="2" charset="-122"/>
              </a:rPr>
              <a:t>(API)</a:t>
            </a:r>
          </a:p>
          <a:p>
            <a:pPr fontAlgn="base">
              <a:spcAft>
                <a:spcPct val="0"/>
              </a:spcAft>
            </a:pPr>
            <a:r>
              <a:rPr lang="zh-CN" altLang="en-US" dirty="0">
                <a:solidFill>
                  <a:prstClr val="black"/>
                </a:solidFill>
                <a:latin typeface="Calibri"/>
                <a:ea typeface="宋体" panose="02010600030101010101" pitchFamily="2" charset="-122"/>
              </a:rPr>
              <a:t>特性：</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由</a:t>
            </a:r>
            <a:r>
              <a:rPr lang="en-US" altLang="zh-CN" dirty="0">
                <a:solidFill>
                  <a:prstClr val="black"/>
                </a:solidFill>
                <a:latin typeface="Calibri"/>
                <a:ea typeface="宋体" panose="02010600030101010101" pitchFamily="2" charset="-122"/>
              </a:rPr>
              <a:t>Java </a:t>
            </a:r>
            <a:r>
              <a:rPr lang="zh-CN" altLang="zh-CN" dirty="0">
                <a:solidFill>
                  <a:prstClr val="black"/>
                </a:solidFill>
                <a:latin typeface="Calibri"/>
                <a:ea typeface="宋体" panose="02010600030101010101" pitchFamily="2" charset="-122"/>
              </a:rPr>
              <a:t>语言编写的类和接口组成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用于支持</a:t>
            </a:r>
            <a:r>
              <a:rPr lang="en-US" altLang="zh-CN" dirty="0">
                <a:solidFill>
                  <a:prstClr val="black"/>
                </a:solidFill>
                <a:latin typeface="Calibri"/>
                <a:ea typeface="宋体" panose="02010600030101010101" pitchFamily="2" charset="-122"/>
              </a:rPr>
              <a:t>Java</a:t>
            </a:r>
            <a:r>
              <a:rPr lang="zh-CN" altLang="zh-CN" dirty="0">
                <a:solidFill>
                  <a:prstClr val="black"/>
                </a:solidFill>
                <a:latin typeface="Calibri"/>
                <a:ea typeface="宋体" panose="02010600030101010101" pitchFamily="2" charset="-122"/>
              </a:rPr>
              <a:t>应用程序对各类数据库的访问</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支持</a:t>
            </a:r>
            <a:r>
              <a:rPr lang="zh-CN" altLang="zh-CN" dirty="0">
                <a:solidFill>
                  <a:prstClr val="black"/>
                </a:solidFill>
                <a:latin typeface="Calibri"/>
                <a:ea typeface="宋体" panose="02010600030101010101" pitchFamily="2" charset="-122"/>
              </a:rPr>
              <a:t>同时建立多个数据库连接</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可以用</a:t>
            </a:r>
            <a:r>
              <a:rPr lang="en-US" altLang="zh-CN" dirty="0">
                <a:solidFill>
                  <a:prstClr val="black"/>
                </a:solidFill>
                <a:latin typeface="Calibri"/>
                <a:ea typeface="宋体" panose="02010600030101010101" pitchFamily="2" charset="-122"/>
              </a:rPr>
              <a:t>SQL</a:t>
            </a:r>
            <a:r>
              <a:rPr lang="zh-CN" altLang="zh-CN" dirty="0">
                <a:solidFill>
                  <a:prstClr val="black"/>
                </a:solidFill>
                <a:latin typeface="Calibri"/>
                <a:ea typeface="宋体" panose="02010600030101010101" pitchFamily="2" charset="-122"/>
              </a:rPr>
              <a:t>语句同时访问多个异构数据库</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具有对硬件平台和操作系统的跨平台支持。</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81278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2.2.4 </a:t>
            </a:r>
            <a:r>
              <a:rPr lang="zh-CN" altLang="en-US" dirty="0"/>
              <a:t>统一数据访问接口</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41680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DAL</a:t>
            </a:r>
          </a:p>
          <a:p>
            <a:pPr fontAlgn="base">
              <a:spcAft>
                <a:spcPct val="0"/>
              </a:spcAft>
            </a:pPr>
            <a:r>
              <a:rPr lang="zh-CN" altLang="en-US" dirty="0">
                <a:solidFill>
                  <a:prstClr val="black"/>
                </a:solidFill>
                <a:latin typeface="Calibri"/>
                <a:ea typeface="宋体" panose="02010600030101010101" pitchFamily="2" charset="-122"/>
              </a:rPr>
              <a:t>定义：</a:t>
            </a:r>
            <a:r>
              <a:rPr lang="zh-CN" altLang="zh-CN" dirty="0">
                <a:solidFill>
                  <a:prstClr val="black"/>
                </a:solidFill>
                <a:latin typeface="Calibri"/>
                <a:ea typeface="宋体" panose="02010600030101010101" pitchFamily="2" charset="-122"/>
              </a:rPr>
              <a:t>是数据库之上提供数据交换功能的一层软件，实现应用程序数据的持久化存储</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功能：</a:t>
            </a:r>
            <a:endParaRPr lang="en-US" altLang="zh-CN" dirty="0">
              <a:solidFill>
                <a:prstClr val="black"/>
              </a:solidFill>
              <a:latin typeface="Calibri"/>
              <a:ea typeface="宋体" panose="02010600030101010101" pitchFamily="2" charset="-122"/>
            </a:endParaRPr>
          </a:p>
          <a:p>
            <a:pPr lvl="1" fontAlgn="base" latinLnBrk="1">
              <a:spcAft>
                <a:spcPct val="0"/>
              </a:spcAft>
            </a:pPr>
            <a:r>
              <a:rPr lang="zh-CN" altLang="zh-CN" dirty="0">
                <a:solidFill>
                  <a:prstClr val="black"/>
                </a:solidFill>
                <a:latin typeface="Calibri"/>
                <a:ea typeface="宋体" panose="02010600030101010101" pitchFamily="2" charset="-122"/>
              </a:rPr>
              <a:t>提供数据库</a:t>
            </a:r>
            <a:r>
              <a:rPr lang="en-US" altLang="zh-CN" dirty="0">
                <a:solidFill>
                  <a:prstClr val="black"/>
                </a:solidFill>
                <a:latin typeface="Calibri"/>
                <a:ea typeface="宋体" panose="02010600030101010101" pitchFamily="2" charset="-122"/>
              </a:rPr>
              <a:t>CRUD</a:t>
            </a:r>
            <a:r>
              <a:rPr lang="zh-CN" altLang="zh-CN" dirty="0">
                <a:solidFill>
                  <a:prstClr val="black"/>
                </a:solidFill>
                <a:latin typeface="Calibri"/>
                <a:ea typeface="宋体" panose="02010600030101010101" pitchFamily="2" charset="-122"/>
              </a:rPr>
              <a:t>基本操作的支持</a:t>
            </a:r>
            <a:endParaRPr lang="zh-CN" altLang="zh-CN" sz="1600" dirty="0">
              <a:solidFill>
                <a:prstClr val="black"/>
              </a:solidFill>
              <a:latin typeface="Calibri"/>
              <a:ea typeface="宋体" panose="02010600030101010101" pitchFamily="2" charset="-122"/>
            </a:endParaRPr>
          </a:p>
          <a:p>
            <a:pPr lvl="1" fontAlgn="base" latinLnBrk="1">
              <a:spcAft>
                <a:spcPct val="0"/>
              </a:spcAft>
            </a:pPr>
            <a:r>
              <a:rPr lang="zh-CN" altLang="zh-CN" dirty="0">
                <a:solidFill>
                  <a:prstClr val="black"/>
                </a:solidFill>
                <a:latin typeface="Calibri"/>
                <a:ea typeface="宋体" panose="02010600030101010101" pitchFamily="2" charset="-122"/>
              </a:rPr>
              <a:t>事务管理</a:t>
            </a:r>
            <a:endParaRPr lang="en-US" altLang="zh-CN" dirty="0">
              <a:solidFill>
                <a:prstClr val="black"/>
              </a:solidFill>
              <a:latin typeface="Calibri"/>
              <a:ea typeface="宋体" panose="02010600030101010101" pitchFamily="2" charset="-122"/>
            </a:endParaRPr>
          </a:p>
          <a:p>
            <a:pPr lvl="1" fontAlgn="base" latinLnBrk="1">
              <a:spcAft>
                <a:spcPct val="0"/>
              </a:spcAft>
            </a:pPr>
            <a:r>
              <a:rPr lang="zh-CN" altLang="zh-CN" dirty="0">
                <a:solidFill>
                  <a:prstClr val="black"/>
                </a:solidFill>
                <a:latin typeface="Calibri"/>
                <a:ea typeface="宋体" panose="02010600030101010101" pitchFamily="2" charset="-122"/>
              </a:rPr>
              <a:t>并发处理</a:t>
            </a:r>
            <a:endParaRPr lang="zh-CN" altLang="zh-CN" sz="1600"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异构数据转换</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实现方式：</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DAO</a:t>
            </a:r>
          </a:p>
          <a:p>
            <a:pPr lvl="1" fontAlgn="base">
              <a:spcAft>
                <a:spcPct val="0"/>
              </a:spcAft>
            </a:pPr>
            <a:r>
              <a:rPr lang="en-US" altLang="zh-CN" dirty="0">
                <a:solidFill>
                  <a:prstClr val="black"/>
                </a:solidFill>
                <a:latin typeface="Calibri"/>
                <a:ea typeface="宋体" panose="02010600030101010101" pitchFamily="2" charset="-122"/>
              </a:rPr>
              <a:t>ORM</a:t>
            </a:r>
          </a:p>
        </p:txBody>
      </p:sp>
    </p:spTree>
    <p:extLst>
      <p:ext uri="{BB962C8B-B14F-4D97-AF65-F5344CB8AC3E}">
        <p14:creationId xmlns:p14="http://schemas.microsoft.com/office/powerpoint/2010/main" val="745634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2.2.4 </a:t>
            </a:r>
            <a:r>
              <a:rPr lang="zh-CN" altLang="en-US" dirty="0"/>
              <a:t>统一数据访问接口</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29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UDAL</a:t>
            </a:r>
          </a:p>
          <a:p>
            <a:pPr fontAlgn="base">
              <a:spcAft>
                <a:spcPct val="0"/>
              </a:spcAft>
            </a:pPr>
            <a:r>
              <a:rPr lang="zh-CN" altLang="en-US" dirty="0">
                <a:solidFill>
                  <a:prstClr val="black"/>
                </a:solidFill>
                <a:latin typeface="Calibri"/>
                <a:ea typeface="宋体" panose="02010600030101010101" pitchFamily="2" charset="-122"/>
              </a:rPr>
              <a:t>定义：基于统一数据接口用于支持分布式环境中对跨平台异构数据库访问的数据访问层（</a:t>
            </a:r>
            <a:r>
              <a:rPr lang="en-US" altLang="zh-CN" dirty="0">
                <a:solidFill>
                  <a:prstClr val="black"/>
                </a:solidFill>
                <a:latin typeface="Calibri"/>
                <a:ea typeface="宋体" panose="02010600030101010101" pitchFamily="2" charset="-122"/>
              </a:rPr>
              <a:t>DAL</a:t>
            </a:r>
            <a:r>
              <a:rPr lang="zh-CN" altLang="en-US"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功能：</a:t>
            </a:r>
            <a:endParaRPr lang="en-US" altLang="zh-CN" dirty="0">
              <a:solidFill>
                <a:prstClr val="black"/>
              </a:solidFill>
              <a:latin typeface="Calibri"/>
              <a:ea typeface="宋体" panose="02010600030101010101" pitchFamily="2" charset="-122"/>
            </a:endParaRPr>
          </a:p>
          <a:p>
            <a:pPr lvl="1" fontAlgn="base" latinLnBrk="1">
              <a:spcAft>
                <a:spcPct val="0"/>
              </a:spcAft>
            </a:pPr>
            <a:r>
              <a:rPr lang="zh-CN" altLang="en-US" dirty="0">
                <a:solidFill>
                  <a:prstClr val="black"/>
                </a:solidFill>
                <a:latin typeface="Calibri"/>
                <a:ea typeface="宋体" panose="02010600030101010101" pitchFamily="2" charset="-122"/>
              </a:rPr>
              <a:t>统一的数据展示、存储和管理</a:t>
            </a:r>
          </a:p>
          <a:p>
            <a:pPr lvl="1" fontAlgn="base" latinLnBrk="1">
              <a:spcAft>
                <a:spcPct val="0"/>
              </a:spcAft>
            </a:pPr>
            <a:r>
              <a:rPr lang="zh-CN" altLang="en-US" dirty="0">
                <a:solidFill>
                  <a:prstClr val="black"/>
                </a:solidFill>
                <a:latin typeface="Calibri"/>
                <a:ea typeface="宋体" panose="02010600030101010101" pitchFamily="2" charset="-122"/>
              </a:rPr>
              <a:t>访问接口与实现代码分离的原则，底层数据库连接的更改不影响统一数据访问接口</a:t>
            </a:r>
          </a:p>
          <a:p>
            <a:pPr lvl="1" fontAlgn="base" latinLnBrk="1">
              <a:spcAft>
                <a:spcPct val="0"/>
              </a:spcAft>
            </a:pPr>
            <a:r>
              <a:rPr lang="zh-CN" altLang="en-US" dirty="0">
                <a:solidFill>
                  <a:prstClr val="black"/>
                </a:solidFill>
                <a:latin typeface="Calibri"/>
                <a:ea typeface="宋体" panose="02010600030101010101" pitchFamily="2" charset="-122"/>
              </a:rPr>
              <a:t>屏蔽了数据源的差异和数据库操作细节，使得应用层专注于数据应用</a:t>
            </a:r>
          </a:p>
          <a:p>
            <a:pPr lvl="1" fontAlgn="base" latinLnBrk="1">
              <a:spcAft>
                <a:spcPct val="0"/>
              </a:spcAft>
            </a:pPr>
            <a:r>
              <a:rPr lang="zh-CN" altLang="en-US" dirty="0">
                <a:solidFill>
                  <a:prstClr val="black"/>
                </a:solidFill>
                <a:latin typeface="Calibri"/>
                <a:ea typeface="宋体" panose="02010600030101010101" pitchFamily="2" charset="-122"/>
              </a:rPr>
              <a:t>提供一个统一的访问界面和一种统一的查询语言</a:t>
            </a:r>
          </a:p>
          <a:p>
            <a:pPr lvl="1" fontAlgn="base">
              <a:spcAft>
                <a:spcPct val="0"/>
              </a:spcAft>
            </a:pP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72548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2.1</a:t>
            </a:r>
            <a:r>
              <a:rPr lang="zh-CN" altLang="en-US" dirty="0">
                <a:latin typeface="+mj-ea"/>
              </a:rPr>
              <a:t>大数据计算体系综述</a:t>
            </a:r>
            <a:endParaRPr lang="zh-CN" altLang="en-US"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数据存储系统</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主要组成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数据采集层</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数据清洗、抽取与建模</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数据存储架构</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地位</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大数据计算的基础</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817237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2.2.4 </a:t>
            </a:r>
            <a:r>
              <a:rPr lang="zh-CN" altLang="en-US" dirty="0"/>
              <a:t>统一数据访问接口</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30</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UDAL</a:t>
            </a:r>
          </a:p>
          <a:p>
            <a:pPr fontAlgn="base">
              <a:spcAft>
                <a:spcPct val="0"/>
              </a:spcAft>
            </a:pP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统一数据访问界面</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统一查询语言</a:t>
            </a:r>
          </a:p>
          <a:p>
            <a:pPr lvl="1" fontAlgn="base">
              <a:spcAft>
                <a:spcPct val="0"/>
              </a:spcAft>
            </a:pPr>
            <a:r>
              <a:rPr lang="zh-CN" altLang="zh-CN" dirty="0">
                <a:solidFill>
                  <a:prstClr val="black"/>
                </a:solidFill>
                <a:latin typeface="Calibri"/>
                <a:ea typeface="宋体" panose="02010600030101010101" pitchFamily="2" charset="-122"/>
              </a:rPr>
              <a:t>数据模型</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元数据</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服务模型</a:t>
            </a:r>
          </a:p>
          <a:p>
            <a:pPr lvl="1" fontAlgn="base">
              <a:spcAft>
                <a:spcPct val="0"/>
              </a:spcAft>
            </a:pPr>
            <a:r>
              <a:rPr lang="zh-CN" altLang="zh-CN" dirty="0">
                <a:solidFill>
                  <a:prstClr val="black"/>
                </a:solidFill>
                <a:latin typeface="Calibri"/>
                <a:ea typeface="宋体" panose="02010600030101010101" pitchFamily="2" charset="-122"/>
              </a:rPr>
              <a:t>数据转换引擎</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数据访问引擎</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数据源管理器</a:t>
            </a:r>
          </a:p>
          <a:p>
            <a:pPr lvl="1" fontAlgn="base">
              <a:spcAft>
                <a:spcPct val="0"/>
              </a:spcAft>
            </a:pPr>
            <a:r>
              <a:rPr lang="zh-CN" altLang="zh-CN" dirty="0">
                <a:solidFill>
                  <a:prstClr val="black"/>
                </a:solidFill>
                <a:latin typeface="Calibri"/>
                <a:ea typeface="宋体" panose="02010600030101010101" pitchFamily="2" charset="-122"/>
              </a:rPr>
              <a:t>数据源包装器</a:t>
            </a:r>
          </a:p>
        </p:txBody>
      </p:sp>
    </p:spTree>
    <p:extLst>
      <p:ext uri="{BB962C8B-B14F-4D97-AF65-F5344CB8AC3E}">
        <p14:creationId xmlns:p14="http://schemas.microsoft.com/office/powerpoint/2010/main" val="1785427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2.3 </a:t>
            </a:r>
            <a:r>
              <a:rPr lang="zh-CN" altLang="en-US" dirty="0">
                <a:latin typeface="+mj-ea"/>
              </a:rPr>
              <a:t>数据处理系统</a:t>
            </a:r>
            <a:endParaRPr lang="zh-CN" altLang="en-US"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31</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dirty="0">
                <a:solidFill>
                  <a:prstClr val="black"/>
                </a:solidFill>
                <a:latin typeface="Calibri"/>
                <a:ea typeface="宋体" panose="02010600030101010101" pitchFamily="2" charset="-122"/>
              </a:rPr>
              <a:t>2.3.1</a:t>
            </a:r>
            <a:r>
              <a:rPr lang="zh-CN" altLang="en-US" dirty="0">
                <a:solidFill>
                  <a:prstClr val="black"/>
                </a:solidFill>
                <a:latin typeface="Calibri"/>
                <a:ea typeface="宋体" panose="02010600030101010101" pitchFamily="2" charset="-122"/>
              </a:rPr>
              <a:t>数据分析算法</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en-US" altLang="zh-CN" dirty="0">
                <a:solidFill>
                  <a:prstClr val="black"/>
                </a:solidFill>
                <a:latin typeface="Calibri"/>
                <a:ea typeface="宋体" panose="02010600030101010101" pitchFamily="2" charset="-122"/>
              </a:rPr>
              <a:t>2.3.2</a:t>
            </a:r>
            <a:r>
              <a:rPr lang="zh-CN" altLang="en-US" dirty="0">
                <a:solidFill>
                  <a:prstClr val="black"/>
                </a:solidFill>
                <a:latin typeface="Calibri"/>
                <a:ea typeface="宋体" panose="02010600030101010101" pitchFamily="2" charset="-122"/>
              </a:rPr>
              <a:t>计算处理模型</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en-US" altLang="zh-CN" dirty="0">
                <a:solidFill>
                  <a:prstClr val="black"/>
                </a:solidFill>
                <a:latin typeface="Calibri"/>
                <a:ea typeface="宋体" panose="02010600030101010101" pitchFamily="2" charset="-122"/>
              </a:rPr>
              <a:t>2.3.3</a:t>
            </a:r>
            <a:r>
              <a:rPr lang="zh-CN" altLang="en-US" dirty="0">
                <a:solidFill>
                  <a:prstClr val="black"/>
                </a:solidFill>
                <a:latin typeface="Calibri"/>
                <a:ea typeface="宋体" panose="02010600030101010101" pitchFamily="2" charset="-122"/>
              </a:rPr>
              <a:t>计算平台与引擎</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67851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2.3.1 </a:t>
            </a:r>
            <a:r>
              <a:rPr lang="zh-CN" altLang="en-US" dirty="0"/>
              <a:t>数据分析算法</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32</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机器学习算法主要种类：</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监督学习</a:t>
            </a:r>
            <a:r>
              <a:rPr lang="en-US" altLang="zh-CN" dirty="0">
                <a:solidFill>
                  <a:prstClr val="black"/>
                </a:solidFill>
                <a:latin typeface="Calibri"/>
                <a:ea typeface="宋体" panose="02010600030101010101" pitchFamily="2" charset="-122"/>
              </a:rPr>
              <a:t> (supervised learning)</a:t>
            </a:r>
            <a:endParaRPr lang="zh-CN"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无监督学习</a:t>
            </a:r>
            <a:r>
              <a:rPr lang="en-US" altLang="zh-CN" dirty="0">
                <a:solidFill>
                  <a:prstClr val="black"/>
                </a:solidFill>
                <a:latin typeface="Calibri"/>
                <a:ea typeface="宋体" panose="02010600030101010101" pitchFamily="2" charset="-122"/>
              </a:rPr>
              <a:t> (unsupervised learning)</a:t>
            </a:r>
            <a:endParaRPr lang="zh-CN"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半监督学习</a:t>
            </a:r>
            <a:r>
              <a:rPr lang="en-US" altLang="zh-CN" dirty="0">
                <a:solidFill>
                  <a:prstClr val="black"/>
                </a:solidFill>
                <a:latin typeface="Calibri"/>
                <a:ea typeface="宋体" panose="02010600030101010101" pitchFamily="2" charset="-122"/>
              </a:rPr>
              <a:t>  (semi-supervised learning)</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038395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33</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zh-CN" dirty="0">
                <a:solidFill>
                  <a:prstClr val="black"/>
                </a:solidFill>
                <a:latin typeface="Calibri"/>
                <a:ea typeface="宋体" panose="02010600030101010101" pitchFamily="2" charset="-122"/>
              </a:rPr>
              <a:t>回归分析类</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是一种通过最小化预测值与实际结果值之间的差值而得到输入特征之间关系的一类算法。对于连续值预测有线性回归算法，而对于离散值</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类别预测也可以把逻辑回归等也视作回归算法的一种</a:t>
            </a:r>
          </a:p>
        </p:txBody>
      </p:sp>
      <p:pic>
        <p:nvPicPr>
          <p:cNvPr id="7" name="图片 6" descr="Regression Algorithms">
            <a:extLst>
              <a:ext uri="{FF2B5EF4-FFF2-40B4-BE49-F238E27FC236}">
                <a16:creationId xmlns:a16="http://schemas.microsoft.com/office/drawing/2014/main" id="{BA3503A6-DCE1-4958-9502-8F734E1E76F3}"/>
              </a:ext>
            </a:extLst>
          </p:cNvPr>
          <p:cNvPicPr/>
          <p:nvPr/>
        </p:nvPicPr>
        <p:blipFill>
          <a:blip r:embed="rId3" r:link="rId4" cstate="print"/>
          <a:srcRect/>
          <a:stretch>
            <a:fillRect/>
          </a:stretch>
        </p:blipFill>
        <p:spPr>
          <a:xfrm>
            <a:off x="7086600" y="4038600"/>
            <a:ext cx="2590800" cy="2057400"/>
          </a:xfrm>
          <a:prstGeom prst="rect">
            <a:avLst/>
          </a:prstGeom>
          <a:noFill/>
          <a:ln w="9525">
            <a:noFill/>
            <a:miter lim="800000"/>
            <a:headEnd/>
            <a:tailEnd/>
          </a:ln>
        </p:spPr>
      </p:pic>
      <p:sp>
        <p:nvSpPr>
          <p:cNvPr id="8" name="标题 1">
            <a:extLst>
              <a:ext uri="{FF2B5EF4-FFF2-40B4-BE49-F238E27FC236}">
                <a16:creationId xmlns:a16="http://schemas.microsoft.com/office/drawing/2014/main" id="{84E48ED2-8FE2-4D8B-967A-991B1B672352}"/>
              </a:ext>
            </a:extLst>
          </p:cNvPr>
          <p:cNvSpPr txBox="1">
            <a:spLocks/>
          </p:cNvSpPr>
          <p:nvPr/>
        </p:nvSpPr>
        <p:spPr>
          <a:xfrm>
            <a:off x="2133600" y="4270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a:solidFill>
                  <a:prstClr val="black"/>
                </a:solidFill>
                <a:latin typeface="Calibri"/>
                <a:ea typeface="宋体" panose="02010600030101010101" pitchFamily="2" charset="-122"/>
              </a:rPr>
              <a:t>2.3.1 </a:t>
            </a:r>
            <a:r>
              <a:rPr lang="zh-CN" altLang="en-US">
                <a:solidFill>
                  <a:prstClr val="black"/>
                </a:solidFill>
                <a:latin typeface="Calibri"/>
                <a:ea typeface="宋体" panose="02010600030101010101" pitchFamily="2" charset="-122"/>
              </a:rPr>
              <a:t>数据分析算法</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793263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34</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zh-CN" dirty="0">
                <a:solidFill>
                  <a:prstClr val="black"/>
                </a:solidFill>
                <a:latin typeface="Calibri"/>
                <a:ea typeface="宋体" panose="02010600030101010101" pitchFamily="2" charset="-122"/>
              </a:rPr>
              <a:t>决策树类算法</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基于原始数据特征，构建一颗包含很多决策路径的树。预测阶段选择路径进行决策。</a:t>
            </a:r>
          </a:p>
        </p:txBody>
      </p:sp>
      <p:pic>
        <p:nvPicPr>
          <p:cNvPr id="8" name="aimg_pF915" descr="http://3qeqpr26caki16dnhd19sv6by6v.wpengine.netdna-cdn.com/wp-content/uploads/2013/11/Decision-Tree-Algorithms.png">
            <a:extLst>
              <a:ext uri="{FF2B5EF4-FFF2-40B4-BE49-F238E27FC236}">
                <a16:creationId xmlns:a16="http://schemas.microsoft.com/office/drawing/2014/main" id="{7725B9D2-FEFD-4FCC-AC74-91C10074087E}"/>
              </a:ext>
            </a:extLst>
          </p:cNvPr>
          <p:cNvPicPr/>
          <p:nvPr/>
        </p:nvPicPr>
        <p:blipFill>
          <a:blip r:embed="rId3" r:link="rId4" cstate="print"/>
          <a:srcRect/>
          <a:stretch>
            <a:fillRect/>
          </a:stretch>
        </p:blipFill>
        <p:spPr>
          <a:xfrm>
            <a:off x="7010400" y="3299708"/>
            <a:ext cx="2514600" cy="2643893"/>
          </a:xfrm>
          <a:prstGeom prst="rect">
            <a:avLst/>
          </a:prstGeom>
          <a:noFill/>
          <a:ln w="9525">
            <a:noFill/>
            <a:miter lim="800000"/>
            <a:headEnd/>
            <a:tailEnd/>
          </a:ln>
        </p:spPr>
      </p:pic>
      <p:sp>
        <p:nvSpPr>
          <p:cNvPr id="11" name="标题 1">
            <a:extLst>
              <a:ext uri="{FF2B5EF4-FFF2-40B4-BE49-F238E27FC236}">
                <a16:creationId xmlns:a16="http://schemas.microsoft.com/office/drawing/2014/main" id="{71F44598-C1EF-412C-BDAB-BDC67F7452F7}"/>
              </a:ext>
            </a:extLst>
          </p:cNvPr>
          <p:cNvSpPr>
            <a:spLocks noGrp="1"/>
          </p:cNvSpPr>
          <p:nvPr>
            <p:ph type="title"/>
          </p:nvPr>
        </p:nvSpPr>
        <p:spPr>
          <a:xfrm>
            <a:off x="1981200" y="274638"/>
            <a:ext cx="8229600" cy="1143000"/>
          </a:xfrm>
        </p:spPr>
        <p:txBody>
          <a:bodyPr/>
          <a:lstStyle/>
          <a:p>
            <a:r>
              <a:rPr lang="en-US" altLang="zh-CN" dirty="0"/>
              <a:t>2.3.1 </a:t>
            </a:r>
            <a:r>
              <a:rPr lang="zh-CN" altLang="en-US" dirty="0"/>
              <a:t>数据分析算法</a:t>
            </a:r>
            <a:endParaRPr lang="en-US" altLang="zh-CN" dirty="0"/>
          </a:p>
        </p:txBody>
      </p:sp>
    </p:spTree>
    <p:extLst>
      <p:ext uri="{BB962C8B-B14F-4D97-AF65-F5344CB8AC3E}">
        <p14:creationId xmlns:p14="http://schemas.microsoft.com/office/powerpoint/2010/main" val="1803504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dirty="0">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35</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zh-CN" dirty="0">
                <a:solidFill>
                  <a:prstClr val="black"/>
                </a:solidFill>
                <a:latin typeface="Calibri"/>
                <a:ea typeface="宋体" panose="02010600030101010101" pitchFamily="2" charset="-122"/>
              </a:rPr>
              <a:t>贝叶斯类算法</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在分类和回归问题中，隐含使用了贝叶斯原理的算法。</a:t>
            </a:r>
          </a:p>
        </p:txBody>
      </p:sp>
      <p:sp>
        <p:nvSpPr>
          <p:cNvPr id="10" name="标题 1">
            <a:extLst>
              <a:ext uri="{FF2B5EF4-FFF2-40B4-BE49-F238E27FC236}">
                <a16:creationId xmlns:a16="http://schemas.microsoft.com/office/drawing/2014/main" id="{63C8C9C2-2467-4364-97C5-D3E3A963EA19}"/>
              </a:ext>
            </a:extLst>
          </p:cNvPr>
          <p:cNvSpPr>
            <a:spLocks noGrp="1"/>
          </p:cNvSpPr>
          <p:nvPr>
            <p:ph type="title"/>
          </p:nvPr>
        </p:nvSpPr>
        <p:spPr>
          <a:xfrm>
            <a:off x="1981200" y="274638"/>
            <a:ext cx="8229600" cy="1143000"/>
          </a:xfrm>
        </p:spPr>
        <p:txBody>
          <a:bodyPr/>
          <a:lstStyle/>
          <a:p>
            <a:r>
              <a:rPr lang="en-US" altLang="zh-CN" dirty="0"/>
              <a:t>2.3.1 </a:t>
            </a:r>
            <a:r>
              <a:rPr lang="zh-CN" altLang="en-US" dirty="0"/>
              <a:t>数据分析算法</a:t>
            </a:r>
            <a:endParaRPr lang="en-US" altLang="zh-CN" dirty="0"/>
          </a:p>
        </p:txBody>
      </p:sp>
      <p:pic>
        <p:nvPicPr>
          <p:cNvPr id="11" name="aimg_NbBbp" descr="http://3qeqpr26caki16dnhd19sv6by6v.wpengine.netdna-cdn.com/wp-content/uploads/2013/11/Bayesian-Algorithms.png">
            <a:extLst>
              <a:ext uri="{FF2B5EF4-FFF2-40B4-BE49-F238E27FC236}">
                <a16:creationId xmlns:a16="http://schemas.microsoft.com/office/drawing/2014/main" id="{8BDFA650-00C7-46A4-AE94-130A24E200B8}"/>
              </a:ext>
            </a:extLst>
          </p:cNvPr>
          <p:cNvPicPr/>
          <p:nvPr/>
        </p:nvPicPr>
        <p:blipFill>
          <a:blip r:embed="rId3" r:link="rId4" cstate="print"/>
          <a:srcRect/>
          <a:stretch>
            <a:fillRect/>
          </a:stretch>
        </p:blipFill>
        <p:spPr>
          <a:xfrm>
            <a:off x="6362542" y="2990966"/>
            <a:ext cx="3429317" cy="3277870"/>
          </a:xfrm>
          <a:prstGeom prst="rect">
            <a:avLst/>
          </a:prstGeom>
          <a:noFill/>
          <a:ln w="9525">
            <a:noFill/>
            <a:miter lim="800000"/>
            <a:headEnd/>
            <a:tailEnd/>
          </a:ln>
        </p:spPr>
      </p:pic>
    </p:spTree>
    <p:extLst>
      <p:ext uri="{BB962C8B-B14F-4D97-AF65-F5344CB8AC3E}">
        <p14:creationId xmlns:p14="http://schemas.microsoft.com/office/powerpoint/2010/main" val="938019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2.3.2 </a:t>
            </a:r>
            <a:r>
              <a:rPr lang="zh-CN" altLang="en-US" dirty="0"/>
              <a:t>计算处理模型</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36</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en-US" altLang="zh-CN" dirty="0">
                <a:solidFill>
                  <a:prstClr val="black"/>
                </a:solidFill>
                <a:latin typeface="Calibri"/>
                <a:ea typeface="宋体" panose="02010600030101010101" pitchFamily="2" charset="-122"/>
              </a:rPr>
              <a:t>MapReduce </a:t>
            </a:r>
          </a:p>
          <a:p>
            <a:pPr fontAlgn="base">
              <a:spcAft>
                <a:spcPct val="0"/>
              </a:spcAft>
            </a:pPr>
            <a:r>
              <a:rPr lang="zh-CN" altLang="zh-CN" dirty="0">
                <a:solidFill>
                  <a:prstClr val="black"/>
                </a:solidFill>
                <a:latin typeface="Calibri"/>
                <a:ea typeface="宋体" panose="02010600030101010101" pitchFamily="2" charset="-122"/>
              </a:rPr>
              <a:t>图并行计算 </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交互式处理</a:t>
            </a:r>
            <a:r>
              <a:rPr lang="en-US" altLang="zh-CN" dirty="0">
                <a:solidFill>
                  <a:prstClr val="black"/>
                </a:solidFill>
                <a:latin typeface="Calibri"/>
                <a:ea typeface="宋体" panose="02010600030101010101" pitchFamily="2" charset="-122"/>
              </a:rPr>
              <a:t> </a:t>
            </a:r>
          </a:p>
          <a:p>
            <a:pPr fontAlgn="base">
              <a:spcAft>
                <a:spcPct val="0"/>
              </a:spcAft>
            </a:pPr>
            <a:r>
              <a:rPr lang="zh-CN" altLang="zh-CN" dirty="0">
                <a:solidFill>
                  <a:prstClr val="black"/>
                </a:solidFill>
                <a:latin typeface="Calibri"/>
                <a:ea typeface="宋体" panose="02010600030101010101" pitchFamily="2" charset="-122"/>
              </a:rPr>
              <a:t>流计算</a:t>
            </a:r>
          </a:p>
        </p:txBody>
      </p:sp>
    </p:spTree>
    <p:extLst>
      <p:ext uri="{BB962C8B-B14F-4D97-AF65-F5344CB8AC3E}">
        <p14:creationId xmlns:p14="http://schemas.microsoft.com/office/powerpoint/2010/main" val="3994251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2.3.2 </a:t>
            </a:r>
            <a:r>
              <a:rPr lang="zh-CN" altLang="en-US" dirty="0"/>
              <a:t>计算处理模型</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37</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MapReduce </a:t>
            </a:r>
          </a:p>
          <a:p>
            <a:pPr fontAlgn="base">
              <a:spcAft>
                <a:spcPct val="0"/>
              </a:spcAft>
            </a:pPr>
            <a:r>
              <a:rPr lang="zh-CN" altLang="zh-CN" dirty="0">
                <a:solidFill>
                  <a:prstClr val="black"/>
                </a:solidFill>
                <a:latin typeface="Calibri"/>
                <a:ea typeface="宋体" panose="02010600030101010101" pitchFamily="2" charset="-122"/>
              </a:rPr>
              <a:t>是一种支持分布式计算环境的并行处理模型</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运行在由多台计算机组成的</a:t>
            </a:r>
            <a:r>
              <a:rPr lang="en-US" altLang="zh-CN" dirty="0">
                <a:solidFill>
                  <a:prstClr val="black"/>
                </a:solidFill>
                <a:latin typeface="Calibri"/>
                <a:ea typeface="宋体" panose="02010600030101010101" pitchFamily="2" charset="-122"/>
              </a:rPr>
              <a:t>Master/Slave</a:t>
            </a:r>
            <a:r>
              <a:rPr lang="zh-CN" altLang="zh-CN" dirty="0">
                <a:solidFill>
                  <a:prstClr val="black"/>
                </a:solidFill>
                <a:latin typeface="Calibri"/>
                <a:ea typeface="宋体" panose="02010600030101010101" pitchFamily="2" charset="-122"/>
              </a:rPr>
              <a:t>集群架构上</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一个</a:t>
            </a:r>
            <a:r>
              <a:rPr lang="en-US" altLang="zh-CN" dirty="0">
                <a:solidFill>
                  <a:prstClr val="black"/>
                </a:solidFill>
                <a:latin typeface="Calibri"/>
                <a:ea typeface="宋体" panose="02010600030101010101" pitchFamily="2" charset="-122"/>
              </a:rPr>
              <a:t>Master</a:t>
            </a:r>
            <a:r>
              <a:rPr lang="zh-CN" altLang="zh-CN" dirty="0">
                <a:solidFill>
                  <a:prstClr val="black"/>
                </a:solidFill>
                <a:latin typeface="Calibri"/>
                <a:ea typeface="宋体" panose="02010600030101010101" pitchFamily="2" charset="-122"/>
              </a:rPr>
              <a:t>节点，负责任务调度和管理</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多个</a:t>
            </a:r>
            <a:r>
              <a:rPr lang="en-US" altLang="zh-CN" dirty="0">
                <a:solidFill>
                  <a:prstClr val="black"/>
                </a:solidFill>
                <a:latin typeface="Calibri"/>
                <a:ea typeface="宋体" panose="02010600030101010101" pitchFamily="2" charset="-122"/>
              </a:rPr>
              <a:t>Slave</a:t>
            </a:r>
            <a:r>
              <a:rPr lang="zh-CN" altLang="zh-CN" dirty="0">
                <a:solidFill>
                  <a:prstClr val="black"/>
                </a:solidFill>
                <a:latin typeface="Calibri"/>
                <a:ea typeface="宋体" panose="02010600030101010101" pitchFamily="2" charset="-122"/>
              </a:rPr>
              <a:t>节点</a:t>
            </a:r>
            <a:r>
              <a:rPr lang="zh-CN" altLang="en-US"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执行具体的计算任务</a:t>
            </a:r>
          </a:p>
        </p:txBody>
      </p:sp>
    </p:spTree>
    <p:extLst>
      <p:ext uri="{BB962C8B-B14F-4D97-AF65-F5344CB8AC3E}">
        <p14:creationId xmlns:p14="http://schemas.microsoft.com/office/powerpoint/2010/main" val="3191387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2.3.2 </a:t>
            </a:r>
            <a:r>
              <a:rPr lang="zh-CN" altLang="en-US" dirty="0"/>
              <a:t>计算处理模型</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38</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b="1" dirty="0">
                <a:solidFill>
                  <a:prstClr val="black"/>
                </a:solidFill>
                <a:latin typeface="Calibri"/>
                <a:ea typeface="宋体" panose="02010600030101010101" pitchFamily="2" charset="-122"/>
              </a:rPr>
              <a:t>MapReduce </a:t>
            </a:r>
          </a:p>
          <a:p>
            <a:pPr fontAlgn="base">
              <a:spcAft>
                <a:spcPct val="0"/>
              </a:spcAft>
            </a:pPr>
            <a:r>
              <a:rPr lang="zh-CN" altLang="en-US" dirty="0">
                <a:solidFill>
                  <a:prstClr val="black"/>
                </a:solidFill>
                <a:latin typeface="Calibri"/>
                <a:ea typeface="宋体" panose="02010600030101010101" pitchFamily="2" charset="-122"/>
              </a:rPr>
              <a:t>计算流程</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Split</a:t>
            </a:r>
            <a:r>
              <a:rPr lang="zh-CN" altLang="zh-CN" dirty="0">
                <a:solidFill>
                  <a:prstClr val="black"/>
                </a:solidFill>
                <a:latin typeface="Calibri"/>
                <a:ea typeface="宋体" panose="02010600030101010101" pitchFamily="2" charset="-122"/>
              </a:rPr>
              <a:t>（数据划分）</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 Map</a:t>
            </a:r>
            <a:r>
              <a:rPr lang="zh-CN" altLang="zh-CN" dirty="0">
                <a:solidFill>
                  <a:prstClr val="black"/>
                </a:solidFill>
                <a:latin typeface="Calibri"/>
                <a:ea typeface="宋体" panose="02010600030101010101" pitchFamily="2" charset="-122"/>
              </a:rPr>
              <a:t>（映射）</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err="1">
                <a:solidFill>
                  <a:prstClr val="black"/>
                </a:solidFill>
                <a:latin typeface="Calibri"/>
                <a:ea typeface="宋体" panose="02010600030101010101" pitchFamily="2" charset="-122"/>
              </a:rPr>
              <a:t>Collect&amp;Sort</a:t>
            </a:r>
            <a:r>
              <a:rPr lang="zh-CN" altLang="zh-CN" dirty="0">
                <a:solidFill>
                  <a:prstClr val="black"/>
                </a:solidFill>
                <a:latin typeface="Calibri"/>
                <a:ea typeface="宋体" panose="02010600030101010101" pitchFamily="2" charset="-122"/>
              </a:rPr>
              <a:t>（聚合排序，也称</a:t>
            </a:r>
            <a:r>
              <a:rPr lang="en-US" altLang="zh-CN" dirty="0">
                <a:solidFill>
                  <a:prstClr val="black"/>
                </a:solidFill>
                <a:latin typeface="Calibri"/>
                <a:ea typeface="宋体" panose="02010600030101010101" pitchFamily="2" charset="-122"/>
              </a:rPr>
              <a:t>Shuffle</a:t>
            </a:r>
            <a:r>
              <a:rPr lang="zh-CN" altLang="zh-CN" dirty="0">
                <a:solidFill>
                  <a:prstClr val="black"/>
                </a:solidFill>
                <a:latin typeface="Calibri"/>
                <a:ea typeface="宋体" panose="02010600030101010101" pitchFamily="2" charset="-122"/>
              </a:rPr>
              <a:t>）</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Reduce</a:t>
            </a:r>
            <a:r>
              <a:rPr lang="zh-CN" altLang="zh-CN" dirty="0">
                <a:solidFill>
                  <a:prstClr val="black"/>
                </a:solidFill>
                <a:latin typeface="Calibri"/>
                <a:ea typeface="宋体" panose="02010600030101010101" pitchFamily="2" charset="-122"/>
              </a:rPr>
              <a:t>（简化）</a:t>
            </a:r>
            <a:endParaRPr lang="en-US" altLang="zh-CN" dirty="0">
              <a:solidFill>
                <a:prstClr val="black"/>
              </a:solidFill>
              <a:latin typeface="Calibri"/>
              <a:ea typeface="宋体" panose="02010600030101010101" pitchFamily="2" charset="-122"/>
            </a:endParaRPr>
          </a:p>
          <a:p>
            <a:pPr lvl="1" fontAlgn="base">
              <a:spcAft>
                <a:spcPct val="0"/>
              </a:spcAft>
            </a:pPr>
            <a:r>
              <a:rPr lang="en-US" altLang="zh-CN" dirty="0">
                <a:solidFill>
                  <a:prstClr val="black"/>
                </a:solidFill>
                <a:latin typeface="Calibri"/>
                <a:ea typeface="宋体" panose="02010600030101010101" pitchFamily="2" charset="-122"/>
              </a:rPr>
              <a:t>Store</a:t>
            </a:r>
            <a:r>
              <a:rPr lang="zh-CN" altLang="zh-CN" dirty="0">
                <a:solidFill>
                  <a:prstClr val="black"/>
                </a:solidFill>
                <a:latin typeface="Calibri"/>
                <a:ea typeface="宋体" panose="02010600030101010101" pitchFamily="2" charset="-122"/>
              </a:rPr>
              <a:t>（数据存储）</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特点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分治策略</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缺点</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硬盘数据读取频繁，处理时效性较差</a:t>
            </a:r>
          </a:p>
        </p:txBody>
      </p:sp>
    </p:spTree>
    <p:extLst>
      <p:ext uri="{BB962C8B-B14F-4D97-AF65-F5344CB8AC3E}">
        <p14:creationId xmlns:p14="http://schemas.microsoft.com/office/powerpoint/2010/main" val="751778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2.3.2 </a:t>
            </a:r>
            <a:r>
              <a:rPr lang="zh-CN" altLang="en-US" dirty="0"/>
              <a:t>计算处理模型</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39</a:t>
            </a:fld>
            <a:endParaRPr lang="zh-CN" altLang="en-US" dirty="0">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图并行计算模型</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针对的是可以表达为有向图的一类大数据计算</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en-US" altLang="zh-CN" b="1" dirty="0">
                <a:solidFill>
                  <a:prstClr val="black"/>
                </a:solidFill>
                <a:latin typeface="Calibri"/>
                <a:ea typeface="宋体" panose="02010600030101010101" pitchFamily="2" charset="-122"/>
              </a:rPr>
              <a:t>BSP</a:t>
            </a:r>
            <a:r>
              <a:rPr lang="zh-CN" altLang="en-US" b="1" dirty="0">
                <a:solidFill>
                  <a:prstClr val="black"/>
                </a:solidFill>
                <a:latin typeface="Calibri"/>
                <a:ea typeface="宋体" panose="02010600030101010101" pitchFamily="2" charset="-122"/>
              </a:rPr>
              <a:t>模型</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一组具有计算和内存能力的组件</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一个用于组件之间通信的网络</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一个用于障碍同步的同步机制</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核心思想：</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a:t>
            </a:r>
            <a:r>
              <a:rPr lang="en-US" altLang="zh-CN" dirty="0" err="1">
                <a:solidFill>
                  <a:prstClr val="black"/>
                </a:solidFill>
                <a:latin typeface="Calibri"/>
                <a:ea typeface="宋体" panose="02010600030101010101" pitchFamily="2" charset="-122"/>
              </a:rPr>
              <a:t>SuperStep</a:t>
            </a: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a:t>
            </a:r>
            <a:r>
              <a:rPr lang="zh-CN" altLang="zh-CN" dirty="0">
                <a:solidFill>
                  <a:prstClr val="black"/>
                </a:solidFill>
                <a:latin typeface="Calibri"/>
                <a:ea typeface="宋体" panose="02010600030101010101" pitchFamily="2" charset="-122"/>
              </a:rPr>
              <a:t>超步</a:t>
            </a:r>
            <a:r>
              <a:rPr lang="en-US" altLang="zh-CN" dirty="0">
                <a:solidFill>
                  <a:prstClr val="black"/>
                </a:solidFill>
                <a:latin typeface="Calibri"/>
                <a:ea typeface="宋体" panose="02010600030101010101" pitchFamily="2" charset="-122"/>
              </a:rPr>
              <a:t>)</a:t>
            </a:r>
            <a:endParaRPr lang="zh-CN"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55374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2.1</a:t>
            </a:r>
            <a:r>
              <a:rPr lang="zh-CN" altLang="en-US" dirty="0">
                <a:latin typeface="+mj-ea"/>
              </a:rPr>
              <a:t>大数据计算体系综述</a:t>
            </a:r>
            <a:endParaRPr lang="zh-CN" altLang="en-US"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数据处理系统</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主要组成</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针对不同类型数据的计算模型</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针对应用需求的各类数据分析算法</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数据计算处理各种开发工具包</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运行支持环境的计算平台</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127333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2.3.2 </a:t>
            </a:r>
            <a:r>
              <a:rPr lang="zh-CN" altLang="en-US" dirty="0"/>
              <a:t>计算处理模型</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40</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流计算模型</a:t>
            </a:r>
            <a:r>
              <a:rPr lang="en-US" altLang="zh-CN" b="1" dirty="0">
                <a:solidFill>
                  <a:prstClr val="black"/>
                </a:solidFill>
                <a:latin typeface="Calibri"/>
                <a:ea typeface="宋体" panose="02010600030101010101" pitchFamily="2" charset="-122"/>
              </a:rPr>
              <a:t> </a:t>
            </a:r>
          </a:p>
          <a:p>
            <a:pPr fontAlgn="base">
              <a:spcAft>
                <a:spcPct val="0"/>
              </a:spcAft>
            </a:pPr>
            <a:r>
              <a:rPr lang="zh-CN" altLang="zh-CN" dirty="0">
                <a:solidFill>
                  <a:prstClr val="black"/>
                </a:solidFill>
                <a:latin typeface="Calibri"/>
                <a:ea typeface="宋体" panose="02010600030101010101" pitchFamily="2" charset="-122"/>
              </a:rPr>
              <a:t>是一种处理实时动态数据的计算模型</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特性：</a:t>
            </a:r>
            <a:r>
              <a:rPr lang="zh-CN" altLang="zh-CN" dirty="0">
                <a:solidFill>
                  <a:prstClr val="black"/>
                </a:solidFill>
                <a:latin typeface="Calibri"/>
                <a:ea typeface="宋体" panose="02010600030101010101" pitchFamily="2" charset="-122"/>
              </a:rPr>
              <a:t>针对动态连续性数据流进行实行分析计算，获得计算结果后，数据要么导入静态数据库要么丢弃，即数据一次性使用。</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主要步骤</a:t>
            </a:r>
            <a:r>
              <a:rPr lang="en-US" altLang="zh-CN" dirty="0">
                <a:solidFill>
                  <a:prstClr val="black"/>
                </a:solidFill>
                <a:latin typeface="Calibri"/>
                <a:ea typeface="宋体" panose="02010600030101010101" pitchFamily="2" charset="-122"/>
              </a:rPr>
              <a:t>:</a:t>
            </a:r>
          </a:p>
          <a:p>
            <a:pPr lvl="1" fontAlgn="base">
              <a:spcAft>
                <a:spcPct val="0"/>
              </a:spcAft>
            </a:pPr>
            <a:r>
              <a:rPr lang="zh-CN" altLang="zh-CN" dirty="0">
                <a:solidFill>
                  <a:prstClr val="black"/>
                </a:solidFill>
                <a:latin typeface="Calibri"/>
                <a:ea typeface="宋体" panose="02010600030101010101" pitchFamily="2" charset="-122"/>
              </a:rPr>
              <a:t>数据实时采集</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数据实时计算</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实时查询服务</a:t>
            </a:r>
          </a:p>
        </p:txBody>
      </p:sp>
    </p:spTree>
    <p:extLst>
      <p:ext uri="{BB962C8B-B14F-4D97-AF65-F5344CB8AC3E}">
        <p14:creationId xmlns:p14="http://schemas.microsoft.com/office/powerpoint/2010/main" val="703081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2.3.3 </a:t>
            </a:r>
            <a:r>
              <a:rPr lang="zh-CN" altLang="en-US" dirty="0"/>
              <a:t>计算平台与引擎</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41</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3352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计算平台</a:t>
            </a:r>
            <a:r>
              <a:rPr lang="en-US" altLang="zh-CN" b="1" dirty="0">
                <a:solidFill>
                  <a:prstClr val="black"/>
                </a:solidFill>
                <a:latin typeface="Calibri"/>
                <a:ea typeface="宋体" panose="02010600030101010101" pitchFamily="2" charset="-122"/>
              </a:rPr>
              <a:t> </a:t>
            </a:r>
          </a:p>
          <a:p>
            <a:pPr fontAlgn="base">
              <a:spcAft>
                <a:spcPct val="0"/>
              </a:spcAft>
            </a:pPr>
            <a:r>
              <a:rPr lang="en-US" altLang="zh-CN" dirty="0">
                <a:solidFill>
                  <a:prstClr val="black"/>
                </a:solidFill>
                <a:latin typeface="Calibri"/>
                <a:ea typeface="宋体" panose="02010600030101010101" pitchFamily="2" charset="-122"/>
              </a:rPr>
              <a:t>Hadoop</a:t>
            </a:r>
          </a:p>
          <a:p>
            <a:pPr fontAlgn="base">
              <a:spcAft>
                <a:spcPct val="0"/>
              </a:spcAft>
            </a:pPr>
            <a:r>
              <a:rPr lang="en-US" altLang="zh-CN" dirty="0">
                <a:solidFill>
                  <a:prstClr val="black"/>
                </a:solidFill>
                <a:latin typeface="Calibri"/>
                <a:ea typeface="宋体" panose="02010600030101010101" pitchFamily="2" charset="-122"/>
              </a:rPr>
              <a:t>Cloudera </a:t>
            </a:r>
          </a:p>
          <a:p>
            <a:pPr fontAlgn="base">
              <a:spcAft>
                <a:spcPct val="0"/>
              </a:spcAft>
            </a:pPr>
            <a:r>
              <a:rPr lang="en-US" altLang="zh-CN" dirty="0">
                <a:solidFill>
                  <a:prstClr val="black"/>
                </a:solidFill>
                <a:latin typeface="Calibri"/>
                <a:ea typeface="宋体" panose="02010600030101010101" pitchFamily="2" charset="-122"/>
              </a:rPr>
              <a:t>Spark </a:t>
            </a:r>
          </a:p>
          <a:p>
            <a:pPr fontAlgn="base">
              <a:spcAft>
                <a:spcPct val="0"/>
              </a:spcAft>
            </a:pPr>
            <a:r>
              <a:rPr lang="en-US" altLang="zh-CN" dirty="0">
                <a:solidFill>
                  <a:prstClr val="black"/>
                </a:solidFill>
                <a:latin typeface="Calibri"/>
                <a:ea typeface="宋体" panose="02010600030101010101" pitchFamily="2" charset="-122"/>
              </a:rPr>
              <a:t>Storm</a:t>
            </a:r>
            <a:endParaRPr lang="zh-CN" altLang="zh-CN" dirty="0">
              <a:solidFill>
                <a:prstClr val="black"/>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36499CBA-23C7-48FB-9C1C-803D9A55CA9C}"/>
              </a:ext>
            </a:extLst>
          </p:cNvPr>
          <p:cNvSpPr txBox="1"/>
          <p:nvPr/>
        </p:nvSpPr>
        <p:spPr>
          <a:xfrm>
            <a:off x="6172200" y="1775531"/>
            <a:ext cx="3733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计算引擎</a:t>
            </a:r>
            <a:r>
              <a:rPr lang="en-US" altLang="zh-CN" b="1" dirty="0">
                <a:solidFill>
                  <a:prstClr val="black"/>
                </a:solidFill>
                <a:latin typeface="Calibri"/>
                <a:ea typeface="宋体" panose="02010600030101010101" pitchFamily="2" charset="-122"/>
              </a:rPr>
              <a:t> </a:t>
            </a:r>
          </a:p>
          <a:p>
            <a:pPr fontAlgn="base">
              <a:spcAft>
                <a:spcPct val="0"/>
              </a:spcAft>
            </a:pPr>
            <a:r>
              <a:rPr lang="en-US" altLang="zh-CN" dirty="0">
                <a:solidFill>
                  <a:prstClr val="black"/>
                </a:solidFill>
                <a:latin typeface="Calibri"/>
                <a:ea typeface="宋体" panose="02010600030101010101" pitchFamily="2" charset="-122"/>
              </a:rPr>
              <a:t>MapReduce</a:t>
            </a:r>
            <a:r>
              <a:rPr lang="zh-CN" altLang="zh-CN" dirty="0">
                <a:solidFill>
                  <a:prstClr val="black"/>
                </a:solidFill>
                <a:latin typeface="Calibri"/>
                <a:ea typeface="宋体" panose="02010600030101010101" pitchFamily="2" charset="-122"/>
              </a:rPr>
              <a:t>计算引擎</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交互式计算引擎</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图并行计算引擎</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S4</a:t>
            </a: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Simple Scalable Streaming System</a:t>
            </a:r>
            <a:r>
              <a:rPr lang="zh-CN" altLang="zh-CN" dirty="0">
                <a:solidFill>
                  <a:prstClr val="black"/>
                </a:solidFill>
                <a:latin typeface="Calibri"/>
                <a:ea typeface="宋体" panose="02010600030101010101" pitchFamily="2" charset="-122"/>
              </a:rPr>
              <a:t>）</a:t>
            </a:r>
          </a:p>
        </p:txBody>
      </p:sp>
    </p:spTree>
    <p:extLst>
      <p:ext uri="{BB962C8B-B14F-4D97-AF65-F5344CB8AC3E}">
        <p14:creationId xmlns:p14="http://schemas.microsoft.com/office/powerpoint/2010/main" val="288979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2.4 </a:t>
            </a:r>
            <a:r>
              <a:rPr lang="zh-CN" altLang="en-US" dirty="0"/>
              <a:t>数据应用系统</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42</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大数据应用领域</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政府</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互联网</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电信</a:t>
            </a:r>
            <a:endParaRPr lang="en-US" altLang="zh-CN"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金融</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a:t>
            </a:r>
          </a:p>
        </p:txBody>
      </p:sp>
    </p:spTree>
    <p:extLst>
      <p:ext uri="{BB962C8B-B14F-4D97-AF65-F5344CB8AC3E}">
        <p14:creationId xmlns:p14="http://schemas.microsoft.com/office/powerpoint/2010/main" val="284547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927-39D8-4D00-9444-D1536E466684}"/>
              </a:ext>
            </a:extLst>
          </p:cNvPr>
          <p:cNvSpPr>
            <a:spLocks noGrp="1"/>
          </p:cNvSpPr>
          <p:nvPr>
            <p:ph type="title"/>
          </p:nvPr>
        </p:nvSpPr>
        <p:spPr/>
        <p:txBody>
          <a:bodyPr/>
          <a:lstStyle/>
          <a:p>
            <a:r>
              <a:rPr lang="en-US" altLang="zh-CN" dirty="0"/>
              <a:t>2.4 </a:t>
            </a:r>
            <a:r>
              <a:rPr lang="zh-CN" altLang="en-US" dirty="0"/>
              <a:t>数据应用系统</a:t>
            </a:r>
          </a:p>
        </p:txBody>
      </p:sp>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43</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大数据解决方案</a:t>
            </a:r>
            <a:endParaRPr lang="en-US" altLang="zh-CN" b="1"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IBM </a:t>
            </a:r>
            <a:r>
              <a:rPr lang="zh-CN" altLang="zh-CN" dirty="0">
                <a:solidFill>
                  <a:prstClr val="black"/>
                </a:solidFill>
                <a:latin typeface="Calibri"/>
                <a:ea typeface="宋体" panose="02010600030101010101" pitchFamily="2" charset="-122"/>
              </a:rPr>
              <a:t>大数据计算处理</a:t>
            </a:r>
            <a:r>
              <a:rPr lang="en-US" altLang="zh-CN" dirty="0" err="1">
                <a:solidFill>
                  <a:prstClr val="black"/>
                </a:solidFill>
                <a:latin typeface="Calibri"/>
                <a:ea typeface="宋体" panose="02010600030101010101" pitchFamily="2" charset="-122"/>
              </a:rPr>
              <a:t>InfoSphere</a:t>
            </a:r>
            <a:r>
              <a:rPr lang="zh-CN" altLang="zh-CN" dirty="0">
                <a:solidFill>
                  <a:prstClr val="black"/>
                </a:solidFill>
                <a:latin typeface="Calibri"/>
                <a:ea typeface="宋体" panose="02010600030101010101" pitchFamily="2" charset="-122"/>
              </a:rPr>
              <a:t>平台</a:t>
            </a:r>
            <a:endParaRPr lang="en-US" altLang="zh-CN" dirty="0">
              <a:solidFill>
                <a:prstClr val="black"/>
              </a:solidFill>
              <a:latin typeface="Calibri"/>
              <a:ea typeface="宋体" panose="02010600030101010101" pitchFamily="2" charset="-122"/>
            </a:endParaRPr>
          </a:p>
          <a:p>
            <a:pPr fontAlgn="base">
              <a:spcAft>
                <a:spcPct val="0"/>
              </a:spcAft>
            </a:pPr>
            <a:r>
              <a:rPr lang="en-US" altLang="zh-CN" dirty="0">
                <a:solidFill>
                  <a:prstClr val="black"/>
                </a:solidFill>
                <a:latin typeface="Calibri"/>
                <a:ea typeface="宋体" panose="02010600030101010101" pitchFamily="2" charset="-122"/>
              </a:rPr>
              <a:t>Oracle </a:t>
            </a:r>
            <a:r>
              <a:rPr lang="zh-CN" altLang="zh-CN" dirty="0">
                <a:solidFill>
                  <a:prstClr val="black"/>
                </a:solidFill>
                <a:latin typeface="Calibri"/>
                <a:ea typeface="宋体" panose="02010600030101010101" pitchFamily="2" charset="-122"/>
              </a:rPr>
              <a:t>软硬一体化的大数据技术解决方案</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微软 </a:t>
            </a:r>
            <a:r>
              <a:rPr lang="zh-CN" altLang="zh-CN" dirty="0">
                <a:solidFill>
                  <a:prstClr val="black"/>
                </a:solidFill>
                <a:latin typeface="Calibri"/>
                <a:ea typeface="宋体" panose="02010600030101010101" pitchFamily="2" charset="-122"/>
              </a:rPr>
              <a:t>大数据解决方案</a:t>
            </a:r>
            <a:r>
              <a:rPr lang="en-US" altLang="zh-CN" dirty="0">
                <a:solidFill>
                  <a:prstClr val="black"/>
                </a:solidFill>
                <a:latin typeface="Calibri"/>
                <a:ea typeface="宋体" panose="02010600030101010101" pitchFamily="2" charset="-122"/>
              </a:rPr>
              <a:t>Microsoft Azure HDInsight</a:t>
            </a:r>
          </a:p>
          <a:p>
            <a:pPr marL="0" indent="0" fontAlgn="base">
              <a:spcAft>
                <a:spcPct val="0"/>
              </a:spcAft>
              <a:buNone/>
            </a:pPr>
            <a:r>
              <a:rPr lang="zh-CN" altLang="zh-CN" dirty="0">
                <a:solidFill>
                  <a:prstClr val="black"/>
                </a:solidFill>
                <a:latin typeface="Calibri"/>
                <a:ea typeface="宋体" panose="02010600030101010101" pitchFamily="2" charset="-122"/>
              </a:rPr>
              <a:t>…</a:t>
            </a:r>
            <a:r>
              <a:rPr lang="en-US" altLang="zh-CN" dirty="0">
                <a:solidFill>
                  <a:prstClr val="black"/>
                </a:solidFill>
                <a:latin typeface="Calibri"/>
                <a:ea typeface="宋体" panose="02010600030101010101" pitchFamily="2" charset="-122"/>
              </a:rPr>
              <a:t>…</a:t>
            </a:r>
          </a:p>
        </p:txBody>
      </p:sp>
    </p:spTree>
    <p:extLst>
      <p:ext uri="{BB962C8B-B14F-4D97-AF65-F5344CB8AC3E}">
        <p14:creationId xmlns:p14="http://schemas.microsoft.com/office/powerpoint/2010/main" val="371185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2.1</a:t>
            </a:r>
            <a:r>
              <a:rPr lang="zh-CN" altLang="en-US" dirty="0">
                <a:latin typeface="+mj-ea"/>
              </a:rPr>
              <a:t>大数据计算体系综述</a:t>
            </a:r>
            <a:endParaRPr lang="zh-CN" altLang="en-US"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5</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zh-CN" b="1" dirty="0">
                <a:solidFill>
                  <a:prstClr val="black"/>
                </a:solidFill>
                <a:latin typeface="Calibri"/>
                <a:ea typeface="宋体" panose="02010600030101010101" pitchFamily="2" charset="-122"/>
              </a:rPr>
              <a:t>数据应用系统</a:t>
            </a:r>
            <a:endParaRPr lang="en-US" altLang="zh-CN" b="1" dirty="0">
              <a:solidFill>
                <a:prstClr val="black"/>
              </a:solidFill>
              <a:latin typeface="Calibri"/>
              <a:ea typeface="宋体" panose="02010600030101010101" pitchFamily="2" charset="-122"/>
            </a:endParaRPr>
          </a:p>
          <a:p>
            <a:pPr fontAlgn="base">
              <a:spcAft>
                <a:spcPct val="0"/>
              </a:spcAft>
            </a:pPr>
            <a:r>
              <a:rPr lang="zh-CN" altLang="zh-CN" dirty="0">
                <a:solidFill>
                  <a:prstClr val="black"/>
                </a:solidFill>
                <a:latin typeface="Calibri"/>
                <a:ea typeface="宋体" panose="02010600030101010101" pitchFamily="2" charset="-122"/>
              </a:rPr>
              <a:t>基于上述存系统和计算处理平台提供各行业各领域的大数据应用技术解决方案</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87093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 </a:t>
            </a:r>
            <a:r>
              <a:rPr lang="zh-CN" altLang="en-US" dirty="0">
                <a:latin typeface="+mj-ea"/>
              </a:rPr>
              <a:t>数据存储系统</a:t>
            </a:r>
            <a:endParaRPr lang="zh-CN" altLang="en-US"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6</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dirty="0">
                <a:solidFill>
                  <a:prstClr val="black"/>
                </a:solidFill>
                <a:latin typeface="Calibri"/>
                <a:ea typeface="宋体" panose="02010600030101010101" pitchFamily="2" charset="-122"/>
              </a:rPr>
              <a:t>2.2.1 </a:t>
            </a:r>
            <a:r>
              <a:rPr lang="zh-CN" altLang="en-US" dirty="0">
                <a:solidFill>
                  <a:prstClr val="black"/>
                </a:solidFill>
                <a:latin typeface="Calibri"/>
                <a:ea typeface="宋体" panose="02010600030101010101" pitchFamily="2" charset="-122"/>
              </a:rPr>
              <a:t>数据清洗与建模</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en-US" altLang="zh-CN" dirty="0">
                <a:solidFill>
                  <a:prstClr val="black"/>
                </a:solidFill>
                <a:latin typeface="Calibri"/>
                <a:ea typeface="宋体" panose="02010600030101010101" pitchFamily="2" charset="-122"/>
              </a:rPr>
              <a:t>2.2.2 </a:t>
            </a:r>
            <a:r>
              <a:rPr lang="zh-CN" altLang="en-US" dirty="0">
                <a:solidFill>
                  <a:prstClr val="black"/>
                </a:solidFill>
                <a:latin typeface="Calibri"/>
                <a:ea typeface="宋体" panose="02010600030101010101" pitchFamily="2" charset="-122"/>
              </a:rPr>
              <a:t>分布式文件系统</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en-US" altLang="zh-CN" dirty="0">
                <a:solidFill>
                  <a:prstClr val="black"/>
                </a:solidFill>
                <a:latin typeface="Calibri"/>
                <a:ea typeface="宋体" panose="02010600030101010101" pitchFamily="2" charset="-122"/>
              </a:rPr>
              <a:t>2.2.3 NoSQL</a:t>
            </a:r>
            <a:r>
              <a:rPr lang="zh-CN" altLang="en-US" dirty="0">
                <a:solidFill>
                  <a:prstClr val="black"/>
                </a:solidFill>
                <a:latin typeface="Calibri"/>
                <a:ea typeface="宋体" panose="02010600030101010101" pitchFamily="2" charset="-122"/>
              </a:rPr>
              <a:t>数据库</a:t>
            </a:r>
            <a:endParaRPr lang="en-US" altLang="zh-CN" dirty="0">
              <a:solidFill>
                <a:prstClr val="black"/>
              </a:solidFill>
              <a:latin typeface="Calibri"/>
              <a:ea typeface="宋体" panose="02010600030101010101" pitchFamily="2" charset="-122"/>
            </a:endParaRPr>
          </a:p>
          <a:p>
            <a:pPr marL="0" indent="0" fontAlgn="base">
              <a:spcAft>
                <a:spcPct val="0"/>
              </a:spcAft>
              <a:buNone/>
            </a:pPr>
            <a:r>
              <a:rPr lang="en-US" altLang="zh-CN" dirty="0">
                <a:solidFill>
                  <a:prstClr val="black"/>
                </a:solidFill>
                <a:latin typeface="Calibri"/>
                <a:ea typeface="宋体" panose="02010600030101010101" pitchFamily="2" charset="-122"/>
              </a:rPr>
              <a:t>2.2.4 </a:t>
            </a:r>
            <a:r>
              <a:rPr lang="zh-CN" altLang="en-US" dirty="0">
                <a:solidFill>
                  <a:prstClr val="black"/>
                </a:solidFill>
                <a:latin typeface="Calibri"/>
                <a:ea typeface="宋体" panose="02010600030101010101" pitchFamily="2" charset="-122"/>
              </a:rPr>
              <a:t>统一数据访问接口</a:t>
            </a:r>
            <a:endParaRPr lang="en-US" altLang="zh-CN" dirty="0">
              <a:solidFill>
                <a:prstClr val="black"/>
              </a:solidFill>
              <a:latin typeface="Calibri"/>
              <a:ea typeface="宋体" panose="02010600030101010101" pitchFamily="2" charset="-122"/>
            </a:endParaRPr>
          </a:p>
          <a:p>
            <a:pPr marL="0" indent="0" fontAlgn="base">
              <a:spcAft>
                <a:spcPct val="0"/>
              </a:spcAft>
              <a:buNone/>
            </a:pP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80769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2.2.1 </a:t>
            </a:r>
            <a:r>
              <a:rPr lang="zh-CN" altLang="en-US" dirty="0"/>
              <a:t>数据清洗与建模</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7</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大数据数据特点</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多种数据源</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异构型数据</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非结构型数据</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影响：</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原始数据很难直接存入数据库</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40624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2.2.1 </a:t>
            </a:r>
            <a:r>
              <a:rPr lang="zh-CN" altLang="en-US" dirty="0"/>
              <a:t>数据清洗与建模</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8</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dirty="0">
                <a:solidFill>
                  <a:prstClr val="black"/>
                </a:solidFill>
                <a:latin typeface="Calibri"/>
                <a:ea typeface="宋体" panose="02010600030101010101" pitchFamily="2" charset="-122"/>
              </a:rPr>
              <a:t>数据清洗：</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合并或去除重复数据项，消除数据错误</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数据抽取</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从多个数据源的数据项中抽取不同值域构成目标数据库的数据结构</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从一个数据源抽取数据项分解成多个结构装载入目标数据库</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28087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422A-E0A6-4630-9D94-80554CB33638}"/>
              </a:ext>
            </a:extLst>
          </p:cNvPr>
          <p:cNvSpPr>
            <a:spLocks noGrp="1"/>
          </p:cNvSpPr>
          <p:nvPr>
            <p:ph type="title"/>
          </p:nvPr>
        </p:nvSpPr>
        <p:spPr/>
        <p:txBody>
          <a:bodyPr/>
          <a:lstStyle/>
          <a:p>
            <a:r>
              <a:rPr lang="en-US" altLang="zh-CN" dirty="0"/>
              <a:t>2.2.1 </a:t>
            </a:r>
            <a:r>
              <a:rPr lang="zh-CN" altLang="en-US" dirty="0"/>
              <a:t>数据清洗与建模</a:t>
            </a:r>
            <a:endParaRPr lang="en-US" altLang="zh-CN" dirty="0"/>
          </a:p>
        </p:txBody>
      </p:sp>
      <p:sp>
        <p:nvSpPr>
          <p:cNvPr id="4" name="页脚占位符 3">
            <a:extLst>
              <a:ext uri="{FF2B5EF4-FFF2-40B4-BE49-F238E27FC236}">
                <a16:creationId xmlns:a16="http://schemas.microsoft.com/office/drawing/2014/main" id="{57126622-DBF4-440F-A6A7-028019EAA595}"/>
              </a:ext>
            </a:extLst>
          </p:cNvPr>
          <p:cNvSpPr>
            <a:spLocks noGrp="1"/>
          </p:cNvSpPr>
          <p:nvPr>
            <p:ph type="ftr" sz="quarter" idx="11"/>
          </p:nvPr>
        </p:nvSpPr>
        <p:spPr/>
        <p:txBody>
          <a:bodyPr/>
          <a:lstStyle/>
          <a:p>
            <a:pPr>
              <a:defRPr/>
            </a:pPr>
            <a:r>
              <a:rPr lang="en-US" altLang="zh-CN">
                <a:latin typeface="Calibri"/>
                <a:ea typeface="宋体" panose="02010600030101010101" pitchFamily="2" charset="-122"/>
              </a:rPr>
              <a:t>Big Data Computing Technology, 2017 Fall</a:t>
            </a:r>
            <a:endParaRPr lang="zh-CN" altLang="en-US">
              <a:latin typeface="Calibri"/>
              <a:ea typeface="宋体" panose="02010600030101010101" pitchFamily="2" charset="-122"/>
            </a:endParaRPr>
          </a:p>
        </p:txBody>
      </p:sp>
      <p:sp>
        <p:nvSpPr>
          <p:cNvPr id="5" name="灯片编号占位符 4">
            <a:extLst>
              <a:ext uri="{FF2B5EF4-FFF2-40B4-BE49-F238E27FC236}">
                <a16:creationId xmlns:a16="http://schemas.microsoft.com/office/drawing/2014/main" id="{1D993206-906B-464B-A303-B03D7DD75DF5}"/>
              </a:ext>
            </a:extLst>
          </p:cNvPr>
          <p:cNvSpPr>
            <a:spLocks noGrp="1"/>
          </p:cNvSpPr>
          <p:nvPr>
            <p:ph type="sldNum" sz="quarter" idx="12"/>
          </p:nvPr>
        </p:nvSpPr>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9</a:t>
            </a:fld>
            <a:endParaRPr lang="zh-CN" altLang="en-US">
              <a:solidFill>
                <a:prstClr val="black">
                  <a:tint val="75000"/>
                </a:prstClr>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F7B87ECF-58CF-4C2F-AC11-82073DB189B8}"/>
              </a:ext>
            </a:extLst>
          </p:cNvPr>
          <p:cNvSpPr txBox="1"/>
          <p:nvPr/>
        </p:nvSpPr>
        <p:spPr>
          <a:xfrm>
            <a:off x="2209800" y="1775532"/>
            <a:ext cx="7772400" cy="3710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b="1" dirty="0">
                <a:solidFill>
                  <a:prstClr val="black"/>
                </a:solidFill>
                <a:latin typeface="Calibri"/>
                <a:ea typeface="宋体" panose="02010600030101010101" pitchFamily="2" charset="-122"/>
              </a:rPr>
              <a:t>数据建模</a:t>
            </a:r>
            <a:endParaRPr lang="en-US" altLang="zh-CN" b="1"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定义</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对实体数据（或用户对数据功能的描述）建立一个抽象模型</a:t>
            </a:r>
            <a:endParaRPr lang="en-US" altLang="zh-CN" dirty="0">
              <a:solidFill>
                <a:prstClr val="black"/>
              </a:solidFill>
              <a:latin typeface="Calibri"/>
              <a:ea typeface="宋体" panose="02010600030101010101" pitchFamily="2" charset="-122"/>
            </a:endParaRPr>
          </a:p>
          <a:p>
            <a:pPr lvl="1" fontAlgn="base">
              <a:spcAft>
                <a:spcPct val="0"/>
              </a:spcAft>
            </a:pPr>
            <a:r>
              <a:rPr lang="zh-CN" altLang="en-US" dirty="0">
                <a:solidFill>
                  <a:prstClr val="black"/>
                </a:solidFill>
                <a:latin typeface="Calibri"/>
                <a:ea typeface="宋体" panose="02010600030101010101" pitchFamily="2" charset="-122"/>
              </a:rPr>
              <a:t>模型主要</a:t>
            </a:r>
            <a:r>
              <a:rPr lang="zh-CN" altLang="zh-CN" dirty="0">
                <a:solidFill>
                  <a:prstClr val="black"/>
                </a:solidFill>
                <a:latin typeface="Calibri"/>
                <a:ea typeface="宋体" panose="02010600030101010101" pitchFamily="2" charset="-122"/>
              </a:rPr>
              <a:t>包括元数据、数据结构、属性、值域、关联关系、一致性、时效性等元素。</a:t>
            </a:r>
            <a:endParaRPr lang="en-US" altLang="zh-CN" dirty="0">
              <a:solidFill>
                <a:prstClr val="black"/>
              </a:solidFill>
              <a:latin typeface="Calibri"/>
              <a:ea typeface="宋体" panose="02010600030101010101" pitchFamily="2" charset="-122"/>
            </a:endParaRPr>
          </a:p>
          <a:p>
            <a:pPr fontAlgn="base">
              <a:spcAft>
                <a:spcPct val="0"/>
              </a:spcAft>
            </a:pPr>
            <a:r>
              <a:rPr lang="zh-CN" altLang="en-US" dirty="0">
                <a:solidFill>
                  <a:prstClr val="black"/>
                </a:solidFill>
                <a:latin typeface="Calibri"/>
                <a:ea typeface="宋体" panose="02010600030101010101" pitchFamily="2" charset="-122"/>
              </a:rPr>
              <a:t>意义</a:t>
            </a:r>
            <a:endParaRPr lang="en-US" altLang="zh-CN" dirty="0">
              <a:solidFill>
                <a:prstClr val="black"/>
              </a:solidFill>
              <a:latin typeface="Calibri"/>
              <a:ea typeface="宋体" panose="02010600030101010101" pitchFamily="2" charset="-122"/>
            </a:endParaRPr>
          </a:p>
          <a:p>
            <a:pPr lvl="1" fontAlgn="base">
              <a:spcAft>
                <a:spcPct val="0"/>
              </a:spcAft>
            </a:pPr>
            <a:r>
              <a:rPr lang="zh-CN" altLang="zh-CN" dirty="0">
                <a:solidFill>
                  <a:prstClr val="black"/>
                </a:solidFill>
                <a:latin typeface="Calibri"/>
                <a:ea typeface="宋体" panose="02010600030101010101" pitchFamily="2" charset="-122"/>
              </a:rPr>
              <a:t>为进一步的数据存储结构设计、数据库设计和计算模型提供了参考依据</a:t>
            </a:r>
            <a:endParaRPr lang="en-US" altLang="zh-CN"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9944818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4877</Words>
  <Application>Microsoft Office PowerPoint</Application>
  <PresentationFormat>宽屏</PresentationFormat>
  <Paragraphs>537</Paragraphs>
  <Slides>43</Slides>
  <Notes>39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等线</vt:lpstr>
      <vt:lpstr>宋体</vt:lpstr>
      <vt:lpstr>Arial</vt:lpstr>
      <vt:lpstr>Calibri</vt:lpstr>
      <vt:lpstr>Times New Roman</vt:lpstr>
      <vt:lpstr>Office 主题</vt:lpstr>
      <vt:lpstr>Lecture 2 大数据计算体系</vt:lpstr>
      <vt:lpstr>2.1大数据计算体系综述</vt:lpstr>
      <vt:lpstr>2.1大数据计算体系综述</vt:lpstr>
      <vt:lpstr>2.1大数据计算体系综述</vt:lpstr>
      <vt:lpstr>2.1大数据计算体系综述</vt:lpstr>
      <vt:lpstr>2.2 数据存储系统</vt:lpstr>
      <vt:lpstr>2.2.1 数据清洗与建模</vt:lpstr>
      <vt:lpstr>2.2.1 数据清洗与建模</vt:lpstr>
      <vt:lpstr>2.2.1 数据清洗与建模</vt:lpstr>
      <vt:lpstr>2.2.1 数据清洗与建模</vt:lpstr>
      <vt:lpstr>2.2.1 数据清洗与建模</vt:lpstr>
      <vt:lpstr>2.2.2 分布式文件系统</vt:lpstr>
      <vt:lpstr>2.2.2 分布式文件系统</vt:lpstr>
      <vt:lpstr>2.2.2 分布式文件系统</vt:lpstr>
      <vt:lpstr>2.2.2 分布式文件系统</vt:lpstr>
      <vt:lpstr>2.2.2 分布式文件系统</vt:lpstr>
      <vt:lpstr>2.2.2 分布式文件系统</vt:lpstr>
      <vt:lpstr>2.2.2 分布式文件系统</vt:lpstr>
      <vt:lpstr>2.2.3 NoSQL数据库</vt:lpstr>
      <vt:lpstr>2.2.3 NoSQL数据库</vt:lpstr>
      <vt:lpstr>2.2.3 NoSQL数据库</vt:lpstr>
      <vt:lpstr>2.2.3 NoSQL数据库</vt:lpstr>
      <vt:lpstr>2.2.3 NoSQL数据库</vt:lpstr>
      <vt:lpstr>2.2.3 NoSQL数据库</vt:lpstr>
      <vt:lpstr>2.2.4 统一数据访问接口</vt:lpstr>
      <vt:lpstr>2.2.4 统一数据访问接口</vt:lpstr>
      <vt:lpstr>2.2.4 统一数据访问接口</vt:lpstr>
      <vt:lpstr>2.2.4 统一数据访问接口</vt:lpstr>
      <vt:lpstr>2.2.4 统一数据访问接口</vt:lpstr>
      <vt:lpstr>2.2.4 统一数据访问接口</vt:lpstr>
      <vt:lpstr>2.3 数据处理系统</vt:lpstr>
      <vt:lpstr>2.3.1 数据分析算法</vt:lpstr>
      <vt:lpstr>PowerPoint 演示文稿</vt:lpstr>
      <vt:lpstr>2.3.1 数据分析算法</vt:lpstr>
      <vt:lpstr>2.3.1 数据分析算法</vt:lpstr>
      <vt:lpstr>2.3.2 计算处理模型</vt:lpstr>
      <vt:lpstr>2.3.2 计算处理模型</vt:lpstr>
      <vt:lpstr>2.3.2 计算处理模型</vt:lpstr>
      <vt:lpstr>2.3.2 计算处理模型</vt:lpstr>
      <vt:lpstr>2.3.2 计算处理模型</vt:lpstr>
      <vt:lpstr>2.3.3 计算平台与引擎</vt:lpstr>
      <vt:lpstr>2.4 数据应用系统</vt:lpstr>
      <vt:lpstr>2.4 数据应用系统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孟成真</dc:creator>
  <cp:lastModifiedBy>Thinker Deep_</cp:lastModifiedBy>
  <cp:revision>6</cp:revision>
  <dcterms:created xsi:type="dcterms:W3CDTF">2017-08-16T03:03:10Z</dcterms:created>
  <dcterms:modified xsi:type="dcterms:W3CDTF">2018-05-24T03:12:05Z</dcterms:modified>
</cp:coreProperties>
</file>