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6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12" autoAdjust="0"/>
  </p:normalViewPr>
  <p:slideViewPr>
    <p:cSldViewPr snapToGrid="0">
      <p:cViewPr varScale="1">
        <p:scale>
          <a:sx n="63" d="100"/>
          <a:sy n="63" d="100"/>
        </p:scale>
        <p:origin x="-1397" y="-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92213-D338-46DB-A63B-50A812D127FD}" type="datetimeFigureOut">
              <a:rPr lang="zh-CN" altLang="en-US" smtClean="0"/>
              <a:pPr/>
              <a:t>2018/3/28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AAC0A-7F4F-4D63-B057-37D3B9BF6BCA}" type="slidenum">
              <a:rPr lang="zh-CN" altLang="en-US" smtClean="0"/>
              <a:pPr/>
              <a:t>‹#›</a:t>
            </a:fld>
            <a:endParaRPr lang="zh-CN" altLang="en-US"/>
          </a:p>
        </p:txBody>
      </p:sp>
    </p:spTree>
    <p:extLst>
      <p:ext uri="{BB962C8B-B14F-4D97-AF65-F5344CB8AC3E}">
        <p14:creationId xmlns:p14="http://schemas.microsoft.com/office/powerpoint/2010/main" xmlns="" val="380330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ib.csdn.net/base/hadoop"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lib.csdn.net/base/javae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单机模式</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安装时的默认模式，不对配置文件进行修改，使用本地文件系统，</a:t>
            </a:r>
            <a:r>
              <a:rPr lang="en-US" altLang="zh-CN" sz="1200" u="none" strike="noStrike" kern="1200" dirty="0">
                <a:solidFill>
                  <a:schemeClr val="tx1"/>
                </a:solidFill>
                <a:effectLst/>
                <a:latin typeface="+mn-lt"/>
                <a:ea typeface="+mn-ea"/>
                <a:cs typeface="+mn-cs"/>
                <a:hlinkClick r:id="rId3" tooltip="Hadoop知识库"/>
              </a:rPr>
              <a:t>Hadoop</a:t>
            </a:r>
            <a:r>
              <a:rPr lang="zh-CN" altLang="zh-CN" sz="1200" kern="1200" dirty="0">
                <a:solidFill>
                  <a:schemeClr val="tx1"/>
                </a:solidFill>
                <a:effectLst/>
                <a:latin typeface="+mn-lt"/>
                <a:ea typeface="+mn-ea"/>
                <a:cs typeface="+mn-cs"/>
              </a:rPr>
              <a:t>不启动</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JobTracker</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TaskTracker</a:t>
            </a:r>
            <a:r>
              <a:rPr lang="zh-CN" altLang="zh-CN" sz="1200" kern="1200" dirty="0">
                <a:solidFill>
                  <a:schemeClr val="tx1"/>
                </a:solidFill>
                <a:effectLst/>
                <a:latin typeface="+mn-lt"/>
                <a:ea typeface="+mn-ea"/>
                <a:cs typeface="+mn-cs"/>
              </a:rPr>
              <a:t>等守护进程，这是一种用来对</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程序进行查错和调试的模式。</a:t>
            </a:r>
          </a:p>
          <a:p>
            <a:r>
              <a:rPr lang="zh-CN" altLang="zh-CN" sz="1200" b="1" kern="1200" dirty="0">
                <a:solidFill>
                  <a:schemeClr val="tx1"/>
                </a:solidFill>
                <a:effectLst/>
                <a:latin typeface="+mn-lt"/>
                <a:ea typeface="+mn-ea"/>
                <a:cs typeface="+mn-cs"/>
              </a:rPr>
              <a:t>虚拟分布模式</a:t>
            </a:r>
            <a:r>
              <a:rPr lang="zh-CN" altLang="zh-CN" sz="1200" kern="1200" dirty="0">
                <a:solidFill>
                  <a:schemeClr val="tx1"/>
                </a:solidFill>
                <a:effectLst/>
                <a:latin typeface="+mn-lt"/>
                <a:ea typeface="+mn-ea"/>
                <a:cs typeface="+mn-cs"/>
              </a:rPr>
              <a:t>：在一台机器上用软件模拟多节点集群，每个守护进程（</a:t>
            </a:r>
            <a:r>
              <a:rPr lang="en-US" altLang="zh-CN" sz="1200" kern="1200" dirty="0">
                <a:solidFill>
                  <a:schemeClr val="tx1"/>
                </a:solidFill>
                <a:effectLst/>
                <a:latin typeface="+mn-lt"/>
                <a:ea typeface="+mn-ea"/>
                <a:cs typeface="+mn-cs"/>
              </a:rPr>
              <a:t>daemon</a:t>
            </a:r>
            <a:r>
              <a:rPr lang="zh-CN" altLang="zh-CN" sz="1200" kern="1200" dirty="0">
                <a:solidFill>
                  <a:schemeClr val="tx1"/>
                </a:solidFill>
                <a:effectLst/>
                <a:latin typeface="+mn-lt"/>
                <a:ea typeface="+mn-ea"/>
                <a:cs typeface="+mn-cs"/>
              </a:rPr>
              <a:t>）都以</a:t>
            </a:r>
            <a:r>
              <a:rPr lang="en-US" altLang="zh-CN" sz="1200" u="none" strike="noStrike" kern="1200" dirty="0">
                <a:solidFill>
                  <a:schemeClr val="tx1"/>
                </a:solidFill>
                <a:effectLst/>
                <a:latin typeface="+mn-lt"/>
                <a:ea typeface="+mn-ea"/>
                <a:cs typeface="+mn-cs"/>
                <a:hlinkClick r:id="rId4" tooltip="Java EE知识库"/>
              </a:rPr>
              <a:t>Java</a:t>
            </a:r>
            <a:r>
              <a:rPr lang="zh-CN" altLang="zh-CN" sz="1200" kern="1200" dirty="0">
                <a:solidFill>
                  <a:schemeClr val="tx1"/>
                </a:solidFill>
                <a:effectLst/>
                <a:latin typeface="+mn-lt"/>
                <a:ea typeface="+mn-ea"/>
                <a:cs typeface="+mn-cs"/>
              </a:rPr>
              <a:t>进程形式运行。与单机模式比较增加了代码调试功能，允许检查内存使用情况和读写</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文件系统。需修改</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个配置文件：</a:t>
            </a:r>
            <a:r>
              <a:rPr lang="en-US" altLang="zh-CN" sz="1200" kern="1200" dirty="0">
                <a:solidFill>
                  <a:schemeClr val="tx1"/>
                </a:solidFill>
                <a:effectLst/>
                <a:latin typeface="+mn-lt"/>
                <a:ea typeface="+mn-ea"/>
                <a:cs typeface="+mn-cs"/>
              </a:rPr>
              <a:t>core-site.xml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hdfs-site.xml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mapred-site.xml</a:t>
            </a:r>
            <a:r>
              <a:rPr lang="zh-CN" altLang="zh-CN" sz="1200" kern="1200" dirty="0">
                <a:solidFill>
                  <a:schemeClr val="tx1"/>
                </a:solidFill>
                <a:effectLst/>
                <a:latin typeface="+mn-lt"/>
                <a:ea typeface="+mn-ea"/>
                <a:cs typeface="+mn-cs"/>
              </a:rPr>
              <a:t>并格式化文件系统。</a:t>
            </a:r>
          </a:p>
          <a:p>
            <a:r>
              <a:rPr lang="zh-CN" altLang="zh-CN" sz="1200" b="1" kern="1200" dirty="0">
                <a:solidFill>
                  <a:schemeClr val="tx1"/>
                </a:solidFill>
                <a:effectLst/>
                <a:latin typeface="+mn-lt"/>
                <a:ea typeface="+mn-ea"/>
                <a:cs typeface="+mn-cs"/>
              </a:rPr>
              <a:t>完全分布模式</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安装运行在多台主机上，构成一个真实的</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集群，在所有的节点上安装</a:t>
            </a:r>
            <a:r>
              <a:rPr lang="en-US" altLang="zh-CN" sz="1200" kern="1200" dirty="0">
                <a:solidFill>
                  <a:schemeClr val="tx1"/>
                </a:solidFill>
                <a:effectLst/>
                <a:latin typeface="+mn-lt"/>
                <a:ea typeface="+mn-ea"/>
                <a:cs typeface="+mn-cs"/>
              </a:rPr>
              <a:t>JDK</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，相互通过高速局域网连接。各节点间设置</a:t>
            </a:r>
            <a:r>
              <a:rPr lang="en-US" altLang="zh-CN" sz="1200" kern="1200" dirty="0">
                <a:solidFill>
                  <a:schemeClr val="tx1"/>
                </a:solidFill>
                <a:effectLst/>
                <a:latin typeface="+mn-lt"/>
                <a:ea typeface="+mn-ea"/>
                <a:cs typeface="+mn-cs"/>
              </a:rPr>
              <a:t>SSH</a:t>
            </a:r>
            <a:r>
              <a:rPr lang="zh-CN" altLang="zh-CN" sz="1200" kern="1200" dirty="0">
                <a:solidFill>
                  <a:schemeClr val="tx1"/>
                </a:solidFill>
                <a:effectLst/>
                <a:latin typeface="+mn-lt"/>
                <a:ea typeface="+mn-ea"/>
                <a:cs typeface="+mn-cs"/>
              </a:rPr>
              <a:t>免密码登录，将各个从节点生成的公钥添加到主节点的信任列表。需要修改</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个配置文件：</a:t>
            </a:r>
            <a:r>
              <a:rPr lang="en-US" altLang="zh-CN" sz="1200" kern="1200" dirty="0">
                <a:solidFill>
                  <a:schemeClr val="tx1"/>
                </a:solidFill>
                <a:effectLst/>
                <a:latin typeface="+mn-lt"/>
                <a:ea typeface="+mn-ea"/>
                <a:cs typeface="+mn-cs"/>
              </a:rPr>
              <a:t>core-site.xml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hdfs-site.xml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mapred-site.xml</a:t>
            </a:r>
            <a:r>
              <a:rPr lang="zh-CN" altLang="zh-CN" sz="1200" kern="1200" dirty="0">
                <a:solidFill>
                  <a:schemeClr val="tx1"/>
                </a:solidFill>
                <a:effectLst/>
                <a:latin typeface="+mn-lt"/>
                <a:ea typeface="+mn-ea"/>
                <a:cs typeface="+mn-cs"/>
              </a:rPr>
              <a:t>并格式化文件系统。</a:t>
            </a:r>
            <a:endParaRPr lang="zh-CN" altLang="en-US" dirty="0"/>
          </a:p>
        </p:txBody>
      </p:sp>
    </p:spTree>
    <p:extLst>
      <p:ext uri="{BB962C8B-B14F-4D97-AF65-F5344CB8AC3E}">
        <p14:creationId xmlns:p14="http://schemas.microsoft.com/office/powerpoint/2010/main" xmlns="" val="138192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）命名空间的限制：由于管理命名空间的名称节点进程是保存在内存中，因此名称节点能够容纳的对象（文件、块）的个数会受到内存空间大小的限制；</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）性能的瓶颈：整个分布式文件系统的吞吐量，受限于单个名称节点的吞吐量；</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）单点失效（</a:t>
            </a:r>
            <a:r>
              <a:rPr lang="en-US" altLang="zh-CN" sz="1200" kern="1200" dirty="0">
                <a:solidFill>
                  <a:schemeClr val="tx1"/>
                </a:solidFill>
                <a:effectLst/>
                <a:latin typeface="+mn-lt"/>
                <a:ea typeface="+mn-ea"/>
                <a:cs typeface="+mn-cs"/>
              </a:rPr>
              <a:t>SPOF</a:t>
            </a:r>
            <a:r>
              <a:rPr lang="zh-CN" altLang="zh-CN" sz="1200" kern="1200" dirty="0">
                <a:solidFill>
                  <a:schemeClr val="tx1"/>
                </a:solidFill>
                <a:effectLst/>
                <a:latin typeface="+mn-lt"/>
                <a:ea typeface="+mn-ea"/>
                <a:cs typeface="+mn-cs"/>
              </a:rPr>
              <a:t>）问题：一旦这个唯一的名称节点发生故障，会导致整个集群变得不可用。</a:t>
            </a:r>
          </a:p>
          <a:p>
            <a:endParaRPr lang="zh-CN" altLang="en-US" dirty="0"/>
          </a:p>
        </p:txBody>
      </p:sp>
    </p:spTree>
    <p:extLst>
      <p:ext uri="{BB962C8B-B14F-4D97-AF65-F5344CB8AC3E}">
        <p14:creationId xmlns:p14="http://schemas.microsoft.com/office/powerpoint/2010/main" xmlns="" val="670226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1396895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a:solidFill>
                  <a:schemeClr val="tx1"/>
                </a:solidFill>
                <a:effectLst/>
                <a:latin typeface="+mn-lt"/>
                <a:ea typeface="+mn-ea"/>
                <a:cs typeface="+mn-cs"/>
              </a:rPr>
              <a:t>有利于大规模文件存储：一个大规模文件可以被分拆成若干个文件块，不同的文件块可以被分发到不同的节点上，因此，一个文件的大小不会受到单个节点存储容量的限制，文件规模可以远远大于网络中任意节点的存储容量</a:t>
            </a:r>
          </a:p>
          <a:p>
            <a:pPr lvl="0"/>
            <a:r>
              <a:rPr lang="zh-CN" altLang="zh-CN" sz="1200" kern="1200" dirty="0">
                <a:solidFill>
                  <a:schemeClr val="tx1"/>
                </a:solidFill>
                <a:effectLst/>
                <a:latin typeface="+mn-lt"/>
                <a:ea typeface="+mn-ea"/>
                <a:cs typeface="+mn-cs"/>
              </a:rPr>
              <a:t>适合数据备份：每个文件块都可以冗余存储到多个节点上，大大提高了系统的容错性和可用性</a:t>
            </a:r>
          </a:p>
          <a:p>
            <a:pPr lvl="0"/>
            <a:r>
              <a:rPr lang="zh-CN" altLang="zh-CN" sz="1200" kern="1200" dirty="0">
                <a:solidFill>
                  <a:schemeClr val="tx1"/>
                </a:solidFill>
                <a:effectLst/>
                <a:latin typeface="+mn-lt"/>
                <a:ea typeface="+mn-ea"/>
                <a:cs typeface="+mn-cs"/>
              </a:rPr>
              <a:t>系统设计简化：首先简化了存储管理，因为文件块大小是固定的，这样就可以很容易计算出一个节点可以存储多少文件块；其次方便了元数据的管理，元数据不需要和文件块一起存储，可以由其他系统负责管理元数据</a:t>
            </a:r>
          </a:p>
          <a:p>
            <a:endParaRPr lang="zh-CN" altLang="en-US" dirty="0"/>
          </a:p>
        </p:txBody>
      </p:sp>
    </p:spTree>
    <p:extLst>
      <p:ext uri="{BB962C8B-B14F-4D97-AF65-F5344CB8AC3E}">
        <p14:creationId xmlns:p14="http://schemas.microsoft.com/office/powerpoint/2010/main" xmlns="" val="751315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90281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dirty="0" err="1">
                <a:solidFill>
                  <a:schemeClr val="tx1"/>
                </a:solidFill>
                <a:effectLst/>
                <a:latin typeface="+mn-lt"/>
                <a:ea typeface="+mn-ea"/>
                <a:cs typeface="+mn-cs"/>
              </a:rPr>
              <a:t>FsImage</a:t>
            </a:r>
            <a:r>
              <a:rPr lang="zh-CN" altLang="zh-CN" sz="1200" b="1" kern="1200" dirty="0">
                <a:solidFill>
                  <a:schemeClr val="tx1"/>
                </a:solidFill>
                <a:effectLst/>
                <a:latin typeface="+mn-lt"/>
                <a:ea typeface="+mn-ea"/>
                <a:cs typeface="+mn-cs"/>
              </a:rPr>
              <a:t>文件</a:t>
            </a:r>
            <a:r>
              <a:rPr lang="zh-CN" altLang="en-US"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包含所有目录和文件</a:t>
            </a:r>
            <a:r>
              <a:rPr lang="en-US" altLang="zh-CN" sz="1200" kern="1200" dirty="0" err="1">
                <a:solidFill>
                  <a:schemeClr val="tx1"/>
                </a:solidFill>
                <a:effectLst/>
                <a:latin typeface="+mn-lt"/>
                <a:ea typeface="+mn-ea"/>
                <a:cs typeface="+mn-cs"/>
              </a:rPr>
              <a:t>inode</a:t>
            </a:r>
            <a:r>
              <a:rPr lang="zh-CN" altLang="zh-CN" sz="1200" kern="1200" dirty="0">
                <a:solidFill>
                  <a:schemeClr val="tx1"/>
                </a:solidFill>
                <a:effectLst/>
                <a:latin typeface="+mn-lt"/>
                <a:ea typeface="+mn-ea"/>
                <a:cs typeface="+mn-cs"/>
              </a:rPr>
              <a:t>的序列化形式，每个</a:t>
            </a:r>
            <a:r>
              <a:rPr lang="en-US" altLang="zh-CN" sz="1200" kern="1200" dirty="0" err="1">
                <a:solidFill>
                  <a:schemeClr val="tx1"/>
                </a:solidFill>
                <a:effectLst/>
                <a:latin typeface="+mn-lt"/>
                <a:ea typeface="+mn-ea"/>
                <a:cs typeface="+mn-cs"/>
              </a:rPr>
              <a:t>inode</a:t>
            </a:r>
            <a:r>
              <a:rPr lang="zh-CN" altLang="zh-CN" sz="1200" kern="1200" dirty="0">
                <a:solidFill>
                  <a:schemeClr val="tx1"/>
                </a:solidFill>
                <a:effectLst/>
                <a:latin typeface="+mn-lt"/>
                <a:ea typeface="+mn-ea"/>
                <a:cs typeface="+mn-cs"/>
              </a:rPr>
              <a:t>是一个文件或目录的元数据的内部表示</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文件元数据</a:t>
            </a:r>
            <a:r>
              <a:rPr lang="zh-CN" altLang="en-US"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包含诸如文件复制等级、修改和访问时间、访问权限、块大小以及组成文件的块等信息</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目录元数据</a:t>
            </a:r>
            <a:r>
              <a:rPr lang="zh-CN" altLang="en-US"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则包含修改时间、权限和配额元数据等。 </a:t>
            </a:r>
          </a:p>
          <a:p>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文件并没有把文件</a:t>
            </a:r>
            <a:r>
              <a:rPr lang="en-US" altLang="zh-CN" sz="1200" kern="1200" dirty="0">
                <a:solidFill>
                  <a:schemeClr val="tx1"/>
                </a:solidFill>
                <a:effectLst/>
                <a:latin typeface="+mn-lt"/>
                <a:ea typeface="+mn-ea"/>
                <a:cs typeface="+mn-cs"/>
              </a:rPr>
              <a:t> -&gt; block -&gt; </a:t>
            </a:r>
            <a:r>
              <a:rPr lang="zh-CN" altLang="zh-CN" sz="1200" kern="1200" dirty="0">
                <a:solidFill>
                  <a:schemeClr val="tx1"/>
                </a:solidFill>
                <a:effectLst/>
                <a:latin typeface="+mn-lt"/>
                <a:ea typeface="+mn-ea"/>
                <a:cs typeface="+mn-cs"/>
              </a:rPr>
              <a:t>节点的映射表静态存储在某个节点，而是由名称节点进程把这个映射关系表装载并保留在内存中。当一个数据节点加入</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集群时，数据节点会把自己所包含的块列表通知给名称节点，由后者对内存的映射表进行更新，以确保名称节点掌握的块映射表是最新的。</a:t>
            </a:r>
            <a:endParaRPr lang="zh-CN" altLang="en-US" dirty="0"/>
          </a:p>
        </p:txBody>
      </p:sp>
    </p:spTree>
    <p:extLst>
      <p:ext uri="{BB962C8B-B14F-4D97-AF65-F5344CB8AC3E}">
        <p14:creationId xmlns:p14="http://schemas.microsoft.com/office/powerpoint/2010/main" xmlns="" val="2369971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Roll edits</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进程会定期和</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通信，请求其停止使用</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文件，暂时将新的写操作写到一个新的文件</a:t>
            </a:r>
            <a:r>
              <a:rPr lang="en-US" altLang="zh-CN" sz="1200" kern="1200" dirty="0" err="1">
                <a:solidFill>
                  <a:schemeClr val="tx1"/>
                </a:solidFill>
                <a:effectLst/>
                <a:latin typeface="+mn-lt"/>
                <a:ea typeface="+mn-ea"/>
                <a:cs typeface="+mn-cs"/>
              </a:rPr>
              <a:t>edit.new</a:t>
            </a:r>
            <a:r>
              <a:rPr lang="zh-CN" altLang="zh-CN" sz="1200" kern="1200" dirty="0">
                <a:solidFill>
                  <a:schemeClr val="tx1"/>
                </a:solidFill>
                <a:effectLst/>
                <a:latin typeface="+mn-lt"/>
                <a:ea typeface="+mn-ea"/>
                <a:cs typeface="+mn-cs"/>
              </a:rPr>
              <a:t>上来，这个操作是瞬间完成，上层写日志的函数完全感觉不到差别；</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Retrieve </a:t>
            </a:r>
            <a:r>
              <a:rPr lang="en-US" altLang="zh-CN" sz="1200" kern="1200" dirty="0" err="1">
                <a:solidFill>
                  <a:schemeClr val="tx1"/>
                </a:solidFill>
                <a:effectLst/>
                <a:latin typeface="+mn-lt"/>
                <a:ea typeface="+mn-ea"/>
                <a:cs typeface="+mn-cs"/>
              </a:rPr>
              <a:t>FsImage</a:t>
            </a:r>
            <a:r>
              <a:rPr lang="en-US" altLang="zh-CN" sz="1200" kern="1200" dirty="0">
                <a:solidFill>
                  <a:schemeClr val="tx1"/>
                </a:solidFill>
                <a:effectLst/>
                <a:latin typeface="+mn-lt"/>
                <a:ea typeface="+mn-ea"/>
                <a:cs typeface="+mn-cs"/>
              </a:rPr>
              <a:t> and edits from </a:t>
            </a:r>
            <a:r>
              <a:rPr lang="en-US" altLang="zh-CN" sz="1200" kern="1200" dirty="0" err="1">
                <a:solidFill>
                  <a:schemeClr val="tx1"/>
                </a:solidFill>
                <a:effectLst/>
                <a:latin typeface="+mn-lt"/>
                <a:ea typeface="+mn-ea"/>
                <a:cs typeface="+mn-cs"/>
              </a:rPr>
              <a:t>NameNode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进程通过</a:t>
            </a:r>
            <a:r>
              <a:rPr lang="en-US" altLang="zh-CN" sz="1200" kern="1200" dirty="0">
                <a:solidFill>
                  <a:schemeClr val="tx1"/>
                </a:solidFill>
                <a:effectLst/>
                <a:latin typeface="+mn-lt"/>
                <a:ea typeface="+mn-ea"/>
                <a:cs typeface="+mn-cs"/>
              </a:rPr>
              <a:t>HTTP GET</a:t>
            </a:r>
            <a:r>
              <a:rPr lang="zh-CN" altLang="zh-CN" sz="1200" kern="1200" dirty="0">
                <a:solidFill>
                  <a:schemeClr val="tx1"/>
                </a:solidFill>
                <a:effectLst/>
                <a:latin typeface="+mn-lt"/>
                <a:ea typeface="+mn-ea"/>
                <a:cs typeface="+mn-cs"/>
              </a:rPr>
              <a:t>方式从</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取得</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文件，并下载到本地相应目录下；</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Merge: </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进程将下载的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载入到内存，然后一条一条地执行</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文件中的各项更新操作，使得内存中的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保持最新，这个过程就是</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文件的合并；</a:t>
            </a: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Transfer checkpoint to </a:t>
            </a:r>
            <a:r>
              <a:rPr lang="en-US" altLang="zh-CN" sz="1200" kern="1200" dirty="0" err="1">
                <a:solidFill>
                  <a:schemeClr val="tx1"/>
                </a:solidFill>
                <a:effectLst/>
                <a:latin typeface="+mn-lt"/>
                <a:ea typeface="+mn-ea"/>
                <a:cs typeface="+mn-cs"/>
              </a:rPr>
              <a:t>NameNode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执行完</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）操作之后，会通过</a:t>
            </a:r>
            <a:r>
              <a:rPr lang="en-US" altLang="zh-CN" sz="1200" kern="1200" dirty="0">
                <a:solidFill>
                  <a:schemeClr val="tx1"/>
                </a:solidFill>
                <a:effectLst/>
                <a:latin typeface="+mn-lt"/>
                <a:ea typeface="+mn-ea"/>
                <a:cs typeface="+mn-cs"/>
              </a:rPr>
              <a:t>post</a:t>
            </a:r>
            <a:r>
              <a:rPr lang="zh-CN" altLang="zh-CN" sz="1200" kern="1200" dirty="0">
                <a:solidFill>
                  <a:schemeClr val="tx1"/>
                </a:solidFill>
                <a:effectLst/>
                <a:latin typeface="+mn-lt"/>
                <a:ea typeface="+mn-ea"/>
                <a:cs typeface="+mn-cs"/>
              </a:rPr>
              <a:t>方式将新的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文件发送到</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节点上；</a:t>
            </a: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Roll again: </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将从</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接收到的新的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替换旧的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文件，同时将</a:t>
            </a:r>
            <a:r>
              <a:rPr lang="en-US" altLang="zh-CN" sz="1200" kern="1200" dirty="0" err="1">
                <a:solidFill>
                  <a:schemeClr val="tx1"/>
                </a:solidFill>
                <a:effectLst/>
                <a:latin typeface="+mn-lt"/>
                <a:ea typeface="+mn-ea"/>
                <a:cs typeface="+mn-cs"/>
              </a:rPr>
              <a:t>edit.new</a:t>
            </a:r>
            <a:r>
              <a:rPr lang="zh-CN" altLang="zh-CN" sz="1200" kern="1200" dirty="0">
                <a:solidFill>
                  <a:schemeClr val="tx1"/>
                </a:solidFill>
                <a:effectLst/>
                <a:latin typeface="+mn-lt"/>
                <a:ea typeface="+mn-ea"/>
                <a:cs typeface="+mn-cs"/>
              </a:rPr>
              <a:t>替换原来的</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文件，这个过程使得</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文件重新变小。</a:t>
            </a:r>
          </a:p>
          <a:p>
            <a:endParaRPr lang="zh-CN" altLang="en-US" dirty="0"/>
          </a:p>
        </p:txBody>
      </p:sp>
    </p:spTree>
    <p:extLst>
      <p:ext uri="{BB962C8B-B14F-4D97-AF65-F5344CB8AC3E}">
        <p14:creationId xmlns:p14="http://schemas.microsoft.com/office/powerpoint/2010/main" xmlns="" val="3054630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479437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）打开文件（</a:t>
            </a:r>
            <a:r>
              <a:rPr lang="en-US" altLang="zh-CN" sz="1200" kern="1200" dirty="0">
                <a:solidFill>
                  <a:schemeClr val="tx1"/>
                </a:solidFill>
                <a:effectLst/>
                <a:latin typeface="+mn-lt"/>
                <a:ea typeface="+mn-ea"/>
                <a:cs typeface="+mn-cs"/>
              </a:rPr>
              <a:t>open file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客户端通过</a:t>
            </a:r>
            <a:r>
              <a:rPr lang="en-US" altLang="zh-CN" sz="1200" kern="1200" dirty="0" err="1">
                <a:solidFill>
                  <a:schemeClr val="tx1"/>
                </a:solidFill>
                <a:effectLst/>
                <a:latin typeface="+mn-lt"/>
                <a:ea typeface="+mn-ea"/>
                <a:cs typeface="+mn-cs"/>
              </a:rPr>
              <a:t>FileSystem</a:t>
            </a:r>
            <a:r>
              <a:rPr lang="zh-CN" altLang="zh-CN" sz="1200" kern="1200" dirty="0">
                <a:solidFill>
                  <a:schemeClr val="tx1"/>
                </a:solidFill>
                <a:effectLst/>
                <a:latin typeface="+mn-lt"/>
                <a:ea typeface="+mn-ea"/>
                <a:cs typeface="+mn-cs"/>
              </a:rPr>
              <a:t>打开文件，执行代码如下：</a:t>
            </a: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import </a:t>
            </a:r>
            <a:r>
              <a:rPr lang="en-US" altLang="zh-CN" sz="1200" i="1" kern="1200" dirty="0" err="1">
                <a:solidFill>
                  <a:schemeClr val="tx1"/>
                </a:solidFill>
                <a:effectLst/>
                <a:latin typeface="+mn-lt"/>
                <a:ea typeface="+mn-ea"/>
                <a:cs typeface="+mn-cs"/>
              </a:rPr>
              <a:t>org.apache.hadoop.fs.FileSystem</a:t>
            </a:r>
            <a:r>
              <a:rPr lang="en-US" altLang="zh-CN" sz="1200" i="1"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Configuration </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 = new Configuration();</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FileSystem</a:t>
            </a:r>
            <a:r>
              <a:rPr lang="en-US" altLang="zh-CN" sz="1200" i="1" kern="1200" dirty="0">
                <a:solidFill>
                  <a:schemeClr val="tx1"/>
                </a:solidFill>
                <a:effectLst/>
                <a:latin typeface="+mn-lt"/>
                <a:ea typeface="+mn-ea"/>
                <a:cs typeface="+mn-cs"/>
              </a:rPr>
              <a:t> fs = </a:t>
            </a:r>
            <a:r>
              <a:rPr lang="en-US" altLang="zh-CN" sz="1200" i="1" kern="1200" dirty="0" err="1">
                <a:solidFill>
                  <a:schemeClr val="tx1"/>
                </a:solidFill>
                <a:effectLst/>
                <a:latin typeface="+mn-lt"/>
                <a:ea typeface="+mn-ea"/>
                <a:cs typeface="+mn-cs"/>
              </a:rPr>
              <a:t>FileSystem.get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FSDataInputStream</a:t>
            </a:r>
            <a:r>
              <a:rPr lang="en-US" altLang="zh-CN" sz="1200" i="1" kern="1200" dirty="0">
                <a:solidFill>
                  <a:schemeClr val="tx1"/>
                </a:solidFill>
                <a:effectLst/>
                <a:latin typeface="+mn-lt"/>
                <a:ea typeface="+mn-ea"/>
                <a:cs typeface="+mn-cs"/>
              </a:rPr>
              <a:t> in = </a:t>
            </a:r>
            <a:r>
              <a:rPr lang="en-US" altLang="zh-CN" sz="1200" i="1" kern="1200" dirty="0" err="1">
                <a:solidFill>
                  <a:schemeClr val="tx1"/>
                </a:solidFill>
                <a:effectLst/>
                <a:latin typeface="+mn-lt"/>
                <a:ea typeface="+mn-ea"/>
                <a:cs typeface="+mn-cs"/>
              </a:rPr>
              <a:t>fs.open</a:t>
            </a:r>
            <a:r>
              <a:rPr lang="en-US" altLang="zh-CN" sz="1200" i="1" kern="1200" dirty="0">
                <a:solidFill>
                  <a:schemeClr val="tx1"/>
                </a:solidFill>
                <a:effectLst/>
                <a:latin typeface="+mn-lt"/>
                <a:ea typeface="+mn-ea"/>
                <a:cs typeface="+mn-cs"/>
              </a:rPr>
              <a:t>(new Path(</a:t>
            </a:r>
            <a:r>
              <a:rPr lang="en-US" altLang="zh-CN" sz="1200" i="1" kern="1200" dirty="0" err="1">
                <a:solidFill>
                  <a:schemeClr val="tx1"/>
                </a:solidFill>
                <a:effectLst/>
                <a:latin typeface="+mn-lt"/>
                <a:ea typeface="+mn-ea"/>
                <a:cs typeface="+mn-cs"/>
              </a:rPr>
              <a:t>uri</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）获取块信息（</a:t>
            </a:r>
            <a:r>
              <a:rPr lang="en-US" altLang="zh-CN" sz="1200" kern="1200" dirty="0">
                <a:solidFill>
                  <a:schemeClr val="tx1"/>
                </a:solidFill>
                <a:effectLst/>
                <a:latin typeface="+mn-lt"/>
                <a:ea typeface="+mn-ea"/>
                <a:cs typeface="+mn-cs"/>
              </a:rPr>
              <a:t>get block location</a:t>
            </a:r>
            <a:r>
              <a:rPr lang="zh-CN" altLang="zh-CN" sz="1200" kern="1200" dirty="0">
                <a:solidFill>
                  <a:schemeClr val="tx1"/>
                </a:solidFill>
                <a:effectLst/>
                <a:latin typeface="+mn-lt"/>
                <a:ea typeface="+mn-ea"/>
                <a:cs typeface="+mn-cs"/>
              </a:rPr>
              <a:t>）：通过</a:t>
            </a:r>
            <a:r>
              <a:rPr lang="en-US" altLang="zh-CN" sz="1200" i="1" kern="1200" dirty="0" err="1">
                <a:solidFill>
                  <a:schemeClr val="tx1"/>
                </a:solidFill>
                <a:effectLst/>
                <a:latin typeface="+mn-lt"/>
                <a:ea typeface="+mn-ea"/>
                <a:cs typeface="+mn-cs"/>
              </a:rPr>
              <a:t>ClientProtocal.getBlockLocations</a:t>
            </a:r>
            <a:r>
              <a:rPr lang="en-US" altLang="zh-CN" sz="1200" i="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远程调用名称节点，获得文件开始部分数据块的位置。名称节点还返回保存该数据块的所有数据节点的地址，并根据距离客户端远近进行排序；</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）读取请求（</a:t>
            </a:r>
            <a:r>
              <a:rPr lang="en-US" altLang="zh-CN" sz="1200" kern="1200" dirty="0">
                <a:solidFill>
                  <a:schemeClr val="tx1"/>
                </a:solidFill>
                <a:effectLst/>
                <a:latin typeface="+mn-lt"/>
                <a:ea typeface="+mn-ea"/>
                <a:cs typeface="+mn-cs"/>
              </a:rPr>
              <a:t>read request</a:t>
            </a:r>
            <a:r>
              <a:rPr lang="zh-CN" altLang="zh-CN" sz="1200" kern="1200" dirty="0">
                <a:solidFill>
                  <a:schemeClr val="tx1"/>
                </a:solidFill>
                <a:effectLst/>
                <a:latin typeface="+mn-lt"/>
                <a:ea typeface="+mn-ea"/>
                <a:cs typeface="+mn-cs"/>
              </a:rPr>
              <a:t>）：客户端获得输入流</a:t>
            </a:r>
            <a:r>
              <a:rPr lang="en-US" altLang="zh-CN" sz="1200" i="1" kern="1200" dirty="0" err="1">
                <a:solidFill>
                  <a:schemeClr val="tx1"/>
                </a:solidFill>
                <a:effectLst/>
                <a:latin typeface="+mn-lt"/>
                <a:ea typeface="+mn-ea"/>
                <a:cs typeface="+mn-cs"/>
              </a:rPr>
              <a:t>FSDataInputStream</a:t>
            </a:r>
            <a:r>
              <a:rPr lang="zh-CN" altLang="zh-CN" sz="1200" kern="1200" dirty="0">
                <a:solidFill>
                  <a:schemeClr val="tx1"/>
                </a:solidFill>
                <a:effectLst/>
                <a:latin typeface="+mn-lt"/>
                <a:ea typeface="+mn-ea"/>
                <a:cs typeface="+mn-cs"/>
              </a:rPr>
              <a:t>以后调用</a:t>
            </a:r>
            <a:r>
              <a:rPr lang="en-US" altLang="zh-CN" sz="1200" i="1" kern="1200" dirty="0">
                <a:solidFill>
                  <a:schemeClr val="tx1"/>
                </a:solidFill>
                <a:effectLst/>
                <a:latin typeface="+mn-lt"/>
                <a:ea typeface="+mn-ea"/>
                <a:cs typeface="+mn-cs"/>
              </a:rPr>
              <a:t>read()</a:t>
            </a:r>
            <a:r>
              <a:rPr lang="zh-CN" altLang="zh-CN" sz="1200" kern="1200" dirty="0">
                <a:solidFill>
                  <a:schemeClr val="tx1"/>
                </a:solidFill>
                <a:effectLst/>
                <a:latin typeface="+mn-lt"/>
                <a:ea typeface="+mn-ea"/>
                <a:cs typeface="+mn-cs"/>
              </a:rPr>
              <a:t>函数开始读取数据；输入流根据前面的排序结果，选择距离客户端最近的数据节点建立连接并读取数据：</a:t>
            </a:r>
          </a:p>
          <a:p>
            <a:r>
              <a:rPr lang="en-US" altLang="zh-CN" sz="1200"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FileSystem</a:t>
            </a:r>
            <a:r>
              <a:rPr lang="en-US" altLang="zh-CN" sz="1200" i="1" kern="1200" dirty="0">
                <a:solidFill>
                  <a:schemeClr val="tx1"/>
                </a:solidFill>
                <a:effectLst/>
                <a:latin typeface="+mn-lt"/>
                <a:ea typeface="+mn-ea"/>
                <a:cs typeface="+mn-cs"/>
              </a:rPr>
              <a:t> fs = </a:t>
            </a:r>
            <a:r>
              <a:rPr lang="en-US" altLang="zh-CN" sz="1200" i="1" kern="1200" dirty="0" err="1">
                <a:solidFill>
                  <a:schemeClr val="tx1"/>
                </a:solidFill>
                <a:effectLst/>
                <a:latin typeface="+mn-lt"/>
                <a:ea typeface="+mn-ea"/>
                <a:cs typeface="+mn-cs"/>
              </a:rPr>
              <a:t>FileSystem.get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FSDataInputStream</a:t>
            </a:r>
            <a:r>
              <a:rPr lang="en-US" altLang="zh-CN" sz="1200" i="1" kern="1200" dirty="0">
                <a:solidFill>
                  <a:schemeClr val="tx1"/>
                </a:solidFill>
                <a:effectLst/>
                <a:latin typeface="+mn-lt"/>
                <a:ea typeface="+mn-ea"/>
                <a:cs typeface="+mn-cs"/>
              </a:rPr>
              <a:t> in = </a:t>
            </a:r>
            <a:r>
              <a:rPr lang="en-US" altLang="zh-CN" sz="1200" i="1" kern="1200" dirty="0" err="1">
                <a:solidFill>
                  <a:schemeClr val="tx1"/>
                </a:solidFill>
                <a:effectLst/>
                <a:latin typeface="+mn-lt"/>
                <a:ea typeface="+mn-ea"/>
                <a:cs typeface="+mn-cs"/>
              </a:rPr>
              <a:t>fs.open</a:t>
            </a:r>
            <a:r>
              <a:rPr lang="en-US" altLang="zh-CN" sz="1200" i="1" kern="1200" dirty="0">
                <a:solidFill>
                  <a:schemeClr val="tx1"/>
                </a:solidFill>
                <a:effectLst/>
                <a:latin typeface="+mn-lt"/>
                <a:ea typeface="+mn-ea"/>
                <a:cs typeface="+mn-cs"/>
              </a:rPr>
              <a:t>(new Path(</a:t>
            </a:r>
            <a:r>
              <a:rPr lang="en-US" altLang="zh-CN" sz="1200" i="1" kern="1200" dirty="0" err="1">
                <a:solidFill>
                  <a:schemeClr val="tx1"/>
                </a:solidFill>
                <a:effectLst/>
                <a:latin typeface="+mn-lt"/>
                <a:ea typeface="+mn-ea"/>
                <a:cs typeface="+mn-cs"/>
              </a:rPr>
              <a:t>uri</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）读取数据（</a:t>
            </a:r>
            <a:r>
              <a:rPr lang="en-US" altLang="zh-CN" sz="1200" kern="1200" dirty="0">
                <a:solidFill>
                  <a:schemeClr val="tx1"/>
                </a:solidFill>
                <a:effectLst/>
                <a:latin typeface="+mn-lt"/>
                <a:ea typeface="+mn-ea"/>
                <a:cs typeface="+mn-cs"/>
              </a:rPr>
              <a:t>read data</a:t>
            </a:r>
            <a:r>
              <a:rPr lang="zh-CN" altLang="zh-CN" sz="1200" kern="1200" dirty="0">
                <a:solidFill>
                  <a:schemeClr val="tx1"/>
                </a:solidFill>
                <a:effectLst/>
                <a:latin typeface="+mn-lt"/>
                <a:ea typeface="+mn-ea"/>
                <a:cs typeface="+mn-cs"/>
              </a:rPr>
              <a:t>）：从数据节点把数据块读到客户端，当该数据块读取完毕时</a:t>
            </a:r>
            <a:r>
              <a:rPr lang="en-US" altLang="zh-CN" sz="1200" kern="1200" dirty="0" err="1">
                <a:solidFill>
                  <a:schemeClr val="tx1"/>
                </a:solidFill>
                <a:effectLst/>
                <a:latin typeface="+mn-lt"/>
                <a:ea typeface="+mn-ea"/>
                <a:cs typeface="+mn-cs"/>
              </a:rPr>
              <a:t>FSDataInputStream</a:t>
            </a:r>
            <a:r>
              <a:rPr lang="zh-CN" altLang="zh-CN" sz="1200" kern="1200" dirty="0">
                <a:solidFill>
                  <a:schemeClr val="tx1"/>
                </a:solidFill>
                <a:effectLst/>
                <a:latin typeface="+mn-lt"/>
                <a:ea typeface="+mn-ea"/>
                <a:cs typeface="+mn-cs"/>
              </a:rPr>
              <a:t>关闭和该数据节点的连接；</a:t>
            </a: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）读取下一个数据节点上的数据块。。。直到该文件的所有数据块读取完毕；</a:t>
            </a:r>
          </a:p>
          <a:p>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）关闭文件（</a:t>
            </a:r>
            <a:r>
              <a:rPr lang="en-US" altLang="zh-CN" sz="1200" kern="1200" dirty="0">
                <a:solidFill>
                  <a:schemeClr val="tx1"/>
                </a:solidFill>
                <a:effectLst/>
                <a:latin typeface="+mn-lt"/>
                <a:ea typeface="+mn-ea"/>
                <a:cs typeface="+mn-cs"/>
              </a:rPr>
              <a:t>close file</a:t>
            </a:r>
            <a:r>
              <a:rPr lang="zh-CN" altLang="zh-CN" sz="1200" kern="1200" dirty="0">
                <a:solidFill>
                  <a:schemeClr val="tx1"/>
                </a:solidFill>
                <a:effectLst/>
                <a:latin typeface="+mn-lt"/>
                <a:ea typeface="+mn-ea"/>
                <a:cs typeface="+mn-cs"/>
              </a:rPr>
              <a:t>）：客户端通过</a:t>
            </a:r>
            <a:r>
              <a:rPr lang="en-US" altLang="zh-CN" sz="1200" kern="1200" dirty="0" err="1">
                <a:solidFill>
                  <a:schemeClr val="tx1"/>
                </a:solidFill>
                <a:effectLst/>
                <a:latin typeface="+mn-lt"/>
                <a:ea typeface="+mn-ea"/>
                <a:cs typeface="+mn-cs"/>
              </a:rPr>
              <a:t>FileSystem</a:t>
            </a:r>
            <a:r>
              <a:rPr lang="zh-CN" altLang="zh-CN" sz="1200" kern="1200" dirty="0">
                <a:solidFill>
                  <a:schemeClr val="tx1"/>
                </a:solidFill>
                <a:effectLst/>
                <a:latin typeface="+mn-lt"/>
                <a:ea typeface="+mn-ea"/>
                <a:cs typeface="+mn-cs"/>
              </a:rPr>
              <a:t>关闭文件，整个读取文件流程完成。</a:t>
            </a:r>
          </a:p>
          <a:p>
            <a:endParaRPr lang="zh-CN" altLang="en-US" dirty="0"/>
          </a:p>
        </p:txBody>
      </p:sp>
    </p:spTree>
    <p:extLst>
      <p:ext uri="{BB962C8B-B14F-4D97-AF65-F5344CB8AC3E}">
        <p14:creationId xmlns:p14="http://schemas.microsoft.com/office/powerpoint/2010/main" xmlns="" val="4189292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）创建文件（</a:t>
            </a:r>
            <a:r>
              <a:rPr lang="en-US" altLang="zh-CN" sz="1200" kern="1200" dirty="0">
                <a:solidFill>
                  <a:schemeClr val="tx1"/>
                </a:solidFill>
                <a:effectLst/>
                <a:latin typeface="+mn-lt"/>
                <a:ea typeface="+mn-ea"/>
                <a:cs typeface="+mn-cs"/>
              </a:rPr>
              <a:t>create file</a:t>
            </a:r>
            <a:r>
              <a:rPr lang="zh-CN" altLang="zh-CN" sz="1200" kern="1200" dirty="0">
                <a:solidFill>
                  <a:schemeClr val="tx1"/>
                </a:solidFill>
                <a:effectLst/>
                <a:latin typeface="+mn-lt"/>
                <a:ea typeface="+mn-ea"/>
                <a:cs typeface="+mn-cs"/>
              </a:rPr>
              <a:t>）：客户端通过</a:t>
            </a:r>
            <a:r>
              <a:rPr lang="en-US" altLang="zh-CN" sz="1200" kern="1200" dirty="0" err="1">
                <a:solidFill>
                  <a:schemeClr val="tx1"/>
                </a:solidFill>
                <a:effectLst/>
                <a:latin typeface="+mn-lt"/>
                <a:ea typeface="+mn-ea"/>
                <a:cs typeface="+mn-cs"/>
              </a:rPr>
              <a:t>FileSystem</a:t>
            </a:r>
            <a:r>
              <a:rPr lang="zh-CN" altLang="zh-CN" sz="1200" kern="1200" dirty="0">
                <a:solidFill>
                  <a:schemeClr val="tx1"/>
                </a:solidFill>
                <a:effectLst/>
                <a:latin typeface="+mn-lt"/>
                <a:ea typeface="+mn-ea"/>
                <a:cs typeface="+mn-cs"/>
              </a:rPr>
              <a:t>创建文件，执行代码如下：</a:t>
            </a: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import </a:t>
            </a:r>
            <a:r>
              <a:rPr lang="en-US" altLang="zh-CN" sz="1200" i="1" kern="1200" dirty="0" err="1">
                <a:solidFill>
                  <a:schemeClr val="tx1"/>
                </a:solidFill>
                <a:effectLst/>
                <a:latin typeface="+mn-lt"/>
                <a:ea typeface="+mn-ea"/>
                <a:cs typeface="+mn-cs"/>
              </a:rPr>
              <a:t>org.apache.hadoop.fs.FileSystem</a:t>
            </a:r>
            <a:r>
              <a:rPr lang="en-US" altLang="zh-CN" sz="1200" i="1"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Configuration </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 = new Configuration();</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FileSystem</a:t>
            </a:r>
            <a:r>
              <a:rPr lang="en-US" altLang="zh-CN" sz="1200" i="1" kern="1200" dirty="0">
                <a:solidFill>
                  <a:schemeClr val="tx1"/>
                </a:solidFill>
                <a:effectLst/>
                <a:latin typeface="+mn-lt"/>
                <a:ea typeface="+mn-ea"/>
                <a:cs typeface="+mn-cs"/>
              </a:rPr>
              <a:t> fs = </a:t>
            </a:r>
            <a:r>
              <a:rPr lang="en-US" altLang="zh-CN" sz="1200" i="1" kern="1200" dirty="0" err="1">
                <a:solidFill>
                  <a:schemeClr val="tx1"/>
                </a:solidFill>
                <a:effectLst/>
                <a:latin typeface="+mn-lt"/>
                <a:ea typeface="+mn-ea"/>
                <a:cs typeface="+mn-cs"/>
              </a:rPr>
              <a:t>FileSystem.get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FSDataOutputStream</a:t>
            </a:r>
            <a:r>
              <a:rPr lang="en-US" altLang="zh-CN" sz="1200" i="1" kern="1200" dirty="0">
                <a:solidFill>
                  <a:schemeClr val="tx1"/>
                </a:solidFill>
                <a:effectLst/>
                <a:latin typeface="+mn-lt"/>
                <a:ea typeface="+mn-ea"/>
                <a:cs typeface="+mn-cs"/>
              </a:rPr>
              <a:t> out = </a:t>
            </a:r>
            <a:r>
              <a:rPr lang="en-US" altLang="zh-CN" sz="1200" i="1" kern="1200" dirty="0" err="1">
                <a:solidFill>
                  <a:schemeClr val="tx1"/>
                </a:solidFill>
                <a:effectLst/>
                <a:latin typeface="+mn-lt"/>
                <a:ea typeface="+mn-ea"/>
                <a:cs typeface="+mn-cs"/>
              </a:rPr>
              <a:t>fs.create</a:t>
            </a:r>
            <a:r>
              <a:rPr lang="en-US" altLang="zh-CN" sz="1200" i="1" kern="1200" dirty="0">
                <a:solidFill>
                  <a:schemeClr val="tx1"/>
                </a:solidFill>
                <a:effectLst/>
                <a:latin typeface="+mn-lt"/>
                <a:ea typeface="+mn-ea"/>
                <a:cs typeface="+mn-cs"/>
              </a:rPr>
              <a:t>(new Path(</a:t>
            </a:r>
            <a:r>
              <a:rPr lang="en-US" altLang="zh-CN" sz="1200" i="1" kern="1200" dirty="0" err="1">
                <a:solidFill>
                  <a:schemeClr val="tx1"/>
                </a:solidFill>
                <a:effectLst/>
                <a:latin typeface="+mn-lt"/>
                <a:ea typeface="+mn-ea"/>
                <a:cs typeface="+mn-cs"/>
              </a:rPr>
              <a:t>uri</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）建立文件元数据（</a:t>
            </a:r>
            <a:r>
              <a:rPr lang="en-US" altLang="zh-CN" sz="1200" kern="1200" dirty="0">
                <a:solidFill>
                  <a:schemeClr val="tx1"/>
                </a:solidFill>
                <a:effectLst/>
                <a:latin typeface="+mn-lt"/>
                <a:ea typeface="+mn-ea"/>
                <a:cs typeface="+mn-cs"/>
              </a:rPr>
              <a:t>create metadata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RPC</a:t>
            </a:r>
            <a:r>
              <a:rPr lang="zh-CN" altLang="zh-CN" sz="1200" kern="1200" dirty="0">
                <a:solidFill>
                  <a:schemeClr val="tx1"/>
                </a:solidFill>
                <a:effectLst/>
                <a:latin typeface="+mn-lt"/>
                <a:ea typeface="+mn-ea"/>
                <a:cs typeface="+mn-cs"/>
              </a:rPr>
              <a:t>远程调用名称节点方法在文件系统的命名空间中新建一个文件，名称节点会执行相应的检查（文件是否存在，客户端权限等）；</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）写入请求（</a:t>
            </a:r>
            <a:r>
              <a:rPr lang="en-US" altLang="zh-CN" sz="1200" kern="1200" dirty="0">
                <a:solidFill>
                  <a:schemeClr val="tx1"/>
                </a:solidFill>
                <a:effectLst/>
                <a:latin typeface="+mn-lt"/>
                <a:ea typeface="+mn-ea"/>
                <a:cs typeface="+mn-cs"/>
              </a:rPr>
              <a:t>write request</a:t>
            </a:r>
            <a:r>
              <a:rPr lang="zh-CN" altLang="zh-CN" sz="1200" kern="1200" dirty="0">
                <a:solidFill>
                  <a:schemeClr val="tx1"/>
                </a:solidFill>
                <a:effectLst/>
                <a:latin typeface="+mn-lt"/>
                <a:ea typeface="+mn-ea"/>
                <a:cs typeface="+mn-cs"/>
              </a:rPr>
              <a:t>）：向系统发出写入数据请求</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）写入数据包（</a:t>
            </a:r>
            <a:r>
              <a:rPr lang="en-US" altLang="zh-CN" sz="1200" kern="1200" dirty="0">
                <a:solidFill>
                  <a:schemeClr val="tx1"/>
                </a:solidFill>
                <a:effectLst/>
                <a:latin typeface="+mn-lt"/>
                <a:ea typeface="+mn-ea"/>
                <a:cs typeface="+mn-cs"/>
              </a:rPr>
              <a:t>write packets</a:t>
            </a:r>
            <a:r>
              <a:rPr lang="zh-CN" altLang="zh-CN" sz="1200" kern="1200" dirty="0">
                <a:solidFill>
                  <a:schemeClr val="tx1"/>
                </a:solidFill>
                <a:effectLst/>
                <a:latin typeface="+mn-lt"/>
                <a:ea typeface="+mn-ea"/>
                <a:cs typeface="+mn-cs"/>
              </a:rPr>
              <a:t>）：数据被分成一个个分包（</a:t>
            </a:r>
            <a:r>
              <a:rPr lang="en-US" altLang="zh-CN" sz="1200" kern="1200" dirty="0">
                <a:solidFill>
                  <a:schemeClr val="tx1"/>
                </a:solidFill>
                <a:effectLst/>
                <a:latin typeface="+mn-lt"/>
                <a:ea typeface="+mn-ea"/>
                <a:cs typeface="+mn-cs"/>
              </a:rPr>
              <a:t>packet</a:t>
            </a:r>
            <a:r>
              <a:rPr lang="zh-CN" altLang="zh-CN" sz="1200" kern="1200" dirty="0">
                <a:solidFill>
                  <a:schemeClr val="tx1"/>
                </a:solidFill>
                <a:effectLst/>
                <a:latin typeface="+mn-lt"/>
                <a:ea typeface="+mn-ea"/>
                <a:cs typeface="+mn-cs"/>
              </a:rPr>
              <a:t>）放入</a:t>
            </a:r>
            <a:r>
              <a:rPr lang="en-US" altLang="zh-CN" sz="1200" kern="1200" dirty="0" err="1">
                <a:solidFill>
                  <a:schemeClr val="tx1"/>
                </a:solidFill>
                <a:effectLst/>
                <a:latin typeface="+mn-lt"/>
                <a:ea typeface="+mn-ea"/>
                <a:cs typeface="+mn-cs"/>
              </a:rPr>
              <a:t>DFSOutputStream</a:t>
            </a:r>
            <a:r>
              <a:rPr lang="zh-CN" altLang="zh-CN" sz="1200" kern="1200" dirty="0">
                <a:solidFill>
                  <a:schemeClr val="tx1"/>
                </a:solidFill>
                <a:effectLst/>
                <a:latin typeface="+mn-lt"/>
                <a:ea typeface="+mn-ea"/>
                <a:cs typeface="+mn-cs"/>
              </a:rPr>
              <a:t>的内部队列，</a:t>
            </a:r>
            <a:r>
              <a:rPr lang="en-US" altLang="zh-CN" sz="1200" kern="1200" dirty="0" err="1">
                <a:solidFill>
                  <a:schemeClr val="tx1"/>
                </a:solidFill>
                <a:effectLst/>
                <a:latin typeface="+mn-lt"/>
                <a:ea typeface="+mn-ea"/>
                <a:cs typeface="+mn-cs"/>
              </a:rPr>
              <a:t>DFSOutputStream</a:t>
            </a:r>
            <a:r>
              <a:rPr lang="zh-CN" altLang="zh-CN" sz="1200" kern="1200" dirty="0">
                <a:solidFill>
                  <a:schemeClr val="tx1"/>
                </a:solidFill>
                <a:effectLst/>
                <a:latin typeface="+mn-lt"/>
                <a:ea typeface="+mn-ea"/>
                <a:cs typeface="+mn-cs"/>
              </a:rPr>
              <a:t>向名称节点申请存放数据块的若干数据节点，然后按照申请到的数据节点把文件分包分别传送到节点上存储。传送方式为：申请到的数据节点形成一个数据流管道，队列中的分包最后被打包成数据包第一个数据节点，第一个数据节点再将数据包发送到第二个节点。。。依此类推，形成“流水线复制”，直到数据包存储完成；</a:t>
            </a: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）接收确认包（</a:t>
            </a:r>
            <a:r>
              <a:rPr lang="en-US" altLang="zh-CN" sz="1200" kern="1200" dirty="0">
                <a:solidFill>
                  <a:schemeClr val="tx1"/>
                </a:solidFill>
                <a:effectLst/>
                <a:latin typeface="+mn-lt"/>
                <a:ea typeface="+mn-ea"/>
                <a:cs typeface="+mn-cs"/>
              </a:rPr>
              <a:t>ack packet</a:t>
            </a:r>
            <a:r>
              <a:rPr lang="zh-CN" altLang="zh-CN" sz="1200" kern="1200" dirty="0">
                <a:solidFill>
                  <a:schemeClr val="tx1"/>
                </a:solidFill>
                <a:effectLst/>
                <a:latin typeface="+mn-lt"/>
                <a:ea typeface="+mn-ea"/>
                <a:cs typeface="+mn-cs"/>
              </a:rPr>
              <a:t>）：为了保证节点数据准确，完成接收的数据节点要向发送者发送“确认包”（</a:t>
            </a:r>
            <a:r>
              <a:rPr lang="en-US" altLang="zh-CN" sz="1200" kern="1200" dirty="0">
                <a:solidFill>
                  <a:schemeClr val="tx1"/>
                </a:solidFill>
                <a:effectLst/>
                <a:latin typeface="+mn-lt"/>
                <a:ea typeface="+mn-ea"/>
                <a:cs typeface="+mn-cs"/>
              </a:rPr>
              <a:t>ack packet</a:t>
            </a:r>
            <a:r>
              <a:rPr lang="zh-CN" altLang="zh-CN" sz="1200" kern="1200" dirty="0">
                <a:solidFill>
                  <a:schemeClr val="tx1"/>
                </a:solidFill>
                <a:effectLst/>
                <a:latin typeface="+mn-lt"/>
                <a:ea typeface="+mn-ea"/>
                <a:cs typeface="+mn-cs"/>
              </a:rPr>
              <a:t>），确认包沿着数据流管道逆流而上，经过各个节点最终到达客户端。客户端收到确认包后，将对应的分包从内部队列移除；</a:t>
            </a:r>
          </a:p>
          <a:p>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）关闭文件（</a:t>
            </a:r>
            <a:r>
              <a:rPr lang="en-US" altLang="zh-CN" sz="1200" kern="1200" dirty="0">
                <a:solidFill>
                  <a:schemeClr val="tx1"/>
                </a:solidFill>
                <a:effectLst/>
                <a:latin typeface="+mn-lt"/>
                <a:ea typeface="+mn-ea"/>
                <a:cs typeface="+mn-cs"/>
              </a:rPr>
              <a:t>close file</a:t>
            </a:r>
            <a:r>
              <a:rPr lang="zh-CN" altLang="zh-CN" sz="1200" kern="1200" dirty="0">
                <a:solidFill>
                  <a:schemeClr val="tx1"/>
                </a:solidFill>
                <a:effectLst/>
                <a:latin typeface="+mn-lt"/>
                <a:ea typeface="+mn-ea"/>
                <a:cs typeface="+mn-cs"/>
              </a:rPr>
              <a:t>）：客户端通过</a:t>
            </a:r>
            <a:r>
              <a:rPr lang="en-US" altLang="zh-CN" sz="1200" i="1" kern="1200" dirty="0" err="1">
                <a:solidFill>
                  <a:schemeClr val="tx1"/>
                </a:solidFill>
                <a:effectLst/>
                <a:latin typeface="+mn-lt"/>
                <a:ea typeface="+mn-ea"/>
                <a:cs typeface="+mn-cs"/>
              </a:rPr>
              <a:t>FileSystem</a:t>
            </a:r>
            <a:r>
              <a:rPr lang="zh-CN" altLang="zh-CN" sz="1200" kern="1200" dirty="0">
                <a:solidFill>
                  <a:schemeClr val="tx1"/>
                </a:solidFill>
                <a:effectLst/>
                <a:latin typeface="+mn-lt"/>
                <a:ea typeface="+mn-ea"/>
                <a:cs typeface="+mn-cs"/>
              </a:rPr>
              <a:t>关闭文件；</a:t>
            </a:r>
          </a:p>
          <a:p>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）结束过程（</a:t>
            </a:r>
            <a:r>
              <a:rPr lang="en-US" altLang="zh-CN" sz="1200" kern="1200" dirty="0">
                <a:solidFill>
                  <a:schemeClr val="tx1"/>
                </a:solidFill>
                <a:effectLst/>
                <a:latin typeface="+mn-lt"/>
                <a:ea typeface="+mn-ea"/>
                <a:cs typeface="+mn-cs"/>
              </a:rPr>
              <a:t>complete</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DFSOutputStream</a:t>
            </a:r>
            <a:r>
              <a:rPr lang="zh-CN" altLang="zh-CN" sz="1200" kern="1200" dirty="0">
                <a:solidFill>
                  <a:schemeClr val="tx1"/>
                </a:solidFill>
                <a:effectLst/>
                <a:latin typeface="+mn-lt"/>
                <a:ea typeface="+mn-ea"/>
                <a:cs typeface="+mn-cs"/>
              </a:rPr>
              <a:t>调用</a:t>
            </a:r>
            <a:r>
              <a:rPr lang="en-US" altLang="zh-CN" sz="1200" i="1" kern="1200" dirty="0" err="1">
                <a:solidFill>
                  <a:schemeClr val="tx1"/>
                </a:solidFill>
                <a:effectLst/>
                <a:latin typeface="+mn-lt"/>
                <a:ea typeface="+mn-ea"/>
                <a:cs typeface="+mn-cs"/>
              </a:rPr>
              <a:t>ClientProtocal.complete</a:t>
            </a:r>
            <a:r>
              <a:rPr lang="en-US" altLang="zh-CN" sz="1200" i="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方法 </a:t>
            </a:r>
          </a:p>
          <a:p>
            <a:r>
              <a:rPr lang="zh-CN" altLang="zh-CN" sz="1200" kern="1200" dirty="0">
                <a:solidFill>
                  <a:schemeClr val="tx1"/>
                </a:solidFill>
                <a:effectLst/>
                <a:latin typeface="+mn-lt"/>
                <a:ea typeface="+mn-ea"/>
                <a:cs typeface="+mn-cs"/>
              </a:rPr>
              <a:t>通知名称节点关闭文件，整个改文件流程结束。</a:t>
            </a:r>
            <a:endParaRPr lang="zh-CN" altLang="en-US" dirty="0"/>
          </a:p>
        </p:txBody>
      </p:sp>
    </p:spTree>
    <p:extLst>
      <p:ext uri="{BB962C8B-B14F-4D97-AF65-F5344CB8AC3E}">
        <p14:creationId xmlns:p14="http://schemas.microsoft.com/office/powerpoint/2010/main" xmlns="" val="3644504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多副本方式（</a:t>
            </a:r>
            <a:r>
              <a:rPr lang="en-US" altLang="zh-CN" sz="1200" kern="1200" dirty="0">
                <a:solidFill>
                  <a:schemeClr val="tx1"/>
                </a:solidFill>
                <a:effectLst/>
                <a:latin typeface="+mn-lt"/>
                <a:ea typeface="+mn-ea"/>
                <a:cs typeface="+mn-cs"/>
              </a:rPr>
              <a:t>replica</a:t>
            </a:r>
            <a:r>
              <a:rPr lang="zh-CN" altLang="zh-CN" sz="1200" kern="1200" dirty="0">
                <a:solidFill>
                  <a:schemeClr val="tx1"/>
                </a:solidFill>
                <a:effectLst/>
                <a:latin typeface="+mn-lt"/>
                <a:ea typeface="+mn-ea"/>
                <a:cs typeface="+mn-cs"/>
              </a:rPr>
              <a:t>）进行冗余存储</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通常一个数据块的多个副本（</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默认数为</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）会被分布到不同的数据节点上存储</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xmlns="" val="307744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u="sng" kern="1200" dirty="0">
                <a:solidFill>
                  <a:schemeClr val="tx1"/>
                </a:solidFill>
                <a:effectLst/>
                <a:latin typeface="+mn-lt"/>
                <a:ea typeface="+mn-ea"/>
                <a:cs typeface="+mn-cs"/>
              </a:rPr>
              <a:t>硬件配置</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集群内的计算节点类型实际只有两类：</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（执行作业调度、资源调配、系统监控等任务）和</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（承担具体的数据计算任务），因此节点机器的选型不宜超过两种</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实际生产系统可根据项目需要进行灵活的硬件系统配置，比如</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可以配置</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台（另一台称为</a:t>
            </a:r>
            <a:r>
              <a:rPr lang="en-US" altLang="zh-CN" sz="1200" kern="1200" dirty="0">
                <a:solidFill>
                  <a:schemeClr val="tx1"/>
                </a:solidFill>
                <a:effectLst/>
                <a:latin typeface="+mn-lt"/>
                <a:ea typeface="+mn-ea"/>
                <a:cs typeface="+mn-cs"/>
              </a:rPr>
              <a:t>Secondary </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Active </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保持同步，随时可以进行切换）。</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小型集群中</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JobTracker</a:t>
            </a:r>
            <a:r>
              <a:rPr lang="zh-CN" altLang="zh-CN" sz="1200" kern="1200" dirty="0">
                <a:solidFill>
                  <a:schemeClr val="tx1"/>
                </a:solidFill>
                <a:effectLst/>
                <a:latin typeface="+mn-lt"/>
                <a:ea typeface="+mn-ea"/>
                <a:cs typeface="+mn-cs"/>
              </a:rPr>
              <a:t>两个程序部署在同一台机器上，但在大型集群中，</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JobTracker</a:t>
            </a:r>
            <a:r>
              <a:rPr lang="zh-CN" altLang="zh-CN" sz="1200" kern="1200" dirty="0">
                <a:solidFill>
                  <a:schemeClr val="tx1"/>
                </a:solidFill>
                <a:effectLst/>
                <a:latin typeface="+mn-lt"/>
                <a:ea typeface="+mn-ea"/>
                <a:cs typeface="+mn-cs"/>
              </a:rPr>
              <a:t>则部署在不同机器上以提高运行效率。</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实际应用时</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集群的机器数可随着需要增长，这种动态可扩展性正是</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平台的优势之一。</a:t>
            </a:r>
          </a:p>
          <a:p>
            <a:r>
              <a:rPr lang="zh-CN" altLang="zh-CN" sz="1200" b="1" u="sng" kern="1200" dirty="0">
                <a:solidFill>
                  <a:schemeClr val="tx1"/>
                </a:solidFill>
                <a:effectLst/>
                <a:latin typeface="+mn-lt"/>
                <a:ea typeface="+mn-ea"/>
                <a:cs typeface="+mn-cs"/>
              </a:rPr>
              <a:t>网络配置</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常规的</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集群包含两层网络结构：</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到机架（</a:t>
            </a:r>
            <a:r>
              <a:rPr lang="en-US" altLang="zh-CN" sz="1200" kern="1200" dirty="0">
                <a:solidFill>
                  <a:schemeClr val="tx1"/>
                </a:solidFill>
                <a:effectLst/>
                <a:latin typeface="+mn-lt"/>
                <a:ea typeface="+mn-ea"/>
                <a:cs typeface="+mn-cs"/>
              </a:rPr>
              <a:t>Rack</a:t>
            </a:r>
            <a:r>
              <a:rPr lang="zh-CN" altLang="zh-CN" sz="1200" kern="1200" dirty="0">
                <a:solidFill>
                  <a:schemeClr val="tx1"/>
                </a:solidFill>
                <a:effectLst/>
                <a:latin typeface="+mn-lt"/>
                <a:ea typeface="+mn-ea"/>
                <a:cs typeface="+mn-cs"/>
              </a:rPr>
              <a:t>）的网络连接，以及机架内部的</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之间的网络连接。每个机架（</a:t>
            </a:r>
            <a:r>
              <a:rPr lang="en-US" altLang="zh-CN" sz="1200" kern="1200" dirty="0">
                <a:solidFill>
                  <a:schemeClr val="tx1"/>
                </a:solidFill>
                <a:effectLst/>
                <a:latin typeface="+mn-lt"/>
                <a:ea typeface="+mn-ea"/>
                <a:cs typeface="+mn-cs"/>
              </a:rPr>
              <a:t>Rack</a:t>
            </a:r>
            <a:r>
              <a:rPr lang="zh-CN" altLang="zh-CN" sz="1200" kern="1200" dirty="0">
                <a:solidFill>
                  <a:schemeClr val="tx1"/>
                </a:solidFill>
                <a:effectLst/>
                <a:latin typeface="+mn-lt"/>
                <a:ea typeface="+mn-ea"/>
                <a:cs typeface="+mn-cs"/>
              </a:rPr>
              <a:t>）内有</a:t>
            </a:r>
            <a:r>
              <a:rPr lang="en-US" altLang="zh-CN" sz="1200" kern="1200" dirty="0">
                <a:solidFill>
                  <a:schemeClr val="tx1"/>
                </a:solidFill>
                <a:effectLst/>
                <a:latin typeface="+mn-lt"/>
                <a:ea typeface="+mn-ea"/>
                <a:cs typeface="+mn-cs"/>
              </a:rPr>
              <a:t>30-40</a:t>
            </a:r>
            <a:r>
              <a:rPr lang="zh-CN" altLang="zh-CN" sz="1200" kern="1200" dirty="0">
                <a:solidFill>
                  <a:schemeClr val="tx1"/>
                </a:solidFill>
                <a:effectLst/>
                <a:latin typeface="+mn-lt"/>
                <a:ea typeface="+mn-ea"/>
                <a:cs typeface="+mn-cs"/>
              </a:rPr>
              <a:t>个</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服务器，配置一个</a:t>
            </a:r>
            <a:r>
              <a:rPr lang="en-US" altLang="zh-CN" sz="1200" kern="1200" dirty="0">
                <a:solidFill>
                  <a:schemeClr val="tx1"/>
                </a:solidFill>
                <a:effectLst/>
                <a:latin typeface="+mn-lt"/>
                <a:ea typeface="+mn-ea"/>
                <a:cs typeface="+mn-cs"/>
              </a:rPr>
              <a:t>1GB</a:t>
            </a:r>
            <a:r>
              <a:rPr lang="zh-CN" altLang="zh-CN" sz="1200" kern="1200" dirty="0">
                <a:solidFill>
                  <a:schemeClr val="tx1"/>
                </a:solidFill>
                <a:effectLst/>
                <a:latin typeface="+mn-lt"/>
                <a:ea typeface="+mn-ea"/>
                <a:cs typeface="+mn-cs"/>
              </a:rPr>
              <a:t>的交换机，并向上传输到一个核心交换机或者路由器（</a:t>
            </a:r>
            <a:r>
              <a:rPr lang="en-US" altLang="zh-CN" sz="1200" kern="1200" dirty="0">
                <a:solidFill>
                  <a:schemeClr val="tx1"/>
                </a:solidFill>
                <a:effectLst/>
                <a:latin typeface="+mn-lt"/>
                <a:ea typeface="+mn-ea"/>
                <a:cs typeface="+mn-cs"/>
              </a:rPr>
              <a:t>1GB</a:t>
            </a:r>
            <a:r>
              <a:rPr lang="zh-CN" altLang="zh-CN" sz="1200" kern="1200" dirty="0">
                <a:solidFill>
                  <a:schemeClr val="tx1"/>
                </a:solidFill>
                <a:effectLst/>
                <a:latin typeface="+mn-lt"/>
                <a:ea typeface="+mn-ea"/>
                <a:cs typeface="+mn-cs"/>
              </a:rPr>
              <a:t>或以上）。相同机架内节点间的带宽总和要大于不同机架间的带宽总和。</a:t>
            </a:r>
            <a:endParaRPr lang="zh-CN" altLang="en-US" dirty="0"/>
          </a:p>
        </p:txBody>
      </p:sp>
    </p:spTree>
    <p:extLst>
      <p:ext uri="{BB962C8B-B14F-4D97-AF65-F5344CB8AC3E}">
        <p14:creationId xmlns:p14="http://schemas.microsoft.com/office/powerpoint/2010/main" xmlns="" val="3940497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a:solidFill>
                  <a:schemeClr val="tx1"/>
                </a:solidFill>
                <a:effectLst/>
                <a:latin typeface="+mn-lt"/>
                <a:ea typeface="+mn-ea"/>
                <a:cs typeface="+mn-cs"/>
              </a:rPr>
              <a:t>第一个副本</a:t>
            </a:r>
            <a:r>
              <a:rPr lang="en-US" altLang="zh-CN" sz="1200" kern="1200" dirty="0">
                <a:solidFill>
                  <a:schemeClr val="tx1"/>
                </a:solidFill>
                <a:effectLst/>
                <a:latin typeface="+mn-lt"/>
                <a:ea typeface="+mn-ea"/>
                <a:cs typeface="+mn-cs"/>
              </a:rPr>
              <a:t>block1</a:t>
            </a:r>
            <a:r>
              <a:rPr lang="zh-CN" altLang="zh-CN" sz="1200" kern="1200" dirty="0">
                <a:solidFill>
                  <a:schemeClr val="tx1"/>
                </a:solidFill>
                <a:effectLst/>
                <a:latin typeface="+mn-lt"/>
                <a:ea typeface="+mn-ea"/>
                <a:cs typeface="+mn-cs"/>
              </a:rPr>
              <a:t>放到与客户端同一机架的一个节点</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如果提交节点在集群内</a:t>
            </a:r>
            <a:r>
              <a:rPr lang="en-US"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如果是从集群外提交，则选取一个负载较低的节点；</a:t>
            </a:r>
          </a:p>
        </p:txBody>
      </p:sp>
    </p:spTree>
    <p:extLst>
      <p:ext uri="{BB962C8B-B14F-4D97-AF65-F5344CB8AC3E}">
        <p14:creationId xmlns:p14="http://schemas.microsoft.com/office/powerpoint/2010/main" xmlns="" val="2712452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a:solidFill>
                  <a:schemeClr val="tx1"/>
                </a:solidFill>
                <a:effectLst/>
                <a:latin typeface="+mn-lt"/>
                <a:ea typeface="+mn-ea"/>
                <a:cs typeface="+mn-cs"/>
              </a:rPr>
              <a:t>第一个副本</a:t>
            </a:r>
            <a:r>
              <a:rPr lang="en-US" altLang="zh-CN" sz="1200" kern="1200" dirty="0">
                <a:solidFill>
                  <a:schemeClr val="tx1"/>
                </a:solidFill>
                <a:effectLst/>
                <a:latin typeface="+mn-lt"/>
                <a:ea typeface="+mn-ea"/>
                <a:cs typeface="+mn-cs"/>
              </a:rPr>
              <a:t>block1</a:t>
            </a:r>
            <a:r>
              <a:rPr lang="zh-CN" altLang="zh-CN" sz="1200" kern="1200" dirty="0">
                <a:solidFill>
                  <a:schemeClr val="tx1"/>
                </a:solidFill>
                <a:effectLst/>
                <a:latin typeface="+mn-lt"/>
                <a:ea typeface="+mn-ea"/>
                <a:cs typeface="+mn-cs"/>
              </a:rPr>
              <a:t>放到与客户端同一机架的一个节点</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如果提交节点在集群内</a:t>
            </a:r>
            <a:r>
              <a:rPr lang="en-US"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如果是从集群外提交，则选取一个负载较低的节点；</a:t>
            </a:r>
          </a:p>
        </p:txBody>
      </p:sp>
    </p:spTree>
    <p:extLst>
      <p:ext uri="{BB962C8B-B14F-4D97-AF65-F5344CB8AC3E}">
        <p14:creationId xmlns:p14="http://schemas.microsoft.com/office/powerpoint/2010/main" xmlns="" val="2632225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1346295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会周期性的向集群</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发送心跳包和块报告，</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根据这些心跳包信息验证映射关系和其他元数据。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在规定时间内未收到</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节点的心跳报告，</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会将该</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标记为失效，并不再给该</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节点发送任何数据操作命令，该节点存放的所有数据块也被标注为不可读。</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的失效也可能导致数据块副本的数目低于设定值，</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定期检查发现了这种情况，就会启动数据冗余复制，为该数据块生成新的副本，放置在另外节点上。</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另外，数据副本损坏、</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上的磁盘错误或者复制因子增大也可能触发复制副本进程。</a:t>
            </a:r>
            <a:endParaRPr lang="zh-CN" altLang="en-US" dirty="0"/>
          </a:p>
        </p:txBody>
      </p:sp>
    </p:spTree>
    <p:extLst>
      <p:ext uri="{BB962C8B-B14F-4D97-AF65-F5344CB8AC3E}">
        <p14:creationId xmlns:p14="http://schemas.microsoft.com/office/powerpoint/2010/main" xmlns="" val="325488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通常一个</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集群中有多个</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运行，这些部署</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的节点构成一个</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集群。支持数据访问服务的</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也是部署在多台机器节点上，这些节点也组成一个</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集群。</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系统中容许有多个</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存在，但在某一时刻只容许有一个</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运行，这个任务由</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来保证执行。</a:t>
            </a:r>
            <a:endParaRPr lang="zh-CN" altLang="en-US" dirty="0"/>
          </a:p>
        </p:txBody>
      </p:sp>
    </p:spTree>
    <p:extLst>
      <p:ext uri="{BB962C8B-B14F-4D97-AF65-F5344CB8AC3E}">
        <p14:creationId xmlns:p14="http://schemas.microsoft.com/office/powerpoint/2010/main" xmlns="" val="3037958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61054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sz="1200" b="1"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集群的主控制服务器，负责集群状态的管理维护。</a:t>
            </a: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为</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分配</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）管理</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的负载均衡</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调整</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分布；</a:t>
            </a:r>
          </a:p>
          <a:p>
            <a:r>
              <a:rPr lang="en-US" altLang="zh-CN" sz="1200" kern="1200" dirty="0">
                <a:solidFill>
                  <a:schemeClr val="tx1"/>
                </a:solidFill>
                <a:effectLst/>
                <a:latin typeface="+mn-lt"/>
                <a:ea typeface="+mn-ea"/>
                <a:cs typeface="+mn-cs"/>
              </a:rPr>
              <a:t>3 </a:t>
            </a:r>
            <a:r>
              <a:rPr lang="zh-CN" altLang="zh-CN" sz="1200" kern="1200" dirty="0">
                <a:solidFill>
                  <a:schemeClr val="tx1"/>
                </a:solidFill>
                <a:effectLst/>
                <a:latin typeface="+mn-lt"/>
                <a:ea typeface="+mn-ea"/>
                <a:cs typeface="+mn-cs"/>
              </a:rPr>
              <a:t>）发现失效的</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并重新分配其上的</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4 </a:t>
            </a:r>
            <a:r>
              <a:rPr lang="zh-CN" altLang="zh-CN" sz="1200" kern="1200" dirty="0">
                <a:solidFill>
                  <a:schemeClr val="tx1"/>
                </a:solidFill>
                <a:effectLst/>
                <a:latin typeface="+mn-lt"/>
                <a:ea typeface="+mn-ea"/>
                <a:cs typeface="+mn-cs"/>
              </a:rPr>
              <a:t>）处理</a:t>
            </a:r>
            <a:r>
              <a:rPr lang="en-US" altLang="zh-CN" sz="1200" kern="1200" dirty="0">
                <a:solidFill>
                  <a:schemeClr val="tx1"/>
                </a:solidFill>
                <a:effectLst/>
                <a:latin typeface="+mn-lt"/>
                <a:ea typeface="+mn-ea"/>
                <a:cs typeface="+mn-cs"/>
              </a:rPr>
              <a:t>schema</a:t>
            </a:r>
            <a:r>
              <a:rPr lang="zh-CN" altLang="zh-CN" sz="1200" kern="1200" dirty="0">
                <a:solidFill>
                  <a:schemeClr val="tx1"/>
                </a:solidFill>
                <a:effectLst/>
                <a:latin typeface="+mn-lt"/>
                <a:ea typeface="+mn-ea"/>
                <a:cs typeface="+mn-cs"/>
              </a:rPr>
              <a:t>更新请求。</a:t>
            </a:r>
          </a:p>
          <a:p>
            <a:r>
              <a:rPr lang="en-US" altLang="zh-CN" sz="1200" b="1"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具体对外提供服务的进程。一个</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一般是一台单独的计算机。一个物理节点一般只运行一个</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，但是它可以管理多个</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，这些</a:t>
            </a:r>
            <a:r>
              <a:rPr lang="en-US" altLang="zh-CN" sz="1200" kern="1200" dirty="0">
                <a:solidFill>
                  <a:schemeClr val="tx1"/>
                </a:solidFill>
                <a:effectLst/>
                <a:latin typeface="+mn-lt"/>
                <a:ea typeface="+mn-ea"/>
                <a:cs typeface="+mn-cs"/>
              </a:rPr>
              <a:t>regions</a:t>
            </a:r>
            <a:r>
              <a:rPr lang="zh-CN" altLang="zh-CN" sz="1200" kern="1200" dirty="0">
                <a:solidFill>
                  <a:schemeClr val="tx1"/>
                </a:solidFill>
                <a:effectLst/>
                <a:latin typeface="+mn-lt"/>
                <a:ea typeface="+mn-ea"/>
                <a:cs typeface="+mn-cs"/>
              </a:rPr>
              <a:t>可以是来自于不同的表。具体任务如下：</a:t>
            </a:r>
          </a:p>
          <a:p>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）维护</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分配给它的</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，处理对这些</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的访问请求，负责向</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文件系统读写数据；</a:t>
            </a: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）负责切分在运行过程中变得过大的</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a:t>
            </a:r>
          </a:p>
          <a:p>
            <a:r>
              <a:rPr lang="en-US" altLang="zh-CN" sz="1200" b="1"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：分布式协调服务器。提供可靠的锁服务并保证集群中所有的机器看到是视图是一致的，</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服务来进行节点管理以及表数据定位。具体职责如下：</a:t>
            </a: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保证任何时候集群中只有一个</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运行；</a:t>
            </a: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）存储所有</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的寻址入口；</a:t>
            </a:r>
          </a:p>
          <a:p>
            <a:r>
              <a:rPr lang="en-US" altLang="zh-CN" sz="1200" kern="1200" dirty="0">
                <a:solidFill>
                  <a:schemeClr val="tx1"/>
                </a:solidFill>
                <a:effectLst/>
                <a:latin typeface="+mn-lt"/>
                <a:ea typeface="+mn-ea"/>
                <a:cs typeface="+mn-cs"/>
              </a:rPr>
              <a:t>3 </a:t>
            </a:r>
            <a:r>
              <a:rPr lang="zh-CN" altLang="zh-CN" sz="1200" kern="1200" dirty="0">
                <a:solidFill>
                  <a:schemeClr val="tx1"/>
                </a:solidFill>
                <a:effectLst/>
                <a:latin typeface="+mn-lt"/>
                <a:ea typeface="+mn-ea"/>
                <a:cs typeface="+mn-cs"/>
              </a:rPr>
              <a:t>）实时监控</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的状态，将状态信息实时通知给</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4 </a:t>
            </a:r>
            <a:r>
              <a:rPr lang="zh-CN" altLang="zh-CN" sz="1200" kern="1200" dirty="0">
                <a:solidFill>
                  <a:schemeClr val="tx1"/>
                </a:solidFill>
                <a:effectLst/>
                <a:latin typeface="+mn-lt"/>
                <a:ea typeface="+mn-ea"/>
                <a:cs typeface="+mn-cs"/>
              </a:rPr>
              <a:t>）存储</a:t>
            </a:r>
            <a:r>
              <a:rPr lang="en-US" altLang="zh-CN" sz="1200" kern="1200" dirty="0" err="1">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schema, </a:t>
            </a:r>
            <a:r>
              <a:rPr lang="zh-CN" altLang="zh-CN" sz="1200" kern="1200" dirty="0">
                <a:solidFill>
                  <a:schemeClr val="tx1"/>
                </a:solidFill>
                <a:effectLst/>
                <a:latin typeface="+mn-lt"/>
                <a:ea typeface="+mn-ea"/>
                <a:cs typeface="+mn-cs"/>
              </a:rPr>
              <a:t>包括有哪些</a:t>
            </a:r>
            <a:r>
              <a:rPr lang="en-US" altLang="zh-CN" sz="1200" kern="1200" dirty="0">
                <a:solidFill>
                  <a:schemeClr val="tx1"/>
                </a:solidFill>
                <a:effectLst/>
                <a:latin typeface="+mn-lt"/>
                <a:ea typeface="+mn-ea"/>
                <a:cs typeface="+mn-cs"/>
              </a:rPr>
              <a:t>table</a:t>
            </a:r>
            <a:r>
              <a:rPr lang="zh-CN" altLang="zh-CN" sz="1200" kern="1200" dirty="0">
                <a:solidFill>
                  <a:schemeClr val="tx1"/>
                </a:solidFill>
                <a:effectLst/>
                <a:latin typeface="+mn-lt"/>
                <a:ea typeface="+mn-ea"/>
                <a:cs typeface="+mn-cs"/>
              </a:rPr>
              <a:t>，每个</a:t>
            </a:r>
            <a:r>
              <a:rPr lang="en-US" altLang="zh-CN" sz="1200" kern="1200" dirty="0">
                <a:solidFill>
                  <a:schemeClr val="tx1"/>
                </a:solidFill>
                <a:effectLst/>
                <a:latin typeface="+mn-lt"/>
                <a:ea typeface="+mn-ea"/>
                <a:cs typeface="+mn-cs"/>
              </a:rPr>
              <a:t>table</a:t>
            </a:r>
            <a:r>
              <a:rPr lang="zh-CN" altLang="zh-CN" sz="1200" kern="1200" dirty="0">
                <a:solidFill>
                  <a:schemeClr val="tx1"/>
                </a:solidFill>
                <a:effectLst/>
                <a:latin typeface="+mn-lt"/>
                <a:ea typeface="+mn-ea"/>
                <a:cs typeface="+mn-cs"/>
              </a:rPr>
              <a:t>有哪些</a:t>
            </a:r>
            <a:r>
              <a:rPr lang="en-US" altLang="zh-CN" sz="1200" kern="1200" dirty="0">
                <a:solidFill>
                  <a:schemeClr val="tx1"/>
                </a:solidFill>
                <a:effectLst/>
                <a:latin typeface="+mn-lt"/>
                <a:ea typeface="+mn-ea"/>
                <a:cs typeface="+mn-cs"/>
              </a:rPr>
              <a:t>column family</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
            </a:r>
            <a:br>
              <a:rPr lang="zh-CN"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：包含访问</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的接口。</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维护着一些</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来加快对</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的访问，比如</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的位置信息。</a:t>
            </a:r>
          </a:p>
          <a:p>
            <a:endParaRPr lang="zh-CN" altLang="en-US" dirty="0"/>
          </a:p>
        </p:txBody>
      </p:sp>
    </p:spTree>
    <p:extLst>
      <p:ext uri="{BB962C8B-B14F-4D97-AF65-F5344CB8AC3E}">
        <p14:creationId xmlns:p14="http://schemas.microsoft.com/office/powerpoint/2010/main" xmlns="" val="1560372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548318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514801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2357367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4105149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309970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2142374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1922302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231370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u="sng" kern="1200" dirty="0">
                <a:solidFill>
                  <a:schemeClr val="tx1"/>
                </a:solidFill>
                <a:effectLst/>
                <a:latin typeface="+mn-lt"/>
                <a:ea typeface="+mn-ea"/>
                <a:cs typeface="+mn-cs"/>
              </a:rPr>
              <a:t>表（</a:t>
            </a:r>
            <a:r>
              <a:rPr lang="en-US" altLang="zh-CN" sz="1200" u="sng" kern="1200" dirty="0">
                <a:solidFill>
                  <a:schemeClr val="tx1"/>
                </a:solidFill>
                <a:effectLst/>
                <a:latin typeface="+mn-lt"/>
                <a:ea typeface="+mn-ea"/>
                <a:cs typeface="+mn-cs"/>
              </a:rPr>
              <a:t>Table</a:t>
            </a:r>
            <a:r>
              <a:rPr lang="zh-CN" altLang="zh-CN" sz="1200" u="sng"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一个</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的表由很多行构成。</a:t>
            </a:r>
          </a:p>
          <a:p>
            <a:r>
              <a:rPr lang="zh-CN" altLang="zh-CN" sz="1200" u="sng" kern="1200" dirty="0">
                <a:solidFill>
                  <a:schemeClr val="tx1"/>
                </a:solidFill>
                <a:effectLst/>
                <a:latin typeface="+mn-lt"/>
                <a:ea typeface="+mn-ea"/>
                <a:cs typeface="+mn-cs"/>
              </a:rPr>
              <a:t>行键 </a:t>
            </a:r>
            <a:r>
              <a:rPr lang="en-US" altLang="zh-CN" sz="1200" u="sng" kern="1200" dirty="0">
                <a:solidFill>
                  <a:schemeClr val="tx1"/>
                </a:solidFill>
                <a:effectLst/>
                <a:latin typeface="+mn-lt"/>
                <a:ea typeface="+mn-ea"/>
                <a:cs typeface="+mn-cs"/>
              </a:rPr>
              <a:t>(</a:t>
            </a:r>
            <a:r>
              <a:rPr lang="en-US" altLang="zh-CN" sz="1200" u="sng" kern="1200" dirty="0" err="1">
                <a:solidFill>
                  <a:schemeClr val="tx1"/>
                </a:solidFill>
                <a:effectLst/>
                <a:latin typeface="+mn-lt"/>
                <a:ea typeface="+mn-ea"/>
                <a:cs typeface="+mn-cs"/>
              </a:rPr>
              <a:t>RowKey</a:t>
            </a:r>
            <a:r>
              <a:rPr lang="en-US" altLang="zh-CN" sz="1200" u="sng"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行键是字节数组</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任何字符串都可以作为行键。表中的行根据行键进行排序，数据按照</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的字节序</a:t>
            </a:r>
            <a:r>
              <a:rPr lang="en-US" altLang="zh-CN" sz="1200" kern="1200" dirty="0">
                <a:solidFill>
                  <a:schemeClr val="tx1"/>
                </a:solidFill>
                <a:effectLst/>
                <a:latin typeface="+mn-lt"/>
                <a:ea typeface="+mn-ea"/>
                <a:cs typeface="+mn-cs"/>
              </a:rPr>
              <a:t>(byte order)</a:t>
            </a:r>
            <a:r>
              <a:rPr lang="zh-CN" altLang="zh-CN" sz="1200" kern="1200" dirty="0">
                <a:solidFill>
                  <a:schemeClr val="tx1"/>
                </a:solidFill>
                <a:effectLst/>
                <a:latin typeface="+mn-lt"/>
                <a:ea typeface="+mn-ea"/>
                <a:cs typeface="+mn-cs"/>
              </a:rPr>
              <a:t>排序存储；所有对表的访问都要通过行键（单个</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访问，或</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分段访问，或全表扫描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u="sng" kern="1200" dirty="0">
                <a:solidFill>
                  <a:schemeClr val="tx1"/>
                </a:solidFill>
                <a:effectLst/>
                <a:latin typeface="+mn-lt"/>
                <a:ea typeface="+mn-ea"/>
                <a:cs typeface="+mn-cs"/>
              </a:rPr>
              <a:t>列族（</a:t>
            </a:r>
            <a:r>
              <a:rPr lang="en-US" altLang="zh-CN" sz="1200" u="sng" kern="1200" dirty="0">
                <a:solidFill>
                  <a:schemeClr val="tx1"/>
                </a:solidFill>
                <a:effectLst/>
                <a:latin typeface="+mn-lt"/>
                <a:ea typeface="+mn-ea"/>
                <a:cs typeface="+mn-cs"/>
              </a:rPr>
              <a:t>Column Family</a:t>
            </a:r>
            <a:r>
              <a:rPr lang="zh-CN" altLang="zh-CN" sz="1200" u="sng"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列族必须在表定义时给出。每个列族可以包含一个或多个列</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由列限定符</a:t>
            </a:r>
            <a:r>
              <a:rPr lang="en-US" altLang="zh-CN" sz="1200" kern="1200" dirty="0">
                <a:solidFill>
                  <a:schemeClr val="tx1"/>
                </a:solidFill>
                <a:effectLst/>
                <a:latin typeface="+mn-lt"/>
                <a:ea typeface="+mn-ea"/>
                <a:cs typeface="+mn-cs"/>
              </a:rPr>
              <a:t>Column Qualifier</a:t>
            </a:r>
            <a:r>
              <a:rPr lang="zh-CN" altLang="zh-CN" sz="1200" kern="1200" dirty="0">
                <a:solidFill>
                  <a:schemeClr val="tx1"/>
                </a:solidFill>
                <a:effectLst/>
                <a:latin typeface="+mn-lt"/>
                <a:ea typeface="+mn-ea"/>
                <a:cs typeface="+mn-cs"/>
              </a:rPr>
              <a:t>标志</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，列成员不需要在定义时给出，可以随后按需要动态加入。</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数据按</a:t>
            </a:r>
            <a:r>
              <a:rPr lang="en-US" altLang="zh-CN" sz="1200" kern="1200" dirty="0">
                <a:solidFill>
                  <a:schemeClr val="tx1"/>
                </a:solidFill>
                <a:effectLst/>
                <a:latin typeface="+mn-lt"/>
                <a:ea typeface="+mn-ea"/>
                <a:cs typeface="+mn-cs"/>
              </a:rPr>
              <a:t>Column Family</a:t>
            </a:r>
            <a:r>
              <a:rPr lang="zh-CN" altLang="zh-CN" sz="1200" kern="1200" dirty="0">
                <a:solidFill>
                  <a:schemeClr val="tx1"/>
                </a:solidFill>
                <a:effectLst/>
                <a:latin typeface="+mn-lt"/>
                <a:ea typeface="+mn-ea"/>
                <a:cs typeface="+mn-cs"/>
              </a:rPr>
              <a:t>分开存储，</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所谓的列式存储就是基于</a:t>
            </a:r>
            <a:r>
              <a:rPr lang="en-US" altLang="zh-CN" sz="1200" kern="1200" dirty="0">
                <a:solidFill>
                  <a:schemeClr val="tx1"/>
                </a:solidFill>
                <a:effectLst/>
                <a:latin typeface="+mn-lt"/>
                <a:ea typeface="+mn-ea"/>
                <a:cs typeface="+mn-cs"/>
              </a:rPr>
              <a:t>Column Family</a:t>
            </a:r>
            <a:r>
              <a:rPr lang="zh-CN" altLang="zh-CN" sz="1200" kern="1200" dirty="0">
                <a:solidFill>
                  <a:schemeClr val="tx1"/>
                </a:solidFill>
                <a:effectLst/>
                <a:latin typeface="+mn-lt"/>
                <a:ea typeface="+mn-ea"/>
                <a:cs typeface="+mn-cs"/>
              </a:rPr>
              <a:t>分散存储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每一个</a:t>
            </a:r>
            <a:r>
              <a:rPr lang="en-US" altLang="zh-CN" sz="1200" kern="1200" dirty="0">
                <a:solidFill>
                  <a:schemeClr val="tx1"/>
                </a:solidFill>
                <a:effectLst/>
                <a:latin typeface="+mn-lt"/>
                <a:ea typeface="+mn-ea"/>
                <a:cs typeface="+mn-cs"/>
              </a:rPr>
              <a:t>Column Family</a:t>
            </a:r>
            <a:r>
              <a:rPr lang="zh-CN" altLang="zh-CN" sz="1200" kern="1200" dirty="0">
                <a:solidFill>
                  <a:schemeClr val="tx1"/>
                </a:solidFill>
                <a:effectLst/>
                <a:latin typeface="+mn-lt"/>
                <a:ea typeface="+mn-ea"/>
                <a:cs typeface="+mn-cs"/>
              </a:rPr>
              <a:t>对应一个</a:t>
            </a:r>
            <a:r>
              <a:rPr lang="en-US" altLang="zh-CN" sz="1200" kern="1200" dirty="0">
                <a:solidFill>
                  <a:schemeClr val="tx1"/>
                </a:solidFill>
                <a:effectLst/>
                <a:latin typeface="+mn-lt"/>
                <a:ea typeface="+mn-ea"/>
                <a:cs typeface="+mn-cs"/>
              </a:rPr>
              <a:t>Store)</a:t>
            </a:r>
            <a:r>
              <a:rPr lang="zh-CN" altLang="zh-CN" sz="1200" kern="1200" dirty="0">
                <a:solidFill>
                  <a:schemeClr val="tx1"/>
                </a:solidFill>
                <a:effectLst/>
                <a:latin typeface="+mn-lt"/>
                <a:ea typeface="+mn-ea"/>
                <a:cs typeface="+mn-cs"/>
              </a:rPr>
              <a:t>。</a:t>
            </a:r>
          </a:p>
          <a:p>
            <a:r>
              <a:rPr lang="zh-CN" altLang="zh-CN" sz="1200" u="sng" kern="1200" dirty="0">
                <a:solidFill>
                  <a:schemeClr val="tx1"/>
                </a:solidFill>
                <a:effectLst/>
                <a:latin typeface="+mn-lt"/>
                <a:ea typeface="+mn-ea"/>
                <a:cs typeface="+mn-cs"/>
              </a:rPr>
              <a:t>单元格（</a:t>
            </a:r>
            <a:r>
              <a:rPr lang="en-US" altLang="zh-CN" sz="1200" u="sng" kern="1200" dirty="0">
                <a:solidFill>
                  <a:schemeClr val="tx1"/>
                </a:solidFill>
                <a:effectLst/>
                <a:latin typeface="+mn-lt"/>
                <a:ea typeface="+mn-ea"/>
                <a:cs typeface="+mn-cs"/>
              </a:rPr>
              <a:t>Cell</a:t>
            </a:r>
            <a:r>
              <a:rPr lang="zh-CN" altLang="zh-CN" sz="1200" u="sng"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单元位置由行键、列族、列限定符唯一确定，单元中存储的数据是没有类型的，全部以字节码的形式贮存。</a:t>
            </a:r>
          </a:p>
          <a:p>
            <a:r>
              <a:rPr lang="zh-CN" altLang="zh-CN" sz="1200" u="sng" kern="1200" dirty="0">
                <a:solidFill>
                  <a:schemeClr val="tx1"/>
                </a:solidFill>
                <a:effectLst/>
                <a:latin typeface="+mn-lt"/>
                <a:ea typeface="+mn-ea"/>
                <a:cs typeface="+mn-cs"/>
              </a:rPr>
              <a:t>时间戳（</a:t>
            </a:r>
            <a:r>
              <a:rPr lang="en-US" altLang="zh-CN" sz="1200" u="sng" kern="1200" dirty="0">
                <a:solidFill>
                  <a:schemeClr val="tx1"/>
                </a:solidFill>
                <a:effectLst/>
                <a:latin typeface="+mn-lt"/>
                <a:ea typeface="+mn-ea"/>
                <a:cs typeface="+mn-cs"/>
              </a:rPr>
              <a:t>Timestamp</a:t>
            </a:r>
            <a:r>
              <a:rPr lang="zh-CN" altLang="zh-CN" sz="1200" u="sng" kern="1200" dirty="0">
                <a:solidFill>
                  <a:schemeClr val="tx1"/>
                </a:solidFill>
                <a:effectLst/>
                <a:latin typeface="+mn-lt"/>
                <a:ea typeface="+mn-ea"/>
                <a:cs typeface="+mn-cs"/>
              </a:rPr>
              <a:t>）</a:t>
            </a:r>
            <a:endParaRPr lang="en-US" altLang="zh-CN" sz="1200" u="sng"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每个单元存储的数据随时间戳不同可以有多个版本，它们用时间戳来加以区分</a:t>
            </a:r>
            <a:endParaRPr lang="zh-CN" altLang="en-US" dirty="0"/>
          </a:p>
        </p:txBody>
      </p:sp>
    </p:spTree>
    <p:extLst>
      <p:ext uri="{BB962C8B-B14F-4D97-AF65-F5344CB8AC3E}">
        <p14:creationId xmlns:p14="http://schemas.microsoft.com/office/powerpoint/2010/main" xmlns="" val="2823901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451686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1444866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2126069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文件记录了</a:t>
            </a:r>
            <a:r>
              <a:rPr lang="en-US" altLang="zh-CN" sz="1200" kern="1200" dirty="0">
                <a:solidFill>
                  <a:schemeClr val="tx1"/>
                </a:solidFill>
                <a:effectLst/>
                <a:latin typeface="+mn-lt"/>
                <a:ea typeface="+mn-ea"/>
                <a:cs typeface="+mn-cs"/>
              </a:rPr>
              <a:t>-ROOT-</a:t>
            </a:r>
            <a:r>
              <a:rPr lang="zh-CN" altLang="zh-CN" sz="1200" kern="1200" dirty="0">
                <a:solidFill>
                  <a:schemeClr val="tx1"/>
                </a:solidFill>
                <a:effectLst/>
                <a:latin typeface="+mn-lt"/>
                <a:ea typeface="+mn-ea"/>
                <a:cs typeface="+mn-cs"/>
              </a:rPr>
              <a:t>表的位置</a:t>
            </a:r>
          </a:p>
          <a:p>
            <a:pPr lvl="0"/>
            <a:r>
              <a:rPr lang="en-US" altLang="zh-CN" sz="1200" kern="1200" dirty="0">
                <a:solidFill>
                  <a:schemeClr val="tx1"/>
                </a:solidFill>
                <a:effectLst/>
                <a:latin typeface="+mn-lt"/>
                <a:ea typeface="+mn-ea"/>
                <a:cs typeface="+mn-cs"/>
              </a:rPr>
              <a:t>-ROOT-</a:t>
            </a:r>
            <a:r>
              <a:rPr lang="zh-CN" altLang="zh-CN" sz="1200" kern="1200" dirty="0">
                <a:solidFill>
                  <a:schemeClr val="tx1"/>
                </a:solidFill>
                <a:effectLst/>
                <a:latin typeface="+mn-lt"/>
                <a:ea typeface="+mn-ea"/>
                <a:cs typeface="+mn-cs"/>
              </a:rPr>
              <a:t>表，又名根数据表，包含</a:t>
            </a:r>
            <a:r>
              <a:rPr lang="en-US" altLang="zh-CN" sz="1200" kern="1200" dirty="0">
                <a:solidFill>
                  <a:schemeClr val="tx1"/>
                </a:solidFill>
                <a:effectLst/>
                <a:latin typeface="+mn-lt"/>
                <a:ea typeface="+mn-ea"/>
                <a:cs typeface="+mn-cs"/>
              </a:rPr>
              <a:t>.META.</a:t>
            </a:r>
            <a:r>
              <a:rPr lang="zh-CN" altLang="zh-CN" sz="1200" kern="1200" dirty="0">
                <a:solidFill>
                  <a:schemeClr val="tx1"/>
                </a:solidFill>
                <a:effectLst/>
                <a:latin typeface="+mn-lt"/>
                <a:ea typeface="+mn-ea"/>
                <a:cs typeface="+mn-cs"/>
              </a:rPr>
              <a:t>表的第一个</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，其中保存了</a:t>
            </a:r>
            <a:r>
              <a:rPr lang="en-US" altLang="zh-CN" sz="1200" kern="1200" dirty="0">
                <a:solidFill>
                  <a:schemeClr val="tx1"/>
                </a:solidFill>
                <a:effectLst/>
                <a:latin typeface="+mn-lt"/>
                <a:ea typeface="+mn-ea"/>
                <a:cs typeface="+mn-cs"/>
              </a:rPr>
              <a:t>.META.</a:t>
            </a:r>
            <a:r>
              <a:rPr lang="zh-CN" altLang="zh-CN" sz="1200" kern="1200" dirty="0">
                <a:solidFill>
                  <a:schemeClr val="tx1"/>
                </a:solidFill>
                <a:effectLst/>
                <a:latin typeface="+mn-lt"/>
                <a:ea typeface="+mn-ea"/>
                <a:cs typeface="+mn-cs"/>
              </a:rPr>
              <a:t>表其它</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的位置信息。</a:t>
            </a:r>
            <a:r>
              <a:rPr lang="en-US" altLang="zh-CN" sz="1200" kern="1200" dirty="0">
                <a:solidFill>
                  <a:schemeClr val="tx1"/>
                </a:solidFill>
                <a:effectLst/>
                <a:latin typeface="+mn-lt"/>
                <a:ea typeface="+mn-ea"/>
                <a:cs typeface="+mn-cs"/>
              </a:rPr>
              <a:t>-ROOT-</a:t>
            </a:r>
            <a:r>
              <a:rPr lang="zh-CN" altLang="zh-CN" sz="1200" kern="1200" dirty="0">
                <a:solidFill>
                  <a:schemeClr val="tx1"/>
                </a:solidFill>
                <a:effectLst/>
                <a:latin typeface="+mn-lt"/>
                <a:ea typeface="+mn-ea"/>
                <a:cs typeface="+mn-cs"/>
              </a:rPr>
              <a:t>表只能有一个</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，名字是固定的。通过</a:t>
            </a:r>
            <a:r>
              <a:rPr lang="en-US" altLang="zh-CN" sz="1200" kern="1200" dirty="0">
                <a:solidFill>
                  <a:schemeClr val="tx1"/>
                </a:solidFill>
                <a:effectLst/>
                <a:latin typeface="+mn-lt"/>
                <a:ea typeface="+mn-ea"/>
                <a:cs typeface="+mn-cs"/>
              </a:rPr>
              <a:t>-ROOT-</a:t>
            </a:r>
            <a:r>
              <a:rPr lang="zh-CN" altLang="zh-CN" sz="1200" kern="1200" dirty="0">
                <a:solidFill>
                  <a:schemeClr val="tx1"/>
                </a:solidFill>
                <a:effectLst/>
                <a:latin typeface="+mn-lt"/>
                <a:ea typeface="+mn-ea"/>
                <a:cs typeface="+mn-cs"/>
              </a:rPr>
              <a:t>表，就可以访问</a:t>
            </a:r>
            <a:r>
              <a:rPr lang="en-US" altLang="zh-CN" sz="1200" kern="1200" dirty="0">
                <a:solidFill>
                  <a:schemeClr val="tx1"/>
                </a:solidFill>
                <a:effectLst/>
                <a:latin typeface="+mn-lt"/>
                <a:ea typeface="+mn-ea"/>
                <a:cs typeface="+mn-cs"/>
              </a:rPr>
              <a:t>.META.</a:t>
            </a:r>
            <a:r>
              <a:rPr lang="zh-CN" altLang="zh-CN" sz="1200" kern="1200" dirty="0">
                <a:solidFill>
                  <a:schemeClr val="tx1"/>
                </a:solidFill>
                <a:effectLst/>
                <a:latin typeface="+mn-lt"/>
                <a:ea typeface="+mn-ea"/>
                <a:cs typeface="+mn-cs"/>
              </a:rPr>
              <a:t>表中的数据</a:t>
            </a:r>
            <a:br>
              <a:rPr lang="zh-CN"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.META.</a:t>
            </a:r>
            <a:r>
              <a:rPr lang="zh-CN" altLang="zh-CN" sz="1200" kern="1200" dirty="0">
                <a:solidFill>
                  <a:schemeClr val="tx1"/>
                </a:solidFill>
                <a:effectLst/>
                <a:latin typeface="+mn-lt"/>
                <a:ea typeface="+mn-ea"/>
                <a:cs typeface="+mn-cs"/>
              </a:rPr>
              <a:t>表，又名元数据表，存储了用户数据表的</a:t>
            </a:r>
            <a:r>
              <a:rPr lang="en-US" altLang="zh-CN" sz="1200" kern="1200" dirty="0">
                <a:solidFill>
                  <a:schemeClr val="tx1"/>
                </a:solidFill>
                <a:effectLst/>
                <a:latin typeface="+mn-lt"/>
                <a:ea typeface="+mn-ea"/>
                <a:cs typeface="+mn-cs"/>
              </a:rPr>
              <a:t>Regions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的映射关系。</a:t>
            </a:r>
            <a:r>
              <a:rPr lang="en-US" altLang="zh-CN" sz="1200" kern="1200" dirty="0">
                <a:solidFill>
                  <a:schemeClr val="tx1"/>
                </a:solidFill>
                <a:effectLst/>
                <a:latin typeface="+mn-lt"/>
                <a:ea typeface="+mn-ea"/>
                <a:cs typeface="+mn-cs"/>
              </a:rPr>
              <a:t>.META.</a:t>
            </a:r>
            <a:r>
              <a:rPr lang="zh-CN" altLang="zh-CN" sz="1200" kern="1200" dirty="0">
                <a:solidFill>
                  <a:schemeClr val="tx1"/>
                </a:solidFill>
                <a:effectLst/>
                <a:latin typeface="+mn-lt"/>
                <a:ea typeface="+mn-ea"/>
                <a:cs typeface="+mn-cs"/>
              </a:rPr>
              <a:t>表可以有多个</a:t>
            </a:r>
            <a:r>
              <a:rPr lang="en-US" altLang="zh-CN" sz="1200" kern="1200" dirty="0">
                <a:solidFill>
                  <a:schemeClr val="tx1"/>
                </a:solidFill>
                <a:effectLst/>
                <a:latin typeface="+mn-lt"/>
                <a:ea typeface="+mn-ea"/>
                <a:cs typeface="+mn-cs"/>
              </a:rPr>
              <a:t>Regions</a:t>
            </a:r>
            <a:endParaRPr lang="zh-CN" altLang="zh-CN" sz="1200" kern="1200" dirty="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xmlns="" val="862866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4046961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sz="1200" b="1" kern="1200" dirty="0">
                <a:solidFill>
                  <a:schemeClr val="tx1"/>
                </a:solidFill>
                <a:effectLst/>
                <a:latin typeface="+mn-lt"/>
                <a:ea typeface="+mn-ea"/>
                <a:cs typeface="+mn-cs"/>
              </a:rPr>
              <a:t>Hadoop</a:t>
            </a:r>
            <a:r>
              <a:rPr lang="zh-CN" altLang="zh-CN" sz="1200" b="1" kern="1200" dirty="0">
                <a:solidFill>
                  <a:schemeClr val="tx1"/>
                </a:solidFill>
                <a:effectLst/>
                <a:latin typeface="+mn-lt"/>
                <a:ea typeface="+mn-ea"/>
                <a:cs typeface="+mn-cs"/>
              </a:rPr>
              <a:t>的数据存储系统</a:t>
            </a:r>
            <a:r>
              <a:rPr lang="zh-CN" altLang="en-US" sz="1200" b="1" kern="1200" dirty="0">
                <a:solidFill>
                  <a:schemeClr val="tx1"/>
                </a:solidFill>
                <a:effectLst/>
                <a:latin typeface="+mn-lt"/>
                <a:ea typeface="+mn-ea"/>
                <a:cs typeface="+mn-cs"/>
              </a:rPr>
              <a:t>包括</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分布式文件系统</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Hadoop Distributed File System</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分布式非关系型数据库</a:t>
            </a:r>
            <a:r>
              <a:rPr lang="en-US" altLang="zh-CN" sz="1200" kern="1200" dirty="0" err="1">
                <a:solidFill>
                  <a:schemeClr val="tx1"/>
                </a:solidFill>
                <a:effectLst/>
                <a:latin typeface="+mn-lt"/>
                <a:ea typeface="+mn-ea"/>
                <a:cs typeface="+mn-cs"/>
              </a:rPr>
              <a:t>Hbase</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数据仓库及数据分析工具</a:t>
            </a:r>
            <a:r>
              <a:rPr lang="en-US" altLang="zh-CN" sz="1200" kern="1200" dirty="0">
                <a:solidFill>
                  <a:schemeClr val="tx1"/>
                </a:solidFill>
                <a:effectLst/>
                <a:latin typeface="+mn-lt"/>
                <a:ea typeface="+mn-ea"/>
                <a:cs typeface="+mn-cs"/>
              </a:rPr>
              <a:t>Hive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Pig</a:t>
            </a:r>
          </a:p>
          <a:p>
            <a:r>
              <a:rPr lang="zh-CN" altLang="zh-CN" sz="1200" kern="1200" dirty="0">
                <a:solidFill>
                  <a:schemeClr val="tx1"/>
                </a:solidFill>
                <a:effectLst/>
                <a:latin typeface="+mn-lt"/>
                <a:ea typeface="+mn-ea"/>
                <a:cs typeface="+mn-cs"/>
              </a:rPr>
              <a:t>用于数据采集、转移和汇总的工具</a:t>
            </a:r>
            <a:r>
              <a:rPr lang="en-US" altLang="zh-CN" sz="1200" kern="1200" dirty="0" err="1">
                <a:solidFill>
                  <a:schemeClr val="tx1"/>
                </a:solidFill>
                <a:effectLst/>
                <a:latin typeface="+mn-lt"/>
                <a:ea typeface="+mn-ea"/>
                <a:cs typeface="+mn-cs"/>
              </a:rPr>
              <a:t>Sqoop</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Flume</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u="sng" kern="1200" dirty="0">
                <a:solidFill>
                  <a:schemeClr val="tx1"/>
                </a:solidFill>
                <a:effectLst/>
                <a:latin typeface="+mn-lt"/>
                <a:ea typeface="+mn-ea"/>
                <a:cs typeface="+mn-cs"/>
              </a:rPr>
              <a:t>HDFS</a:t>
            </a:r>
            <a:r>
              <a:rPr lang="zh-CN" altLang="zh-CN" sz="1200" u="sng" kern="1200" dirty="0">
                <a:solidFill>
                  <a:schemeClr val="tx1"/>
                </a:solidFill>
                <a:effectLst/>
                <a:latin typeface="+mn-lt"/>
                <a:ea typeface="+mn-ea"/>
                <a:cs typeface="+mn-cs"/>
              </a:rPr>
              <a:t>文件系统构成了</a:t>
            </a:r>
            <a:r>
              <a:rPr lang="en-US" altLang="zh-CN" sz="1200" u="sng" kern="1200" dirty="0">
                <a:solidFill>
                  <a:schemeClr val="tx1"/>
                </a:solidFill>
                <a:effectLst/>
                <a:latin typeface="+mn-lt"/>
                <a:ea typeface="+mn-ea"/>
                <a:cs typeface="+mn-cs"/>
              </a:rPr>
              <a:t>Hadoop</a:t>
            </a:r>
            <a:r>
              <a:rPr lang="zh-CN" altLang="zh-CN" sz="1200" u="sng" kern="1200" dirty="0">
                <a:solidFill>
                  <a:schemeClr val="tx1"/>
                </a:solidFill>
                <a:effectLst/>
                <a:latin typeface="+mn-lt"/>
                <a:ea typeface="+mn-ea"/>
                <a:cs typeface="+mn-cs"/>
              </a:rPr>
              <a:t>数据存储体系的基础</a:t>
            </a:r>
            <a:r>
              <a:rPr lang="zh-CN" altLang="zh-CN" sz="1200" kern="1200" dirty="0">
                <a:solidFill>
                  <a:schemeClr val="tx1"/>
                </a:solidFill>
                <a:effectLst/>
                <a:latin typeface="+mn-lt"/>
                <a:ea typeface="+mn-ea"/>
                <a:cs typeface="+mn-cs"/>
              </a:rPr>
              <a:t>，除</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外，在</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平台上支持的文件系统还包括：</a:t>
            </a:r>
            <a:r>
              <a:rPr lang="en-US" altLang="zh-CN" sz="1200" kern="1200" dirty="0">
                <a:solidFill>
                  <a:schemeClr val="tx1"/>
                </a:solidFill>
                <a:effectLst/>
                <a:latin typeface="+mn-lt"/>
                <a:ea typeface="+mn-ea"/>
                <a:cs typeface="+mn-cs"/>
              </a:rPr>
              <a:t>FTP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File Transfer Protocol</a:t>
            </a:r>
            <a:r>
              <a:rPr lang="zh-CN" altLang="zh-CN" sz="1200" kern="1200" dirty="0">
                <a:solidFill>
                  <a:schemeClr val="tx1"/>
                </a:solidFill>
                <a:effectLst/>
                <a:latin typeface="+mn-lt"/>
                <a:ea typeface="+mn-ea"/>
                <a:cs typeface="+mn-cs"/>
              </a:rPr>
              <a:t>）文件系统</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，用于远程文件传输；</a:t>
            </a:r>
            <a:r>
              <a:rPr lang="en-US" altLang="zh-CN" sz="1200" kern="1200" dirty="0">
                <a:solidFill>
                  <a:schemeClr val="tx1"/>
                </a:solidFill>
                <a:effectLst/>
                <a:latin typeface="+mn-lt"/>
                <a:ea typeface="+mn-ea"/>
                <a:cs typeface="+mn-cs"/>
              </a:rPr>
              <a:t>Amazon S3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Simple Storage Service</a:t>
            </a:r>
            <a:r>
              <a:rPr lang="zh-CN" altLang="zh-CN" sz="1200" kern="1200" dirty="0">
                <a:solidFill>
                  <a:schemeClr val="tx1"/>
                </a:solidFill>
                <a:effectLst/>
                <a:latin typeface="+mn-lt"/>
                <a:ea typeface="+mn-ea"/>
                <a:cs typeface="+mn-cs"/>
              </a:rPr>
              <a:t>）文件系统</a:t>
            </a:r>
            <a:r>
              <a:rPr lang="en-US" altLang="zh-CN" sz="1200" kern="12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（主要用于</a:t>
            </a:r>
            <a:r>
              <a:rPr lang="en-US" altLang="zh-CN" sz="1200" kern="1200" dirty="0">
                <a:solidFill>
                  <a:schemeClr val="tx1"/>
                </a:solidFill>
                <a:effectLst/>
                <a:latin typeface="+mn-lt"/>
                <a:ea typeface="+mn-ea"/>
                <a:cs typeface="+mn-cs"/>
              </a:rPr>
              <a:t>Amazon</a:t>
            </a:r>
            <a:r>
              <a:rPr lang="zh-CN" altLang="zh-CN" sz="1200" kern="1200" dirty="0">
                <a:solidFill>
                  <a:schemeClr val="tx1"/>
                </a:solidFill>
                <a:effectLst/>
                <a:latin typeface="+mn-lt"/>
                <a:ea typeface="+mn-ea"/>
                <a:cs typeface="+mn-cs"/>
              </a:rPr>
              <a:t>的弹性计算云架构）；微软的</a:t>
            </a:r>
            <a:r>
              <a:rPr lang="en-US" altLang="zh-CN" sz="1200" kern="1200" dirty="0">
                <a:solidFill>
                  <a:schemeClr val="tx1"/>
                </a:solidFill>
                <a:effectLst/>
                <a:latin typeface="+mn-lt"/>
                <a:ea typeface="+mn-ea"/>
                <a:cs typeface="+mn-cs"/>
              </a:rPr>
              <a:t>Windows Azure Storage Blobs (WASB)</a:t>
            </a:r>
            <a:r>
              <a:rPr lang="zh-CN" altLang="zh-CN" sz="1200" kern="1200" dirty="0">
                <a:solidFill>
                  <a:schemeClr val="tx1"/>
                </a:solidFill>
                <a:effectLst/>
                <a:latin typeface="+mn-lt"/>
                <a:ea typeface="+mn-ea"/>
                <a:cs typeface="+mn-cs"/>
              </a:rPr>
              <a:t>文件系统</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，这是微软开发的在</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之上的数据读写层，用于微软的</a:t>
            </a:r>
            <a:r>
              <a:rPr lang="en-US" altLang="zh-CN" sz="1200" kern="1200" dirty="0">
                <a:solidFill>
                  <a:schemeClr val="tx1"/>
                </a:solidFill>
                <a:effectLst/>
                <a:latin typeface="+mn-lt"/>
                <a:ea typeface="+mn-ea"/>
                <a:cs typeface="+mn-cs"/>
              </a:rPr>
              <a:t>Azure</a:t>
            </a:r>
            <a:r>
              <a:rPr lang="zh-CN" altLang="zh-CN" sz="1200" kern="1200" dirty="0">
                <a:solidFill>
                  <a:schemeClr val="tx1"/>
                </a:solidFill>
                <a:effectLst/>
                <a:latin typeface="+mn-lt"/>
                <a:ea typeface="+mn-ea"/>
                <a:cs typeface="+mn-cs"/>
              </a:rPr>
              <a:t>云存储系统的数据读写。</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Hadoop</a:t>
            </a:r>
            <a:r>
              <a:rPr lang="zh-CN" altLang="zh-CN" sz="1200" b="1" kern="1200" dirty="0">
                <a:solidFill>
                  <a:schemeClr val="tx1"/>
                </a:solidFill>
                <a:effectLst/>
                <a:latin typeface="+mn-lt"/>
                <a:ea typeface="+mn-ea"/>
                <a:cs typeface="+mn-cs"/>
              </a:rPr>
              <a:t>的资源调度管理工具包括：</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提供分布式协调服务管理的</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负责作业调度的</a:t>
            </a:r>
            <a:r>
              <a:rPr lang="en-US" altLang="zh-CN" sz="1200" kern="1200" dirty="0" err="1">
                <a:solidFill>
                  <a:schemeClr val="tx1"/>
                </a:solidFill>
                <a:effectLst/>
                <a:latin typeface="+mn-lt"/>
                <a:ea typeface="+mn-ea"/>
                <a:cs typeface="+mn-cs"/>
              </a:rPr>
              <a:t>Oozie</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提供集群配置、管理和监控功能的</a:t>
            </a:r>
            <a:r>
              <a:rPr lang="en-US" altLang="zh-CN" sz="1200" kern="1200" dirty="0" err="1">
                <a:solidFill>
                  <a:schemeClr val="tx1"/>
                </a:solidFill>
                <a:effectLst/>
                <a:latin typeface="+mn-lt"/>
                <a:ea typeface="+mn-ea"/>
                <a:cs typeface="+mn-cs"/>
              </a:rPr>
              <a:t>Ambari</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大型集群监控系统</a:t>
            </a:r>
            <a:r>
              <a:rPr lang="en-US" altLang="zh-CN" sz="1200" kern="1200" dirty="0" err="1">
                <a:solidFill>
                  <a:schemeClr val="tx1"/>
                </a:solidFill>
                <a:effectLst/>
                <a:latin typeface="+mn-lt"/>
                <a:ea typeface="+mn-ea"/>
                <a:cs typeface="+mn-cs"/>
              </a:rPr>
              <a:t>Chukwa</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新的集群资源调度管理系统</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Hadoop</a:t>
            </a:r>
            <a:r>
              <a:rPr lang="zh-CN" altLang="zh-CN" sz="1200" b="1" kern="1200" dirty="0">
                <a:solidFill>
                  <a:schemeClr val="tx1"/>
                </a:solidFill>
                <a:effectLst/>
                <a:latin typeface="+mn-lt"/>
                <a:ea typeface="+mn-ea"/>
                <a:cs typeface="+mn-cs"/>
              </a:rPr>
              <a:t>提供的计算引擎或计算模型包括：</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离线批处理</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图并行计算框架</a:t>
            </a:r>
            <a:r>
              <a:rPr lang="en-US" altLang="zh-CN" sz="1200" kern="1200" dirty="0">
                <a:solidFill>
                  <a:schemeClr val="tx1"/>
                </a:solidFill>
                <a:effectLst/>
                <a:latin typeface="+mn-lt"/>
                <a:ea typeface="+mn-ea"/>
                <a:cs typeface="+mn-cs"/>
              </a:rPr>
              <a:t>Hama[23]</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Giraph</a:t>
            </a:r>
            <a:r>
              <a:rPr lang="en-US" altLang="zh-CN" sz="1200" kern="1200" dirty="0">
                <a:solidFill>
                  <a:schemeClr val="tx1"/>
                </a:solidFill>
                <a:effectLst/>
                <a:latin typeface="+mn-lt"/>
                <a:ea typeface="+mn-ea"/>
                <a:cs typeface="+mn-cs"/>
              </a:rPr>
              <a:t>[24]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流计算</a:t>
            </a:r>
            <a:r>
              <a:rPr lang="en-US" altLang="zh-CN" sz="1200" kern="1200" dirty="0">
                <a:solidFill>
                  <a:schemeClr val="tx1"/>
                </a:solidFill>
                <a:effectLst/>
                <a:latin typeface="+mn-lt"/>
                <a:ea typeface="+mn-ea"/>
                <a:cs typeface="+mn-cs"/>
              </a:rPr>
              <a:t>Storm[25]</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内存计算</a:t>
            </a:r>
            <a:r>
              <a:rPr lang="en-US" altLang="zh-CN" sz="1200" kern="1200" dirty="0">
                <a:solidFill>
                  <a:schemeClr val="tx1"/>
                </a:solidFill>
                <a:effectLst/>
                <a:latin typeface="+mn-lt"/>
                <a:ea typeface="+mn-ea"/>
                <a:cs typeface="+mn-cs"/>
              </a:rPr>
              <a:t>Spark[26]</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交互式计算</a:t>
            </a:r>
            <a:r>
              <a:rPr lang="en-US" altLang="zh-CN" sz="1200" kern="1200" dirty="0">
                <a:solidFill>
                  <a:schemeClr val="tx1"/>
                </a:solidFill>
                <a:effectLst/>
                <a:latin typeface="+mn-lt"/>
                <a:ea typeface="+mn-ea"/>
                <a:cs typeface="+mn-cs"/>
              </a:rPr>
              <a:t>Drill[27]</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基于</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的有向无环图（</a:t>
            </a:r>
            <a:r>
              <a:rPr lang="en-US" altLang="zh-CN" sz="1200" kern="1200" dirty="0">
                <a:solidFill>
                  <a:schemeClr val="tx1"/>
                </a:solidFill>
                <a:effectLst/>
                <a:latin typeface="+mn-lt"/>
                <a:ea typeface="+mn-ea"/>
                <a:cs typeface="+mn-cs"/>
              </a:rPr>
              <a:t>DAG</a:t>
            </a:r>
            <a:r>
              <a:rPr lang="zh-CN" altLang="zh-CN" sz="1200" kern="1200" dirty="0">
                <a:solidFill>
                  <a:schemeClr val="tx1"/>
                </a:solidFill>
                <a:effectLst/>
                <a:latin typeface="+mn-lt"/>
                <a:ea typeface="+mn-ea"/>
                <a:cs typeface="+mn-cs"/>
              </a:rPr>
              <a:t>）计算框架</a:t>
            </a:r>
            <a:r>
              <a:rPr lang="en-US" altLang="zh-CN" sz="1200" kern="1200" dirty="0" err="1">
                <a:solidFill>
                  <a:schemeClr val="tx1"/>
                </a:solidFill>
                <a:effectLst/>
                <a:latin typeface="+mn-lt"/>
                <a:ea typeface="+mn-ea"/>
                <a:cs typeface="+mn-cs"/>
              </a:rPr>
              <a:t>Tez</a:t>
            </a:r>
            <a:r>
              <a:rPr lang="en-US" altLang="zh-CN" sz="1200" kern="12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另外</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还提供一系列计算分析工具，如支持数据挖掘与机器学习的</a:t>
            </a:r>
            <a:r>
              <a:rPr lang="en-US" altLang="zh-CN" sz="1200" kern="1200" dirty="0">
                <a:solidFill>
                  <a:schemeClr val="tx1"/>
                </a:solidFill>
                <a:effectLst/>
                <a:latin typeface="+mn-lt"/>
                <a:ea typeface="+mn-ea"/>
                <a:cs typeface="+mn-cs"/>
              </a:rPr>
              <a:t>Mahout[29]</a:t>
            </a:r>
            <a:r>
              <a:rPr lang="zh-CN" altLang="zh-CN" sz="1200" kern="1200" dirty="0">
                <a:solidFill>
                  <a:schemeClr val="tx1"/>
                </a:solidFill>
                <a:effectLst/>
                <a:latin typeface="+mn-lt"/>
                <a:ea typeface="+mn-ea"/>
                <a:cs typeface="+mn-cs"/>
              </a:rPr>
              <a:t>、用于节点间</a:t>
            </a:r>
            <a:r>
              <a:rPr lang="en-US" altLang="zh-CN" sz="1200" kern="1200" dirty="0">
                <a:solidFill>
                  <a:schemeClr val="tx1"/>
                </a:solidFill>
                <a:effectLst/>
                <a:latin typeface="+mn-lt"/>
                <a:ea typeface="+mn-ea"/>
                <a:cs typeface="+mn-cs"/>
              </a:rPr>
              <a:t>RPC</a:t>
            </a:r>
            <a:r>
              <a:rPr lang="zh-CN" altLang="zh-CN" sz="1200" kern="1200" dirty="0">
                <a:solidFill>
                  <a:schemeClr val="tx1"/>
                </a:solidFill>
                <a:effectLst/>
                <a:latin typeface="+mn-lt"/>
                <a:ea typeface="+mn-ea"/>
                <a:cs typeface="+mn-cs"/>
              </a:rPr>
              <a:t>通信支持多语言数据序列化（</a:t>
            </a:r>
            <a:r>
              <a:rPr lang="en-US" altLang="zh-CN" sz="1200" kern="1200" dirty="0">
                <a:solidFill>
                  <a:schemeClr val="tx1"/>
                </a:solidFill>
                <a:effectLst/>
                <a:latin typeface="+mn-lt"/>
                <a:ea typeface="+mn-ea"/>
                <a:cs typeface="+mn-cs"/>
              </a:rPr>
              <a:t>data serialization</a:t>
            </a:r>
            <a:r>
              <a:rPr lang="zh-CN" altLang="zh-CN" sz="1200" kern="1200" dirty="0">
                <a:solidFill>
                  <a:schemeClr val="tx1"/>
                </a:solidFill>
                <a:effectLst/>
                <a:latin typeface="+mn-lt"/>
                <a:ea typeface="+mn-ea"/>
                <a:cs typeface="+mn-cs"/>
              </a:rPr>
              <a:t>）框架</a:t>
            </a:r>
            <a:r>
              <a:rPr lang="en-US" altLang="zh-CN" sz="1200" kern="1200" dirty="0">
                <a:solidFill>
                  <a:schemeClr val="tx1"/>
                </a:solidFill>
                <a:effectLst/>
                <a:latin typeface="+mn-lt"/>
                <a:ea typeface="+mn-ea"/>
                <a:cs typeface="+mn-cs"/>
              </a:rPr>
              <a:t>Avro[30]</a:t>
            </a:r>
            <a:r>
              <a:rPr lang="zh-CN" altLang="zh-CN" sz="1200" kern="1200" dirty="0">
                <a:solidFill>
                  <a:schemeClr val="tx1"/>
                </a:solidFill>
                <a:effectLst/>
                <a:latin typeface="+mn-lt"/>
                <a:ea typeface="+mn-ea"/>
                <a:cs typeface="+mn-cs"/>
              </a:rPr>
              <a:t>、数据可视化分析工具</a:t>
            </a:r>
            <a:r>
              <a:rPr lang="en-US" altLang="zh-CN" sz="1200" kern="1200" dirty="0">
                <a:solidFill>
                  <a:schemeClr val="tx1"/>
                </a:solidFill>
                <a:effectLst/>
                <a:latin typeface="+mn-lt"/>
                <a:ea typeface="+mn-ea"/>
                <a:cs typeface="+mn-cs"/>
              </a:rPr>
              <a:t>Hue[31]</a:t>
            </a:r>
            <a:r>
              <a:rPr lang="zh-CN" altLang="zh-CN" sz="1200" kern="1200" dirty="0">
                <a:solidFill>
                  <a:schemeClr val="tx1"/>
                </a:solidFill>
                <a:effectLst/>
                <a:latin typeface="+mn-lt"/>
                <a:ea typeface="+mn-ea"/>
                <a:cs typeface="+mn-cs"/>
              </a:rPr>
              <a:t>等，上述系统或工具大多为</a:t>
            </a:r>
            <a:r>
              <a:rPr lang="en-US" altLang="zh-CN" sz="1200" kern="1200" dirty="0">
                <a:solidFill>
                  <a:schemeClr val="tx1"/>
                </a:solidFill>
                <a:effectLst/>
                <a:latin typeface="+mn-lt"/>
                <a:ea typeface="+mn-ea"/>
                <a:cs typeface="+mn-cs"/>
              </a:rPr>
              <a:t>Apache</a:t>
            </a:r>
            <a:r>
              <a:rPr lang="zh-CN" altLang="zh-CN" sz="1200" kern="1200" dirty="0">
                <a:solidFill>
                  <a:schemeClr val="tx1"/>
                </a:solidFill>
                <a:effectLst/>
                <a:latin typeface="+mn-lt"/>
                <a:ea typeface="+mn-ea"/>
                <a:cs typeface="+mn-cs"/>
              </a:rPr>
              <a:t>的独立开源项目。</a:t>
            </a:r>
            <a:endParaRPr lang="zh-CN" altLang="en-US" dirty="0"/>
          </a:p>
        </p:txBody>
      </p:sp>
    </p:spTree>
    <p:extLst>
      <p:ext uri="{BB962C8B-B14F-4D97-AF65-F5344CB8AC3E}">
        <p14:creationId xmlns:p14="http://schemas.microsoft.com/office/powerpoint/2010/main" xmlns="" val="2734951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2395259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4080884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969829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20716707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我们的问题是：如何根据单元</a:t>
            </a:r>
            <a:r>
              <a:rPr lang="en-US" altLang="zh-CN" sz="1200" kern="1200" dirty="0">
                <a:solidFill>
                  <a:schemeClr val="tx1"/>
                </a:solidFill>
                <a:effectLst/>
                <a:latin typeface="+mn-lt"/>
                <a:ea typeface="+mn-ea"/>
                <a:cs typeface="+mn-cs"/>
              </a:rPr>
              <a:t>C11</a:t>
            </a:r>
            <a:r>
              <a:rPr lang="zh-CN" altLang="zh-CN" sz="1200" kern="1200" dirty="0">
                <a:solidFill>
                  <a:schemeClr val="tx1"/>
                </a:solidFill>
                <a:effectLst/>
                <a:latin typeface="+mn-lt"/>
                <a:ea typeface="+mn-ea"/>
                <a:cs typeface="+mn-cs"/>
              </a:rPr>
              <a:t>（红色格）找到单元</a:t>
            </a:r>
            <a:r>
              <a:rPr lang="en-US" altLang="zh-CN" sz="1200" kern="1200" dirty="0">
                <a:solidFill>
                  <a:schemeClr val="tx1"/>
                </a:solidFill>
                <a:effectLst/>
                <a:latin typeface="+mn-lt"/>
                <a:ea typeface="+mn-ea"/>
                <a:cs typeface="+mn-cs"/>
              </a:rPr>
              <a:t>C21</a:t>
            </a:r>
            <a:r>
              <a:rPr lang="zh-CN" altLang="zh-CN" sz="1200" kern="1200" dirty="0">
                <a:solidFill>
                  <a:schemeClr val="tx1"/>
                </a:solidFill>
                <a:effectLst/>
                <a:latin typeface="+mn-lt"/>
                <a:ea typeface="+mn-ea"/>
                <a:cs typeface="+mn-cs"/>
              </a:rPr>
              <a:t>（蓝色格）？也即，按</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语句形式：查找符合条件“</a:t>
            </a:r>
            <a:r>
              <a:rPr lang="en-US" altLang="zh-CN" sz="1200" kern="1200" dirty="0">
                <a:solidFill>
                  <a:schemeClr val="tx1"/>
                </a:solidFill>
                <a:effectLst/>
                <a:latin typeface="+mn-lt"/>
                <a:ea typeface="+mn-ea"/>
                <a:cs typeface="+mn-cs"/>
              </a:rPr>
              <a:t>F:C1 = C11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F:C2</a:t>
            </a:r>
            <a:r>
              <a:rPr lang="zh-CN" altLang="zh-CN" sz="1200" kern="1200" dirty="0">
                <a:solidFill>
                  <a:schemeClr val="tx1"/>
                </a:solidFill>
                <a:effectLst/>
                <a:latin typeface="+mn-lt"/>
                <a:ea typeface="+mn-ea"/>
                <a:cs typeface="+mn-cs"/>
              </a:rPr>
              <a:t>的值。由于不知道</a:t>
            </a:r>
            <a:r>
              <a:rPr lang="en-US" altLang="zh-CN" sz="1200" kern="1200" dirty="0">
                <a:solidFill>
                  <a:schemeClr val="tx1"/>
                </a:solidFill>
                <a:effectLst/>
                <a:latin typeface="+mn-lt"/>
                <a:ea typeface="+mn-ea"/>
                <a:cs typeface="+mn-cs"/>
              </a:rPr>
              <a:t>C11</a:t>
            </a:r>
            <a:r>
              <a:rPr lang="zh-CN" altLang="zh-CN" sz="1200" kern="1200" dirty="0">
                <a:solidFill>
                  <a:schemeClr val="tx1"/>
                </a:solidFill>
                <a:effectLst/>
                <a:latin typeface="+mn-lt"/>
                <a:ea typeface="+mn-ea"/>
                <a:cs typeface="+mn-cs"/>
              </a:rPr>
              <a:t>所对应的</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值，我们只有进行对主表的全局扫描，找到</a:t>
            </a:r>
            <a:r>
              <a:rPr lang="en-US" altLang="zh-CN" sz="1200" kern="1200" dirty="0">
                <a:solidFill>
                  <a:schemeClr val="tx1"/>
                </a:solidFill>
                <a:effectLst/>
                <a:latin typeface="+mn-lt"/>
                <a:ea typeface="+mn-ea"/>
                <a:cs typeface="+mn-cs"/>
              </a:rPr>
              <a:t>F:C1 = C11</a:t>
            </a:r>
            <a:r>
              <a:rPr lang="zh-CN" altLang="zh-CN" sz="1200" kern="1200" dirty="0">
                <a:solidFill>
                  <a:schemeClr val="tx1"/>
                </a:solidFill>
                <a:effectLst/>
                <a:latin typeface="+mn-lt"/>
                <a:ea typeface="+mn-ea"/>
                <a:cs typeface="+mn-cs"/>
              </a:rPr>
              <a:t>的单元，然后确定其行键</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，然后再根据</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进行数据查询，找到</a:t>
            </a:r>
            <a:r>
              <a:rPr lang="en-US" altLang="zh-CN" sz="1200" kern="1200" dirty="0">
                <a:solidFill>
                  <a:schemeClr val="tx1"/>
                </a:solidFill>
                <a:effectLst/>
                <a:latin typeface="+mn-lt"/>
                <a:ea typeface="+mn-ea"/>
                <a:cs typeface="+mn-cs"/>
              </a:rPr>
              <a:t>C21</a:t>
            </a:r>
            <a:r>
              <a:rPr lang="zh-CN" altLang="zh-CN" sz="1200" kern="1200" dirty="0">
                <a:solidFill>
                  <a:schemeClr val="tx1"/>
                </a:solidFill>
                <a:effectLst/>
                <a:latin typeface="+mn-lt"/>
                <a:ea typeface="+mn-ea"/>
                <a:cs typeface="+mn-cs"/>
              </a:rPr>
              <a:t>所在</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位置，读取</a:t>
            </a:r>
            <a:r>
              <a:rPr lang="en-US" altLang="zh-CN" sz="1200" kern="1200" dirty="0">
                <a:solidFill>
                  <a:schemeClr val="tx1"/>
                </a:solidFill>
                <a:effectLst/>
                <a:latin typeface="+mn-lt"/>
                <a:ea typeface="+mn-ea"/>
                <a:cs typeface="+mn-cs"/>
              </a:rPr>
              <a:t>C21</a:t>
            </a:r>
            <a:r>
              <a:rPr lang="zh-CN" altLang="zh-CN" sz="1200" kern="1200" dirty="0">
                <a:solidFill>
                  <a:schemeClr val="tx1"/>
                </a:solidFill>
                <a:effectLst/>
                <a:latin typeface="+mn-lt"/>
                <a:ea typeface="+mn-ea"/>
                <a:cs typeface="+mn-cs"/>
              </a:rPr>
              <a:t>的值。这是一个非常耗时耗力的低效过程。</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如果我们构建了一个二级索引表（图中右表），索引表从主表中取出</a:t>
            </a:r>
            <a:r>
              <a:rPr lang="en-US" altLang="zh-CN" sz="1200" kern="1200" dirty="0">
                <a:solidFill>
                  <a:schemeClr val="tx1"/>
                </a:solidFill>
                <a:effectLst/>
                <a:latin typeface="+mn-lt"/>
                <a:ea typeface="+mn-ea"/>
                <a:cs typeface="+mn-cs"/>
              </a:rPr>
              <a:t>F:C1</a:t>
            </a:r>
            <a:r>
              <a:rPr lang="zh-CN" altLang="zh-CN" sz="1200" kern="1200" dirty="0">
                <a:solidFill>
                  <a:schemeClr val="tx1"/>
                </a:solidFill>
                <a:effectLst/>
                <a:latin typeface="+mn-lt"/>
                <a:ea typeface="+mn-ea"/>
                <a:cs typeface="+mn-cs"/>
              </a:rPr>
              <a:t>为</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，而以主表的行键（</a:t>
            </a:r>
            <a:r>
              <a:rPr lang="en-US" altLang="zh-CN" sz="1200" kern="1200" dirty="0">
                <a:solidFill>
                  <a:schemeClr val="tx1"/>
                </a:solidFill>
                <a:effectLst/>
                <a:latin typeface="+mn-lt"/>
                <a:ea typeface="+mn-ea"/>
                <a:cs typeface="+mn-cs"/>
              </a:rPr>
              <a:t>RK1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RK2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RK3</a:t>
            </a:r>
            <a:r>
              <a:rPr lang="zh-CN" altLang="zh-CN" sz="1200" kern="1200" dirty="0">
                <a:solidFill>
                  <a:schemeClr val="tx1"/>
                </a:solidFill>
                <a:effectLst/>
                <a:latin typeface="+mn-lt"/>
                <a:ea typeface="+mn-ea"/>
                <a:cs typeface="+mn-cs"/>
              </a:rPr>
              <a:t>）为列（索引数据），这样，针对“查找符合条件</a:t>
            </a:r>
            <a:r>
              <a:rPr lang="en-US" altLang="zh-CN" sz="1200" kern="1200" dirty="0">
                <a:solidFill>
                  <a:schemeClr val="tx1"/>
                </a:solidFill>
                <a:effectLst/>
                <a:latin typeface="+mn-lt"/>
                <a:ea typeface="+mn-ea"/>
                <a:cs typeface="+mn-cs"/>
              </a:rPr>
              <a:t>F:C1 = C11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F:C2</a:t>
            </a:r>
            <a:r>
              <a:rPr lang="zh-CN" altLang="zh-CN" sz="1200" kern="1200" dirty="0">
                <a:solidFill>
                  <a:schemeClr val="tx1"/>
                </a:solidFill>
                <a:effectLst/>
                <a:latin typeface="+mn-lt"/>
                <a:ea typeface="+mn-ea"/>
                <a:cs typeface="+mn-cs"/>
              </a:rPr>
              <a:t>的值”这样的查询，我们只需根据</a:t>
            </a:r>
            <a:r>
              <a:rPr lang="en-US" altLang="zh-CN" sz="1200" kern="1200" dirty="0">
                <a:solidFill>
                  <a:schemeClr val="tx1"/>
                </a:solidFill>
                <a:effectLst/>
                <a:latin typeface="+mn-lt"/>
                <a:ea typeface="+mn-ea"/>
                <a:cs typeface="+mn-cs"/>
              </a:rPr>
              <a:t>C11</a:t>
            </a:r>
            <a:r>
              <a:rPr lang="zh-CN" altLang="zh-CN" sz="1200" kern="1200" dirty="0">
                <a:solidFill>
                  <a:schemeClr val="tx1"/>
                </a:solidFill>
                <a:effectLst/>
                <a:latin typeface="+mn-lt"/>
                <a:ea typeface="+mn-ea"/>
                <a:cs typeface="+mn-cs"/>
              </a:rPr>
              <a:t>的值（</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）在二级索引表中找到对应的列值</a:t>
            </a:r>
            <a:r>
              <a:rPr lang="en-US" altLang="zh-CN" sz="1200" kern="1200" dirty="0">
                <a:solidFill>
                  <a:schemeClr val="tx1"/>
                </a:solidFill>
                <a:effectLst/>
                <a:latin typeface="+mn-lt"/>
                <a:ea typeface="+mn-ea"/>
                <a:cs typeface="+mn-cs"/>
              </a:rPr>
              <a:t>RK1</a:t>
            </a:r>
            <a:r>
              <a:rPr lang="zh-CN" altLang="zh-CN" sz="1200" kern="1200" dirty="0">
                <a:solidFill>
                  <a:schemeClr val="tx1"/>
                </a:solidFill>
                <a:effectLst/>
                <a:latin typeface="+mn-lt"/>
                <a:ea typeface="+mn-ea"/>
                <a:cs typeface="+mn-cs"/>
              </a:rPr>
              <a:t>（索引表中两个红色格子），然后再用</a:t>
            </a:r>
            <a:r>
              <a:rPr lang="en-US" altLang="zh-CN" sz="1200" kern="1200" dirty="0">
                <a:solidFill>
                  <a:schemeClr val="tx1"/>
                </a:solidFill>
                <a:effectLst/>
                <a:latin typeface="+mn-lt"/>
                <a:ea typeface="+mn-ea"/>
                <a:cs typeface="+mn-cs"/>
              </a:rPr>
              <a:t>RK1</a:t>
            </a:r>
            <a:r>
              <a:rPr lang="zh-CN" altLang="zh-CN" sz="1200" kern="1200" dirty="0">
                <a:solidFill>
                  <a:schemeClr val="tx1"/>
                </a:solidFill>
                <a:effectLst/>
                <a:latin typeface="+mn-lt"/>
                <a:ea typeface="+mn-ea"/>
                <a:cs typeface="+mn-cs"/>
              </a:rPr>
              <a:t>作为</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回到主表就可快速定位</a:t>
            </a:r>
            <a:r>
              <a:rPr lang="en-US" altLang="zh-CN" sz="1200" kern="1200" dirty="0">
                <a:solidFill>
                  <a:schemeClr val="tx1"/>
                </a:solidFill>
                <a:effectLst/>
                <a:latin typeface="+mn-lt"/>
                <a:ea typeface="+mn-ea"/>
                <a:cs typeface="+mn-cs"/>
              </a:rPr>
              <a:t>C21</a:t>
            </a:r>
            <a:r>
              <a:rPr lang="zh-CN" altLang="zh-CN" sz="1200" kern="1200" dirty="0">
                <a:solidFill>
                  <a:schemeClr val="tx1"/>
                </a:solidFill>
                <a:effectLst/>
                <a:latin typeface="+mn-lt"/>
                <a:ea typeface="+mn-ea"/>
                <a:cs typeface="+mn-cs"/>
              </a:rPr>
              <a:t>（图中左下表的红色格和蓝色格）。</a:t>
            </a:r>
          </a:p>
          <a:p>
            <a:endParaRPr lang="zh-CN" altLang="en-US" dirty="0"/>
          </a:p>
        </p:txBody>
      </p:sp>
    </p:spTree>
    <p:extLst>
      <p:ext uri="{BB962C8B-B14F-4D97-AF65-F5344CB8AC3E}">
        <p14:creationId xmlns:p14="http://schemas.microsoft.com/office/powerpoint/2010/main" xmlns="" val="40844961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）表索引</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使用单独的</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表存储二级索引表，将主表的索引列值做为索引表的</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，而将主表的</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做为索引表的列</a:t>
            </a:r>
            <a:r>
              <a:rPr lang="en-US" altLang="zh-CN" sz="1200" kern="1200" dirty="0">
                <a:solidFill>
                  <a:schemeClr val="tx1"/>
                </a:solidFill>
                <a:effectLst/>
                <a:latin typeface="+mn-lt"/>
                <a:ea typeface="+mn-ea"/>
                <a:cs typeface="+mn-cs"/>
              </a:rPr>
              <a:t>Qualifier</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Value</a:t>
            </a:r>
            <a:r>
              <a:rPr lang="zh-CN" altLang="zh-CN" sz="1200" kern="1200" dirty="0">
                <a:solidFill>
                  <a:schemeClr val="tx1"/>
                </a:solidFill>
                <a:effectLst/>
                <a:latin typeface="+mn-lt"/>
                <a:ea typeface="+mn-ea"/>
                <a:cs typeface="+mn-cs"/>
              </a:rPr>
              <a:t>，即建立逆向映射关系。这一方案的缺陷是：数据更新时对性能影响较大，无法保证一致性，</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查询需要</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次</a:t>
            </a:r>
            <a:r>
              <a:rPr lang="en-US" altLang="zh-CN" sz="1200" kern="1200" dirty="0">
                <a:solidFill>
                  <a:schemeClr val="tx1"/>
                </a:solidFill>
                <a:effectLst/>
                <a:latin typeface="+mn-lt"/>
                <a:ea typeface="+mn-ea"/>
                <a:cs typeface="+mn-cs"/>
              </a:rPr>
              <a:t>RPC</a:t>
            </a:r>
            <a:r>
              <a:rPr lang="zh-CN" altLang="zh-CN" sz="1200" kern="1200" dirty="0">
                <a:solidFill>
                  <a:schemeClr val="tx1"/>
                </a:solidFill>
                <a:effectLst/>
                <a:latin typeface="+mn-lt"/>
                <a:ea typeface="+mn-ea"/>
                <a:cs typeface="+mn-cs"/>
              </a:rPr>
              <a:t>（先查询索引表再查询数据表）。</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）列索引</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与主表使用相同的表，但增加一个单独列族存储索引值。主表的用户数据列值做为索引列族的</a:t>
            </a:r>
            <a:r>
              <a:rPr lang="en-US" altLang="zh-CN" sz="1200" kern="1200" dirty="0">
                <a:solidFill>
                  <a:schemeClr val="tx1"/>
                </a:solidFill>
                <a:effectLst/>
                <a:latin typeface="+mn-lt"/>
                <a:ea typeface="+mn-ea"/>
                <a:cs typeface="+mn-cs"/>
              </a:rPr>
              <a:t>Qualifier</a:t>
            </a:r>
            <a:r>
              <a:rPr lang="zh-CN" altLang="zh-CN" sz="1200" kern="1200" dirty="0">
                <a:solidFill>
                  <a:schemeClr val="tx1"/>
                </a:solidFill>
                <a:effectLst/>
                <a:latin typeface="+mn-lt"/>
                <a:ea typeface="+mn-ea"/>
                <a:cs typeface="+mn-cs"/>
              </a:rPr>
              <a:t>，用户数据</a:t>
            </a:r>
            <a:r>
              <a:rPr lang="en-US" altLang="zh-CN" sz="1200" kern="1200" dirty="0">
                <a:solidFill>
                  <a:schemeClr val="tx1"/>
                </a:solidFill>
                <a:effectLst/>
                <a:latin typeface="+mn-lt"/>
                <a:ea typeface="+mn-ea"/>
                <a:cs typeface="+mn-cs"/>
              </a:rPr>
              <a:t>Qualifier</a:t>
            </a:r>
            <a:r>
              <a:rPr lang="zh-CN" altLang="zh-CN" sz="1200" kern="1200" dirty="0">
                <a:solidFill>
                  <a:schemeClr val="tx1"/>
                </a:solidFill>
                <a:effectLst/>
                <a:latin typeface="+mn-lt"/>
                <a:ea typeface="+mn-ea"/>
                <a:cs typeface="+mn-cs"/>
              </a:rPr>
              <a:t>做为索引列族的列值。这一方案适用于单行有上百万</a:t>
            </a:r>
            <a:r>
              <a:rPr lang="en-US" altLang="zh-CN" sz="1200" kern="1200" dirty="0">
                <a:solidFill>
                  <a:schemeClr val="tx1"/>
                </a:solidFill>
                <a:effectLst/>
                <a:latin typeface="+mn-lt"/>
                <a:ea typeface="+mn-ea"/>
                <a:cs typeface="+mn-cs"/>
              </a:rPr>
              <a:t>Qualifier</a:t>
            </a:r>
            <a:r>
              <a:rPr lang="zh-CN" altLang="zh-CN" sz="1200" kern="1200" dirty="0">
                <a:solidFill>
                  <a:schemeClr val="tx1"/>
                </a:solidFill>
                <a:effectLst/>
                <a:latin typeface="+mn-lt"/>
                <a:ea typeface="+mn-ea"/>
                <a:cs typeface="+mn-cs"/>
              </a:rPr>
              <a:t>的数据模型，如网盘应用中网盘</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做为</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，网盘的目录元数据都存储在一个</a:t>
            </a:r>
            <a:r>
              <a:rPr lang="en-US" altLang="zh-CN" sz="1200" kern="1200" dirty="0">
                <a:solidFill>
                  <a:schemeClr val="tx1"/>
                </a:solidFill>
                <a:effectLst/>
                <a:latin typeface="+mn-lt"/>
                <a:ea typeface="+mn-ea"/>
                <a:cs typeface="+mn-cs"/>
              </a:rPr>
              <a:t>HBase row</a:t>
            </a:r>
            <a:r>
              <a:rPr lang="zh-CN" altLang="zh-CN" sz="1200" kern="1200" dirty="0">
                <a:solidFill>
                  <a:schemeClr val="tx1"/>
                </a:solidFill>
                <a:effectLst/>
                <a:latin typeface="+mn-lt"/>
                <a:ea typeface="+mn-ea"/>
                <a:cs typeface="+mn-cs"/>
              </a:rPr>
              <a:t>内。（</a:t>
            </a:r>
            <a:r>
              <a:rPr lang="en-US" altLang="zh-CN" sz="1200" kern="1200" dirty="0" err="1">
                <a:solidFill>
                  <a:schemeClr val="tx1"/>
                </a:solidFill>
                <a:effectLst/>
                <a:latin typeface="+mn-lt"/>
                <a:ea typeface="+mn-ea"/>
                <a:cs typeface="+mn-cs"/>
              </a:rPr>
              <a:t>facebook</a:t>
            </a:r>
            <a:r>
              <a:rPr lang="zh-CN" altLang="zh-CN" sz="1200" kern="1200" dirty="0">
                <a:solidFill>
                  <a:schemeClr val="tx1"/>
                </a:solidFill>
                <a:effectLst/>
                <a:latin typeface="+mn-lt"/>
                <a:ea typeface="+mn-ea"/>
                <a:cs typeface="+mn-cs"/>
              </a:rPr>
              <a:t>消息模型就是此方案）。这一方案使得主表和索引表位置在同一</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上，可保证事务性。</a:t>
            </a:r>
          </a:p>
          <a:p>
            <a:endParaRPr lang="zh-CN" altLang="en-US" dirty="0"/>
          </a:p>
        </p:txBody>
      </p:sp>
    </p:spTree>
    <p:extLst>
      <p:ext uri="{BB962C8B-B14F-4D97-AF65-F5344CB8AC3E}">
        <p14:creationId xmlns:p14="http://schemas.microsoft.com/office/powerpoint/2010/main" xmlns="" val="152290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27942574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5768575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21051215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：负责进行 投票的发起和决议，更新系统状态，管理系统元数据；</a:t>
            </a:r>
          </a:p>
          <a:p>
            <a:r>
              <a:rPr lang="en-US" altLang="zh-CN" sz="1200" b="1" kern="1200" dirty="0">
                <a:solidFill>
                  <a:schemeClr val="tx1"/>
                </a:solidFill>
                <a:effectLst/>
                <a:latin typeface="+mn-lt"/>
                <a:ea typeface="+mn-ea"/>
                <a:cs typeface="+mn-cs"/>
              </a:rPr>
              <a:t>Follower</a:t>
            </a:r>
            <a:r>
              <a:rPr lang="zh-CN" altLang="zh-CN" sz="1200" kern="1200" dirty="0">
                <a:solidFill>
                  <a:schemeClr val="tx1"/>
                </a:solidFill>
                <a:effectLst/>
                <a:latin typeface="+mn-lt"/>
                <a:ea typeface="+mn-ea"/>
                <a:cs typeface="+mn-cs"/>
              </a:rPr>
              <a:t>：用于接受客户端服务请求并向客户端返回结果，在选举</a:t>
            </a:r>
            <a:r>
              <a:rPr lang="en-US" altLang="zh-CN" sz="1200"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过程中参与投票；</a:t>
            </a:r>
          </a:p>
          <a:p>
            <a:r>
              <a:rPr lang="en-US" altLang="zh-CN" sz="1200" b="1" kern="1200" dirty="0">
                <a:solidFill>
                  <a:schemeClr val="tx1"/>
                </a:solidFill>
                <a:effectLst/>
                <a:latin typeface="+mn-lt"/>
                <a:ea typeface="+mn-ea"/>
                <a:cs typeface="+mn-cs"/>
              </a:rPr>
              <a:t>Observer</a:t>
            </a:r>
            <a:r>
              <a:rPr lang="zh-CN" altLang="zh-CN" sz="1200" kern="1200" dirty="0">
                <a:solidFill>
                  <a:schemeClr val="tx1"/>
                </a:solidFill>
                <a:effectLst/>
                <a:latin typeface="+mn-lt"/>
                <a:ea typeface="+mn-ea"/>
                <a:cs typeface="+mn-cs"/>
              </a:rPr>
              <a:t>：可以接受客户端请求并将写数据请求转发给</a:t>
            </a:r>
            <a:r>
              <a:rPr lang="en-US" altLang="zh-CN" sz="1200"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，但</a:t>
            </a:r>
            <a:r>
              <a:rPr lang="en-US" altLang="zh-CN" sz="1200" kern="1200" dirty="0">
                <a:solidFill>
                  <a:schemeClr val="tx1"/>
                </a:solidFill>
                <a:effectLst/>
                <a:latin typeface="+mn-lt"/>
                <a:ea typeface="+mn-ea"/>
                <a:cs typeface="+mn-cs"/>
              </a:rPr>
              <a:t>Observer </a:t>
            </a:r>
            <a:r>
              <a:rPr lang="zh-CN" altLang="zh-CN" sz="1200" kern="1200" dirty="0">
                <a:solidFill>
                  <a:schemeClr val="tx1"/>
                </a:solidFill>
                <a:effectLst/>
                <a:latin typeface="+mn-lt"/>
                <a:ea typeface="+mn-ea"/>
                <a:cs typeface="+mn-cs"/>
              </a:rPr>
              <a:t>不参加投票过程，只同步</a:t>
            </a:r>
            <a:r>
              <a:rPr lang="en-US" altLang="zh-CN" sz="1200"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的状态数据。</a:t>
            </a:r>
            <a:r>
              <a:rPr lang="en-US" altLang="zh-CN" sz="1200" kern="1200" dirty="0">
                <a:solidFill>
                  <a:schemeClr val="tx1"/>
                </a:solidFill>
                <a:effectLst/>
                <a:latin typeface="+mn-lt"/>
                <a:ea typeface="+mn-ea"/>
                <a:cs typeface="+mn-cs"/>
              </a:rPr>
              <a:t>Observer</a:t>
            </a:r>
            <a:r>
              <a:rPr lang="zh-CN" altLang="zh-CN" sz="1200" kern="1200" dirty="0">
                <a:solidFill>
                  <a:schemeClr val="tx1"/>
                </a:solidFill>
                <a:effectLst/>
                <a:latin typeface="+mn-lt"/>
                <a:ea typeface="+mn-ea"/>
                <a:cs typeface="+mn-cs"/>
              </a:rPr>
              <a:t>的目的是为了扩展系统， 提高读取速度。</a:t>
            </a:r>
            <a:endParaRPr lang="zh-CN" altLang="en-US" dirty="0"/>
          </a:p>
        </p:txBody>
      </p:sp>
    </p:spTree>
    <p:extLst>
      <p:ext uri="{BB962C8B-B14F-4D97-AF65-F5344CB8AC3E}">
        <p14:creationId xmlns:p14="http://schemas.microsoft.com/office/powerpoint/2010/main" xmlns="" val="372185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5968989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22159062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补充：</a:t>
            </a:r>
            <a:r>
              <a:rPr lang="en-US" altLang="zh-CN" sz="1200" kern="1200" dirty="0" err="1">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使用了一种自定义的原子（</a:t>
            </a:r>
            <a:r>
              <a:rPr lang="en-US" altLang="zh-CN" sz="1200" kern="1200" dirty="0">
                <a:solidFill>
                  <a:schemeClr val="tx1"/>
                </a:solidFill>
                <a:effectLst/>
                <a:latin typeface="+mn-lt"/>
                <a:ea typeface="+mn-ea"/>
                <a:cs typeface="+mn-cs"/>
              </a:rPr>
              <a:t>atomic</a:t>
            </a:r>
            <a:r>
              <a:rPr lang="zh-CN" altLang="zh-CN" sz="1200" kern="1200" dirty="0">
                <a:solidFill>
                  <a:schemeClr val="tx1"/>
                </a:solidFill>
                <a:effectLst/>
                <a:latin typeface="+mn-lt"/>
                <a:ea typeface="+mn-ea"/>
                <a:cs typeface="+mn-cs"/>
              </a:rPr>
              <a:t>）消息协议，保证了整个系统中的节点数据或节点状态的一致性。</a:t>
            </a:r>
            <a:r>
              <a:rPr lang="en-US" altLang="zh-CN" sz="1200" kern="1200" dirty="0">
                <a:solidFill>
                  <a:schemeClr val="tx1"/>
                </a:solidFill>
                <a:effectLst/>
                <a:latin typeface="+mn-lt"/>
                <a:ea typeface="+mn-ea"/>
                <a:cs typeface="+mn-cs"/>
              </a:rPr>
              <a:t>Follower</a:t>
            </a:r>
            <a:r>
              <a:rPr lang="zh-CN" altLang="zh-CN" sz="1200" kern="1200" dirty="0">
                <a:solidFill>
                  <a:schemeClr val="tx1"/>
                </a:solidFill>
                <a:effectLst/>
                <a:latin typeface="+mn-lt"/>
                <a:ea typeface="+mn-ea"/>
                <a:cs typeface="+mn-cs"/>
              </a:rPr>
              <a:t>节点通过这种消息协议保证本地</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数据与</a:t>
            </a:r>
            <a:r>
              <a:rPr lang="en-US" altLang="zh-CN" sz="1200"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节点同步，然后基于本地的存储系统来独立地对</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提供服务。</a:t>
            </a:r>
            <a:endParaRPr lang="zh-CN" altLang="en-US" dirty="0"/>
          </a:p>
        </p:txBody>
      </p:sp>
    </p:spTree>
    <p:extLst>
      <p:ext uri="{BB962C8B-B14F-4D97-AF65-F5344CB8AC3E}">
        <p14:creationId xmlns:p14="http://schemas.microsoft.com/office/powerpoint/2010/main" xmlns="" val="39735343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命名服务流程如图所示，连接</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client_1</a:t>
            </a:r>
            <a:r>
              <a:rPr lang="zh-CN" altLang="zh-CN" sz="1200" kern="1200" dirty="0">
                <a:solidFill>
                  <a:schemeClr val="tx1"/>
                </a:solidFill>
                <a:effectLst/>
                <a:latin typeface="+mn-lt"/>
                <a:ea typeface="+mn-ea"/>
                <a:cs typeface="+mn-cs"/>
              </a:rPr>
              <a:t>向</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服务器发出</a:t>
            </a:r>
            <a:r>
              <a:rPr lang="en-US" altLang="zh-CN" sz="1200" kern="1200" dirty="0">
                <a:solidFill>
                  <a:schemeClr val="tx1"/>
                </a:solidFill>
                <a:effectLst/>
                <a:latin typeface="+mn-lt"/>
                <a:ea typeface="+mn-ea"/>
                <a:cs typeface="+mn-cs"/>
              </a:rPr>
              <a:t>create()</a:t>
            </a:r>
            <a:r>
              <a:rPr lang="zh-CN" altLang="zh-CN" sz="1200" kern="1200" dirty="0">
                <a:solidFill>
                  <a:schemeClr val="tx1"/>
                </a:solidFill>
                <a:effectLst/>
                <a:latin typeface="+mn-lt"/>
                <a:ea typeface="+mn-ea"/>
                <a:cs typeface="+mn-cs"/>
              </a:rPr>
              <a:t>请求，</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服务器在</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目录下生成</a:t>
            </a:r>
            <a:r>
              <a:rPr lang="en-US" altLang="zh-CN" sz="1200" kern="1200" dirty="0">
                <a:solidFill>
                  <a:schemeClr val="tx1"/>
                </a:solidFill>
                <a:effectLst/>
                <a:latin typeface="+mn-lt"/>
                <a:ea typeface="+mn-ea"/>
                <a:cs typeface="+mn-cs"/>
              </a:rPr>
              <a:t>element_1</a:t>
            </a:r>
            <a:r>
              <a:rPr lang="zh-CN" altLang="zh-CN" sz="1200" kern="1200" dirty="0">
                <a:solidFill>
                  <a:schemeClr val="tx1"/>
                </a:solidFill>
                <a:effectLst/>
                <a:latin typeface="+mn-lt"/>
                <a:ea typeface="+mn-ea"/>
                <a:cs typeface="+mn-cs"/>
              </a:rPr>
              <a:t>节点后，</a:t>
            </a:r>
            <a:r>
              <a:rPr lang="en-US" altLang="zh-CN" sz="1200" kern="1200" dirty="0">
                <a:solidFill>
                  <a:schemeClr val="tx1"/>
                </a:solidFill>
                <a:effectLst/>
                <a:latin typeface="+mn-lt"/>
                <a:ea typeface="+mn-ea"/>
                <a:cs typeface="+mn-cs"/>
              </a:rPr>
              <a:t>client_1</a:t>
            </a:r>
            <a:r>
              <a:rPr lang="zh-CN" altLang="zh-CN"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get()</a:t>
            </a:r>
            <a:r>
              <a:rPr lang="zh-CN" altLang="zh-CN" sz="1200" kern="1200" dirty="0">
                <a:solidFill>
                  <a:schemeClr val="tx1"/>
                </a:solidFill>
                <a:effectLst/>
                <a:latin typeface="+mn-lt"/>
                <a:ea typeface="+mn-ea"/>
                <a:cs typeface="+mn-cs"/>
              </a:rPr>
              <a:t>调用将顺序号取回。然后</a:t>
            </a:r>
            <a:r>
              <a:rPr lang="en-US" altLang="zh-CN" sz="1200" kern="1200" dirty="0">
                <a:solidFill>
                  <a:schemeClr val="tx1"/>
                </a:solidFill>
                <a:effectLst/>
                <a:latin typeface="+mn-lt"/>
                <a:ea typeface="+mn-ea"/>
                <a:cs typeface="+mn-cs"/>
              </a:rPr>
              <a:t>client_2</a:t>
            </a:r>
            <a:r>
              <a:rPr lang="zh-CN" altLang="zh-CN" sz="1200" kern="1200" dirty="0">
                <a:solidFill>
                  <a:schemeClr val="tx1"/>
                </a:solidFill>
                <a:effectLst/>
                <a:latin typeface="+mn-lt"/>
                <a:ea typeface="+mn-ea"/>
                <a:cs typeface="+mn-cs"/>
              </a:rPr>
              <a:t>也向</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服务器发出</a:t>
            </a:r>
            <a:r>
              <a:rPr lang="en-US" altLang="zh-CN" sz="1200" kern="1200" dirty="0">
                <a:solidFill>
                  <a:schemeClr val="tx1"/>
                </a:solidFill>
                <a:effectLst/>
                <a:latin typeface="+mn-lt"/>
                <a:ea typeface="+mn-ea"/>
                <a:cs typeface="+mn-cs"/>
              </a:rPr>
              <a:t>create()</a:t>
            </a:r>
            <a:r>
              <a:rPr lang="zh-CN" altLang="zh-CN" sz="1200" kern="1200" dirty="0">
                <a:solidFill>
                  <a:schemeClr val="tx1"/>
                </a:solidFill>
                <a:effectLst/>
                <a:latin typeface="+mn-lt"/>
                <a:ea typeface="+mn-ea"/>
                <a:cs typeface="+mn-cs"/>
              </a:rPr>
              <a:t>请求，</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目录下按顺序生成</a:t>
            </a:r>
            <a:r>
              <a:rPr lang="en-US" altLang="zh-CN" sz="1200" kern="1200" dirty="0">
                <a:solidFill>
                  <a:schemeClr val="tx1"/>
                </a:solidFill>
                <a:effectLst/>
                <a:latin typeface="+mn-lt"/>
                <a:ea typeface="+mn-ea"/>
                <a:cs typeface="+mn-cs"/>
              </a:rPr>
              <a:t>element_2</a:t>
            </a:r>
            <a:r>
              <a:rPr lang="zh-CN" altLang="zh-CN" sz="1200" kern="1200" dirty="0">
                <a:solidFill>
                  <a:schemeClr val="tx1"/>
                </a:solidFill>
                <a:effectLst/>
                <a:latin typeface="+mn-lt"/>
                <a:ea typeface="+mn-ea"/>
                <a:cs typeface="+mn-cs"/>
              </a:rPr>
              <a:t>节点并返回给</a:t>
            </a:r>
            <a:r>
              <a:rPr lang="en-US" altLang="zh-CN" sz="1200" kern="1200" dirty="0">
                <a:solidFill>
                  <a:schemeClr val="tx1"/>
                </a:solidFill>
                <a:effectLst/>
                <a:latin typeface="+mn-lt"/>
                <a:ea typeface="+mn-ea"/>
                <a:cs typeface="+mn-cs"/>
              </a:rPr>
              <a:t>client_2</a:t>
            </a:r>
            <a:r>
              <a:rPr lang="zh-CN" altLang="zh-CN" sz="1200" kern="1200" dirty="0">
                <a:solidFill>
                  <a:schemeClr val="tx1"/>
                </a:solidFill>
                <a:effectLst/>
                <a:latin typeface="+mn-lt"/>
                <a:ea typeface="+mn-ea"/>
                <a:cs typeface="+mn-cs"/>
              </a:rPr>
              <a:t>，以此类推。这里，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生成的文件命名及序列号都是全系统可见、且是统一编号的。</a:t>
            </a:r>
            <a:endParaRPr lang="zh-CN" altLang="en-US" dirty="0"/>
          </a:p>
        </p:txBody>
      </p:sp>
    </p:spTree>
    <p:extLst>
      <p:ext uri="{BB962C8B-B14F-4D97-AF65-F5344CB8AC3E}">
        <p14:creationId xmlns:p14="http://schemas.microsoft.com/office/powerpoint/2010/main" xmlns="" val="21446343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t>发布（</a:t>
            </a:r>
            <a:r>
              <a:rPr lang="en-US" altLang="zh-CN" b="1" dirty="0"/>
              <a:t>publish</a:t>
            </a:r>
            <a:r>
              <a:rPr lang="zh-CN" altLang="zh-CN" b="1" dirty="0"/>
              <a:t>）和订阅（</a:t>
            </a:r>
            <a:r>
              <a:rPr lang="en-US" altLang="zh-CN" b="1" dirty="0"/>
              <a:t>watch</a:t>
            </a:r>
            <a:r>
              <a:rPr lang="zh-CN" altLang="zh-CN" b="1" dirty="0"/>
              <a:t>）模式</a:t>
            </a:r>
            <a:endParaRPr lang="en-US" altLang="zh-CN" b="1" dirty="0"/>
          </a:p>
          <a:p>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将集群节点配置信息保存在某个目录节点中，然后让所有需要获得配置修改信息的</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节点都监听（</a:t>
            </a:r>
            <a:r>
              <a:rPr lang="en-US" altLang="zh-CN" sz="1200" kern="1200" dirty="0">
                <a:solidFill>
                  <a:schemeClr val="tx1"/>
                </a:solidFill>
                <a:effectLst/>
                <a:latin typeface="+mn-lt"/>
                <a:ea typeface="+mn-ea"/>
                <a:cs typeface="+mn-cs"/>
              </a:rPr>
              <a:t>watch</a:t>
            </a:r>
            <a:r>
              <a:rPr lang="zh-CN" altLang="zh-CN" sz="1200" kern="1200" dirty="0">
                <a:solidFill>
                  <a:schemeClr val="tx1"/>
                </a:solidFill>
                <a:effectLst/>
                <a:latin typeface="+mn-lt"/>
                <a:ea typeface="+mn-ea"/>
                <a:cs typeface="+mn-cs"/>
              </a:rPr>
              <a:t>）配置信息状态，一旦配置信息发生变化，每台</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机器就会收到</a:t>
            </a:r>
            <a:r>
              <a:rPr lang="en-US" altLang="zh-CN" sz="1200" kern="1200" dirty="0">
                <a:solidFill>
                  <a:schemeClr val="tx1"/>
                </a:solidFill>
                <a:effectLst/>
                <a:latin typeface="+mn-lt"/>
                <a:ea typeface="+mn-ea"/>
                <a:cs typeface="+mn-cs"/>
              </a:rPr>
              <a:t> Zookeeper</a:t>
            </a:r>
            <a:r>
              <a:rPr lang="zh-CN" altLang="zh-CN" sz="1200" kern="1200" dirty="0">
                <a:solidFill>
                  <a:schemeClr val="tx1"/>
                </a:solidFill>
                <a:effectLst/>
                <a:latin typeface="+mn-lt"/>
                <a:ea typeface="+mn-ea"/>
                <a:cs typeface="+mn-cs"/>
              </a:rPr>
              <a:t>的通知，然后从</a:t>
            </a:r>
            <a:r>
              <a:rPr lang="en-US" altLang="zh-CN" sz="1200" kern="1200" dirty="0">
                <a:solidFill>
                  <a:schemeClr val="tx1"/>
                </a:solidFill>
                <a:effectLst/>
                <a:latin typeface="+mn-lt"/>
                <a:ea typeface="+mn-ea"/>
                <a:cs typeface="+mn-cs"/>
              </a:rPr>
              <a:t>Zookeeper </a:t>
            </a:r>
            <a:r>
              <a:rPr lang="zh-CN" altLang="zh-CN" sz="1200" kern="1200" dirty="0">
                <a:solidFill>
                  <a:schemeClr val="tx1"/>
                </a:solidFill>
                <a:effectLst/>
                <a:latin typeface="+mn-lt"/>
                <a:ea typeface="+mn-ea"/>
                <a:cs typeface="+mn-cs"/>
              </a:rPr>
              <a:t>获取新的配置信息同步更新到本地系统。当集群中某些节点的系统信息发生变化时，它可以主动推送给</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会通知那些对该信息感兴趣的节点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让它们去</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处获得更新数据，这即是</a:t>
            </a:r>
            <a:r>
              <a:rPr lang="en-US" altLang="zh-CN" sz="1200" kern="1200" dirty="0">
                <a:solidFill>
                  <a:schemeClr val="tx1"/>
                </a:solidFill>
                <a:effectLst/>
                <a:latin typeface="+mn-lt"/>
                <a:ea typeface="+mn-ea"/>
                <a:cs typeface="+mn-cs"/>
              </a:rPr>
              <a:t>publish</a:t>
            </a:r>
            <a:r>
              <a:rPr lang="zh-CN" altLang="zh-CN" sz="1200" kern="1200" dirty="0">
                <a:solidFill>
                  <a:schemeClr val="tx1"/>
                </a:solidFill>
                <a:effectLst/>
                <a:latin typeface="+mn-lt"/>
                <a:ea typeface="+mn-ea"/>
                <a:cs typeface="+mn-cs"/>
              </a:rPr>
              <a:t>模式。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t>独占锁和控制时序锁</a:t>
            </a:r>
            <a:endParaRPr lang="en-US" altLang="zh-CN" b="1" dirty="0"/>
          </a:p>
          <a:p>
            <a:r>
              <a:rPr lang="zh-CN" altLang="zh-CN" sz="1200" kern="1200" dirty="0">
                <a:solidFill>
                  <a:schemeClr val="tx1"/>
                </a:solidFill>
                <a:effectLst/>
                <a:latin typeface="+mn-lt"/>
                <a:ea typeface="+mn-ea"/>
                <a:cs typeface="+mn-cs"/>
              </a:rPr>
              <a:t>独占锁就是所有试图获取这个锁的客户端最终只有一个成功获得这把锁。通常的做法是把</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上的一个</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看作是一把锁，通过</a:t>
            </a:r>
            <a:r>
              <a:rPr lang="en-US" altLang="zh-CN" sz="1200" kern="1200" dirty="0">
                <a:solidFill>
                  <a:schemeClr val="tx1"/>
                </a:solidFill>
                <a:effectLst/>
                <a:latin typeface="+mn-lt"/>
                <a:ea typeface="+mn-ea"/>
                <a:cs typeface="+mn-cs"/>
              </a:rPr>
              <a:t>create </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的方式来实现。所有客户端都去尝试创建</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节点，最终成功的那个客户端也即拥有了这把锁。</a:t>
            </a:r>
          </a:p>
          <a:p>
            <a:r>
              <a:rPr lang="zh-CN" altLang="zh-CN" sz="1200" kern="1200" dirty="0">
                <a:solidFill>
                  <a:schemeClr val="tx1"/>
                </a:solidFill>
                <a:effectLst/>
                <a:latin typeface="+mn-lt"/>
                <a:ea typeface="+mn-ea"/>
                <a:cs typeface="+mn-cs"/>
              </a:rPr>
              <a:t>控制时序锁就是所有试图来获取这个锁的客户端，最终都会被安排执行，只是需要有一个全局排序。做法和上面基本类似，只是这里</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已预先存在，排队的客户端在它下面依次创建临时节点，而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则保持一份顺序表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保证创建的子节点的时序性，从而也形成了每个客户端的全局时序。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t>同步队列</a:t>
            </a:r>
            <a:r>
              <a:rPr lang="zh-CN" altLang="en-US" b="1" dirty="0"/>
              <a:t>和</a:t>
            </a:r>
            <a:r>
              <a:rPr lang="en-US" altLang="zh-CN" b="1" dirty="0"/>
              <a:t>FIFO</a:t>
            </a:r>
            <a:r>
              <a:rPr lang="zh-CN" altLang="zh-CN" b="1" dirty="0"/>
              <a:t>队列</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同步队列：当一个队列的成员都聚齐时，这个队列才可用，否则一直等待所有成员到达；</a:t>
            </a:r>
          </a:p>
          <a:p>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队列：按照</a:t>
            </a:r>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方式操作入队和出队，例如生产者和消费者模型。</a:t>
            </a:r>
          </a:p>
          <a:p>
            <a:endParaRPr lang="zh-CN" altLang="en-US" dirty="0"/>
          </a:p>
        </p:txBody>
      </p:sp>
    </p:spTree>
    <p:extLst>
      <p:ext uri="{BB962C8B-B14F-4D97-AF65-F5344CB8AC3E}">
        <p14:creationId xmlns:p14="http://schemas.microsoft.com/office/powerpoint/2010/main" xmlns="" val="9899723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42937253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kern="1200" dirty="0">
                <a:solidFill>
                  <a:schemeClr val="tx1"/>
                </a:solidFill>
                <a:effectLst/>
                <a:latin typeface="+mn-lt"/>
                <a:ea typeface="+mn-ea"/>
                <a:cs typeface="+mn-cs"/>
              </a:rPr>
              <a:t>启动控制节点：</a:t>
            </a:r>
            <a:r>
              <a:rPr lang="zh-CN" altLang="zh-CN" sz="1200" kern="1200" dirty="0">
                <a:solidFill>
                  <a:schemeClr val="tx1"/>
                </a:solidFill>
                <a:effectLst/>
                <a:latin typeface="+mn-lt"/>
                <a:ea typeface="+mn-ea"/>
                <a:cs typeface="+mn-cs"/>
              </a:rPr>
              <a:t>工作流作业的入口点</a:t>
            </a:r>
          </a:p>
          <a:p>
            <a:r>
              <a:rPr lang="zh-CN" altLang="zh-CN" sz="1200" b="1" kern="1200" dirty="0">
                <a:solidFill>
                  <a:schemeClr val="tx1"/>
                </a:solidFill>
                <a:effectLst/>
                <a:latin typeface="+mn-lt"/>
                <a:ea typeface="+mn-ea"/>
                <a:cs typeface="+mn-cs"/>
              </a:rPr>
              <a:t>末端控制节点：</a:t>
            </a:r>
            <a:r>
              <a:rPr lang="zh-CN" altLang="zh-CN" sz="1200" kern="1200" dirty="0">
                <a:solidFill>
                  <a:schemeClr val="tx1"/>
                </a:solidFill>
                <a:effectLst/>
                <a:latin typeface="+mn-lt"/>
                <a:ea typeface="+mn-ea"/>
                <a:cs typeface="+mn-cs"/>
              </a:rPr>
              <a:t>结束工作流作业时所用的节点，表示工作流执行已成功完成。一个工作流定义必须有一个末端节点。</a:t>
            </a:r>
          </a:p>
          <a:p>
            <a:r>
              <a:rPr lang="zh-CN" altLang="zh-CN" sz="1200" b="1" kern="1200" dirty="0">
                <a:solidFill>
                  <a:schemeClr val="tx1"/>
                </a:solidFill>
                <a:effectLst/>
                <a:latin typeface="+mn-lt"/>
                <a:ea typeface="+mn-ea"/>
                <a:cs typeface="+mn-cs"/>
              </a:rPr>
              <a:t>停止控制节点：</a:t>
            </a:r>
            <a:r>
              <a:rPr lang="zh-CN" altLang="zh-CN" sz="1200" kern="1200" dirty="0">
                <a:solidFill>
                  <a:schemeClr val="tx1"/>
                </a:solidFill>
                <a:effectLst/>
                <a:latin typeface="+mn-lt"/>
                <a:ea typeface="+mn-ea"/>
                <a:cs typeface="+mn-cs"/>
              </a:rPr>
              <a:t>使工作流作业自行停止。在到达停止节点（</a:t>
            </a:r>
            <a:r>
              <a:rPr lang="en-US" altLang="zh-CN" sz="1200" kern="1200" dirty="0">
                <a:solidFill>
                  <a:schemeClr val="tx1"/>
                </a:solidFill>
                <a:effectLst/>
                <a:latin typeface="+mn-lt"/>
                <a:ea typeface="+mn-ea"/>
                <a:cs typeface="+mn-cs"/>
              </a:rPr>
              <a:t>kill node</a:t>
            </a:r>
            <a:r>
              <a:rPr lang="zh-CN" altLang="zh-CN" sz="1200" kern="1200" dirty="0">
                <a:solidFill>
                  <a:schemeClr val="tx1"/>
                </a:solidFill>
                <a:effectLst/>
                <a:latin typeface="+mn-lt"/>
                <a:ea typeface="+mn-ea"/>
                <a:cs typeface="+mn-cs"/>
              </a:rPr>
              <a:t>）时，如果工作流作业启动的一个或更多动作正在运行，那么当前运行的所有动作都将停止。工作流定义可以包含零个或多个停止节点。</a:t>
            </a:r>
          </a:p>
          <a:p>
            <a:r>
              <a:rPr lang="zh-CN" altLang="zh-CN" sz="1200" b="1" kern="1200" dirty="0">
                <a:solidFill>
                  <a:schemeClr val="tx1"/>
                </a:solidFill>
                <a:effectLst/>
                <a:latin typeface="+mn-lt"/>
                <a:ea typeface="+mn-ea"/>
                <a:cs typeface="+mn-cs"/>
              </a:rPr>
              <a:t>决策控制节点：</a:t>
            </a:r>
            <a:r>
              <a:rPr lang="zh-CN" altLang="zh-CN" sz="1200" kern="1200" dirty="0">
                <a:solidFill>
                  <a:schemeClr val="tx1"/>
                </a:solidFill>
                <a:effectLst/>
                <a:latin typeface="+mn-lt"/>
                <a:ea typeface="+mn-ea"/>
                <a:cs typeface="+mn-cs"/>
              </a:rPr>
              <a:t>使工作流选择执行路径。决策节点的工作原理类似于拥有一组谓词转换对（</a:t>
            </a:r>
            <a:r>
              <a:rPr lang="en-US" altLang="zh-CN" sz="1200" kern="1200" dirty="0">
                <a:solidFill>
                  <a:schemeClr val="tx1"/>
                </a:solidFill>
                <a:effectLst/>
                <a:latin typeface="+mn-lt"/>
                <a:ea typeface="+mn-ea"/>
                <a:cs typeface="+mn-cs"/>
              </a:rPr>
              <a:t>predicates-transition pair</a:t>
            </a:r>
            <a:r>
              <a:rPr lang="zh-CN" altLang="zh-CN" sz="1200" kern="1200" dirty="0">
                <a:solidFill>
                  <a:schemeClr val="tx1"/>
                </a:solidFill>
                <a:effectLst/>
                <a:latin typeface="+mn-lt"/>
                <a:ea typeface="+mn-ea"/>
                <a:cs typeface="+mn-cs"/>
              </a:rPr>
              <a:t>）和一个默认转换的</a:t>
            </a:r>
            <a:r>
              <a:rPr lang="en-US" altLang="zh-CN" sz="1200" kern="1200" dirty="0">
                <a:solidFill>
                  <a:schemeClr val="tx1"/>
                </a:solidFill>
                <a:effectLst/>
                <a:latin typeface="+mn-lt"/>
                <a:ea typeface="+mn-ea"/>
                <a:cs typeface="+mn-cs"/>
              </a:rPr>
              <a:t> switch-case </a:t>
            </a:r>
            <a:r>
              <a:rPr lang="zh-CN" altLang="zh-CN" sz="1200" kern="1200" dirty="0">
                <a:solidFill>
                  <a:schemeClr val="tx1"/>
                </a:solidFill>
                <a:effectLst/>
                <a:latin typeface="+mn-lt"/>
                <a:ea typeface="+mn-ea"/>
                <a:cs typeface="+mn-cs"/>
              </a:rPr>
              <a:t>块。谓词是按顺序进行评估的，直至其中一个评估为</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ture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为止，同时还会进行相应的转换。如果没有一个谓词被评估为</a:t>
            </a:r>
            <a:r>
              <a:rPr lang="en-US" altLang="zh-CN" sz="1200" kern="1200" dirty="0">
                <a:solidFill>
                  <a:schemeClr val="tx1"/>
                </a:solidFill>
                <a:effectLst/>
                <a:latin typeface="+mn-lt"/>
                <a:ea typeface="+mn-ea"/>
                <a:cs typeface="+mn-cs"/>
              </a:rPr>
              <a:t> true</a:t>
            </a:r>
            <a:r>
              <a:rPr lang="zh-CN" altLang="zh-CN" sz="1200" kern="1200" dirty="0">
                <a:solidFill>
                  <a:schemeClr val="tx1"/>
                </a:solidFill>
                <a:effectLst/>
                <a:latin typeface="+mn-lt"/>
                <a:ea typeface="+mn-ea"/>
                <a:cs typeface="+mn-cs"/>
              </a:rPr>
              <a:t>，则采用</a:t>
            </a:r>
            <a:r>
              <a:rPr lang="en-US" altLang="zh-CN" sz="1200" kern="1200" dirty="0" err="1">
                <a:solidFill>
                  <a:schemeClr val="tx1"/>
                </a:solidFill>
                <a:effectLst/>
                <a:latin typeface="+mn-lt"/>
                <a:ea typeface="+mn-ea"/>
                <a:cs typeface="+mn-cs"/>
              </a:rPr>
              <a:t>swith</a:t>
            </a:r>
            <a:r>
              <a:rPr lang="zh-CN" altLang="zh-CN" sz="1200" kern="1200" dirty="0">
                <a:solidFill>
                  <a:schemeClr val="tx1"/>
                </a:solidFill>
                <a:effectLst/>
                <a:latin typeface="+mn-lt"/>
                <a:ea typeface="+mn-ea"/>
                <a:cs typeface="+mn-cs"/>
              </a:rPr>
              <a:t>的默认转换。</a:t>
            </a:r>
          </a:p>
          <a:p>
            <a:r>
              <a:rPr lang="zh-CN" altLang="zh-CN" sz="1200" b="1" kern="1200" dirty="0">
                <a:solidFill>
                  <a:schemeClr val="tx1"/>
                </a:solidFill>
                <a:effectLst/>
                <a:latin typeface="+mn-lt"/>
                <a:ea typeface="+mn-ea"/>
                <a:cs typeface="+mn-cs"/>
              </a:rPr>
              <a:t>分支</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联接控制节点：</a:t>
            </a:r>
            <a:r>
              <a:rPr lang="zh-CN" altLang="zh-CN" sz="1200" kern="1200" dirty="0">
                <a:solidFill>
                  <a:schemeClr val="tx1"/>
                </a:solidFill>
                <a:effectLst/>
                <a:latin typeface="+mn-lt"/>
                <a:ea typeface="+mn-ea"/>
                <a:cs typeface="+mn-cs"/>
              </a:rPr>
              <a:t>分支节点将一个执行路径分为多个并发路径。联接节点一直等待，直到前面的分支节点的所有并发执行路径都到达联接节点为止。分叉节点和联接节点必须成对使用。</a:t>
            </a:r>
          </a:p>
          <a:p>
            <a:endParaRPr lang="zh-CN" altLang="en-US" dirty="0"/>
          </a:p>
        </p:txBody>
      </p:sp>
    </p:spTree>
    <p:extLst>
      <p:ext uri="{BB962C8B-B14F-4D97-AF65-F5344CB8AC3E}">
        <p14:creationId xmlns:p14="http://schemas.microsoft.com/office/powerpoint/2010/main" xmlns="" val="26842061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34709176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sz="1200" b="1" kern="1200" dirty="0">
                <a:solidFill>
                  <a:schemeClr val="tx1"/>
                </a:solidFill>
                <a:effectLst/>
                <a:latin typeface="+mn-lt"/>
                <a:ea typeface="+mn-ea"/>
                <a:cs typeface="+mn-cs"/>
              </a:rPr>
              <a:t>Resource Manager</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RM</a:t>
            </a:r>
            <a:r>
              <a:rPr lang="zh-CN"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体系的</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，负责管理整个集群的资源分配，将各种计算资源（计算、内存、带宽等）以抽象资源单位</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的形式分配给</a:t>
            </a:r>
            <a:r>
              <a:rPr lang="en-US" altLang="zh-CN" sz="1200" kern="1200" dirty="0">
                <a:solidFill>
                  <a:schemeClr val="tx1"/>
                </a:solidFill>
                <a:effectLst/>
                <a:latin typeface="+mn-lt"/>
                <a:ea typeface="+mn-ea"/>
                <a:cs typeface="+mn-cs"/>
              </a:rPr>
              <a:t> Node Manager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YARN </a:t>
            </a:r>
            <a:r>
              <a:rPr lang="zh-CN" altLang="zh-CN" sz="1200" kern="1200" dirty="0">
                <a:solidFill>
                  <a:schemeClr val="tx1"/>
                </a:solidFill>
                <a:effectLst/>
                <a:latin typeface="+mn-lt"/>
                <a:ea typeface="+mn-ea"/>
                <a:cs typeface="+mn-cs"/>
              </a:rPr>
              <a:t>的节点代理）供</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作为集群资源的管理调度员角色，如果发生单点故障，则整个集群的资源都无法使用。在</a:t>
            </a:r>
            <a:r>
              <a:rPr lang="en-US" altLang="zh-CN" sz="1200" kern="1200" dirty="0">
                <a:solidFill>
                  <a:schemeClr val="tx1"/>
                </a:solidFill>
                <a:effectLst/>
                <a:latin typeface="+mn-lt"/>
                <a:ea typeface="+mn-ea"/>
                <a:cs typeface="+mn-cs"/>
              </a:rPr>
              <a:t>Hadoop 2.4.0</a:t>
            </a:r>
            <a:r>
              <a:rPr lang="zh-CN" altLang="zh-CN" sz="1200" kern="1200" dirty="0">
                <a:solidFill>
                  <a:schemeClr val="tx1"/>
                </a:solidFill>
                <a:effectLst/>
                <a:latin typeface="+mn-lt"/>
                <a:ea typeface="+mn-ea"/>
                <a:cs typeface="+mn-cs"/>
              </a:rPr>
              <a:t>版本之后增加了</a:t>
            </a:r>
            <a:r>
              <a:rPr lang="en-US" altLang="zh-CN" sz="1200" kern="1200" dirty="0">
                <a:solidFill>
                  <a:schemeClr val="tx1"/>
                </a:solidFill>
                <a:effectLst/>
                <a:latin typeface="+mn-lt"/>
                <a:ea typeface="+mn-ea"/>
                <a:cs typeface="+mn-cs"/>
              </a:rPr>
              <a:t>RM High Availability</a:t>
            </a:r>
            <a:r>
              <a:rPr lang="zh-CN" altLang="zh-CN" sz="1200" kern="1200" dirty="0">
                <a:solidFill>
                  <a:schemeClr val="tx1"/>
                </a:solidFill>
                <a:effectLst/>
                <a:latin typeface="+mn-lt"/>
                <a:ea typeface="+mn-ea"/>
                <a:cs typeface="+mn-cs"/>
              </a:rPr>
              <a:t>的特性，增加了</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的可用性。</a:t>
            </a:r>
          </a:p>
          <a:p>
            <a:r>
              <a:rPr lang="en-US" altLang="zh-CN" sz="1200" b="1" kern="1200" dirty="0">
                <a:solidFill>
                  <a:schemeClr val="tx1"/>
                </a:solidFill>
                <a:effectLst/>
                <a:latin typeface="+mn-lt"/>
                <a:ea typeface="+mn-ea"/>
                <a:cs typeface="+mn-cs"/>
              </a:rPr>
              <a:t>Node Manager</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NM</a:t>
            </a:r>
            <a:r>
              <a:rPr lang="zh-CN"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Resource Manger</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Slave</a:t>
            </a:r>
            <a:r>
              <a:rPr lang="zh-CN" altLang="zh-CN" sz="1200" kern="1200" dirty="0">
                <a:solidFill>
                  <a:schemeClr val="tx1"/>
                </a:solidFill>
                <a:effectLst/>
                <a:latin typeface="+mn-lt"/>
                <a:ea typeface="+mn-ea"/>
                <a:cs typeface="+mn-cs"/>
              </a:rPr>
              <a:t>，是集群中实际拥有计算资源使用权的工作节点。在</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提交作业以后，</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会将组成作业的多个</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调度分配到多个</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上执行计算，而一个</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可能需要同时承担多个不同</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。这时，就需要</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配合）提供节点上的资源分配和</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调度服务。</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的调度是基于抽象资源模型</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（资源容器），它代表着可供一个特定应用程序使用的该节点提供的计算资源（</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、内存空间、网络带宽等），</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提供资源容器的生命周期管理以及对节点状态的监控。</a:t>
            </a:r>
            <a:r>
              <a:rPr lang="en-US" altLang="zh-CN" sz="1200" kern="1200" dirty="0">
                <a:solidFill>
                  <a:schemeClr val="tx1"/>
                </a:solidFill>
                <a:effectLst/>
                <a:latin typeface="+mn-lt"/>
                <a:ea typeface="+mn-ea"/>
                <a:cs typeface="+mn-cs"/>
              </a:rPr>
              <a:t>YARN </a:t>
            </a:r>
            <a:r>
              <a:rPr lang="zh-CN" altLang="zh-CN" sz="1200" kern="1200" dirty="0">
                <a:solidFill>
                  <a:schemeClr val="tx1"/>
                </a:solidFill>
                <a:effectLst/>
                <a:latin typeface="+mn-lt"/>
                <a:ea typeface="+mn-ea"/>
                <a:cs typeface="+mn-cs"/>
              </a:rPr>
              <a:t>继续使用</a:t>
            </a:r>
            <a:r>
              <a:rPr lang="en-US" altLang="zh-CN" sz="1200" kern="1200" dirty="0">
                <a:solidFill>
                  <a:schemeClr val="tx1"/>
                </a:solidFill>
                <a:effectLst/>
                <a:latin typeface="+mn-lt"/>
                <a:ea typeface="+mn-ea"/>
                <a:cs typeface="+mn-cs"/>
              </a:rPr>
              <a:t> HDFS </a:t>
            </a:r>
            <a:r>
              <a:rPr lang="zh-CN" altLang="zh-CN" sz="1200" kern="1200" dirty="0">
                <a:solidFill>
                  <a:schemeClr val="tx1"/>
                </a:solidFill>
                <a:effectLst/>
                <a:latin typeface="+mn-lt"/>
                <a:ea typeface="+mn-ea"/>
                <a:cs typeface="+mn-cs"/>
              </a:rPr>
              <a:t>层，但主要将</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NameNode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用于元数据服务，而</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DataNode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用于集群中数据块的复制存储服务。</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组件的组成结构见图</a:t>
            </a:r>
            <a:r>
              <a:rPr lang="en-US" altLang="zh-CN" sz="1200" kern="1200" dirty="0">
                <a:solidFill>
                  <a:schemeClr val="tx1"/>
                </a:solidFill>
                <a:effectLst/>
                <a:latin typeface="+mn-lt"/>
                <a:ea typeface="+mn-ea"/>
                <a:cs typeface="+mn-cs"/>
              </a:rPr>
              <a:t>11-61.</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Application Master</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AM</a:t>
            </a:r>
            <a:r>
              <a:rPr lang="zh-CN"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主要管理和监控运行在</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上的</a:t>
            </a:r>
            <a:r>
              <a:rPr lang="en-US" altLang="zh-CN" sz="1200" kern="1200" dirty="0">
                <a:solidFill>
                  <a:schemeClr val="tx1"/>
                </a:solidFill>
                <a:effectLst/>
                <a:latin typeface="+mn-lt"/>
                <a:ea typeface="+mn-ea"/>
                <a:cs typeface="+mn-cs"/>
              </a:rPr>
              <a:t>Application task</a:t>
            </a:r>
            <a:r>
              <a:rPr lang="zh-CN" altLang="zh-CN" sz="1200" kern="1200" dirty="0">
                <a:solidFill>
                  <a:schemeClr val="tx1"/>
                </a:solidFill>
                <a:effectLst/>
                <a:latin typeface="+mn-lt"/>
                <a:ea typeface="+mn-ea"/>
                <a:cs typeface="+mn-cs"/>
              </a:rPr>
              <a:t>。以</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为例，</a:t>
            </a:r>
            <a:r>
              <a:rPr lang="en-US" altLang="zh-CN" sz="1200" kern="1200" dirty="0">
                <a:solidFill>
                  <a:schemeClr val="tx1"/>
                </a:solidFill>
                <a:effectLst/>
                <a:latin typeface="+mn-lt"/>
                <a:ea typeface="+mn-ea"/>
                <a:cs typeface="+mn-cs"/>
              </a:rPr>
              <a:t>MapReduce Application</a:t>
            </a:r>
            <a:r>
              <a:rPr lang="zh-CN" altLang="zh-CN" sz="1200" kern="1200" dirty="0">
                <a:solidFill>
                  <a:schemeClr val="tx1"/>
                </a:solidFill>
                <a:effectLst/>
                <a:latin typeface="+mn-lt"/>
                <a:ea typeface="+mn-ea"/>
                <a:cs typeface="+mn-cs"/>
              </a:rPr>
              <a:t>是一个用来处理</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计算的服务框架程序，通常用户编写的</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程序包含多个</a:t>
            </a:r>
            <a:r>
              <a:rPr lang="en-US" altLang="zh-CN" sz="1200" kern="1200" dirty="0">
                <a:solidFill>
                  <a:schemeClr val="tx1"/>
                </a:solidFill>
                <a:effectLst/>
                <a:latin typeface="+mn-lt"/>
                <a:ea typeface="+mn-ea"/>
                <a:cs typeface="+mn-cs"/>
              </a:rPr>
              <a:t>Map task</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Reduce task</a:t>
            </a:r>
            <a:r>
              <a:rPr lang="zh-CN" altLang="zh-CN" sz="1200" kern="1200" dirty="0">
                <a:solidFill>
                  <a:schemeClr val="tx1"/>
                </a:solidFill>
                <a:effectLst/>
                <a:latin typeface="+mn-lt"/>
                <a:ea typeface="+mn-ea"/>
                <a:cs typeface="+mn-cs"/>
              </a:rPr>
              <a:t>，而各个</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的运行管理与监控都是由这个</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来负责。比如执行</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所需资源的申请由</a:t>
            </a:r>
            <a:r>
              <a:rPr lang="en-US" altLang="zh-CN" sz="1200" kern="1200" dirty="0">
                <a:solidFill>
                  <a:schemeClr val="tx1"/>
                </a:solidFill>
                <a:effectLst/>
                <a:latin typeface="+mn-lt"/>
                <a:ea typeface="+mn-ea"/>
                <a:cs typeface="+mn-cs"/>
              </a:rPr>
              <a:t>AM</a:t>
            </a:r>
            <a:r>
              <a:rPr lang="zh-CN" altLang="zh-CN" sz="1200" kern="1200" dirty="0">
                <a:solidFill>
                  <a:schemeClr val="tx1"/>
                </a:solidFill>
                <a:effectLst/>
                <a:latin typeface="+mn-lt"/>
                <a:ea typeface="+mn-ea"/>
                <a:cs typeface="+mn-cs"/>
              </a:rPr>
              <a:t>向</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申请；启动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停止</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上某个</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对应的</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，也由</a:t>
            </a:r>
            <a:r>
              <a:rPr lang="en-US" altLang="zh-CN" sz="1200" kern="1200" dirty="0">
                <a:solidFill>
                  <a:schemeClr val="tx1"/>
                </a:solidFill>
                <a:effectLst/>
                <a:latin typeface="+mn-lt"/>
                <a:ea typeface="+mn-ea"/>
                <a:cs typeface="+mn-cs"/>
              </a:rPr>
              <a:t>AM</a:t>
            </a:r>
            <a:r>
              <a:rPr lang="zh-CN" altLang="zh-CN" sz="1200" kern="1200" dirty="0">
                <a:solidFill>
                  <a:schemeClr val="tx1"/>
                </a:solidFill>
                <a:effectLst/>
                <a:latin typeface="+mn-lt"/>
                <a:ea typeface="+mn-ea"/>
                <a:cs typeface="+mn-cs"/>
              </a:rPr>
              <a:t>向</a:t>
            </a:r>
            <a:r>
              <a:rPr lang="en-US" altLang="zh-CN" sz="1200" kern="1200" dirty="0">
                <a:solidFill>
                  <a:schemeClr val="tx1"/>
                </a:solidFill>
                <a:effectLst/>
                <a:latin typeface="+mn-lt"/>
                <a:ea typeface="+mn-ea"/>
                <a:cs typeface="+mn-cs"/>
              </a:rPr>
              <a:t>Node Manager</a:t>
            </a:r>
            <a:r>
              <a:rPr lang="zh-CN" altLang="zh-CN" sz="1200" kern="1200" dirty="0">
                <a:solidFill>
                  <a:schemeClr val="tx1"/>
                </a:solidFill>
                <a:effectLst/>
                <a:latin typeface="+mn-lt"/>
                <a:ea typeface="+mn-ea"/>
                <a:cs typeface="+mn-cs"/>
              </a:rPr>
              <a:t>发出请求。从</a:t>
            </a:r>
            <a:r>
              <a:rPr lang="en-US" altLang="zh-CN" sz="1200" kern="1200" dirty="0">
                <a:solidFill>
                  <a:schemeClr val="tx1"/>
                </a:solidFill>
                <a:effectLst/>
                <a:latin typeface="+mn-lt"/>
                <a:ea typeface="+mn-ea"/>
                <a:cs typeface="+mn-cs"/>
              </a:rPr>
              <a:t>YARN </a:t>
            </a:r>
            <a:r>
              <a:rPr lang="zh-CN" altLang="zh-CN" sz="1200" kern="1200" dirty="0">
                <a:solidFill>
                  <a:schemeClr val="tx1"/>
                </a:solidFill>
                <a:effectLst/>
                <a:latin typeface="+mn-lt"/>
                <a:ea typeface="+mn-ea"/>
                <a:cs typeface="+mn-cs"/>
              </a:rPr>
              <a:t>的角度，</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是用户代码，因此存在潜在的安全问题，因此将它们当作无特权的代码对待。</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Container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对集群计算资源建立的抽象模型，即将</a:t>
            </a:r>
            <a:r>
              <a:rPr lang="en-US" altLang="zh-CN" sz="1200" kern="1200" dirty="0">
                <a:solidFill>
                  <a:schemeClr val="tx1"/>
                </a:solidFill>
                <a:effectLst/>
                <a:latin typeface="+mn-lt"/>
                <a:ea typeface="+mn-ea"/>
                <a:cs typeface="+mn-cs"/>
              </a:rPr>
              <a:t>Node Manager</a:t>
            </a:r>
            <a:r>
              <a:rPr lang="zh-CN" altLang="zh-CN" sz="1200" kern="1200" dirty="0">
                <a:solidFill>
                  <a:schemeClr val="tx1"/>
                </a:solidFill>
                <a:effectLst/>
                <a:latin typeface="+mn-lt"/>
                <a:ea typeface="+mn-ea"/>
                <a:cs typeface="+mn-cs"/>
              </a:rPr>
              <a:t>上的计算资源（</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、内存空间）进行封装和量化，根据需要组装成一个个</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，然后服务于已给予资源授权的</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在完成计算后，系统会回收资源，以供后续计算任务申请使用。</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目前包含两种资源：内存和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，以后的</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版本可能会增加硬盘空间、网络带宽等物理资源。</a:t>
            </a:r>
          </a:p>
          <a:p>
            <a:r>
              <a:rPr lang="en-US" altLang="zh-CN" sz="1200" b="1" kern="1200" dirty="0">
                <a:solidFill>
                  <a:schemeClr val="tx1"/>
                </a:solidFill>
                <a:effectLst/>
                <a:latin typeface="+mn-lt"/>
                <a:ea typeface="+mn-ea"/>
                <a:cs typeface="+mn-cs"/>
              </a:rPr>
              <a:t>YARN Client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负责提交</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运行申请到</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，它会首先创建一个</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上下文件对象，并设置</a:t>
            </a:r>
            <a:r>
              <a:rPr lang="en-US" altLang="zh-CN" sz="1200" kern="1200" dirty="0">
                <a:solidFill>
                  <a:schemeClr val="tx1"/>
                </a:solidFill>
                <a:effectLst/>
                <a:latin typeface="+mn-lt"/>
                <a:ea typeface="+mn-ea"/>
                <a:cs typeface="+mn-cs"/>
              </a:rPr>
              <a:t>AM</a:t>
            </a:r>
            <a:r>
              <a:rPr lang="zh-CN" altLang="zh-CN" sz="1200" kern="1200" dirty="0">
                <a:solidFill>
                  <a:schemeClr val="tx1"/>
                </a:solidFill>
                <a:effectLst/>
                <a:latin typeface="+mn-lt"/>
                <a:ea typeface="+mn-ea"/>
                <a:cs typeface="+mn-cs"/>
              </a:rPr>
              <a:t>必需的资源请求信息，然后提交到</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YARN Client</a:t>
            </a:r>
            <a:r>
              <a:rPr lang="zh-CN" altLang="zh-CN" sz="1200" kern="1200" dirty="0">
                <a:solidFill>
                  <a:schemeClr val="tx1"/>
                </a:solidFill>
                <a:effectLst/>
                <a:latin typeface="+mn-lt"/>
                <a:ea typeface="+mn-ea"/>
                <a:cs typeface="+mn-cs"/>
              </a:rPr>
              <a:t>也可以与</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通信，获取一个已经提交并运行的</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的状态信息等。</a:t>
            </a:r>
            <a:endParaRPr lang="zh-CN" altLang="en-US" dirty="0"/>
          </a:p>
          <a:p>
            <a:endParaRPr lang="zh-CN" altLang="en-US" dirty="0"/>
          </a:p>
        </p:txBody>
      </p:sp>
    </p:spTree>
    <p:extLst>
      <p:ext uri="{BB962C8B-B14F-4D97-AF65-F5344CB8AC3E}">
        <p14:creationId xmlns:p14="http://schemas.microsoft.com/office/powerpoint/2010/main" xmlns="" val="12942726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9023212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比如</a:t>
            </a:r>
            <a:r>
              <a:rPr lang="en-US" altLang="zh-CN" sz="1200" kern="1200" dirty="0" err="1">
                <a:solidFill>
                  <a:schemeClr val="tx1"/>
                </a:solidFill>
                <a:effectLst/>
                <a:latin typeface="+mn-lt"/>
                <a:ea typeface="+mn-ea"/>
                <a:cs typeface="+mn-cs"/>
              </a:rPr>
              <a:t>Rource</a:t>
            </a:r>
            <a:r>
              <a:rPr lang="en-US" altLang="zh-CN" sz="1200" kern="1200" dirty="0">
                <a:solidFill>
                  <a:schemeClr val="tx1"/>
                </a:solidFill>
                <a:effectLst/>
                <a:latin typeface="+mn-lt"/>
                <a:ea typeface="+mn-ea"/>
                <a:cs typeface="+mn-cs"/>
              </a:rPr>
              <a:t> Manager</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作为资源调度的基本单位，每个</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包含一定量的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时间（也可看作虚拟</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）和一定大小的内存（虚拟内存）；一个</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需要支持多个</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，一个节点的内存空间也是划分为多个</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共享。用户程序运行在</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中，有点类似虚拟机。</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负责接收用户的资源请求并分配</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负责启动</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并监控资源使用。如果使用的资源（目前只有内存）超出</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的限制，相应进程会被</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杀掉。可见</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这个概念不只用于资源分配，也用于资源隔离。</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支持内存和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两种资源隔离。对于应用程序而言，内存大小是一种决定生死的资源，而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时间则是一种影响快慢的资源。</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提供的内存隔离包括基于线程监控的方案和基于</a:t>
            </a:r>
            <a:r>
              <a:rPr lang="en-US" altLang="zh-CN" sz="1200" kern="1200" dirty="0" err="1">
                <a:solidFill>
                  <a:schemeClr val="tx1"/>
                </a:solidFill>
                <a:effectLst/>
                <a:latin typeface="+mn-lt"/>
                <a:ea typeface="+mn-ea"/>
                <a:cs typeface="+mn-cs"/>
              </a:rPr>
              <a:t>Cgroups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control groups</a:t>
            </a:r>
            <a:r>
              <a:rPr lang="zh-CN" altLang="zh-CN" sz="1200" kern="1200" dirty="0">
                <a:solidFill>
                  <a:schemeClr val="tx1"/>
                </a:solidFill>
                <a:effectLst/>
                <a:latin typeface="+mn-lt"/>
                <a:ea typeface="+mn-ea"/>
                <a:cs typeface="+mn-cs"/>
              </a:rPr>
              <a:t>）的方案，</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隔离则包括默认不隔离和基于</a:t>
            </a:r>
            <a:r>
              <a:rPr lang="en-US" altLang="zh-CN" sz="1200" kern="1200" dirty="0" err="1">
                <a:solidFill>
                  <a:schemeClr val="tx1"/>
                </a:solidFill>
                <a:effectLst/>
                <a:latin typeface="+mn-lt"/>
                <a:ea typeface="+mn-ea"/>
                <a:cs typeface="+mn-cs"/>
              </a:rPr>
              <a:t>Cgroups</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隔离方案。</a:t>
            </a:r>
            <a:endParaRPr lang="zh-CN" altLang="en-US" dirty="0"/>
          </a:p>
        </p:txBody>
      </p:sp>
    </p:spTree>
    <p:extLst>
      <p:ext uri="{BB962C8B-B14F-4D97-AF65-F5344CB8AC3E}">
        <p14:creationId xmlns:p14="http://schemas.microsoft.com/office/powerpoint/2010/main" xmlns="" val="2913771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4125435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4267008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3798434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118317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D6BC9C3-8875-473B-98D3-C795331543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1675E139-2C60-4F48-8BE0-D7D1B298B1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xmlns="" id="{EB086B15-A3FE-46CC-A7BD-521E021D73A0}"/>
              </a:ext>
            </a:extLst>
          </p:cNvPr>
          <p:cNvSpPr>
            <a:spLocks noGrp="1"/>
          </p:cNvSpPr>
          <p:nvPr>
            <p:ph type="dt" sz="half" idx="10"/>
          </p:nvPr>
        </p:nvSpPr>
        <p:spPr/>
        <p:txBody>
          <a:bodyPr/>
          <a:lstStyle/>
          <a:p>
            <a:fld id="{072D3E2A-EE2F-4F66-9CA1-41DAC27FDD6F}" type="datetime4">
              <a:rPr lang="en-US" altLang="zh-CN" smtClean="0"/>
              <a:pPr/>
              <a:t>March 28, 2018</a:t>
            </a:fld>
            <a:endParaRPr lang="zh-CN" altLang="en-US"/>
          </a:p>
        </p:txBody>
      </p:sp>
      <p:sp>
        <p:nvSpPr>
          <p:cNvPr id="5" name="页脚占位符 4">
            <a:extLst>
              <a:ext uri="{FF2B5EF4-FFF2-40B4-BE49-F238E27FC236}">
                <a16:creationId xmlns:a16="http://schemas.microsoft.com/office/drawing/2014/main" xmlns="" id="{8B7CEE5C-3114-4AAF-AA27-B7DF49DEDEEA}"/>
              </a:ext>
            </a:extLst>
          </p:cNvPr>
          <p:cNvSpPr>
            <a:spLocks noGrp="1"/>
          </p:cNvSpPr>
          <p:nvPr>
            <p:ph type="ftr" sz="quarter" idx="11"/>
          </p:nvPr>
        </p:nvSpPr>
        <p:spPr/>
        <p:txBody>
          <a:bodyPr/>
          <a:lstStyle/>
          <a:p>
            <a:r>
              <a:rPr lang="en-US" altLang="zh-CN"/>
              <a:t>Big Data Computing Technology, 2017 Fall</a:t>
            </a:r>
            <a:endParaRPr lang="zh-CN" altLang="en-US"/>
          </a:p>
        </p:txBody>
      </p:sp>
      <p:sp>
        <p:nvSpPr>
          <p:cNvPr id="6" name="灯片编号占位符 5">
            <a:extLst>
              <a:ext uri="{FF2B5EF4-FFF2-40B4-BE49-F238E27FC236}">
                <a16:creationId xmlns:a16="http://schemas.microsoft.com/office/drawing/2014/main" xmlns="" id="{C006E3CC-6F5D-422B-8FD6-E9646FBDF647}"/>
              </a:ext>
            </a:extLst>
          </p:cNvPr>
          <p:cNvSpPr>
            <a:spLocks noGrp="1"/>
          </p:cNvSpPr>
          <p:nvPr>
            <p:ph type="sldNum" sz="quarter" idx="12"/>
          </p:nvPr>
        </p:nvSpPr>
        <p:spPr/>
        <p:txBody>
          <a:bodyPr/>
          <a:lstStyle/>
          <a:p>
            <a:fld id="{110B18C5-3D20-4418-BA33-0AF0B5C407EB}" type="slidenum">
              <a:rPr lang="zh-CN" altLang="en-US" smtClean="0"/>
              <a:pPr/>
              <a:t>‹#›</a:t>
            </a:fld>
            <a:endParaRPr lang="zh-CN" altLang="en-US"/>
          </a:p>
        </p:txBody>
      </p:sp>
    </p:spTree>
    <p:extLst>
      <p:ext uri="{BB962C8B-B14F-4D97-AF65-F5344CB8AC3E}">
        <p14:creationId xmlns:p14="http://schemas.microsoft.com/office/powerpoint/2010/main" xmlns="" val="109708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033C01-E414-4046-8497-BCC08390E4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F6BD658-1CC3-456D-9D6D-A10CF5632A1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81F87148-DA29-4466-9B79-BE844D7F4CAC}"/>
              </a:ext>
            </a:extLst>
          </p:cNvPr>
          <p:cNvSpPr>
            <a:spLocks noGrp="1"/>
          </p:cNvSpPr>
          <p:nvPr>
            <p:ph type="dt" sz="half" idx="10"/>
          </p:nvPr>
        </p:nvSpPr>
        <p:spPr/>
        <p:txBody>
          <a:bodyPr/>
          <a:lstStyle/>
          <a:p>
            <a:fld id="{6A892E99-A25C-4308-8863-0C59EBA2E390}" type="datetime4">
              <a:rPr lang="en-US" altLang="zh-CN" smtClean="0"/>
              <a:pPr/>
              <a:t>March 28, 2018</a:t>
            </a:fld>
            <a:endParaRPr lang="zh-CN" altLang="en-US"/>
          </a:p>
        </p:txBody>
      </p:sp>
      <p:sp>
        <p:nvSpPr>
          <p:cNvPr id="5" name="页脚占位符 4">
            <a:extLst>
              <a:ext uri="{FF2B5EF4-FFF2-40B4-BE49-F238E27FC236}">
                <a16:creationId xmlns:a16="http://schemas.microsoft.com/office/drawing/2014/main" xmlns="" id="{29D561E6-AA32-4F3A-ACD6-7431DC567D7D}"/>
              </a:ext>
            </a:extLst>
          </p:cNvPr>
          <p:cNvSpPr>
            <a:spLocks noGrp="1"/>
          </p:cNvSpPr>
          <p:nvPr>
            <p:ph type="ftr" sz="quarter" idx="11"/>
          </p:nvPr>
        </p:nvSpPr>
        <p:spPr/>
        <p:txBody>
          <a:bodyPr/>
          <a:lstStyle/>
          <a:p>
            <a:r>
              <a:rPr lang="en-US" altLang="zh-CN"/>
              <a:t>Big Data Computing Technology, 2017 Fall</a:t>
            </a:r>
            <a:endParaRPr lang="zh-CN" altLang="en-US"/>
          </a:p>
        </p:txBody>
      </p:sp>
      <p:sp>
        <p:nvSpPr>
          <p:cNvPr id="6" name="灯片编号占位符 5">
            <a:extLst>
              <a:ext uri="{FF2B5EF4-FFF2-40B4-BE49-F238E27FC236}">
                <a16:creationId xmlns:a16="http://schemas.microsoft.com/office/drawing/2014/main" xmlns="" id="{0906A9F2-BB68-4E9F-9544-FC52E7955686}"/>
              </a:ext>
            </a:extLst>
          </p:cNvPr>
          <p:cNvSpPr>
            <a:spLocks noGrp="1"/>
          </p:cNvSpPr>
          <p:nvPr>
            <p:ph type="sldNum" sz="quarter" idx="12"/>
          </p:nvPr>
        </p:nvSpPr>
        <p:spPr/>
        <p:txBody>
          <a:bodyPr/>
          <a:lstStyle/>
          <a:p>
            <a:fld id="{110B18C5-3D20-4418-BA33-0AF0B5C407EB}" type="slidenum">
              <a:rPr lang="zh-CN" altLang="en-US" smtClean="0"/>
              <a:pPr/>
              <a:t>‹#›</a:t>
            </a:fld>
            <a:endParaRPr lang="zh-CN" altLang="en-US"/>
          </a:p>
        </p:txBody>
      </p:sp>
    </p:spTree>
    <p:extLst>
      <p:ext uri="{BB962C8B-B14F-4D97-AF65-F5344CB8AC3E}">
        <p14:creationId xmlns:p14="http://schemas.microsoft.com/office/powerpoint/2010/main" xmlns="" val="3659138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78DD167F-E76D-42DF-A4BB-8C146C0243D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BFC57C37-DEAD-4CF9-B14E-2BFBCA6F6A7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50137F2-4A3F-4AB6-8B50-887C1F5B1D28}"/>
              </a:ext>
            </a:extLst>
          </p:cNvPr>
          <p:cNvSpPr>
            <a:spLocks noGrp="1"/>
          </p:cNvSpPr>
          <p:nvPr>
            <p:ph type="dt" sz="half" idx="10"/>
          </p:nvPr>
        </p:nvSpPr>
        <p:spPr/>
        <p:txBody>
          <a:bodyPr/>
          <a:lstStyle/>
          <a:p>
            <a:fld id="{EDF27E34-698B-4FC3-A2E5-F259D4D1A7DC}" type="datetime4">
              <a:rPr lang="en-US" altLang="zh-CN" smtClean="0"/>
              <a:pPr/>
              <a:t>March 28, 2018</a:t>
            </a:fld>
            <a:endParaRPr lang="zh-CN" altLang="en-US"/>
          </a:p>
        </p:txBody>
      </p:sp>
      <p:sp>
        <p:nvSpPr>
          <p:cNvPr id="5" name="页脚占位符 4">
            <a:extLst>
              <a:ext uri="{FF2B5EF4-FFF2-40B4-BE49-F238E27FC236}">
                <a16:creationId xmlns:a16="http://schemas.microsoft.com/office/drawing/2014/main" xmlns="" id="{A0B1D26A-DC42-424D-9AF1-03C9367D0253}"/>
              </a:ext>
            </a:extLst>
          </p:cNvPr>
          <p:cNvSpPr>
            <a:spLocks noGrp="1"/>
          </p:cNvSpPr>
          <p:nvPr>
            <p:ph type="ftr" sz="quarter" idx="11"/>
          </p:nvPr>
        </p:nvSpPr>
        <p:spPr/>
        <p:txBody>
          <a:bodyPr/>
          <a:lstStyle/>
          <a:p>
            <a:r>
              <a:rPr lang="en-US" altLang="zh-CN"/>
              <a:t>Big Data Computing Technology, 2017 Fall</a:t>
            </a:r>
            <a:endParaRPr lang="zh-CN" altLang="en-US"/>
          </a:p>
        </p:txBody>
      </p:sp>
      <p:sp>
        <p:nvSpPr>
          <p:cNvPr id="6" name="灯片编号占位符 5">
            <a:extLst>
              <a:ext uri="{FF2B5EF4-FFF2-40B4-BE49-F238E27FC236}">
                <a16:creationId xmlns:a16="http://schemas.microsoft.com/office/drawing/2014/main" xmlns="" id="{E525D7C0-4480-4731-B200-10A6BBAEBFE7}"/>
              </a:ext>
            </a:extLst>
          </p:cNvPr>
          <p:cNvSpPr>
            <a:spLocks noGrp="1"/>
          </p:cNvSpPr>
          <p:nvPr>
            <p:ph type="sldNum" sz="quarter" idx="12"/>
          </p:nvPr>
        </p:nvSpPr>
        <p:spPr/>
        <p:txBody>
          <a:bodyPr/>
          <a:lstStyle/>
          <a:p>
            <a:fld id="{110B18C5-3D20-4418-BA33-0AF0B5C407EB}" type="slidenum">
              <a:rPr lang="zh-CN" altLang="en-US" smtClean="0"/>
              <a:pPr/>
              <a:t>‹#›</a:t>
            </a:fld>
            <a:endParaRPr lang="zh-CN" altLang="en-US"/>
          </a:p>
        </p:txBody>
      </p:sp>
    </p:spTree>
    <p:extLst>
      <p:ext uri="{BB962C8B-B14F-4D97-AF65-F5344CB8AC3E}">
        <p14:creationId xmlns:p14="http://schemas.microsoft.com/office/powerpoint/2010/main" xmlns="" val="3729721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12423A69-CB23-437D-9BF0-C5BD97CC09B9}" type="datetime4">
              <a:rPr lang="en-US" altLang="zh-CN" smtClean="0"/>
              <a:pPr>
                <a:defRPr/>
              </a:pPr>
              <a:t>March 28, 2018</a:t>
            </a:fld>
            <a:endParaRPr lang="zh-CN" altLang="en-US"/>
          </a:p>
        </p:txBody>
      </p:sp>
    </p:spTree>
    <p:extLst>
      <p:ext uri="{BB962C8B-B14F-4D97-AF65-F5344CB8AC3E}">
        <p14:creationId xmlns:p14="http://schemas.microsoft.com/office/powerpoint/2010/main" xmlns="" val="399377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EF99B24-84D0-4CB4-90B1-92C8E2EE0C94}" type="datetime4">
              <a:rPr lang="en-US" altLang="zh-CN" smtClean="0"/>
              <a:pPr>
                <a:defRPr/>
              </a:pPr>
              <a:t>March 28,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extLst>
      <p:ext uri="{BB962C8B-B14F-4D97-AF65-F5344CB8AC3E}">
        <p14:creationId xmlns:p14="http://schemas.microsoft.com/office/powerpoint/2010/main" xmlns="" val="3012465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78A3340-C5F4-49CD-A7BD-0F2AB1DED701}" type="datetime4">
              <a:rPr lang="en-US" altLang="zh-CN" smtClean="0"/>
              <a:pPr>
                <a:defRPr/>
              </a:pPr>
              <a:t>March 28,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extLst>
      <p:ext uri="{BB962C8B-B14F-4D97-AF65-F5344CB8AC3E}">
        <p14:creationId xmlns:p14="http://schemas.microsoft.com/office/powerpoint/2010/main" xmlns="" val="878623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2BF83C5-905D-46E4-BDAD-5C3035FF2098}" type="datetime4">
              <a:rPr lang="en-US" altLang="zh-CN" smtClean="0"/>
              <a:pPr>
                <a:defRPr/>
              </a:pPr>
              <a:t>March 28,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extLst>
      <p:ext uri="{BB962C8B-B14F-4D97-AF65-F5344CB8AC3E}">
        <p14:creationId xmlns:p14="http://schemas.microsoft.com/office/powerpoint/2010/main" xmlns="" val="2853892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514294B-C92E-4262-AF40-E8FB6FB65792}" type="datetime4">
              <a:rPr lang="en-US" altLang="zh-CN" smtClean="0"/>
              <a:pPr>
                <a:defRPr/>
              </a:pPr>
              <a:t>March 28,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extLst>
      <p:ext uri="{BB962C8B-B14F-4D97-AF65-F5344CB8AC3E}">
        <p14:creationId xmlns:p14="http://schemas.microsoft.com/office/powerpoint/2010/main" xmlns="" val="3119164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56FB5EC-49F8-40DF-8107-9D8B060767FB}" type="datetime4">
              <a:rPr lang="en-US" altLang="zh-CN" smtClean="0"/>
              <a:pPr>
                <a:defRPr/>
              </a:pPr>
              <a:t>March 28, 2018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extLst>
      <p:ext uri="{BB962C8B-B14F-4D97-AF65-F5344CB8AC3E}">
        <p14:creationId xmlns:p14="http://schemas.microsoft.com/office/powerpoint/2010/main" xmlns="" val="2641762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C82D109-5ECB-4688-AAA4-D1064F70EDD9}" type="datetime4">
              <a:rPr lang="en-US" altLang="zh-CN" smtClean="0"/>
              <a:pPr>
                <a:defRPr/>
              </a:pPr>
              <a:t>March 28, 2018</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extLst>
      <p:ext uri="{BB962C8B-B14F-4D97-AF65-F5344CB8AC3E}">
        <p14:creationId xmlns:p14="http://schemas.microsoft.com/office/powerpoint/2010/main" xmlns="" val="35565134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82C3CE4-70B7-4B05-9525-DDA7D7EECDCB}" type="datetime4">
              <a:rPr lang="en-US" altLang="zh-CN" smtClean="0"/>
              <a:pPr>
                <a:defRPr/>
              </a:pPr>
              <a:t>March 28, 2018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extLst>
      <p:ext uri="{BB962C8B-B14F-4D97-AF65-F5344CB8AC3E}">
        <p14:creationId xmlns:p14="http://schemas.microsoft.com/office/powerpoint/2010/main" xmlns="" val="310258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160E5D-DDA8-4A35-97E7-CA16FA1262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166CA1BD-C17E-4FEE-BDBF-A6E8A4FE75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34E1EE1-D088-4106-8561-75D8125FE2DB}"/>
              </a:ext>
            </a:extLst>
          </p:cNvPr>
          <p:cNvSpPr>
            <a:spLocks noGrp="1"/>
          </p:cNvSpPr>
          <p:nvPr>
            <p:ph type="dt" sz="half" idx="10"/>
          </p:nvPr>
        </p:nvSpPr>
        <p:spPr/>
        <p:txBody>
          <a:bodyPr/>
          <a:lstStyle/>
          <a:p>
            <a:fld id="{E7BEF533-A2A7-42C1-BEB8-04DA06E9D7BF}" type="datetime4">
              <a:rPr lang="en-US" altLang="zh-CN" smtClean="0"/>
              <a:pPr/>
              <a:t>March 28, 2018</a:t>
            </a:fld>
            <a:endParaRPr lang="zh-CN" altLang="en-US"/>
          </a:p>
        </p:txBody>
      </p:sp>
      <p:sp>
        <p:nvSpPr>
          <p:cNvPr id="5" name="页脚占位符 4">
            <a:extLst>
              <a:ext uri="{FF2B5EF4-FFF2-40B4-BE49-F238E27FC236}">
                <a16:creationId xmlns:a16="http://schemas.microsoft.com/office/drawing/2014/main" xmlns="" id="{5A49B50B-8920-4427-A146-92811AA7BAB3}"/>
              </a:ext>
            </a:extLst>
          </p:cNvPr>
          <p:cNvSpPr>
            <a:spLocks noGrp="1"/>
          </p:cNvSpPr>
          <p:nvPr>
            <p:ph type="ftr" sz="quarter" idx="11"/>
          </p:nvPr>
        </p:nvSpPr>
        <p:spPr/>
        <p:txBody>
          <a:bodyPr/>
          <a:lstStyle/>
          <a:p>
            <a:r>
              <a:rPr lang="en-US" altLang="zh-CN"/>
              <a:t>Big Data Computing Technology, 2017 Fall</a:t>
            </a:r>
            <a:endParaRPr lang="zh-CN" altLang="en-US"/>
          </a:p>
        </p:txBody>
      </p:sp>
      <p:sp>
        <p:nvSpPr>
          <p:cNvPr id="6" name="灯片编号占位符 5">
            <a:extLst>
              <a:ext uri="{FF2B5EF4-FFF2-40B4-BE49-F238E27FC236}">
                <a16:creationId xmlns:a16="http://schemas.microsoft.com/office/drawing/2014/main" xmlns="" id="{A666418C-4C04-4AB3-BABD-66E5201A6F91}"/>
              </a:ext>
            </a:extLst>
          </p:cNvPr>
          <p:cNvSpPr>
            <a:spLocks noGrp="1"/>
          </p:cNvSpPr>
          <p:nvPr>
            <p:ph type="sldNum" sz="quarter" idx="12"/>
          </p:nvPr>
        </p:nvSpPr>
        <p:spPr/>
        <p:txBody>
          <a:bodyPr/>
          <a:lstStyle/>
          <a:p>
            <a:fld id="{110B18C5-3D20-4418-BA33-0AF0B5C407EB}" type="slidenum">
              <a:rPr lang="zh-CN" altLang="en-US" smtClean="0"/>
              <a:pPr/>
              <a:t>‹#›</a:t>
            </a:fld>
            <a:endParaRPr lang="zh-CN" altLang="en-US"/>
          </a:p>
        </p:txBody>
      </p:sp>
    </p:spTree>
    <p:extLst>
      <p:ext uri="{BB962C8B-B14F-4D97-AF65-F5344CB8AC3E}">
        <p14:creationId xmlns:p14="http://schemas.microsoft.com/office/powerpoint/2010/main" xmlns="" val="2079976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C3233C3-C979-4EF5-B023-C51587B5723C}" type="datetime4">
              <a:rPr lang="en-US" altLang="zh-CN" smtClean="0"/>
              <a:pPr>
                <a:defRPr/>
              </a:pPr>
              <a:t>March 28,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extLst>
      <p:ext uri="{BB962C8B-B14F-4D97-AF65-F5344CB8AC3E}">
        <p14:creationId xmlns:p14="http://schemas.microsoft.com/office/powerpoint/2010/main" xmlns="" val="2508546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8ED54E1-09D3-4346-B5F0-746425E9AD59}" type="datetime4">
              <a:rPr lang="en-US" altLang="zh-CN" smtClean="0"/>
              <a:pPr>
                <a:defRPr/>
              </a:pPr>
              <a:t>March 28,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extLst>
      <p:ext uri="{BB962C8B-B14F-4D97-AF65-F5344CB8AC3E}">
        <p14:creationId xmlns:p14="http://schemas.microsoft.com/office/powerpoint/2010/main" xmlns="" val="28557842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90F7DAC-834E-4520-9EE7-DB59A6D6C1BF}" type="datetime4">
              <a:rPr lang="en-US" altLang="zh-CN" smtClean="0"/>
              <a:pPr>
                <a:defRPr/>
              </a:pPr>
              <a:t>March 28,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extLst>
      <p:ext uri="{BB962C8B-B14F-4D97-AF65-F5344CB8AC3E}">
        <p14:creationId xmlns:p14="http://schemas.microsoft.com/office/powerpoint/2010/main" xmlns="" val="2028419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78E11B8-2B70-4789-BC5E-5715A43F5502}" type="datetime4">
              <a:rPr lang="en-US" altLang="zh-CN" smtClean="0"/>
              <a:pPr>
                <a:defRPr/>
              </a:pPr>
              <a:t>March 28,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extLst>
      <p:ext uri="{BB962C8B-B14F-4D97-AF65-F5344CB8AC3E}">
        <p14:creationId xmlns:p14="http://schemas.microsoft.com/office/powerpoint/2010/main" xmlns="" val="174925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D0E3952-AD46-4CD9-B82F-A744EB9D1CF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7C8172CB-C141-470E-957F-EFBE996E3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1272E5C3-1309-4BE0-B9F9-97B296166585}"/>
              </a:ext>
            </a:extLst>
          </p:cNvPr>
          <p:cNvSpPr>
            <a:spLocks noGrp="1"/>
          </p:cNvSpPr>
          <p:nvPr>
            <p:ph type="dt" sz="half" idx="10"/>
          </p:nvPr>
        </p:nvSpPr>
        <p:spPr/>
        <p:txBody>
          <a:bodyPr/>
          <a:lstStyle/>
          <a:p>
            <a:fld id="{C62B7B9D-662C-4C1A-BA0B-0C475F6B5326}" type="datetime4">
              <a:rPr lang="en-US" altLang="zh-CN" smtClean="0"/>
              <a:pPr/>
              <a:t>March 28, 2018</a:t>
            </a:fld>
            <a:endParaRPr lang="zh-CN" altLang="en-US"/>
          </a:p>
        </p:txBody>
      </p:sp>
      <p:sp>
        <p:nvSpPr>
          <p:cNvPr id="5" name="页脚占位符 4">
            <a:extLst>
              <a:ext uri="{FF2B5EF4-FFF2-40B4-BE49-F238E27FC236}">
                <a16:creationId xmlns:a16="http://schemas.microsoft.com/office/drawing/2014/main" xmlns="" id="{26FAA495-91BE-4F48-A8AB-E14086FD7E77}"/>
              </a:ext>
            </a:extLst>
          </p:cNvPr>
          <p:cNvSpPr>
            <a:spLocks noGrp="1"/>
          </p:cNvSpPr>
          <p:nvPr>
            <p:ph type="ftr" sz="quarter" idx="11"/>
          </p:nvPr>
        </p:nvSpPr>
        <p:spPr/>
        <p:txBody>
          <a:bodyPr/>
          <a:lstStyle/>
          <a:p>
            <a:r>
              <a:rPr lang="en-US" altLang="zh-CN"/>
              <a:t>Big Data Computing Technology, 2017 Fall</a:t>
            </a:r>
            <a:endParaRPr lang="zh-CN" altLang="en-US"/>
          </a:p>
        </p:txBody>
      </p:sp>
      <p:sp>
        <p:nvSpPr>
          <p:cNvPr id="6" name="灯片编号占位符 5">
            <a:extLst>
              <a:ext uri="{FF2B5EF4-FFF2-40B4-BE49-F238E27FC236}">
                <a16:creationId xmlns:a16="http://schemas.microsoft.com/office/drawing/2014/main" xmlns="" id="{70438420-6F78-4032-B4ED-B171DE1198F5}"/>
              </a:ext>
            </a:extLst>
          </p:cNvPr>
          <p:cNvSpPr>
            <a:spLocks noGrp="1"/>
          </p:cNvSpPr>
          <p:nvPr>
            <p:ph type="sldNum" sz="quarter" idx="12"/>
          </p:nvPr>
        </p:nvSpPr>
        <p:spPr/>
        <p:txBody>
          <a:bodyPr/>
          <a:lstStyle/>
          <a:p>
            <a:fld id="{110B18C5-3D20-4418-BA33-0AF0B5C407EB}" type="slidenum">
              <a:rPr lang="zh-CN" altLang="en-US" smtClean="0"/>
              <a:pPr/>
              <a:t>‹#›</a:t>
            </a:fld>
            <a:endParaRPr lang="zh-CN" altLang="en-US"/>
          </a:p>
        </p:txBody>
      </p:sp>
    </p:spTree>
    <p:extLst>
      <p:ext uri="{BB962C8B-B14F-4D97-AF65-F5344CB8AC3E}">
        <p14:creationId xmlns:p14="http://schemas.microsoft.com/office/powerpoint/2010/main" xmlns="" val="144469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EBC2D39-5833-4D76-9122-025B79566E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29A8F75-0FFD-45C2-8427-F58BC3CC157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C662C37B-9619-4501-8C39-134BB1765A0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295C5586-5153-491C-A02F-048E9BF9CC9A}"/>
              </a:ext>
            </a:extLst>
          </p:cNvPr>
          <p:cNvSpPr>
            <a:spLocks noGrp="1"/>
          </p:cNvSpPr>
          <p:nvPr>
            <p:ph type="dt" sz="half" idx="10"/>
          </p:nvPr>
        </p:nvSpPr>
        <p:spPr/>
        <p:txBody>
          <a:bodyPr/>
          <a:lstStyle/>
          <a:p>
            <a:fld id="{D061A329-16B4-4831-B3F1-585E576FC66A}" type="datetime4">
              <a:rPr lang="en-US" altLang="zh-CN" smtClean="0"/>
              <a:pPr/>
              <a:t>March 28, 2018</a:t>
            </a:fld>
            <a:endParaRPr lang="zh-CN" altLang="en-US"/>
          </a:p>
        </p:txBody>
      </p:sp>
      <p:sp>
        <p:nvSpPr>
          <p:cNvPr id="6" name="页脚占位符 5">
            <a:extLst>
              <a:ext uri="{FF2B5EF4-FFF2-40B4-BE49-F238E27FC236}">
                <a16:creationId xmlns:a16="http://schemas.microsoft.com/office/drawing/2014/main" xmlns="" id="{ED7FC468-3B2A-495C-A5BB-C34E3D28D4F1}"/>
              </a:ext>
            </a:extLst>
          </p:cNvPr>
          <p:cNvSpPr>
            <a:spLocks noGrp="1"/>
          </p:cNvSpPr>
          <p:nvPr>
            <p:ph type="ftr" sz="quarter" idx="11"/>
          </p:nvPr>
        </p:nvSpPr>
        <p:spPr/>
        <p:txBody>
          <a:bodyPr/>
          <a:lstStyle/>
          <a:p>
            <a:r>
              <a:rPr lang="en-US" altLang="zh-CN"/>
              <a:t>Big Data Computing Technology, 2017 Fall</a:t>
            </a:r>
            <a:endParaRPr lang="zh-CN" altLang="en-US"/>
          </a:p>
        </p:txBody>
      </p:sp>
      <p:sp>
        <p:nvSpPr>
          <p:cNvPr id="7" name="灯片编号占位符 6">
            <a:extLst>
              <a:ext uri="{FF2B5EF4-FFF2-40B4-BE49-F238E27FC236}">
                <a16:creationId xmlns:a16="http://schemas.microsoft.com/office/drawing/2014/main" xmlns="" id="{A6329C95-2951-482C-A856-EE51F0AB7D63}"/>
              </a:ext>
            </a:extLst>
          </p:cNvPr>
          <p:cNvSpPr>
            <a:spLocks noGrp="1"/>
          </p:cNvSpPr>
          <p:nvPr>
            <p:ph type="sldNum" sz="quarter" idx="12"/>
          </p:nvPr>
        </p:nvSpPr>
        <p:spPr/>
        <p:txBody>
          <a:bodyPr/>
          <a:lstStyle/>
          <a:p>
            <a:fld id="{110B18C5-3D20-4418-BA33-0AF0B5C407EB}" type="slidenum">
              <a:rPr lang="zh-CN" altLang="en-US" smtClean="0"/>
              <a:pPr/>
              <a:t>‹#›</a:t>
            </a:fld>
            <a:endParaRPr lang="zh-CN" altLang="en-US"/>
          </a:p>
        </p:txBody>
      </p:sp>
    </p:spTree>
    <p:extLst>
      <p:ext uri="{BB962C8B-B14F-4D97-AF65-F5344CB8AC3E}">
        <p14:creationId xmlns:p14="http://schemas.microsoft.com/office/powerpoint/2010/main" xmlns="" val="324951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72B960C-A46A-456F-B64A-87437B44E7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8919725-6655-4C96-8EAB-B11836D0F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BBFD2D05-0AAE-401F-A520-BFF8B1EC0D8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65D088AE-326D-42D4-97AB-0EC78D41E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934D28D2-D130-49BC-84C9-F137846FCB0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803F5996-DE64-43BB-ACED-B38381F7A31D}"/>
              </a:ext>
            </a:extLst>
          </p:cNvPr>
          <p:cNvSpPr>
            <a:spLocks noGrp="1"/>
          </p:cNvSpPr>
          <p:nvPr>
            <p:ph type="dt" sz="half" idx="10"/>
          </p:nvPr>
        </p:nvSpPr>
        <p:spPr/>
        <p:txBody>
          <a:bodyPr/>
          <a:lstStyle/>
          <a:p>
            <a:fld id="{1D82C2F7-AC38-4747-B7F5-3AD55B39C005}" type="datetime4">
              <a:rPr lang="en-US" altLang="zh-CN" smtClean="0"/>
              <a:pPr/>
              <a:t>March 28, 2018</a:t>
            </a:fld>
            <a:endParaRPr lang="zh-CN" altLang="en-US"/>
          </a:p>
        </p:txBody>
      </p:sp>
      <p:sp>
        <p:nvSpPr>
          <p:cNvPr id="8" name="页脚占位符 7">
            <a:extLst>
              <a:ext uri="{FF2B5EF4-FFF2-40B4-BE49-F238E27FC236}">
                <a16:creationId xmlns:a16="http://schemas.microsoft.com/office/drawing/2014/main" xmlns="" id="{3685C041-D00E-4E23-B4A9-8EBB7AC78ED1}"/>
              </a:ext>
            </a:extLst>
          </p:cNvPr>
          <p:cNvSpPr>
            <a:spLocks noGrp="1"/>
          </p:cNvSpPr>
          <p:nvPr>
            <p:ph type="ftr" sz="quarter" idx="11"/>
          </p:nvPr>
        </p:nvSpPr>
        <p:spPr/>
        <p:txBody>
          <a:bodyPr/>
          <a:lstStyle/>
          <a:p>
            <a:r>
              <a:rPr lang="en-US" altLang="zh-CN"/>
              <a:t>Big Data Computing Technology, 2017 Fall</a:t>
            </a:r>
            <a:endParaRPr lang="zh-CN" altLang="en-US"/>
          </a:p>
        </p:txBody>
      </p:sp>
      <p:sp>
        <p:nvSpPr>
          <p:cNvPr id="9" name="灯片编号占位符 8">
            <a:extLst>
              <a:ext uri="{FF2B5EF4-FFF2-40B4-BE49-F238E27FC236}">
                <a16:creationId xmlns:a16="http://schemas.microsoft.com/office/drawing/2014/main" xmlns="" id="{1DB5CC4A-843C-42D4-963F-E058476CA8CB}"/>
              </a:ext>
            </a:extLst>
          </p:cNvPr>
          <p:cNvSpPr>
            <a:spLocks noGrp="1"/>
          </p:cNvSpPr>
          <p:nvPr>
            <p:ph type="sldNum" sz="quarter" idx="12"/>
          </p:nvPr>
        </p:nvSpPr>
        <p:spPr/>
        <p:txBody>
          <a:bodyPr/>
          <a:lstStyle/>
          <a:p>
            <a:fld id="{110B18C5-3D20-4418-BA33-0AF0B5C407EB}" type="slidenum">
              <a:rPr lang="zh-CN" altLang="en-US" smtClean="0"/>
              <a:pPr/>
              <a:t>‹#›</a:t>
            </a:fld>
            <a:endParaRPr lang="zh-CN" altLang="en-US"/>
          </a:p>
        </p:txBody>
      </p:sp>
    </p:spTree>
    <p:extLst>
      <p:ext uri="{BB962C8B-B14F-4D97-AF65-F5344CB8AC3E}">
        <p14:creationId xmlns:p14="http://schemas.microsoft.com/office/powerpoint/2010/main" xmlns="" val="1386992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123796-03E4-4C02-A4A7-241A353CC0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BA79142B-1E9B-41D0-A857-2713E425799C}"/>
              </a:ext>
            </a:extLst>
          </p:cNvPr>
          <p:cNvSpPr>
            <a:spLocks noGrp="1"/>
          </p:cNvSpPr>
          <p:nvPr>
            <p:ph type="dt" sz="half" idx="10"/>
          </p:nvPr>
        </p:nvSpPr>
        <p:spPr/>
        <p:txBody>
          <a:bodyPr/>
          <a:lstStyle/>
          <a:p>
            <a:fld id="{EA5AB3F6-67A4-4098-B423-92A51AC805F6}" type="datetime4">
              <a:rPr lang="en-US" altLang="zh-CN" smtClean="0"/>
              <a:pPr/>
              <a:t>March 28, 2018</a:t>
            </a:fld>
            <a:endParaRPr lang="zh-CN" altLang="en-US"/>
          </a:p>
        </p:txBody>
      </p:sp>
      <p:sp>
        <p:nvSpPr>
          <p:cNvPr id="4" name="页脚占位符 3">
            <a:extLst>
              <a:ext uri="{FF2B5EF4-FFF2-40B4-BE49-F238E27FC236}">
                <a16:creationId xmlns:a16="http://schemas.microsoft.com/office/drawing/2014/main" xmlns="" id="{FCFE1608-79AF-4575-B1B7-D138F66817F0}"/>
              </a:ext>
            </a:extLst>
          </p:cNvPr>
          <p:cNvSpPr>
            <a:spLocks noGrp="1"/>
          </p:cNvSpPr>
          <p:nvPr>
            <p:ph type="ftr" sz="quarter" idx="11"/>
          </p:nvPr>
        </p:nvSpPr>
        <p:spPr/>
        <p:txBody>
          <a:bodyPr/>
          <a:lstStyle/>
          <a:p>
            <a:r>
              <a:rPr lang="en-US" altLang="zh-CN"/>
              <a:t>Big Data Computing Technology, 2017 Fall</a:t>
            </a:r>
            <a:endParaRPr lang="zh-CN" altLang="en-US"/>
          </a:p>
        </p:txBody>
      </p:sp>
      <p:sp>
        <p:nvSpPr>
          <p:cNvPr id="5" name="灯片编号占位符 4">
            <a:extLst>
              <a:ext uri="{FF2B5EF4-FFF2-40B4-BE49-F238E27FC236}">
                <a16:creationId xmlns:a16="http://schemas.microsoft.com/office/drawing/2014/main" xmlns="" id="{EC319A57-0081-42F8-8F26-780217D2FED6}"/>
              </a:ext>
            </a:extLst>
          </p:cNvPr>
          <p:cNvSpPr>
            <a:spLocks noGrp="1"/>
          </p:cNvSpPr>
          <p:nvPr>
            <p:ph type="sldNum" sz="quarter" idx="12"/>
          </p:nvPr>
        </p:nvSpPr>
        <p:spPr/>
        <p:txBody>
          <a:bodyPr/>
          <a:lstStyle/>
          <a:p>
            <a:fld id="{110B18C5-3D20-4418-BA33-0AF0B5C407EB}" type="slidenum">
              <a:rPr lang="zh-CN" altLang="en-US" smtClean="0"/>
              <a:pPr/>
              <a:t>‹#›</a:t>
            </a:fld>
            <a:endParaRPr lang="zh-CN" altLang="en-US"/>
          </a:p>
        </p:txBody>
      </p:sp>
    </p:spTree>
    <p:extLst>
      <p:ext uri="{BB962C8B-B14F-4D97-AF65-F5344CB8AC3E}">
        <p14:creationId xmlns:p14="http://schemas.microsoft.com/office/powerpoint/2010/main" xmlns="" val="379439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B2347613-0915-4284-98F0-3FB968430CDE}"/>
              </a:ext>
            </a:extLst>
          </p:cNvPr>
          <p:cNvSpPr>
            <a:spLocks noGrp="1"/>
          </p:cNvSpPr>
          <p:nvPr>
            <p:ph type="dt" sz="half" idx="10"/>
          </p:nvPr>
        </p:nvSpPr>
        <p:spPr/>
        <p:txBody>
          <a:bodyPr/>
          <a:lstStyle/>
          <a:p>
            <a:fld id="{4EC34F5C-8088-4587-8378-0BABC06F9A2D}" type="datetime4">
              <a:rPr lang="en-US" altLang="zh-CN" smtClean="0"/>
              <a:pPr/>
              <a:t>March 28, 2018</a:t>
            </a:fld>
            <a:endParaRPr lang="zh-CN" altLang="en-US"/>
          </a:p>
        </p:txBody>
      </p:sp>
      <p:sp>
        <p:nvSpPr>
          <p:cNvPr id="3" name="页脚占位符 2">
            <a:extLst>
              <a:ext uri="{FF2B5EF4-FFF2-40B4-BE49-F238E27FC236}">
                <a16:creationId xmlns:a16="http://schemas.microsoft.com/office/drawing/2014/main" xmlns="" id="{FAB8491F-E167-4BC5-8F16-A400E6132D80}"/>
              </a:ext>
            </a:extLst>
          </p:cNvPr>
          <p:cNvSpPr>
            <a:spLocks noGrp="1"/>
          </p:cNvSpPr>
          <p:nvPr>
            <p:ph type="ftr" sz="quarter" idx="11"/>
          </p:nvPr>
        </p:nvSpPr>
        <p:spPr/>
        <p:txBody>
          <a:bodyPr/>
          <a:lstStyle/>
          <a:p>
            <a:r>
              <a:rPr lang="en-US" altLang="zh-CN"/>
              <a:t>Big Data Computing Technology, 2017 Fall</a:t>
            </a:r>
            <a:endParaRPr lang="zh-CN" altLang="en-US"/>
          </a:p>
        </p:txBody>
      </p:sp>
      <p:sp>
        <p:nvSpPr>
          <p:cNvPr id="4" name="灯片编号占位符 3">
            <a:extLst>
              <a:ext uri="{FF2B5EF4-FFF2-40B4-BE49-F238E27FC236}">
                <a16:creationId xmlns:a16="http://schemas.microsoft.com/office/drawing/2014/main" xmlns="" id="{0B3ED2BC-B6A0-4F15-8452-B644FE9EF6CB}"/>
              </a:ext>
            </a:extLst>
          </p:cNvPr>
          <p:cNvSpPr>
            <a:spLocks noGrp="1"/>
          </p:cNvSpPr>
          <p:nvPr>
            <p:ph type="sldNum" sz="quarter" idx="12"/>
          </p:nvPr>
        </p:nvSpPr>
        <p:spPr/>
        <p:txBody>
          <a:bodyPr/>
          <a:lstStyle/>
          <a:p>
            <a:fld id="{110B18C5-3D20-4418-BA33-0AF0B5C407EB}" type="slidenum">
              <a:rPr lang="zh-CN" altLang="en-US" smtClean="0"/>
              <a:pPr/>
              <a:t>‹#›</a:t>
            </a:fld>
            <a:endParaRPr lang="zh-CN" altLang="en-US"/>
          </a:p>
        </p:txBody>
      </p:sp>
    </p:spTree>
    <p:extLst>
      <p:ext uri="{BB962C8B-B14F-4D97-AF65-F5344CB8AC3E}">
        <p14:creationId xmlns:p14="http://schemas.microsoft.com/office/powerpoint/2010/main" xmlns="" val="310099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540F63-D5CF-4DD8-87CA-2B0D225EBD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3E4B6F4D-2D43-421F-97F1-64AEF15DD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E6F1A001-CAC7-4DC5-B087-6B886FFC0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9F7A741-16FC-40AB-BE1F-329DDED43F6C}"/>
              </a:ext>
            </a:extLst>
          </p:cNvPr>
          <p:cNvSpPr>
            <a:spLocks noGrp="1"/>
          </p:cNvSpPr>
          <p:nvPr>
            <p:ph type="dt" sz="half" idx="10"/>
          </p:nvPr>
        </p:nvSpPr>
        <p:spPr/>
        <p:txBody>
          <a:bodyPr/>
          <a:lstStyle/>
          <a:p>
            <a:fld id="{8BAB6A5B-586A-4D43-94B9-EDAD19E17839}" type="datetime4">
              <a:rPr lang="en-US" altLang="zh-CN" smtClean="0"/>
              <a:pPr/>
              <a:t>March 28, 2018</a:t>
            </a:fld>
            <a:endParaRPr lang="zh-CN" altLang="en-US"/>
          </a:p>
        </p:txBody>
      </p:sp>
      <p:sp>
        <p:nvSpPr>
          <p:cNvPr id="6" name="页脚占位符 5">
            <a:extLst>
              <a:ext uri="{FF2B5EF4-FFF2-40B4-BE49-F238E27FC236}">
                <a16:creationId xmlns:a16="http://schemas.microsoft.com/office/drawing/2014/main" xmlns="" id="{D82241AF-E148-44E7-AD3F-B9BC679DD111}"/>
              </a:ext>
            </a:extLst>
          </p:cNvPr>
          <p:cNvSpPr>
            <a:spLocks noGrp="1"/>
          </p:cNvSpPr>
          <p:nvPr>
            <p:ph type="ftr" sz="quarter" idx="11"/>
          </p:nvPr>
        </p:nvSpPr>
        <p:spPr/>
        <p:txBody>
          <a:bodyPr/>
          <a:lstStyle/>
          <a:p>
            <a:r>
              <a:rPr lang="en-US" altLang="zh-CN"/>
              <a:t>Big Data Computing Technology, 2017 Fall</a:t>
            </a:r>
            <a:endParaRPr lang="zh-CN" altLang="en-US"/>
          </a:p>
        </p:txBody>
      </p:sp>
      <p:sp>
        <p:nvSpPr>
          <p:cNvPr id="7" name="灯片编号占位符 6">
            <a:extLst>
              <a:ext uri="{FF2B5EF4-FFF2-40B4-BE49-F238E27FC236}">
                <a16:creationId xmlns:a16="http://schemas.microsoft.com/office/drawing/2014/main" xmlns="" id="{5942FD8A-1B2F-4B59-AC47-8D114A42C91F}"/>
              </a:ext>
            </a:extLst>
          </p:cNvPr>
          <p:cNvSpPr>
            <a:spLocks noGrp="1"/>
          </p:cNvSpPr>
          <p:nvPr>
            <p:ph type="sldNum" sz="quarter" idx="12"/>
          </p:nvPr>
        </p:nvSpPr>
        <p:spPr/>
        <p:txBody>
          <a:bodyPr/>
          <a:lstStyle/>
          <a:p>
            <a:fld id="{110B18C5-3D20-4418-BA33-0AF0B5C407EB}" type="slidenum">
              <a:rPr lang="zh-CN" altLang="en-US" smtClean="0"/>
              <a:pPr/>
              <a:t>‹#›</a:t>
            </a:fld>
            <a:endParaRPr lang="zh-CN" altLang="en-US"/>
          </a:p>
        </p:txBody>
      </p:sp>
    </p:spTree>
    <p:extLst>
      <p:ext uri="{BB962C8B-B14F-4D97-AF65-F5344CB8AC3E}">
        <p14:creationId xmlns:p14="http://schemas.microsoft.com/office/powerpoint/2010/main" xmlns="" val="274575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465B60-4BC2-4CF7-A02D-0DC563C11F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8FF54FDA-6DCD-4FB3-BD06-E3706BAD89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D40D5E7F-256F-43C9-BA73-7EA2CB0FF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01EBD1CF-1B8C-41B6-8AA8-FBB61ADE6954}"/>
              </a:ext>
            </a:extLst>
          </p:cNvPr>
          <p:cNvSpPr>
            <a:spLocks noGrp="1"/>
          </p:cNvSpPr>
          <p:nvPr>
            <p:ph type="dt" sz="half" idx="10"/>
          </p:nvPr>
        </p:nvSpPr>
        <p:spPr/>
        <p:txBody>
          <a:bodyPr/>
          <a:lstStyle/>
          <a:p>
            <a:fld id="{1B886E91-DA76-4319-A0BE-4F9A89317BA5}" type="datetime4">
              <a:rPr lang="en-US" altLang="zh-CN" smtClean="0"/>
              <a:pPr/>
              <a:t>March 28, 2018</a:t>
            </a:fld>
            <a:endParaRPr lang="zh-CN" altLang="en-US"/>
          </a:p>
        </p:txBody>
      </p:sp>
      <p:sp>
        <p:nvSpPr>
          <p:cNvPr id="6" name="页脚占位符 5">
            <a:extLst>
              <a:ext uri="{FF2B5EF4-FFF2-40B4-BE49-F238E27FC236}">
                <a16:creationId xmlns:a16="http://schemas.microsoft.com/office/drawing/2014/main" xmlns="" id="{58FC9EE5-F471-42DA-85CF-44ECFB2E729F}"/>
              </a:ext>
            </a:extLst>
          </p:cNvPr>
          <p:cNvSpPr>
            <a:spLocks noGrp="1"/>
          </p:cNvSpPr>
          <p:nvPr>
            <p:ph type="ftr" sz="quarter" idx="11"/>
          </p:nvPr>
        </p:nvSpPr>
        <p:spPr/>
        <p:txBody>
          <a:bodyPr/>
          <a:lstStyle/>
          <a:p>
            <a:r>
              <a:rPr lang="en-US" altLang="zh-CN"/>
              <a:t>Big Data Computing Technology, 2017 Fall</a:t>
            </a:r>
            <a:endParaRPr lang="zh-CN" altLang="en-US"/>
          </a:p>
        </p:txBody>
      </p:sp>
      <p:sp>
        <p:nvSpPr>
          <p:cNvPr id="7" name="灯片编号占位符 6">
            <a:extLst>
              <a:ext uri="{FF2B5EF4-FFF2-40B4-BE49-F238E27FC236}">
                <a16:creationId xmlns:a16="http://schemas.microsoft.com/office/drawing/2014/main" xmlns="" id="{075C91BA-92AE-495B-B4ED-153B758F79E0}"/>
              </a:ext>
            </a:extLst>
          </p:cNvPr>
          <p:cNvSpPr>
            <a:spLocks noGrp="1"/>
          </p:cNvSpPr>
          <p:nvPr>
            <p:ph type="sldNum" sz="quarter" idx="12"/>
          </p:nvPr>
        </p:nvSpPr>
        <p:spPr/>
        <p:txBody>
          <a:bodyPr/>
          <a:lstStyle/>
          <a:p>
            <a:fld id="{110B18C5-3D20-4418-BA33-0AF0B5C407EB}" type="slidenum">
              <a:rPr lang="zh-CN" altLang="en-US" smtClean="0"/>
              <a:pPr/>
              <a:t>‹#›</a:t>
            </a:fld>
            <a:endParaRPr lang="zh-CN" altLang="en-US"/>
          </a:p>
        </p:txBody>
      </p:sp>
    </p:spTree>
    <p:extLst>
      <p:ext uri="{BB962C8B-B14F-4D97-AF65-F5344CB8AC3E}">
        <p14:creationId xmlns:p14="http://schemas.microsoft.com/office/powerpoint/2010/main" xmlns="" val="286913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089FA737-BE09-47A0-8033-90AE1C735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2A237AB-ACEB-4DE3-B17D-397443D2E0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823827AB-1B62-4AAC-A3CC-76614FDE2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A6BFA-E20B-4449-A307-E1E4E57B868C}" type="datetime4">
              <a:rPr lang="en-US" altLang="zh-CN" smtClean="0"/>
              <a:pPr/>
              <a:t>March 28, 2018</a:t>
            </a:fld>
            <a:endParaRPr lang="zh-CN" altLang="en-US"/>
          </a:p>
        </p:txBody>
      </p:sp>
      <p:sp>
        <p:nvSpPr>
          <p:cNvPr id="5" name="页脚占位符 4">
            <a:extLst>
              <a:ext uri="{FF2B5EF4-FFF2-40B4-BE49-F238E27FC236}">
                <a16:creationId xmlns:a16="http://schemas.microsoft.com/office/drawing/2014/main" xmlns="" id="{735DF8B1-5FE1-444E-9621-A374ABC5F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Big Data Computing Technology, 2017 Fall</a:t>
            </a:r>
            <a:endParaRPr lang="zh-CN" altLang="en-US"/>
          </a:p>
        </p:txBody>
      </p:sp>
      <p:sp>
        <p:nvSpPr>
          <p:cNvPr id="6" name="灯片编号占位符 5">
            <a:extLst>
              <a:ext uri="{FF2B5EF4-FFF2-40B4-BE49-F238E27FC236}">
                <a16:creationId xmlns:a16="http://schemas.microsoft.com/office/drawing/2014/main" xmlns="" id="{CBFD67EB-A588-4729-9547-83F341791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B18C5-3D20-4418-BA33-0AF0B5C407EB}" type="slidenum">
              <a:rPr lang="zh-CN" altLang="en-US" smtClean="0"/>
              <a:pPr/>
              <a:t>‹#›</a:t>
            </a:fld>
            <a:endParaRPr lang="zh-CN" altLang="en-US"/>
          </a:p>
        </p:txBody>
      </p:sp>
    </p:spTree>
    <p:extLst>
      <p:ext uri="{BB962C8B-B14F-4D97-AF65-F5344CB8AC3E}">
        <p14:creationId xmlns:p14="http://schemas.microsoft.com/office/powerpoint/2010/main" xmlns="" val="3938076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47D5F499-52AC-4957-ABBC-48A78F9B7CEE}" type="datetime4">
              <a:rPr lang="en-US" altLang="zh-CN" smtClean="0"/>
              <a:pPr>
                <a:defRPr/>
              </a:pPr>
              <a:t>March 28, 2018</a:t>
            </a:fld>
            <a:endParaRPr lang="zh-CN" altLang="en-US" dirty="0"/>
          </a:p>
        </p:txBody>
      </p:sp>
      <p:sp>
        <p:nvSpPr>
          <p:cNvPr id="5" name="页脚占位符 4"/>
          <p:cNvSpPr>
            <a:spLocks noGrp="1"/>
          </p:cNvSpPr>
          <p:nvPr>
            <p:ph type="ftr" sz="quarter" idx="3"/>
          </p:nvPr>
        </p:nvSpPr>
        <p:spPr>
          <a:xfrm>
            <a:off x="3860800" y="6356351"/>
            <a:ext cx="4572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extLst>
      <p:ext uri="{BB962C8B-B14F-4D97-AF65-F5344CB8AC3E}">
        <p14:creationId xmlns:p14="http://schemas.microsoft.com/office/powerpoint/2010/main" xmlns="" val="1275749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http://img.blog.csdn.net/20160112215053932?watermark/2/text/aHR0cDovL2Jsb2cuY3Nkbi5uZXQv/font/5a6L5L2T/fontsize/400/fill/I0JBQkFCMA==/dissolve/70/gravity/Cente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http://img.blog.csdn.net/20160112215034047?watermark/2/text/aHR0cDovL2Jsb2cuY3Nkbi5uZXQv/font/5a6L5L2T/fontsize/400/fill/I0JBQkFCMA==/dissolve/70/gravity/Cen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http://static.oschina.net/uploads/img/201505/19152102_heeh.jpg"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858D95-2152-4970-A06A-682A3525AF59}"/>
              </a:ext>
            </a:extLst>
          </p:cNvPr>
          <p:cNvSpPr>
            <a:spLocks noGrp="1"/>
          </p:cNvSpPr>
          <p:nvPr>
            <p:ph type="title"/>
          </p:nvPr>
        </p:nvSpPr>
        <p:spPr/>
        <p:txBody>
          <a:bodyPr/>
          <a:lstStyle/>
          <a:p>
            <a:r>
              <a:rPr lang="en-US" altLang="zh-CN" sz="3200" b="1" dirty="0" smtClean="0">
                <a:solidFill>
                  <a:srgbClr val="002060"/>
                </a:solidFill>
                <a:latin typeface="Calibri" pitchFamily="34" charset="0"/>
                <a:ea typeface="宋体" charset="-122"/>
                <a:cs typeface="+mn-cs"/>
              </a:rPr>
              <a:t>Lecture 10 </a:t>
            </a:r>
            <a:r>
              <a:rPr lang="en-US" altLang="zh-CN" sz="3200" b="1" dirty="0" err="1" smtClean="0">
                <a:solidFill>
                  <a:srgbClr val="002060"/>
                </a:solidFill>
                <a:latin typeface="Calibri" pitchFamily="34" charset="0"/>
                <a:ea typeface="宋体" charset="-122"/>
                <a:cs typeface="+mn-cs"/>
              </a:rPr>
              <a:t>Hadoop</a:t>
            </a:r>
            <a:r>
              <a:rPr lang="zh-CN" altLang="en-US" sz="3200" b="1" dirty="0">
                <a:solidFill>
                  <a:srgbClr val="002060"/>
                </a:solidFill>
                <a:latin typeface="Calibri" pitchFamily="34" charset="0"/>
                <a:ea typeface="宋体" charset="-122"/>
                <a:cs typeface="+mn-cs"/>
              </a:rPr>
              <a:t>生态系统</a:t>
            </a:r>
          </a:p>
        </p:txBody>
      </p:sp>
      <p:sp>
        <p:nvSpPr>
          <p:cNvPr id="4" name="页脚占位符 3">
            <a:extLst>
              <a:ext uri="{FF2B5EF4-FFF2-40B4-BE49-F238E27FC236}">
                <a16:creationId xmlns:a16="http://schemas.microsoft.com/office/drawing/2014/main" xmlns="" id="{BD9A5119-05CD-4A44-A84C-E52A965CFD5C}"/>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B2F8D6E7-B6C9-47AF-8F61-9A280A3882AF}"/>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a:t>
            </a:fld>
            <a:endParaRPr lang="zh-CN" altLang="en-US">
              <a:solidFill>
                <a:prstClr val="black">
                  <a:tint val="75000"/>
                </a:prstClr>
              </a:solidFill>
              <a:latin typeface="Calibri"/>
              <a:ea typeface="宋体" panose="02010600030101010101" pitchFamily="2" charset="-122"/>
            </a:endParaRPr>
          </a:p>
        </p:txBody>
      </p:sp>
      <p:sp>
        <p:nvSpPr>
          <p:cNvPr id="7" name="文本框 6">
            <a:extLst>
              <a:ext uri="{FF2B5EF4-FFF2-40B4-BE49-F238E27FC236}">
                <a16:creationId xmlns:a16="http://schemas.microsoft.com/office/drawing/2014/main" xmlns="" id="{D92B2E4F-289A-4E65-A1D2-0B10481E76F4}"/>
              </a:ext>
            </a:extLst>
          </p:cNvPr>
          <p:cNvSpPr txBox="1"/>
          <p:nvPr/>
        </p:nvSpPr>
        <p:spPr>
          <a:xfrm>
            <a:off x="2286000" y="1600200"/>
            <a:ext cx="7620000" cy="4038600"/>
          </a:xfrm>
          <a:prstGeom prst="rect">
            <a:avLst/>
          </a:prstGeom>
          <a:noFill/>
          <a:ln>
            <a:solidFill>
              <a:schemeClr val="accent1"/>
            </a:solidFill>
          </a:ln>
        </p:spPr>
        <p:txBody>
          <a:bodyPr wrap="square" rtlCol="0" anchor="ctr" anchorCtr="0">
            <a:noAutofit/>
          </a:bodyPr>
          <a:lstStyle/>
          <a:p>
            <a:pPr fontAlgn="base">
              <a:lnSpc>
                <a:spcPct val="150000"/>
              </a:lnSpc>
              <a:spcBef>
                <a:spcPct val="0"/>
              </a:spcBef>
              <a:spcAft>
                <a:spcPct val="0"/>
              </a:spcAft>
            </a:pPr>
            <a:r>
              <a:rPr lang="en-US" altLang="zh-CN" sz="3200" dirty="0">
                <a:solidFill>
                  <a:prstClr val="black"/>
                </a:solidFill>
                <a:latin typeface="宋体" panose="02010600030101010101" pitchFamily="2" charset="-122"/>
                <a:ea typeface="宋体" panose="02010600030101010101" pitchFamily="2" charset="-122"/>
              </a:rPr>
              <a:t>10.1 Hadoop</a:t>
            </a:r>
            <a:r>
              <a:rPr lang="zh-CN" altLang="en-US" sz="3200" dirty="0">
                <a:solidFill>
                  <a:prstClr val="black"/>
                </a:solidFill>
                <a:latin typeface="宋体" panose="02010600030101010101" pitchFamily="2" charset="-122"/>
                <a:ea typeface="宋体" panose="02010600030101010101" pitchFamily="2" charset="-122"/>
              </a:rPr>
              <a:t>总体架构</a:t>
            </a:r>
            <a:endParaRPr lang="en-US" altLang="zh-CN" sz="3200" dirty="0">
              <a:solidFill>
                <a:prstClr val="black"/>
              </a:solidFill>
              <a:latin typeface="宋体" panose="02010600030101010101" pitchFamily="2" charset="-122"/>
              <a:ea typeface="宋体" panose="02010600030101010101" pitchFamily="2" charset="-122"/>
            </a:endParaRPr>
          </a:p>
          <a:p>
            <a:pPr fontAlgn="base">
              <a:lnSpc>
                <a:spcPct val="150000"/>
              </a:lnSpc>
              <a:spcBef>
                <a:spcPct val="0"/>
              </a:spcBef>
              <a:spcAft>
                <a:spcPct val="0"/>
              </a:spcAft>
            </a:pPr>
            <a:r>
              <a:rPr lang="en-US" altLang="zh-CN" sz="3200" dirty="0">
                <a:solidFill>
                  <a:prstClr val="black"/>
                </a:solidFill>
                <a:latin typeface="宋体" panose="02010600030101010101" pitchFamily="2" charset="-122"/>
                <a:ea typeface="宋体" panose="02010600030101010101" pitchFamily="2" charset="-122"/>
              </a:rPr>
              <a:t>10.2 HDFS</a:t>
            </a:r>
            <a:r>
              <a:rPr lang="zh-CN" altLang="en-US" sz="3200" dirty="0">
                <a:solidFill>
                  <a:prstClr val="black"/>
                </a:solidFill>
                <a:latin typeface="宋体" panose="02010600030101010101" pitchFamily="2" charset="-122"/>
                <a:ea typeface="宋体" panose="02010600030101010101" pitchFamily="2" charset="-122"/>
              </a:rPr>
              <a:t>文件系统</a:t>
            </a:r>
            <a:endParaRPr lang="en-US" altLang="zh-CN" sz="3200" dirty="0">
              <a:solidFill>
                <a:prstClr val="black"/>
              </a:solidFill>
              <a:latin typeface="宋体" panose="02010600030101010101" pitchFamily="2" charset="-122"/>
              <a:ea typeface="宋体" panose="02010600030101010101" pitchFamily="2" charset="-122"/>
            </a:endParaRPr>
          </a:p>
          <a:p>
            <a:pPr fontAlgn="base">
              <a:lnSpc>
                <a:spcPct val="150000"/>
              </a:lnSpc>
              <a:spcBef>
                <a:spcPct val="0"/>
              </a:spcBef>
              <a:spcAft>
                <a:spcPct val="0"/>
              </a:spcAft>
            </a:pPr>
            <a:r>
              <a:rPr lang="en-US" altLang="zh-CN" sz="3200" dirty="0">
                <a:solidFill>
                  <a:prstClr val="black"/>
                </a:solidFill>
                <a:latin typeface="宋体" panose="02010600030101010101" pitchFamily="2" charset="-122"/>
                <a:ea typeface="宋体" charset="-122"/>
              </a:rPr>
              <a:t>10.3 </a:t>
            </a:r>
            <a:r>
              <a:rPr lang="zh-CN" altLang="en-US" sz="3200" dirty="0">
                <a:solidFill>
                  <a:prstClr val="black"/>
                </a:solidFill>
                <a:latin typeface="宋体" panose="02010600030101010101" pitchFamily="2" charset="-122"/>
                <a:ea typeface="宋体" charset="-122"/>
              </a:rPr>
              <a:t>分布式存储架构</a:t>
            </a:r>
            <a:endParaRPr lang="en-US" altLang="zh-CN" sz="3200" dirty="0">
              <a:solidFill>
                <a:prstClr val="black"/>
              </a:solidFill>
              <a:latin typeface="宋体" panose="02010600030101010101" pitchFamily="2" charset="-122"/>
              <a:ea typeface="宋体" charset="-122"/>
            </a:endParaRPr>
          </a:p>
          <a:p>
            <a:pPr fontAlgn="base">
              <a:lnSpc>
                <a:spcPct val="150000"/>
              </a:lnSpc>
              <a:spcBef>
                <a:spcPct val="0"/>
              </a:spcBef>
              <a:spcAft>
                <a:spcPct val="0"/>
              </a:spcAft>
            </a:pPr>
            <a:r>
              <a:rPr lang="en-US" altLang="zh-CN" sz="3200" dirty="0">
                <a:solidFill>
                  <a:prstClr val="black"/>
                </a:solidFill>
                <a:latin typeface="宋体" panose="02010600030101010101" pitchFamily="2" charset="-122"/>
                <a:ea typeface="宋体" charset="-122"/>
              </a:rPr>
              <a:t>10.4 Hadoop</a:t>
            </a:r>
            <a:r>
              <a:rPr lang="zh-CN" altLang="en-US" sz="3200" dirty="0">
                <a:solidFill>
                  <a:prstClr val="black"/>
                </a:solidFill>
                <a:latin typeface="宋体" panose="02010600030101010101" pitchFamily="2" charset="-122"/>
                <a:ea typeface="宋体" charset="-122"/>
              </a:rPr>
              <a:t>资源管理与作业调度</a:t>
            </a:r>
            <a:endParaRPr lang="en-US" altLang="zh-CN" sz="3200" dirty="0">
              <a:solidFill>
                <a:prstClr val="black"/>
              </a:solidFill>
              <a:latin typeface="宋体" panose="02010600030101010101" pitchFamily="2" charset="-122"/>
              <a:ea typeface="宋体" charset="-122"/>
            </a:endParaRPr>
          </a:p>
          <a:p>
            <a:pPr fontAlgn="base">
              <a:lnSpc>
                <a:spcPct val="150000"/>
              </a:lnSpc>
              <a:spcBef>
                <a:spcPct val="0"/>
              </a:spcBef>
              <a:spcAft>
                <a:spcPct val="0"/>
              </a:spcAft>
            </a:pPr>
            <a:endParaRPr lang="en-US" altLang="zh-CN" sz="3200" dirty="0">
              <a:solidFill>
                <a:prstClr val="black"/>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89499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10</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HDFS</a:t>
            </a:r>
            <a:r>
              <a:rPr lang="zh-CN" altLang="en-US" b="1" dirty="0">
                <a:solidFill>
                  <a:prstClr val="black"/>
                </a:solidFill>
                <a:latin typeface="Calibri"/>
                <a:ea typeface="宋体" panose="02010600030101010101" pitchFamily="2" charset="-122"/>
              </a:rPr>
              <a:t>体系结构：</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唯一</a:t>
            </a:r>
            <a:r>
              <a:rPr lang="zh-CN" altLang="zh-CN" dirty="0">
                <a:solidFill>
                  <a:prstClr val="black"/>
                </a:solidFill>
                <a:latin typeface="Calibri"/>
                <a:ea typeface="宋体" panose="02010600030101010101" pitchFamily="2" charset="-122"/>
              </a:rPr>
              <a:t>主节点</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运行</a:t>
            </a:r>
            <a:r>
              <a:rPr lang="en-US" altLang="zh-CN" dirty="0" err="1">
                <a:solidFill>
                  <a:prstClr val="black"/>
                </a:solidFill>
                <a:latin typeface="Calibri"/>
                <a:ea typeface="宋体" panose="02010600030101010101" pitchFamily="2" charset="-122"/>
              </a:rPr>
              <a:t>NameNode</a:t>
            </a:r>
            <a:r>
              <a:rPr lang="zh-CN" altLang="zh-CN" dirty="0">
                <a:solidFill>
                  <a:prstClr val="black"/>
                </a:solidFill>
                <a:latin typeface="Calibri"/>
                <a:ea typeface="宋体" panose="02010600030101010101" pitchFamily="2" charset="-122"/>
              </a:rPr>
              <a:t>，</a:t>
            </a:r>
            <a:r>
              <a:rPr lang="en-US" altLang="zh-CN" dirty="0" err="1">
                <a:solidFill>
                  <a:prstClr val="black"/>
                </a:solidFill>
                <a:latin typeface="Calibri"/>
                <a:ea typeface="宋体" panose="02010600030101010101" pitchFamily="2" charset="-122"/>
              </a:rPr>
              <a:t>JobTracker</a:t>
            </a:r>
            <a:r>
              <a:rPr lang="zh-CN" altLang="zh-CN"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Zookeeper</a:t>
            </a:r>
            <a:r>
              <a:rPr lang="zh-CN" altLang="zh-CN" dirty="0">
                <a:solidFill>
                  <a:prstClr val="black"/>
                </a:solidFill>
                <a:latin typeface="Calibri"/>
                <a:ea typeface="宋体" panose="02010600030101010101" pitchFamily="2" charset="-122"/>
              </a:rPr>
              <a:t>，</a:t>
            </a:r>
            <a:r>
              <a:rPr lang="en-US" altLang="zh-CN" dirty="0" err="1">
                <a:solidFill>
                  <a:prstClr val="black"/>
                </a:solidFill>
                <a:latin typeface="Calibri"/>
                <a:ea typeface="宋体" panose="02010600030101010101" pitchFamily="2" charset="-122"/>
              </a:rPr>
              <a:t>Hmaster</a:t>
            </a:r>
            <a:r>
              <a:rPr lang="zh-CN" altLang="zh-CN" dirty="0">
                <a:solidFill>
                  <a:prstClr val="black"/>
                </a:solidFill>
                <a:latin typeface="Calibri"/>
                <a:ea typeface="宋体" panose="02010600030101010101" pitchFamily="2" charset="-122"/>
              </a:rPr>
              <a:t>等负责集群管理、资源配置、作业调度的程序</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多个从节点（</a:t>
            </a: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承担数据存储及计算任务。</a:t>
            </a:r>
            <a:r>
              <a:rPr lang="en-US" altLang="zh-CN" dirty="0">
                <a:solidFill>
                  <a:prstClr val="black"/>
                </a:solidFill>
                <a:latin typeface="Calibri"/>
                <a:ea typeface="宋体" panose="02010600030101010101" pitchFamily="2" charset="-122"/>
              </a:rPr>
              <a:t>	</a:t>
            </a:r>
          </a:p>
          <a:p>
            <a:pPr fontAlgn="base">
              <a:spcAft>
                <a:spcPct val="0"/>
              </a:spcAft>
            </a:pPr>
            <a:r>
              <a:rPr lang="zh-CN" altLang="zh-CN" dirty="0">
                <a:solidFill>
                  <a:prstClr val="black"/>
                </a:solidFill>
                <a:latin typeface="Calibri"/>
                <a:ea typeface="宋体" panose="02010600030101010101" pitchFamily="2" charset="-122"/>
              </a:rPr>
              <a:t>客户端（</a:t>
            </a:r>
            <a:r>
              <a:rPr lang="en-US" altLang="zh-CN" dirty="0">
                <a:solidFill>
                  <a:prstClr val="black"/>
                </a:solidFill>
                <a:latin typeface="Calibri"/>
                <a:ea typeface="宋体" panose="02010600030101010101" pitchFamily="2" charset="-122"/>
              </a:rPr>
              <a:t>Client</a:t>
            </a:r>
            <a:r>
              <a:rPr lang="zh-CN" altLang="zh-CN" dirty="0">
                <a:solidFill>
                  <a:prstClr val="black"/>
                </a:solidFill>
                <a:latin typeface="Calibri"/>
                <a:ea typeface="宋体" panose="02010600030101010101" pitchFamily="2" charset="-122"/>
              </a:rPr>
              <a:t>）</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用于支持客户操作</a:t>
            </a:r>
            <a:r>
              <a:rPr lang="en-US" altLang="zh-CN" dirty="0">
                <a:solidFill>
                  <a:prstClr val="black"/>
                </a:solidFill>
                <a:latin typeface="Calibri"/>
                <a:ea typeface="宋体" panose="02010600030101010101" pitchFamily="2" charset="-122"/>
              </a:rPr>
              <a:t>HDFS</a:t>
            </a:r>
            <a:endParaRPr lang="zh-CN"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409482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11</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HDFS</a:t>
            </a:r>
            <a:r>
              <a:rPr lang="zh-CN" altLang="en-US" b="1" dirty="0">
                <a:solidFill>
                  <a:prstClr val="black"/>
                </a:solidFill>
                <a:latin typeface="Calibri"/>
                <a:ea typeface="宋体" panose="02010600030101010101" pitchFamily="2" charset="-122"/>
              </a:rPr>
              <a:t>架构：</a:t>
            </a:r>
            <a:endParaRPr lang="en-US" altLang="zh-CN" b="1"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Master/Slave</a:t>
            </a:r>
            <a:r>
              <a:rPr lang="zh-CN" altLang="zh-CN" dirty="0">
                <a:solidFill>
                  <a:prstClr val="black"/>
                </a:solidFill>
                <a:latin typeface="Calibri"/>
                <a:ea typeface="宋体" panose="02010600030101010101" pitchFamily="2" charset="-122"/>
              </a:rPr>
              <a:t>架构，集群中只设置一个主节点</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优：</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简化了系统设计</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元数据管理和资源调配更容易</a:t>
            </a:r>
            <a:r>
              <a:rPr lang="en-US" altLang="zh-CN" dirty="0">
                <a:solidFill>
                  <a:prstClr val="black"/>
                </a:solidFill>
                <a:latin typeface="Calibri"/>
                <a:ea typeface="宋体" panose="02010600030101010101" pitchFamily="2" charset="-122"/>
              </a:rPr>
              <a:t>	</a:t>
            </a:r>
          </a:p>
          <a:p>
            <a:pPr fontAlgn="base">
              <a:spcAft>
                <a:spcPct val="0"/>
              </a:spcAft>
            </a:pPr>
            <a:r>
              <a:rPr lang="zh-CN" altLang="en-US" dirty="0">
                <a:solidFill>
                  <a:prstClr val="black"/>
                </a:solidFill>
                <a:latin typeface="Calibri"/>
                <a:ea typeface="宋体" panose="02010600030101010101" pitchFamily="2" charset="-122"/>
              </a:rPr>
              <a:t>劣：</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命名空间的限制</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性能的瓶颈</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单点失效（</a:t>
            </a:r>
            <a:r>
              <a:rPr lang="en-US" altLang="zh-CN" dirty="0">
                <a:solidFill>
                  <a:prstClr val="black"/>
                </a:solidFill>
                <a:latin typeface="Calibri"/>
                <a:ea typeface="宋体" panose="02010600030101010101" pitchFamily="2" charset="-122"/>
              </a:rPr>
              <a:t>SPOF</a:t>
            </a:r>
            <a:r>
              <a:rPr lang="zh-CN" altLang="zh-CN" dirty="0">
                <a:solidFill>
                  <a:prstClr val="black"/>
                </a:solidFill>
                <a:latin typeface="Calibri"/>
                <a:ea typeface="宋体" panose="02010600030101010101" pitchFamily="2" charset="-122"/>
              </a:rPr>
              <a:t>）问题：</a:t>
            </a:r>
          </a:p>
        </p:txBody>
      </p:sp>
    </p:spTree>
    <p:extLst>
      <p:ext uri="{BB962C8B-B14F-4D97-AF65-F5344CB8AC3E}">
        <p14:creationId xmlns:p14="http://schemas.microsoft.com/office/powerpoint/2010/main" xmlns="" val="294407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12</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HDFS</a:t>
            </a:r>
            <a:r>
              <a:rPr lang="zh-CN" altLang="en-US" b="1" dirty="0">
                <a:solidFill>
                  <a:prstClr val="black"/>
                </a:solidFill>
                <a:latin typeface="Calibri"/>
                <a:ea typeface="宋体" panose="02010600030101010101" pitchFamily="2" charset="-122"/>
              </a:rPr>
              <a:t>存储结构：</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以块（</a:t>
            </a:r>
            <a:r>
              <a:rPr lang="en-US" altLang="zh-CN" dirty="0">
                <a:solidFill>
                  <a:prstClr val="black"/>
                </a:solidFill>
                <a:latin typeface="Calibri"/>
                <a:ea typeface="宋体" panose="02010600030101010101" pitchFamily="2" charset="-122"/>
              </a:rPr>
              <a:t>block</a:t>
            </a:r>
            <a:r>
              <a:rPr lang="zh-CN" altLang="zh-CN" dirty="0">
                <a:solidFill>
                  <a:prstClr val="black"/>
                </a:solidFill>
                <a:latin typeface="Calibri"/>
                <a:ea typeface="宋体" panose="02010600030101010101" pitchFamily="2" charset="-122"/>
              </a:rPr>
              <a:t>）为基本单位存储文件</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每个文件被划分成</a:t>
            </a:r>
            <a:r>
              <a:rPr lang="en-US" altLang="zh-CN" dirty="0">
                <a:solidFill>
                  <a:prstClr val="black"/>
                </a:solidFill>
                <a:latin typeface="Calibri"/>
                <a:ea typeface="宋体" panose="02010600030101010101" pitchFamily="2" charset="-122"/>
              </a:rPr>
              <a:t>64MB</a:t>
            </a:r>
            <a:r>
              <a:rPr lang="zh-CN" altLang="zh-CN" dirty="0">
                <a:solidFill>
                  <a:prstClr val="black"/>
                </a:solidFill>
                <a:latin typeface="Calibri"/>
                <a:ea typeface="宋体" panose="02010600030101010101" pitchFamily="2" charset="-122"/>
              </a:rPr>
              <a:t>大小的多个</a:t>
            </a:r>
            <a:r>
              <a:rPr lang="en-US" altLang="zh-CN" dirty="0">
                <a:solidFill>
                  <a:prstClr val="black"/>
                </a:solidFill>
                <a:latin typeface="Calibri"/>
                <a:ea typeface="宋体" panose="02010600030101010101" pitchFamily="2" charset="-122"/>
              </a:rPr>
              <a:t>blocks</a:t>
            </a:r>
            <a:r>
              <a:rPr lang="zh-CN" altLang="zh-CN" dirty="0">
                <a:solidFill>
                  <a:prstClr val="black"/>
                </a:solidFill>
                <a:latin typeface="Calibri"/>
                <a:ea typeface="宋体" panose="02010600030101010101" pitchFamily="2" charset="-122"/>
              </a:rPr>
              <a:t>，属于同一个文件的</a:t>
            </a:r>
            <a:r>
              <a:rPr lang="en-US" altLang="zh-CN" dirty="0">
                <a:solidFill>
                  <a:prstClr val="black"/>
                </a:solidFill>
                <a:latin typeface="Calibri"/>
                <a:ea typeface="宋体" panose="02010600030101010101" pitchFamily="2" charset="-122"/>
              </a:rPr>
              <a:t>blocks</a:t>
            </a:r>
            <a:r>
              <a:rPr lang="zh-CN" altLang="zh-CN" dirty="0">
                <a:solidFill>
                  <a:prstClr val="black"/>
                </a:solidFill>
                <a:latin typeface="Calibri"/>
                <a:ea typeface="宋体" panose="02010600030101010101" pitchFamily="2" charset="-122"/>
              </a:rPr>
              <a:t>分散存储在不同</a:t>
            </a: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上；</a:t>
            </a:r>
          </a:p>
          <a:p>
            <a:pPr fontAlgn="base">
              <a:spcAft>
                <a:spcPct val="0"/>
              </a:spcAft>
            </a:pPr>
            <a:r>
              <a:rPr lang="zh-CN" altLang="zh-CN" dirty="0">
                <a:solidFill>
                  <a:prstClr val="black"/>
                </a:solidFill>
                <a:latin typeface="Calibri"/>
                <a:ea typeface="宋体" panose="02010600030101010101" pitchFamily="2" charset="-122"/>
              </a:rPr>
              <a:t>出于系统容错需要，每一个</a:t>
            </a:r>
            <a:r>
              <a:rPr lang="en-US" altLang="zh-CN" dirty="0">
                <a:solidFill>
                  <a:prstClr val="black"/>
                </a:solidFill>
                <a:latin typeface="Calibri"/>
                <a:ea typeface="宋体" panose="02010600030101010101" pitchFamily="2" charset="-122"/>
              </a:rPr>
              <a:t>block</a:t>
            </a:r>
            <a:r>
              <a:rPr lang="zh-CN" altLang="zh-CN" dirty="0">
                <a:solidFill>
                  <a:prstClr val="black"/>
                </a:solidFill>
                <a:latin typeface="Calibri"/>
                <a:ea typeface="宋体" panose="02010600030101010101" pitchFamily="2" charset="-122"/>
              </a:rPr>
              <a:t>有多个副本（</a:t>
            </a:r>
            <a:r>
              <a:rPr lang="en-US" altLang="zh-CN" dirty="0">
                <a:solidFill>
                  <a:prstClr val="black"/>
                </a:solidFill>
                <a:latin typeface="Calibri"/>
                <a:ea typeface="宋体" panose="02010600030101010101" pitchFamily="2" charset="-122"/>
              </a:rPr>
              <a:t>replica</a:t>
            </a:r>
            <a:r>
              <a:rPr lang="zh-CN" altLang="zh-CN" dirty="0">
                <a:solidFill>
                  <a:prstClr val="black"/>
                </a:solidFill>
                <a:latin typeface="Calibri"/>
                <a:ea typeface="宋体" panose="02010600030101010101" pitchFamily="2" charset="-122"/>
              </a:rPr>
              <a:t>），存储在不同的</a:t>
            </a: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上；</a:t>
            </a:r>
          </a:p>
          <a:p>
            <a:pPr fontAlgn="base">
              <a:spcAft>
                <a:spcPct val="0"/>
              </a:spcAft>
            </a:pPr>
            <a:r>
              <a:rPr lang="zh-CN" altLang="zh-CN" dirty="0">
                <a:solidFill>
                  <a:prstClr val="black"/>
                </a:solidFill>
                <a:latin typeface="Calibri"/>
                <a:ea typeface="宋体" panose="02010600030101010101" pitchFamily="2" charset="-122"/>
              </a:rPr>
              <a:t>每个</a:t>
            </a: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上的数据存储在本地的</a:t>
            </a:r>
            <a:r>
              <a:rPr lang="en-US" altLang="zh-CN" dirty="0">
                <a:solidFill>
                  <a:prstClr val="black"/>
                </a:solidFill>
                <a:latin typeface="Calibri"/>
                <a:ea typeface="宋体" panose="02010600030101010101" pitchFamily="2" charset="-122"/>
              </a:rPr>
              <a:t>Linux</a:t>
            </a:r>
            <a:r>
              <a:rPr lang="zh-CN" altLang="zh-CN" dirty="0">
                <a:solidFill>
                  <a:prstClr val="black"/>
                </a:solidFill>
                <a:latin typeface="Calibri"/>
                <a:ea typeface="宋体" panose="02010600030101010101" pitchFamily="2" charset="-122"/>
              </a:rPr>
              <a:t>文件系统中。</a:t>
            </a:r>
          </a:p>
        </p:txBody>
      </p:sp>
    </p:spTree>
    <p:extLst>
      <p:ext uri="{BB962C8B-B14F-4D97-AF65-F5344CB8AC3E}">
        <p14:creationId xmlns:p14="http://schemas.microsoft.com/office/powerpoint/2010/main" xmlns="" val="114696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13</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HDFS</a:t>
            </a:r>
            <a:r>
              <a:rPr lang="zh-CN" altLang="en-US" b="1" dirty="0">
                <a:solidFill>
                  <a:prstClr val="black"/>
                </a:solidFill>
                <a:latin typeface="Calibri"/>
                <a:ea typeface="宋体" panose="02010600030101010101" pitchFamily="2" charset="-122"/>
              </a:rPr>
              <a:t>存储结构优势：</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有利于大规模文件存储</a:t>
            </a:r>
          </a:p>
          <a:p>
            <a:pPr fontAlgn="base">
              <a:spcAft>
                <a:spcPct val="0"/>
              </a:spcAft>
            </a:pPr>
            <a:r>
              <a:rPr lang="zh-CN" altLang="zh-CN" dirty="0">
                <a:solidFill>
                  <a:prstClr val="black"/>
                </a:solidFill>
                <a:latin typeface="Calibri"/>
                <a:ea typeface="宋体" panose="02010600030101010101" pitchFamily="2" charset="-122"/>
              </a:rPr>
              <a:t>适合数据备份</a:t>
            </a:r>
          </a:p>
          <a:p>
            <a:pPr fontAlgn="base">
              <a:spcAft>
                <a:spcPct val="0"/>
              </a:spcAft>
            </a:pPr>
            <a:r>
              <a:rPr lang="zh-CN" altLang="zh-CN" dirty="0">
                <a:solidFill>
                  <a:prstClr val="black"/>
                </a:solidFill>
                <a:latin typeface="Calibri"/>
                <a:ea typeface="宋体" panose="02010600030101010101" pitchFamily="2" charset="-122"/>
              </a:rPr>
              <a:t>系统设计简化</a:t>
            </a:r>
          </a:p>
        </p:txBody>
      </p:sp>
    </p:spTree>
    <p:extLst>
      <p:ext uri="{BB962C8B-B14F-4D97-AF65-F5344CB8AC3E}">
        <p14:creationId xmlns:p14="http://schemas.microsoft.com/office/powerpoint/2010/main" xmlns="" val="92641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14</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HDFS</a:t>
            </a:r>
            <a:r>
              <a:rPr lang="zh-CN" altLang="en-US" b="1" dirty="0">
                <a:solidFill>
                  <a:prstClr val="black"/>
                </a:solidFill>
                <a:latin typeface="Calibri"/>
                <a:ea typeface="宋体" panose="02010600030101010101" pitchFamily="2" charset="-122"/>
              </a:rPr>
              <a:t>命名空间管理：</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命名空间包括目录、文件和块</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文件</a:t>
            </a:r>
            <a:r>
              <a:rPr lang="en-US" altLang="zh-CN" dirty="0">
                <a:solidFill>
                  <a:prstClr val="black"/>
                </a:solidFill>
                <a:latin typeface="Calibri"/>
                <a:ea typeface="宋体" panose="02010600030101010101" pitchFamily="2" charset="-122"/>
              </a:rPr>
              <a:t> -&gt; block -&gt; </a:t>
            </a:r>
            <a:r>
              <a:rPr lang="zh-CN" altLang="zh-CN" dirty="0">
                <a:solidFill>
                  <a:prstClr val="black"/>
                </a:solidFill>
                <a:latin typeface="Calibri"/>
                <a:ea typeface="宋体" panose="02010600030101010101" pitchFamily="2" charset="-122"/>
              </a:rPr>
              <a:t>节点的映射关系作为元数据存储在</a:t>
            </a:r>
            <a:r>
              <a:rPr lang="en-US" altLang="zh-CN" dirty="0" err="1">
                <a:solidFill>
                  <a:prstClr val="black"/>
                </a:solidFill>
                <a:latin typeface="Calibri"/>
                <a:ea typeface="宋体" panose="02010600030101010101" pitchFamily="2" charset="-122"/>
              </a:rPr>
              <a:t>Namenode</a:t>
            </a:r>
            <a:r>
              <a:rPr lang="zh-CN" altLang="zh-CN" dirty="0">
                <a:solidFill>
                  <a:prstClr val="black"/>
                </a:solidFill>
                <a:latin typeface="Calibri"/>
                <a:ea typeface="宋体" panose="02010600030101010101" pitchFamily="2" charset="-122"/>
              </a:rPr>
              <a:t>上</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整个</a:t>
            </a:r>
            <a:r>
              <a:rPr lang="en-US" altLang="zh-CN" dirty="0">
                <a:solidFill>
                  <a:prstClr val="black"/>
                </a:solidFill>
                <a:latin typeface="Calibri"/>
                <a:ea typeface="宋体" panose="02010600030101010101" pitchFamily="2" charset="-122"/>
              </a:rPr>
              <a:t>HDFS</a:t>
            </a:r>
            <a:r>
              <a:rPr lang="zh-CN" altLang="zh-CN" dirty="0">
                <a:solidFill>
                  <a:prstClr val="black"/>
                </a:solidFill>
                <a:latin typeface="Calibri"/>
                <a:ea typeface="宋体" panose="02010600030101010101" pitchFamily="2" charset="-122"/>
              </a:rPr>
              <a:t>集群只有一个命名空间，由唯一的一个名称节点负责对命名空间进行管理</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HDFS</a:t>
            </a:r>
            <a:r>
              <a:rPr lang="zh-CN" altLang="zh-CN" dirty="0">
                <a:solidFill>
                  <a:prstClr val="black"/>
                </a:solidFill>
                <a:latin typeface="Calibri"/>
                <a:ea typeface="宋体" panose="02010600030101010101" pitchFamily="2" charset="-122"/>
              </a:rPr>
              <a:t>使用的是传统的分级文件体系</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NameNode</a:t>
            </a:r>
            <a:r>
              <a:rPr lang="zh-CN" altLang="zh-CN" dirty="0">
                <a:solidFill>
                  <a:prstClr val="black"/>
                </a:solidFill>
                <a:latin typeface="Calibri"/>
                <a:ea typeface="宋体" panose="02010600030101010101" pitchFamily="2" charset="-122"/>
              </a:rPr>
              <a:t>进程使用</a:t>
            </a:r>
            <a:r>
              <a:rPr lang="en-US" altLang="zh-CN" dirty="0" err="1">
                <a:solidFill>
                  <a:prstClr val="black"/>
                </a:solidFill>
                <a:latin typeface="Calibri"/>
                <a:ea typeface="宋体" panose="02010600030101010101" pitchFamily="2" charset="-122"/>
              </a:rPr>
              <a:t>FsImage</a:t>
            </a:r>
            <a:r>
              <a:rPr lang="zh-CN" altLang="zh-CN" dirty="0">
                <a:solidFill>
                  <a:prstClr val="black"/>
                </a:solidFill>
                <a:latin typeface="Calibri"/>
                <a:ea typeface="宋体" panose="02010600030101010101" pitchFamily="2" charset="-122"/>
              </a:rPr>
              <a:t>和</a:t>
            </a:r>
            <a:r>
              <a:rPr lang="en-US" altLang="zh-CN" dirty="0" err="1">
                <a:solidFill>
                  <a:prstClr val="black"/>
                </a:solidFill>
                <a:latin typeface="Calibri"/>
                <a:ea typeface="宋体" panose="02010600030101010101" pitchFamily="2" charset="-122"/>
              </a:rPr>
              <a:t>EditLog</a:t>
            </a:r>
            <a:r>
              <a:rPr lang="zh-CN" altLang="zh-CN" dirty="0">
                <a:solidFill>
                  <a:prstClr val="black"/>
                </a:solidFill>
                <a:latin typeface="Calibri"/>
                <a:ea typeface="宋体" panose="02010600030101010101" pitchFamily="2" charset="-122"/>
              </a:rPr>
              <a:t>对命名空间进行管理。</a:t>
            </a:r>
          </a:p>
        </p:txBody>
      </p:sp>
    </p:spTree>
    <p:extLst>
      <p:ext uri="{BB962C8B-B14F-4D97-AF65-F5344CB8AC3E}">
        <p14:creationId xmlns:p14="http://schemas.microsoft.com/office/powerpoint/2010/main" xmlns="" val="418234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15</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FsImage</a:t>
            </a:r>
            <a:r>
              <a:rPr lang="zh-CN" altLang="en-US" b="1" dirty="0">
                <a:solidFill>
                  <a:prstClr val="black"/>
                </a:solidFill>
                <a:latin typeface="Calibri"/>
                <a:ea typeface="宋体" panose="02010600030101010101" pitchFamily="2" charset="-122"/>
              </a:rPr>
              <a:t>：</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存储和管理</a:t>
            </a:r>
            <a:r>
              <a:rPr lang="zh-CN" altLang="en-US" dirty="0">
                <a:solidFill>
                  <a:prstClr val="black"/>
                </a:solidFill>
                <a:latin typeface="Calibri"/>
                <a:ea typeface="宋体" panose="02010600030101010101" pitchFamily="2" charset="-122"/>
              </a:rPr>
              <a:t>内容：</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文件系统目录树</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目录树中所有文件和文件夹的元数据</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由名称节点进程把文件</a:t>
            </a:r>
            <a:r>
              <a:rPr lang="en-US" altLang="zh-CN" dirty="0">
                <a:solidFill>
                  <a:prstClr val="black"/>
                </a:solidFill>
                <a:latin typeface="Calibri"/>
                <a:ea typeface="宋体" panose="02010600030101010101" pitchFamily="2" charset="-122"/>
              </a:rPr>
              <a:t> -&gt; block -&gt; </a:t>
            </a:r>
            <a:r>
              <a:rPr lang="zh-CN" altLang="zh-CN" dirty="0">
                <a:solidFill>
                  <a:prstClr val="black"/>
                </a:solidFill>
                <a:latin typeface="Calibri"/>
                <a:ea typeface="宋体" panose="02010600030101010101" pitchFamily="2" charset="-122"/>
              </a:rPr>
              <a:t>节点映射关系表装载并保留在内存中。</a:t>
            </a:r>
            <a:endParaRPr lang="en-US" altLang="zh-CN" dirty="0">
              <a:solidFill>
                <a:prstClr val="black"/>
              </a:solidFill>
              <a:latin typeface="Calibri"/>
              <a:ea typeface="宋体" panose="02010600030101010101" pitchFamily="2" charset="-122"/>
            </a:endParaRPr>
          </a:p>
          <a:p>
            <a:pPr marL="0" indent="0" fontAlgn="base">
              <a:spcAft>
                <a:spcPct val="0"/>
              </a:spcAft>
              <a:buNone/>
            </a:pPr>
            <a:r>
              <a:rPr lang="en-US" altLang="zh-CN" b="1" dirty="0" err="1">
                <a:solidFill>
                  <a:prstClr val="black"/>
                </a:solidFill>
                <a:latin typeface="Calibri"/>
                <a:ea typeface="宋体" panose="02010600030101010101" pitchFamily="2" charset="-122"/>
              </a:rPr>
              <a:t>EditLog</a:t>
            </a:r>
            <a:r>
              <a:rPr lang="zh-CN" altLang="en-US" b="1" dirty="0">
                <a:solidFill>
                  <a:prstClr val="black"/>
                </a:solidFill>
                <a:latin typeface="Calibri"/>
                <a:ea typeface="宋体" panose="02010600030101010101" pitchFamily="2" charset="-122"/>
              </a:rPr>
              <a:t>：</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是</a:t>
            </a:r>
            <a:r>
              <a:rPr lang="en-US" altLang="zh-CN" dirty="0" err="1">
                <a:solidFill>
                  <a:prstClr val="black"/>
                </a:solidFill>
                <a:latin typeface="Calibri"/>
                <a:ea typeface="宋体" panose="02010600030101010101" pitchFamily="2" charset="-122"/>
              </a:rPr>
              <a:t>NameNode</a:t>
            </a:r>
            <a:r>
              <a:rPr lang="zh-CN" altLang="zh-CN" dirty="0">
                <a:solidFill>
                  <a:prstClr val="black"/>
                </a:solidFill>
                <a:latin typeface="Calibri"/>
                <a:ea typeface="宋体" panose="02010600030101010101" pitchFamily="2" charset="-122"/>
              </a:rPr>
              <a:t>启动后对文件系统改动操作的记录</a:t>
            </a:r>
          </a:p>
        </p:txBody>
      </p:sp>
    </p:spTree>
    <p:extLst>
      <p:ext uri="{BB962C8B-B14F-4D97-AF65-F5344CB8AC3E}">
        <p14:creationId xmlns:p14="http://schemas.microsoft.com/office/powerpoint/2010/main" xmlns="" val="448965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16</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fontScale="92500"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第二名称节点：</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作用：</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保存名称节点对</a:t>
            </a:r>
            <a:r>
              <a:rPr lang="en-US" altLang="zh-CN" dirty="0">
                <a:solidFill>
                  <a:prstClr val="black"/>
                </a:solidFill>
                <a:latin typeface="Calibri"/>
                <a:ea typeface="宋体" panose="02010600030101010101" pitchFamily="2" charset="-122"/>
              </a:rPr>
              <a:t>HDFS</a:t>
            </a:r>
            <a:r>
              <a:rPr lang="zh-CN" altLang="zh-CN" dirty="0">
                <a:solidFill>
                  <a:prstClr val="black"/>
                </a:solidFill>
                <a:latin typeface="Calibri"/>
                <a:ea typeface="宋体" panose="02010600030101010101" pitchFamily="2" charset="-122"/>
              </a:rPr>
              <a:t>元数据信息的备份</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减少名称节点重启的时间</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一般独立部署在一台机器上</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工作流程：</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Roll edits</a:t>
            </a:r>
            <a:endParaRPr lang="zh-CN" altLang="zh-CN" sz="1600"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Retrieve </a:t>
            </a:r>
            <a:r>
              <a:rPr lang="en-US" altLang="zh-CN" dirty="0" err="1">
                <a:solidFill>
                  <a:prstClr val="black"/>
                </a:solidFill>
                <a:latin typeface="Calibri"/>
                <a:ea typeface="宋体" panose="02010600030101010101" pitchFamily="2" charset="-122"/>
              </a:rPr>
              <a:t>FsImage</a:t>
            </a:r>
            <a:r>
              <a:rPr lang="en-US" altLang="zh-CN" dirty="0">
                <a:solidFill>
                  <a:prstClr val="black"/>
                </a:solidFill>
                <a:latin typeface="Calibri"/>
                <a:ea typeface="宋体" panose="02010600030101010101" pitchFamily="2" charset="-122"/>
              </a:rPr>
              <a:t> and edits from </a:t>
            </a:r>
            <a:r>
              <a:rPr lang="en-US" altLang="zh-CN" dirty="0" err="1">
                <a:solidFill>
                  <a:prstClr val="black"/>
                </a:solidFill>
                <a:latin typeface="Calibri"/>
                <a:ea typeface="宋体" panose="02010600030101010101" pitchFamily="2" charset="-122"/>
              </a:rPr>
              <a:t>NameNode</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Merge</a:t>
            </a:r>
            <a:endParaRPr lang="zh-CN" altLang="zh-CN" sz="1600"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Transfer checkpoint to </a:t>
            </a:r>
            <a:r>
              <a:rPr lang="en-US" altLang="zh-CN" dirty="0" err="1">
                <a:solidFill>
                  <a:prstClr val="black"/>
                </a:solidFill>
                <a:latin typeface="Calibri"/>
                <a:ea typeface="宋体" panose="02010600030101010101" pitchFamily="2" charset="-122"/>
              </a:rPr>
              <a:t>NameNode</a:t>
            </a:r>
            <a:endParaRPr lang="zh-CN" altLang="zh-CN" sz="1600"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 Roll again: </a:t>
            </a:r>
            <a:endParaRPr lang="zh-CN"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154030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17</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HDFS</a:t>
            </a:r>
            <a:r>
              <a:rPr lang="zh-CN" altLang="en-US" b="1" dirty="0">
                <a:solidFill>
                  <a:prstClr val="black"/>
                </a:solidFill>
                <a:latin typeface="Calibri"/>
                <a:ea typeface="宋体" panose="02010600030101010101" pitchFamily="2" charset="-122"/>
              </a:rPr>
              <a:t>文件读写机制</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主要访问方式：</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HDFS shell</a:t>
            </a:r>
            <a:r>
              <a:rPr lang="zh-CN" altLang="zh-CN" dirty="0">
                <a:solidFill>
                  <a:prstClr val="black"/>
                </a:solidFill>
                <a:latin typeface="Calibri"/>
                <a:ea typeface="宋体" panose="02010600030101010101" pitchFamily="2" charset="-122"/>
              </a:rPr>
              <a:t>命令</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HDFS Java API </a:t>
            </a:r>
            <a:endParaRPr lang="zh-CN"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322678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18</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HDFS</a:t>
            </a:r>
            <a:r>
              <a:rPr lang="zh-CN" altLang="en-US" b="1" dirty="0">
                <a:solidFill>
                  <a:prstClr val="black"/>
                </a:solidFill>
                <a:latin typeface="Calibri"/>
                <a:ea typeface="宋体" panose="02010600030101010101" pitchFamily="2" charset="-122"/>
              </a:rPr>
              <a:t>读文件流程（以</a:t>
            </a:r>
            <a:r>
              <a:rPr lang="en-US" altLang="zh-CN" b="1" dirty="0">
                <a:solidFill>
                  <a:prstClr val="black"/>
                </a:solidFill>
                <a:latin typeface="Calibri"/>
                <a:ea typeface="宋体" panose="02010600030101010101" pitchFamily="2" charset="-122"/>
              </a:rPr>
              <a:t>JAVA</a:t>
            </a:r>
            <a:r>
              <a:rPr lang="zh-CN" altLang="en-US" b="1" dirty="0">
                <a:solidFill>
                  <a:prstClr val="black"/>
                </a:solidFill>
                <a:latin typeface="Calibri"/>
                <a:ea typeface="宋体" panose="02010600030101010101" pitchFamily="2" charset="-122"/>
              </a:rPr>
              <a:t>为例）</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打开文件</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获取块信息</a:t>
            </a:r>
          </a:p>
          <a:p>
            <a:pPr fontAlgn="base">
              <a:spcAft>
                <a:spcPct val="0"/>
              </a:spcAft>
            </a:pPr>
            <a:r>
              <a:rPr lang="zh-CN" altLang="zh-CN" dirty="0">
                <a:solidFill>
                  <a:prstClr val="black"/>
                </a:solidFill>
                <a:latin typeface="Calibri"/>
                <a:ea typeface="宋体" panose="02010600030101010101" pitchFamily="2" charset="-122"/>
              </a:rPr>
              <a:t>读取请求</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读取数据</a:t>
            </a:r>
          </a:p>
          <a:p>
            <a:pPr fontAlgn="base">
              <a:spcAft>
                <a:spcPct val="0"/>
              </a:spcAft>
            </a:pPr>
            <a:r>
              <a:rPr lang="zh-CN" altLang="zh-CN" dirty="0">
                <a:solidFill>
                  <a:prstClr val="black"/>
                </a:solidFill>
                <a:latin typeface="Calibri"/>
                <a:ea typeface="宋体" panose="02010600030101010101" pitchFamily="2" charset="-122"/>
              </a:rPr>
              <a:t>读取下一个数据块</a:t>
            </a:r>
          </a:p>
          <a:p>
            <a:pPr fontAlgn="base">
              <a:spcAft>
                <a:spcPct val="0"/>
              </a:spcAft>
            </a:pPr>
            <a:r>
              <a:rPr lang="zh-CN" altLang="zh-CN" dirty="0">
                <a:solidFill>
                  <a:prstClr val="black"/>
                </a:solidFill>
                <a:latin typeface="Calibri"/>
                <a:ea typeface="宋体" panose="02010600030101010101" pitchFamily="2" charset="-122"/>
              </a:rPr>
              <a:t>关闭文件</a:t>
            </a:r>
          </a:p>
          <a:p>
            <a:pPr marL="0" indent="0" fontAlgn="base">
              <a:spcAft>
                <a:spcPct val="0"/>
              </a:spcAft>
              <a:buNone/>
            </a:pPr>
            <a:endParaRPr lang="zh-CN" altLang="zh-CN" dirty="0">
              <a:solidFill>
                <a:prstClr val="black"/>
              </a:solidFill>
              <a:latin typeface="Calibri"/>
              <a:ea typeface="宋体" panose="02010600030101010101" pitchFamily="2" charset="-122"/>
            </a:endParaRPr>
          </a:p>
        </p:txBody>
      </p:sp>
      <p:pic>
        <p:nvPicPr>
          <p:cNvPr id="7" name="图片 6" descr="http://img.blog.csdn.net/20160112215053932?watermark/2/text/aHR0cDovL2Jsb2cuY3Nkbi5uZXQv/font/5a6L5L2T/fontsize/400/fill/I0JBQkFCMA==/dissolve/70/gravity/Center">
            <a:extLst>
              <a:ext uri="{FF2B5EF4-FFF2-40B4-BE49-F238E27FC236}">
                <a16:creationId xmlns:a16="http://schemas.microsoft.com/office/drawing/2014/main" xmlns="" id="{76F88D81-0416-4883-8178-3910FD1B3DD3}"/>
              </a:ext>
            </a:extLst>
          </p:cNvPr>
          <p:cNvPicPr/>
          <p:nvPr/>
        </p:nvPicPr>
        <p:blipFill>
          <a:blip r:embed="rId3" r:link="rId4" cstate="print"/>
          <a:srcRect/>
          <a:stretch>
            <a:fillRect/>
          </a:stretch>
        </p:blipFill>
        <p:spPr>
          <a:xfrm>
            <a:off x="5401789" y="2209801"/>
            <a:ext cx="5231765" cy="3733799"/>
          </a:xfrm>
          <a:prstGeom prst="rect">
            <a:avLst/>
          </a:prstGeom>
          <a:noFill/>
          <a:ln w="9525">
            <a:noFill/>
            <a:miter lim="800000"/>
            <a:headEnd/>
            <a:tailEnd/>
          </a:ln>
        </p:spPr>
      </p:pic>
    </p:spTree>
    <p:extLst>
      <p:ext uri="{BB962C8B-B14F-4D97-AF65-F5344CB8AC3E}">
        <p14:creationId xmlns:p14="http://schemas.microsoft.com/office/powerpoint/2010/main" xmlns="" val="45073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19</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fontScale="92500"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HDFS</a:t>
            </a:r>
            <a:r>
              <a:rPr lang="zh-CN" altLang="en-US" b="1" dirty="0">
                <a:solidFill>
                  <a:prstClr val="black"/>
                </a:solidFill>
                <a:latin typeface="Calibri"/>
                <a:ea typeface="宋体" panose="02010600030101010101" pitchFamily="2" charset="-122"/>
              </a:rPr>
              <a:t>写文件流程（以</a:t>
            </a:r>
            <a:r>
              <a:rPr lang="en-US" altLang="zh-CN" b="1" dirty="0">
                <a:solidFill>
                  <a:prstClr val="black"/>
                </a:solidFill>
                <a:latin typeface="Calibri"/>
                <a:ea typeface="宋体" panose="02010600030101010101" pitchFamily="2" charset="-122"/>
              </a:rPr>
              <a:t>JAVA</a:t>
            </a:r>
            <a:r>
              <a:rPr lang="zh-CN" altLang="en-US" b="1" dirty="0">
                <a:solidFill>
                  <a:prstClr val="black"/>
                </a:solidFill>
                <a:latin typeface="Calibri"/>
                <a:ea typeface="宋体" panose="02010600030101010101" pitchFamily="2" charset="-122"/>
              </a:rPr>
              <a:t>为例）</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创建文件</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建立文件元数据</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写入请求</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写入数据包</a:t>
            </a:r>
          </a:p>
          <a:p>
            <a:pPr fontAlgn="base">
              <a:spcAft>
                <a:spcPct val="0"/>
              </a:spcAft>
            </a:pPr>
            <a:r>
              <a:rPr lang="zh-CN" altLang="zh-CN" dirty="0">
                <a:solidFill>
                  <a:prstClr val="black"/>
                </a:solidFill>
                <a:latin typeface="Calibri"/>
                <a:ea typeface="宋体" panose="02010600030101010101" pitchFamily="2" charset="-122"/>
              </a:rPr>
              <a:t>接收确认包</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关闭文件</a:t>
            </a:r>
          </a:p>
          <a:p>
            <a:pPr fontAlgn="base">
              <a:spcAft>
                <a:spcPct val="0"/>
              </a:spcAft>
            </a:pPr>
            <a:r>
              <a:rPr lang="zh-CN" altLang="zh-CN" dirty="0">
                <a:solidFill>
                  <a:prstClr val="black"/>
                </a:solidFill>
                <a:latin typeface="Calibri"/>
                <a:ea typeface="宋体" panose="02010600030101010101" pitchFamily="2" charset="-122"/>
              </a:rPr>
              <a:t>结束过程</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通知名称节点关闭文件</a:t>
            </a:r>
          </a:p>
        </p:txBody>
      </p:sp>
      <p:pic>
        <p:nvPicPr>
          <p:cNvPr id="7" name="图片 6" descr="http://img.blog.csdn.net/20160112215034047?watermark/2/text/aHR0cDovL2Jsb2cuY3Nkbi5uZXQv/font/5a6L5L2T/fontsize/400/fill/I0JBQkFCMA==/dissolve/70/gravity/Center">
            <a:extLst>
              <a:ext uri="{FF2B5EF4-FFF2-40B4-BE49-F238E27FC236}">
                <a16:creationId xmlns:a16="http://schemas.microsoft.com/office/drawing/2014/main" xmlns="" id="{6A3C40D9-5860-4B94-9F84-995CD9A96724}"/>
              </a:ext>
            </a:extLst>
          </p:cNvPr>
          <p:cNvPicPr/>
          <p:nvPr/>
        </p:nvPicPr>
        <p:blipFill>
          <a:blip r:embed="rId3" r:link="rId4" cstate="print"/>
          <a:srcRect/>
          <a:stretch>
            <a:fillRect/>
          </a:stretch>
        </p:blipFill>
        <p:spPr>
          <a:xfrm>
            <a:off x="4953000" y="2209800"/>
            <a:ext cx="5562600" cy="3124200"/>
          </a:xfrm>
          <a:prstGeom prst="rect">
            <a:avLst/>
          </a:prstGeom>
          <a:noFill/>
          <a:ln w="9525">
            <a:noFill/>
            <a:miter lim="800000"/>
            <a:headEnd/>
            <a:tailEnd/>
          </a:ln>
        </p:spPr>
      </p:pic>
    </p:spTree>
    <p:extLst>
      <p:ext uri="{BB962C8B-B14F-4D97-AF65-F5344CB8AC3E}">
        <p14:creationId xmlns:p14="http://schemas.microsoft.com/office/powerpoint/2010/main" xmlns="" val="247620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10.1 Hadoop</a:t>
            </a:r>
            <a:r>
              <a:rPr lang="zh-CN" altLang="en-US" dirty="0"/>
              <a:t>总体架构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dirty="0">
                <a:solidFill>
                  <a:prstClr val="black"/>
                </a:solidFill>
                <a:latin typeface="Calibri"/>
                <a:ea typeface="宋体" panose="02010600030101010101" pitchFamily="2" charset="-122"/>
              </a:rPr>
              <a:t>系统架构：</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部署在低成本的</a:t>
            </a:r>
            <a:r>
              <a:rPr lang="en-US" altLang="zh-CN" dirty="0">
                <a:solidFill>
                  <a:prstClr val="black"/>
                </a:solidFill>
                <a:latin typeface="Calibri"/>
                <a:ea typeface="宋体" panose="02010600030101010101" pitchFamily="2" charset="-122"/>
              </a:rPr>
              <a:t>Intel/Linux</a:t>
            </a:r>
            <a:r>
              <a:rPr lang="zh-CN" altLang="zh-CN" dirty="0">
                <a:solidFill>
                  <a:prstClr val="black"/>
                </a:solidFill>
                <a:latin typeface="Calibri"/>
                <a:ea typeface="宋体" panose="02010600030101010101" pitchFamily="2" charset="-122"/>
              </a:rPr>
              <a:t>硬件平台上</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由多台装有</a:t>
            </a:r>
            <a:r>
              <a:rPr lang="en-US" altLang="zh-CN" dirty="0">
                <a:solidFill>
                  <a:prstClr val="black"/>
                </a:solidFill>
                <a:latin typeface="Calibri"/>
                <a:ea typeface="宋体" panose="02010600030101010101" pitchFamily="2" charset="-122"/>
              </a:rPr>
              <a:t>Intel x86</a:t>
            </a:r>
            <a:r>
              <a:rPr lang="zh-CN" altLang="zh-CN" dirty="0">
                <a:solidFill>
                  <a:prstClr val="black"/>
                </a:solidFill>
                <a:latin typeface="Calibri"/>
                <a:ea typeface="宋体" panose="02010600030101010101" pitchFamily="2" charset="-122"/>
              </a:rPr>
              <a:t>处理器的服务器或</a:t>
            </a:r>
            <a:r>
              <a:rPr lang="en-US" altLang="zh-CN" dirty="0">
                <a:solidFill>
                  <a:prstClr val="black"/>
                </a:solidFill>
                <a:latin typeface="Calibri"/>
                <a:ea typeface="宋体" panose="02010600030101010101" pitchFamily="2" charset="-122"/>
              </a:rPr>
              <a:t>PC</a:t>
            </a:r>
            <a:r>
              <a:rPr lang="zh-CN" altLang="zh-CN" dirty="0">
                <a:solidFill>
                  <a:prstClr val="black"/>
                </a:solidFill>
                <a:latin typeface="Calibri"/>
                <a:ea typeface="宋体" panose="02010600030101010101" pitchFamily="2" charset="-122"/>
              </a:rPr>
              <a:t>机</a:t>
            </a:r>
            <a:r>
              <a:rPr lang="zh-CN" altLang="en-US" dirty="0">
                <a:solidFill>
                  <a:prstClr val="black"/>
                </a:solidFill>
                <a:latin typeface="Calibri"/>
                <a:ea typeface="宋体" panose="02010600030101010101" pitchFamily="2" charset="-122"/>
              </a:rPr>
              <a:t>组成</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通过高速局域网构成一个计算集群</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各个节点上运行</a:t>
            </a:r>
            <a:r>
              <a:rPr lang="en-US" altLang="zh-CN" dirty="0">
                <a:solidFill>
                  <a:prstClr val="black"/>
                </a:solidFill>
                <a:latin typeface="Calibri"/>
                <a:ea typeface="宋体" panose="02010600030101010101" pitchFamily="2" charset="-122"/>
              </a:rPr>
              <a:t>Linux</a:t>
            </a:r>
            <a:r>
              <a:rPr lang="zh-CN" altLang="zh-CN" dirty="0">
                <a:solidFill>
                  <a:prstClr val="black"/>
                </a:solidFill>
                <a:latin typeface="Calibri"/>
                <a:ea typeface="宋体" panose="02010600030101010101" pitchFamily="2" charset="-122"/>
              </a:rPr>
              <a:t>操作系统</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三大主要模式：</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单机模式（</a:t>
            </a:r>
            <a:r>
              <a:rPr lang="en-US" altLang="zh-CN" dirty="0">
                <a:solidFill>
                  <a:prstClr val="black"/>
                </a:solidFill>
                <a:latin typeface="Calibri"/>
                <a:ea typeface="宋体" panose="02010600030101010101" pitchFamily="2" charset="-122"/>
              </a:rPr>
              <a:t>standalone mode</a:t>
            </a:r>
            <a:r>
              <a:rPr lang="zh-CN" altLang="zh-CN"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虚拟分布模式（</a:t>
            </a:r>
            <a:r>
              <a:rPr lang="en-US" altLang="zh-CN" dirty="0">
                <a:solidFill>
                  <a:prstClr val="black"/>
                </a:solidFill>
                <a:latin typeface="Calibri"/>
                <a:ea typeface="宋体" panose="02010600030101010101" pitchFamily="2" charset="-122"/>
              </a:rPr>
              <a:t>pseudo-distributed mode</a:t>
            </a:r>
            <a:r>
              <a:rPr lang="zh-CN" altLang="zh-CN"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完全分布模式（</a:t>
            </a:r>
            <a:r>
              <a:rPr lang="en-US" altLang="zh-CN" dirty="0">
                <a:solidFill>
                  <a:prstClr val="black"/>
                </a:solidFill>
                <a:latin typeface="Calibri"/>
                <a:ea typeface="宋体" panose="02010600030101010101" pitchFamily="2" charset="-122"/>
              </a:rPr>
              <a:t>completely distributed Mode</a:t>
            </a:r>
            <a:r>
              <a:rPr lang="zh-CN" altLang="zh-CN"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2059492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20</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fontScale="92500"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HDFS</a:t>
            </a:r>
            <a:r>
              <a:rPr lang="zh-CN" altLang="en-US" b="1" dirty="0">
                <a:solidFill>
                  <a:prstClr val="black"/>
                </a:solidFill>
                <a:latin typeface="Calibri"/>
                <a:ea typeface="宋体" panose="02010600030101010101" pitchFamily="2" charset="-122"/>
              </a:rPr>
              <a:t>数据容错与回复机制</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多副本方式进行冗余存储</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加快数据传输速度</a:t>
            </a:r>
            <a:endParaRPr lang="zh-CN" altLang="zh-CN" sz="1600"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容易检查数据错误</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保证数据可用性</a:t>
            </a:r>
            <a:endParaRPr lang="zh-CN" altLang="zh-CN" sz="1600"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机架感知副本存放策略</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改进数据的可靠性、可用性和网络宽带的利用率</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防止某一机架失效时数据丢失</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利用机架内的高带宽特性提高数据读取速度</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错误检测和恢复机制</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包括</a:t>
            </a:r>
            <a:r>
              <a:rPr lang="en-US" altLang="zh-CN" dirty="0" err="1">
                <a:solidFill>
                  <a:prstClr val="black"/>
                </a:solidFill>
                <a:latin typeface="Calibri"/>
                <a:ea typeface="宋体" panose="02010600030101010101" pitchFamily="2" charset="-122"/>
              </a:rPr>
              <a:t>NameNode</a:t>
            </a:r>
            <a:r>
              <a:rPr lang="zh-CN" altLang="zh-CN" dirty="0">
                <a:solidFill>
                  <a:prstClr val="black"/>
                </a:solidFill>
                <a:latin typeface="Calibri"/>
                <a:ea typeface="宋体" panose="02010600030101010101" pitchFamily="2" charset="-122"/>
              </a:rPr>
              <a:t>检测、</a:t>
            </a: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检测和数据错误检测</a:t>
            </a:r>
          </a:p>
        </p:txBody>
      </p:sp>
    </p:spTree>
    <p:extLst>
      <p:ext uri="{BB962C8B-B14F-4D97-AF65-F5344CB8AC3E}">
        <p14:creationId xmlns:p14="http://schemas.microsoft.com/office/powerpoint/2010/main" xmlns="" val="2528791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21</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529219" y="1417638"/>
            <a:ext cx="3505200" cy="455339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机架感知副本存放</a:t>
            </a:r>
          </a:p>
          <a:p>
            <a:pPr marL="0" indent="0" fontAlgn="base">
              <a:spcAft>
                <a:spcPct val="0"/>
              </a:spcAft>
              <a:buNone/>
            </a:pPr>
            <a:r>
              <a:rPr lang="zh-CN" altLang="en-US" dirty="0">
                <a:solidFill>
                  <a:prstClr val="black"/>
                </a:solidFill>
                <a:latin typeface="Calibri"/>
                <a:ea typeface="宋体" panose="02010600030101010101" pitchFamily="2" charset="-122"/>
              </a:rPr>
              <a:t>存放流程</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block1</a:t>
            </a:r>
            <a:r>
              <a:rPr lang="zh-CN" altLang="zh-CN" dirty="0">
                <a:solidFill>
                  <a:prstClr val="black"/>
                </a:solidFill>
                <a:latin typeface="Calibri"/>
                <a:ea typeface="宋体" panose="02010600030101010101" pitchFamily="2" charset="-122"/>
              </a:rPr>
              <a:t>放到与客户端同一机架的一个节点</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block2</a:t>
            </a:r>
            <a:r>
              <a:rPr lang="zh-CN" altLang="zh-CN" dirty="0">
                <a:solidFill>
                  <a:prstClr val="black"/>
                </a:solidFill>
                <a:latin typeface="Calibri"/>
                <a:ea typeface="宋体" panose="02010600030101010101" pitchFamily="2" charset="-122"/>
              </a:rPr>
              <a:t>放到</a:t>
            </a:r>
            <a:r>
              <a:rPr lang="en-US" altLang="zh-CN" dirty="0">
                <a:solidFill>
                  <a:prstClr val="black"/>
                </a:solidFill>
                <a:latin typeface="Calibri"/>
                <a:ea typeface="宋体" panose="02010600030101010101" pitchFamily="2" charset="-122"/>
              </a:rPr>
              <a:t>block1</a:t>
            </a:r>
            <a:r>
              <a:rPr lang="zh-CN" altLang="zh-CN" dirty="0">
                <a:solidFill>
                  <a:prstClr val="black"/>
                </a:solidFill>
                <a:latin typeface="Calibri"/>
                <a:ea typeface="宋体" panose="02010600030101010101" pitchFamily="2" charset="-122"/>
              </a:rPr>
              <a:t>所在机架之外的节点</a:t>
            </a:r>
          </a:p>
          <a:p>
            <a:pPr fontAlgn="base">
              <a:spcAft>
                <a:spcPct val="0"/>
              </a:spcAft>
            </a:pPr>
            <a:r>
              <a:rPr lang="en-US" altLang="zh-CN" dirty="0">
                <a:solidFill>
                  <a:prstClr val="black"/>
                </a:solidFill>
                <a:latin typeface="Calibri"/>
                <a:ea typeface="宋体" panose="02010600030101010101" pitchFamily="2" charset="-122"/>
              </a:rPr>
              <a:t>block3</a:t>
            </a:r>
            <a:r>
              <a:rPr lang="zh-CN" altLang="zh-CN" dirty="0">
                <a:solidFill>
                  <a:prstClr val="black"/>
                </a:solidFill>
                <a:latin typeface="Calibri"/>
                <a:ea typeface="宋体" panose="02010600030101010101" pitchFamily="2" charset="-122"/>
              </a:rPr>
              <a:t>放在与</a:t>
            </a:r>
            <a:r>
              <a:rPr lang="en-US" altLang="zh-CN" dirty="0">
                <a:solidFill>
                  <a:prstClr val="black"/>
                </a:solidFill>
                <a:latin typeface="Calibri"/>
                <a:ea typeface="宋体" panose="02010600030101010101" pitchFamily="2" charset="-122"/>
              </a:rPr>
              <a:t>block2</a:t>
            </a:r>
            <a:r>
              <a:rPr lang="zh-CN" altLang="zh-CN" dirty="0">
                <a:solidFill>
                  <a:prstClr val="black"/>
                </a:solidFill>
                <a:latin typeface="Calibri"/>
                <a:ea typeface="宋体" panose="02010600030101010101" pitchFamily="2" charset="-122"/>
              </a:rPr>
              <a:t>同一机架的另一节点</a:t>
            </a:r>
          </a:p>
        </p:txBody>
      </p:sp>
      <p:pic>
        <p:nvPicPr>
          <p:cNvPr id="7" name="图片 6" descr="无标题">
            <a:extLst>
              <a:ext uri="{FF2B5EF4-FFF2-40B4-BE49-F238E27FC236}">
                <a16:creationId xmlns:a16="http://schemas.microsoft.com/office/drawing/2014/main" xmlns="" id="{C69A75B4-6E31-4009-9198-C548E8B1546C}"/>
              </a:ext>
            </a:extLst>
          </p:cNvPr>
          <p:cNvPicPr/>
          <p:nvPr/>
        </p:nvPicPr>
        <p:blipFill>
          <a:blip r:embed="rId3" cstate="print"/>
          <a:srcRect/>
          <a:stretch>
            <a:fillRect/>
          </a:stretch>
        </p:blipFill>
        <p:spPr>
          <a:xfrm>
            <a:off x="5034419" y="1382148"/>
            <a:ext cx="5562600" cy="4447028"/>
          </a:xfrm>
          <a:prstGeom prst="rect">
            <a:avLst/>
          </a:prstGeom>
          <a:noFill/>
          <a:ln w="9525">
            <a:noFill/>
            <a:miter lim="800000"/>
            <a:headEnd/>
            <a:tailEnd/>
          </a:ln>
        </p:spPr>
      </p:pic>
    </p:spTree>
    <p:extLst>
      <p:ext uri="{BB962C8B-B14F-4D97-AF65-F5344CB8AC3E}">
        <p14:creationId xmlns:p14="http://schemas.microsoft.com/office/powerpoint/2010/main" xmlns="" val="51585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22</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30155" y="1457413"/>
            <a:ext cx="7731691" cy="4602162"/>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机架感知副本存放策略</a:t>
            </a:r>
          </a:p>
          <a:p>
            <a:pPr marL="0" indent="0" fontAlgn="base">
              <a:spcAft>
                <a:spcPct val="0"/>
              </a:spcAft>
              <a:buNone/>
            </a:pPr>
            <a:r>
              <a:rPr lang="zh-CN" altLang="en-US" dirty="0">
                <a:solidFill>
                  <a:prstClr val="black"/>
                </a:solidFill>
                <a:latin typeface="Calibri"/>
                <a:ea typeface="宋体" panose="02010600030101010101" pitchFamily="2" charset="-122"/>
              </a:rPr>
              <a:t>读取流程</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HDFS</a:t>
            </a:r>
            <a:r>
              <a:rPr lang="zh-CN" altLang="zh-CN" dirty="0">
                <a:solidFill>
                  <a:prstClr val="black"/>
                </a:solidFill>
                <a:latin typeface="Calibri"/>
                <a:ea typeface="宋体" panose="02010600030101010101" pitchFamily="2" charset="-122"/>
              </a:rPr>
              <a:t>提供了一个</a:t>
            </a:r>
            <a:r>
              <a:rPr lang="en-US" altLang="zh-CN" dirty="0">
                <a:solidFill>
                  <a:prstClr val="black"/>
                </a:solidFill>
                <a:latin typeface="Calibri"/>
                <a:ea typeface="宋体" panose="02010600030101010101" pitchFamily="2" charset="-122"/>
              </a:rPr>
              <a:t>API</a:t>
            </a:r>
            <a:r>
              <a:rPr lang="zh-CN" altLang="zh-CN" dirty="0">
                <a:solidFill>
                  <a:prstClr val="black"/>
                </a:solidFill>
                <a:latin typeface="Calibri"/>
                <a:ea typeface="宋体" panose="02010600030101010101" pitchFamily="2" charset="-122"/>
              </a:rPr>
              <a:t>可以确定某一数据节点所属的机架</a:t>
            </a:r>
            <a:r>
              <a:rPr lang="en-US" altLang="zh-CN" dirty="0">
                <a:solidFill>
                  <a:prstClr val="black"/>
                </a:solidFill>
                <a:latin typeface="Calibri"/>
                <a:ea typeface="宋体" panose="02010600030101010101" pitchFamily="2" charset="-122"/>
              </a:rPr>
              <a:t>ID</a:t>
            </a:r>
          </a:p>
          <a:p>
            <a:pPr fontAlgn="base">
              <a:spcAft>
                <a:spcPct val="0"/>
              </a:spcAft>
            </a:pPr>
            <a:r>
              <a:rPr lang="zh-CN" altLang="en-US" dirty="0">
                <a:solidFill>
                  <a:prstClr val="black"/>
                </a:solidFill>
                <a:latin typeface="Calibri"/>
                <a:ea typeface="宋体" panose="02010600030101010101" pitchFamily="2" charset="-122"/>
              </a:rPr>
              <a:t>客户端</a:t>
            </a:r>
            <a:r>
              <a:rPr lang="zh-CN" altLang="zh-CN" dirty="0">
                <a:solidFill>
                  <a:prstClr val="black"/>
                </a:solidFill>
                <a:latin typeface="Calibri"/>
                <a:ea typeface="宋体" panose="02010600030101010101" pitchFamily="2" charset="-122"/>
              </a:rPr>
              <a:t>从名称节点获得不同副本的存放位置列表</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调用</a:t>
            </a:r>
            <a:r>
              <a:rPr lang="en-US" altLang="zh-CN" dirty="0">
                <a:solidFill>
                  <a:prstClr val="black"/>
                </a:solidFill>
                <a:latin typeface="Calibri"/>
                <a:ea typeface="宋体" panose="02010600030101010101" pitchFamily="2" charset="-122"/>
              </a:rPr>
              <a:t>API</a:t>
            </a:r>
            <a:r>
              <a:rPr lang="zh-CN" altLang="zh-CN" dirty="0">
                <a:solidFill>
                  <a:prstClr val="black"/>
                </a:solidFill>
                <a:latin typeface="Calibri"/>
                <a:ea typeface="宋体" panose="02010600030101010101" pitchFamily="2" charset="-122"/>
              </a:rPr>
              <a:t>确定这些数据节点所属的机架</a:t>
            </a:r>
            <a:r>
              <a:rPr lang="en-US" altLang="zh-CN" dirty="0">
                <a:solidFill>
                  <a:prstClr val="black"/>
                </a:solidFill>
                <a:latin typeface="Calibri"/>
                <a:ea typeface="宋体" panose="02010600030101010101" pitchFamily="2" charset="-122"/>
              </a:rPr>
              <a:t>ID</a:t>
            </a:r>
          </a:p>
          <a:p>
            <a:pPr fontAlgn="base">
              <a:spcAft>
                <a:spcPct val="0"/>
              </a:spcAft>
            </a:pPr>
            <a:r>
              <a:rPr lang="zh-CN" altLang="en-US" dirty="0">
                <a:solidFill>
                  <a:prstClr val="black"/>
                </a:solidFill>
                <a:latin typeface="Calibri"/>
                <a:ea typeface="宋体" panose="02010600030101010101" pitchFamily="2" charset="-122"/>
              </a:rPr>
              <a:t>发现</a:t>
            </a:r>
            <a:r>
              <a:rPr lang="en-US" altLang="zh-CN" dirty="0">
                <a:solidFill>
                  <a:prstClr val="black"/>
                </a:solidFill>
                <a:latin typeface="Calibri"/>
                <a:ea typeface="宋体" panose="02010600030101010101" pitchFamily="2" charset="-122"/>
              </a:rPr>
              <a:t>ID</a:t>
            </a:r>
            <a:r>
              <a:rPr lang="zh-CN" altLang="en-US" dirty="0">
                <a:solidFill>
                  <a:prstClr val="black"/>
                </a:solidFill>
                <a:latin typeface="Calibri"/>
                <a:ea typeface="宋体" panose="02010600030101010101" pitchFamily="2" charset="-122"/>
              </a:rPr>
              <a:t>匹配：</a:t>
            </a:r>
            <a:r>
              <a:rPr lang="zh-CN" altLang="zh-CN" dirty="0">
                <a:solidFill>
                  <a:prstClr val="black"/>
                </a:solidFill>
                <a:latin typeface="Calibri"/>
                <a:ea typeface="宋体" panose="02010600030101010101" pitchFamily="2" charset="-122"/>
              </a:rPr>
              <a:t>优先读取该数据节点存放的副本</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没</a:t>
            </a:r>
            <a:r>
              <a:rPr lang="zh-CN" altLang="zh-CN" dirty="0">
                <a:solidFill>
                  <a:prstClr val="black"/>
                </a:solidFill>
                <a:latin typeface="Calibri"/>
                <a:ea typeface="宋体" panose="02010600030101010101" pitchFamily="2" charset="-122"/>
              </a:rPr>
              <a:t>有发现</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随机选择一个副本读取数据</a:t>
            </a:r>
          </a:p>
        </p:txBody>
      </p:sp>
    </p:spTree>
    <p:extLst>
      <p:ext uri="{BB962C8B-B14F-4D97-AF65-F5344CB8AC3E}">
        <p14:creationId xmlns:p14="http://schemas.microsoft.com/office/powerpoint/2010/main" xmlns="" val="2710341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23</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HDFS</a:t>
            </a:r>
            <a:r>
              <a:rPr lang="zh-CN" altLang="en-US" b="1" dirty="0">
                <a:solidFill>
                  <a:prstClr val="black"/>
                </a:solidFill>
                <a:latin typeface="Calibri"/>
                <a:ea typeface="宋体" panose="02010600030101010101" pitchFamily="2" charset="-122"/>
              </a:rPr>
              <a:t>文件</a:t>
            </a:r>
            <a:r>
              <a:rPr lang="zh-CN" altLang="zh-CN" b="1" dirty="0">
                <a:solidFill>
                  <a:prstClr val="black"/>
                </a:solidFill>
                <a:latin typeface="Calibri"/>
                <a:ea typeface="宋体" panose="02010600030101010101" pitchFamily="2" charset="-122"/>
              </a:rPr>
              <a:t>错误检测和恢复机制</a:t>
            </a:r>
            <a:endParaRPr lang="en-US" altLang="zh-CN" b="1"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NameNode</a:t>
            </a:r>
            <a:r>
              <a:rPr lang="zh-CN" altLang="zh-CN" dirty="0">
                <a:solidFill>
                  <a:prstClr val="black"/>
                </a:solidFill>
                <a:latin typeface="Calibri"/>
                <a:ea typeface="宋体" panose="02010600030101010101" pitchFamily="2" charset="-122"/>
              </a:rPr>
              <a:t>检测</a:t>
            </a:r>
            <a:r>
              <a:rPr lang="zh-CN" altLang="en-US" dirty="0">
                <a:solidFill>
                  <a:prstClr val="black"/>
                </a:solidFill>
                <a:latin typeface="Calibri"/>
                <a:ea typeface="宋体" panose="02010600030101010101" pitchFamily="2" charset="-122"/>
              </a:rPr>
              <a:t>：第二名称节点</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检测</a:t>
            </a:r>
            <a:r>
              <a:rPr lang="zh-CN" altLang="en-US" dirty="0">
                <a:solidFill>
                  <a:prstClr val="black"/>
                </a:solidFill>
                <a:latin typeface="Calibri"/>
                <a:ea typeface="宋体" panose="02010600030101010101" pitchFamily="2" charset="-122"/>
              </a:rPr>
              <a:t>：心跳检测</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数据错误检测</a:t>
            </a:r>
            <a:r>
              <a:rPr lang="zh-CN" altLang="en-US"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CRC</a:t>
            </a:r>
            <a:r>
              <a:rPr lang="zh-CN" altLang="en-US" dirty="0">
                <a:solidFill>
                  <a:prstClr val="black"/>
                </a:solidFill>
                <a:latin typeface="Calibri"/>
                <a:ea typeface="宋体" panose="02010600030101010101" pitchFamily="2" charset="-122"/>
              </a:rPr>
              <a:t>循环校验</a:t>
            </a:r>
            <a:endParaRPr lang="zh-CN"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211417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24</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DataNode</a:t>
            </a:r>
            <a:r>
              <a:rPr lang="zh-CN" altLang="zh-CN" b="1" dirty="0">
                <a:solidFill>
                  <a:prstClr val="black"/>
                </a:solidFill>
                <a:latin typeface="Calibri"/>
                <a:ea typeface="宋体" panose="02010600030101010101" pitchFamily="2" charset="-122"/>
              </a:rPr>
              <a:t>检测</a:t>
            </a:r>
            <a:r>
              <a:rPr lang="zh-CN" altLang="en-US" b="1" dirty="0">
                <a:solidFill>
                  <a:prstClr val="black"/>
                </a:solidFill>
                <a:latin typeface="Calibri"/>
                <a:ea typeface="宋体" panose="02010600030101010101" pitchFamily="2" charset="-122"/>
              </a:rPr>
              <a:t>：心跳检测</a:t>
            </a:r>
            <a:r>
              <a:rPr lang="zh-CN" altLang="zh-CN" b="1" dirty="0">
                <a:solidFill>
                  <a:prstClr val="black"/>
                </a:solidFill>
                <a:latin typeface="Calibri"/>
                <a:ea typeface="宋体" panose="02010600030101010101" pitchFamily="2" charset="-122"/>
              </a:rPr>
              <a:t>机制</a:t>
            </a:r>
            <a:endParaRPr lang="en-US" altLang="zh-CN" b="1"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周期性的向集群</a:t>
            </a:r>
            <a:r>
              <a:rPr lang="en-US" altLang="zh-CN" dirty="0" err="1">
                <a:solidFill>
                  <a:prstClr val="black"/>
                </a:solidFill>
                <a:latin typeface="Calibri"/>
                <a:ea typeface="宋体" panose="02010600030101010101" pitchFamily="2" charset="-122"/>
              </a:rPr>
              <a:t>NameNode</a:t>
            </a:r>
            <a:r>
              <a:rPr lang="zh-CN" altLang="zh-CN" dirty="0">
                <a:solidFill>
                  <a:prstClr val="black"/>
                </a:solidFill>
                <a:latin typeface="Calibri"/>
                <a:ea typeface="宋体" panose="02010600030101010101" pitchFamily="2" charset="-122"/>
              </a:rPr>
              <a:t>发送心跳包和块报告</a:t>
            </a:r>
            <a:endParaRPr lang="en-US" altLang="zh-CN" dirty="0">
              <a:solidFill>
                <a:prstClr val="black"/>
              </a:solidFill>
              <a:latin typeface="Calibri"/>
              <a:ea typeface="宋体" panose="02010600030101010101" pitchFamily="2" charset="-122"/>
            </a:endParaRPr>
          </a:p>
        </p:txBody>
      </p:sp>
      <p:graphicFrame>
        <p:nvGraphicFramePr>
          <p:cNvPr id="7" name="表格 6">
            <a:extLst>
              <a:ext uri="{FF2B5EF4-FFF2-40B4-BE49-F238E27FC236}">
                <a16:creationId xmlns:a16="http://schemas.microsoft.com/office/drawing/2014/main" xmlns="" id="{5FA1DAFA-5E30-4F6B-98CD-E24F93F9B0C2}"/>
              </a:ext>
            </a:extLst>
          </p:cNvPr>
          <p:cNvGraphicFramePr>
            <a:graphicFrameLocks noGrp="1"/>
          </p:cNvGraphicFramePr>
          <p:nvPr>
            <p:extLst/>
          </p:nvPr>
        </p:nvGraphicFramePr>
        <p:xfrm>
          <a:off x="2362200" y="3124200"/>
          <a:ext cx="7239000" cy="281940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xmlns="" val="1131421958"/>
                    </a:ext>
                  </a:extLst>
                </a:gridCol>
                <a:gridCol w="3619500">
                  <a:extLst>
                    <a:ext uri="{9D8B030D-6E8A-4147-A177-3AD203B41FA5}">
                      <a16:colId xmlns:a16="http://schemas.microsoft.com/office/drawing/2014/main" xmlns="" val="3584525312"/>
                    </a:ext>
                  </a:extLst>
                </a:gridCol>
              </a:tblGrid>
              <a:tr h="406751">
                <a:tc>
                  <a:txBody>
                    <a:bodyPr/>
                    <a:lstStyle/>
                    <a:p>
                      <a:pPr algn="ctr"/>
                      <a:r>
                        <a:rPr lang="zh-CN" altLang="en-US" dirty="0"/>
                        <a:t>出现情况</a:t>
                      </a:r>
                    </a:p>
                  </a:txBody>
                  <a:tcPr anchor="ctr"/>
                </a:tc>
                <a:tc>
                  <a:txBody>
                    <a:bodyPr/>
                    <a:lstStyle/>
                    <a:p>
                      <a:pPr algn="ctr"/>
                      <a:r>
                        <a:rPr lang="zh-CN" altLang="en-US" dirty="0"/>
                        <a:t>应对</a:t>
                      </a:r>
                    </a:p>
                  </a:txBody>
                  <a:tcPr anchor="ctr"/>
                </a:tc>
                <a:extLst>
                  <a:ext uri="{0D108BD9-81ED-4DB2-BD59-A6C34878D82A}">
                    <a16:rowId xmlns:a16="http://schemas.microsoft.com/office/drawing/2014/main" xmlns="" val="3833062979"/>
                  </a:ext>
                </a:extLst>
              </a:tr>
              <a:tr h="406751">
                <a:tc>
                  <a:txBody>
                    <a:bodyPr/>
                    <a:lstStyle/>
                    <a:p>
                      <a:pPr algn="ctr"/>
                      <a:r>
                        <a:rPr lang="zh-CN" altLang="zh-CN" dirty="0"/>
                        <a:t>规定时间内未收到心跳报告</a:t>
                      </a:r>
                      <a:endParaRPr lang="zh-CN" altLang="en-US" dirty="0"/>
                    </a:p>
                  </a:txBody>
                  <a:tcPr anchor="ctr"/>
                </a:tc>
                <a:tc>
                  <a:txBody>
                    <a:bodyPr/>
                    <a:lstStyle/>
                    <a:p>
                      <a:pPr algn="ctr"/>
                      <a:r>
                        <a:rPr lang="zh-CN" altLang="zh-CN" dirty="0"/>
                        <a:t>将该</a:t>
                      </a:r>
                      <a:r>
                        <a:rPr lang="en-US" altLang="zh-CN" dirty="0" err="1"/>
                        <a:t>DataNode</a:t>
                      </a:r>
                      <a:r>
                        <a:rPr lang="zh-CN" altLang="zh-CN" dirty="0"/>
                        <a:t>标记为失效</a:t>
                      </a:r>
                      <a:endParaRPr lang="zh-CN" altLang="en-US" dirty="0"/>
                    </a:p>
                  </a:txBody>
                  <a:tcPr anchor="ctr"/>
                </a:tc>
                <a:extLst>
                  <a:ext uri="{0D108BD9-81ED-4DB2-BD59-A6C34878D82A}">
                    <a16:rowId xmlns:a16="http://schemas.microsoft.com/office/drawing/2014/main" xmlns="" val="488964163"/>
                  </a:ext>
                </a:extLst>
              </a:tr>
              <a:tr h="1002949">
                <a:tc>
                  <a:txBody>
                    <a:bodyPr/>
                    <a:lstStyle/>
                    <a:p>
                      <a:pPr algn="ctr"/>
                      <a:r>
                        <a:rPr lang="zh-CN" altLang="zh-CN" dirty="0"/>
                        <a:t>数据块副本的数目低于设定值</a:t>
                      </a:r>
                      <a:endParaRPr lang="zh-CN" altLang="en-US" dirty="0"/>
                    </a:p>
                  </a:txBody>
                  <a:tcPr anchor="ctr"/>
                </a:tc>
                <a:tc>
                  <a:txBody>
                    <a:bodyPr/>
                    <a:lstStyle/>
                    <a:p>
                      <a:pPr algn="ctr"/>
                      <a:r>
                        <a:rPr lang="zh-CN" altLang="zh-CN" dirty="0"/>
                        <a:t>启动数据冗余复制，为该数据块生成新的副本，放置在另外节点上</a:t>
                      </a:r>
                      <a:endParaRPr lang="zh-CN" altLang="en-US" dirty="0"/>
                    </a:p>
                  </a:txBody>
                  <a:tcPr anchor="ctr"/>
                </a:tc>
                <a:extLst>
                  <a:ext uri="{0D108BD9-81ED-4DB2-BD59-A6C34878D82A}">
                    <a16:rowId xmlns:a16="http://schemas.microsoft.com/office/drawing/2014/main" xmlns="" val="85326489"/>
                  </a:ext>
                </a:extLst>
              </a:tr>
              <a:tr h="1002949">
                <a:tc>
                  <a:txBody>
                    <a:bodyPr/>
                    <a:lstStyle/>
                    <a:p>
                      <a:pPr algn="ctr"/>
                      <a:r>
                        <a:rPr lang="zh-CN" altLang="zh-CN" dirty="0"/>
                        <a:t>数据副本损坏、</a:t>
                      </a:r>
                      <a:r>
                        <a:rPr lang="en-US" altLang="zh-CN" dirty="0" err="1"/>
                        <a:t>DataNode</a:t>
                      </a:r>
                      <a:r>
                        <a:rPr lang="zh-CN" altLang="zh-CN" dirty="0"/>
                        <a:t>上的磁盘错误或者复制因子增大</a:t>
                      </a:r>
                      <a:endParaRPr lang="zh-CN" altLang="en-US" dirty="0"/>
                    </a:p>
                  </a:txBody>
                  <a:tcPr anchor="ctr"/>
                </a:tc>
                <a:tc>
                  <a:txBody>
                    <a:bodyPr/>
                    <a:lstStyle/>
                    <a:p>
                      <a:pPr algn="ctr"/>
                      <a:r>
                        <a:rPr lang="zh-CN" altLang="zh-CN" dirty="0"/>
                        <a:t>触发复制副本进程</a:t>
                      </a:r>
                      <a:endParaRPr lang="zh-CN" altLang="en-US" dirty="0"/>
                    </a:p>
                  </a:txBody>
                  <a:tcPr anchor="ctr"/>
                </a:tc>
                <a:extLst>
                  <a:ext uri="{0D108BD9-81ED-4DB2-BD59-A6C34878D82A}">
                    <a16:rowId xmlns:a16="http://schemas.microsoft.com/office/drawing/2014/main" xmlns="" val="1069903611"/>
                  </a:ext>
                </a:extLst>
              </a:tr>
            </a:tbl>
          </a:graphicData>
        </a:graphic>
      </p:graphicFrame>
    </p:spTree>
    <p:extLst>
      <p:ext uri="{BB962C8B-B14F-4D97-AF65-F5344CB8AC3E}">
        <p14:creationId xmlns:p14="http://schemas.microsoft.com/office/powerpoint/2010/main" xmlns="" val="2886327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25</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676400" y="1775532"/>
            <a:ext cx="83058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sz="2000" dirty="0">
                <a:solidFill>
                  <a:prstClr val="black"/>
                </a:solidFill>
                <a:latin typeface="Calibri"/>
                <a:ea typeface="宋体" panose="02010600030101010101" pitchFamily="2" charset="-122"/>
              </a:rPr>
              <a:t>本节以</a:t>
            </a:r>
            <a:r>
              <a:rPr lang="en-US" altLang="zh-CN" sz="2000" dirty="0" err="1">
                <a:solidFill>
                  <a:prstClr val="black"/>
                </a:solidFill>
                <a:latin typeface="Calibri"/>
                <a:ea typeface="宋体" panose="02010600030101010101" pitchFamily="2" charset="-122"/>
              </a:rPr>
              <a:t>Hbase</a:t>
            </a:r>
            <a:r>
              <a:rPr lang="zh-CN" altLang="en-US" sz="2000" dirty="0">
                <a:solidFill>
                  <a:prstClr val="black"/>
                </a:solidFill>
                <a:latin typeface="Calibri"/>
                <a:ea typeface="宋体" panose="02010600030101010101" pitchFamily="2" charset="-122"/>
              </a:rPr>
              <a:t>为例讲述分布式存储架构</a:t>
            </a:r>
            <a:endParaRPr lang="en-US" altLang="zh-CN" sz="2000" dirty="0">
              <a:solidFill>
                <a:prstClr val="black"/>
              </a:solidFill>
              <a:latin typeface="Calibri"/>
              <a:ea typeface="宋体" panose="02010600030101010101" pitchFamily="2" charset="-122"/>
            </a:endParaRPr>
          </a:p>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集群部署</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物理部署</a:t>
            </a:r>
            <a:r>
              <a:rPr lang="zh-CN" altLang="en-US"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Hadoop</a:t>
            </a:r>
            <a:r>
              <a:rPr lang="zh-CN" altLang="zh-CN" dirty="0">
                <a:solidFill>
                  <a:prstClr val="black"/>
                </a:solidFill>
                <a:latin typeface="Calibri"/>
                <a:ea typeface="宋体" panose="02010600030101010101" pitchFamily="2" charset="-122"/>
              </a:rPr>
              <a:t>集群</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软件部署：四大组件</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Master</a:t>
            </a:r>
          </a:p>
          <a:p>
            <a:pPr lvl="1" fontAlgn="base">
              <a:spcAft>
                <a:spcPct val="0"/>
              </a:spcAft>
            </a:pPr>
            <a:r>
              <a:rPr lang="en-US" altLang="zh-CN" dirty="0">
                <a:solidFill>
                  <a:prstClr val="black"/>
                </a:solidFill>
                <a:latin typeface="Calibri"/>
                <a:ea typeface="宋体" panose="02010600030101010101" pitchFamily="2" charset="-122"/>
              </a:rPr>
              <a:t>Region Server</a:t>
            </a:r>
          </a:p>
          <a:p>
            <a:pPr lvl="1" fontAlgn="base">
              <a:spcAft>
                <a:spcPct val="0"/>
              </a:spcAft>
            </a:pPr>
            <a:r>
              <a:rPr lang="en-US" altLang="zh-CN" dirty="0">
                <a:solidFill>
                  <a:prstClr val="black"/>
                </a:solidFill>
                <a:latin typeface="Calibri"/>
                <a:ea typeface="宋体" panose="02010600030101010101" pitchFamily="2" charset="-122"/>
              </a:rPr>
              <a:t>Zookeeper</a:t>
            </a:r>
          </a:p>
          <a:p>
            <a:pPr lvl="1" fontAlgn="base">
              <a:spcAft>
                <a:spcPct val="0"/>
              </a:spcAft>
            </a:pPr>
            <a:r>
              <a:rPr lang="en-US" altLang="zh-CN" dirty="0">
                <a:solidFill>
                  <a:prstClr val="black"/>
                </a:solidFill>
                <a:latin typeface="Calibri"/>
                <a:ea typeface="宋体" panose="02010600030101010101" pitchFamily="2" charset="-122"/>
              </a:rPr>
              <a:t>Client</a:t>
            </a:r>
            <a:endParaRPr lang="zh-CN" altLang="zh-CN" dirty="0">
              <a:solidFill>
                <a:prstClr val="black"/>
              </a:solidFill>
              <a:latin typeface="Calibri"/>
              <a:ea typeface="宋体" panose="02010600030101010101" pitchFamily="2" charset="-122"/>
            </a:endParaRPr>
          </a:p>
        </p:txBody>
      </p:sp>
      <p:pic>
        <p:nvPicPr>
          <p:cNvPr id="7" name="图片 6" descr="C:\Users\WL\Pictures\shu\1111无标题.png">
            <a:extLst>
              <a:ext uri="{FF2B5EF4-FFF2-40B4-BE49-F238E27FC236}">
                <a16:creationId xmlns:a16="http://schemas.microsoft.com/office/drawing/2014/main" xmlns="" id="{818CA89E-A79C-4715-8A27-00710640880A}"/>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a:xfrm>
            <a:off x="6041390" y="1773304"/>
            <a:ext cx="4626610" cy="4170297"/>
          </a:xfrm>
          <a:prstGeom prst="rect">
            <a:avLst/>
          </a:prstGeom>
          <a:noFill/>
          <a:ln>
            <a:noFill/>
          </a:ln>
        </p:spPr>
      </p:pic>
    </p:spTree>
    <p:extLst>
      <p:ext uri="{BB962C8B-B14F-4D97-AF65-F5344CB8AC3E}">
        <p14:creationId xmlns:p14="http://schemas.microsoft.com/office/powerpoint/2010/main" xmlns="" val="2844986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26</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系统架构</a:t>
            </a:r>
            <a:endParaRPr lang="en-US" altLang="zh-CN" b="1"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Hadoop</a:t>
            </a:r>
            <a:r>
              <a:rPr lang="zh-CN" altLang="zh-CN" dirty="0">
                <a:solidFill>
                  <a:prstClr val="black"/>
                </a:solidFill>
                <a:latin typeface="Calibri"/>
                <a:ea typeface="宋体" panose="02010600030101010101" pitchFamily="2" charset="-122"/>
              </a:rPr>
              <a:t>基础平台提供了物理结构</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HDFS</a:t>
            </a:r>
            <a:r>
              <a:rPr lang="zh-CN" altLang="zh-CN" dirty="0">
                <a:solidFill>
                  <a:prstClr val="black"/>
                </a:solidFill>
                <a:latin typeface="Calibri"/>
                <a:ea typeface="宋体" panose="02010600030101010101" pitchFamily="2" charset="-122"/>
              </a:rPr>
              <a:t>提供了</a:t>
            </a:r>
            <a:r>
              <a:rPr lang="en-US" altLang="zh-CN" dirty="0">
                <a:solidFill>
                  <a:prstClr val="black"/>
                </a:solidFill>
                <a:latin typeface="Calibri"/>
                <a:ea typeface="宋体" panose="02010600030101010101" pitchFamily="2" charset="-122"/>
              </a:rPr>
              <a:t>HBase</a:t>
            </a:r>
            <a:r>
              <a:rPr lang="zh-CN" altLang="zh-CN" dirty="0">
                <a:solidFill>
                  <a:prstClr val="black"/>
                </a:solidFill>
                <a:latin typeface="Calibri"/>
                <a:ea typeface="宋体" panose="02010600030101010101" pitchFamily="2" charset="-122"/>
              </a:rPr>
              <a:t>的底层数据存储结构</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Master</a:t>
            </a:r>
            <a:r>
              <a:rPr lang="zh-CN" altLang="zh-CN" dirty="0">
                <a:solidFill>
                  <a:prstClr val="black"/>
                </a:solidFill>
                <a:latin typeface="Calibri"/>
                <a:ea typeface="宋体" panose="02010600030101010101" pitchFamily="2" charset="-122"/>
              </a:rPr>
              <a:t>节点管理着整个</a:t>
            </a:r>
            <a:r>
              <a:rPr lang="en-US" altLang="zh-CN" dirty="0">
                <a:solidFill>
                  <a:prstClr val="black"/>
                </a:solidFill>
                <a:latin typeface="Calibri"/>
                <a:ea typeface="宋体" panose="02010600030101010101" pitchFamily="2" charset="-122"/>
              </a:rPr>
              <a:t>HBase</a:t>
            </a:r>
            <a:r>
              <a:rPr lang="zh-CN" altLang="zh-CN" dirty="0">
                <a:solidFill>
                  <a:prstClr val="black"/>
                </a:solidFill>
                <a:latin typeface="Calibri"/>
                <a:ea typeface="宋体" panose="02010600030101010101" pitchFamily="2" charset="-122"/>
              </a:rPr>
              <a:t>集群</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Region Server</a:t>
            </a:r>
            <a:r>
              <a:rPr lang="zh-CN" altLang="zh-CN" dirty="0">
                <a:solidFill>
                  <a:prstClr val="black"/>
                </a:solidFill>
                <a:latin typeface="Calibri"/>
                <a:ea typeface="宋体" panose="02010600030101010101" pitchFamily="2" charset="-122"/>
              </a:rPr>
              <a:t>管理多个</a:t>
            </a:r>
            <a:r>
              <a:rPr lang="en-US" altLang="zh-CN" dirty="0">
                <a:solidFill>
                  <a:prstClr val="black"/>
                </a:solidFill>
                <a:latin typeface="Calibri"/>
                <a:ea typeface="宋体" panose="02010600030101010101" pitchFamily="2" charset="-122"/>
              </a:rPr>
              <a:t>regions</a:t>
            </a:r>
            <a:r>
              <a:rPr lang="zh-CN" altLang="zh-CN" dirty="0">
                <a:solidFill>
                  <a:prstClr val="black"/>
                </a:solidFill>
                <a:latin typeface="Calibri"/>
                <a:ea typeface="宋体" panose="02010600030101010101" pitchFamily="2" charset="-122"/>
              </a:rPr>
              <a:t>并提供数据访问服务</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Zoopkeeper</a:t>
            </a:r>
            <a:r>
              <a:rPr lang="zh-CN" altLang="zh-CN" dirty="0">
                <a:solidFill>
                  <a:prstClr val="black"/>
                </a:solidFill>
                <a:latin typeface="Calibri"/>
                <a:ea typeface="宋体" panose="02010600030101010101" pitchFamily="2" charset="-122"/>
              </a:rPr>
              <a:t>负责分布式协调服务，客户端提供了数据库访问接口。</a:t>
            </a:r>
          </a:p>
        </p:txBody>
      </p:sp>
    </p:spTree>
    <p:extLst>
      <p:ext uri="{BB962C8B-B14F-4D97-AF65-F5344CB8AC3E}">
        <p14:creationId xmlns:p14="http://schemas.microsoft.com/office/powerpoint/2010/main" xmlns="" val="1817809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xmlns="" id="{13FBA9D4-941E-4538-9CC5-CCF09E28977B}"/>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253B612C-23F5-44F2-9568-7CDA533CE604}"/>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27</a:t>
            </a:fld>
            <a:endParaRPr lang="zh-CN" altLang="en-US">
              <a:solidFill>
                <a:prstClr val="black">
                  <a:tint val="75000"/>
                </a:prstClr>
              </a:solidFill>
              <a:latin typeface="Calibri"/>
              <a:ea typeface="宋体" panose="02010600030101010101" pitchFamily="2" charset="-122"/>
            </a:endParaRPr>
          </a:p>
        </p:txBody>
      </p:sp>
      <p:pic>
        <p:nvPicPr>
          <p:cNvPr id="6" name="图片 5">
            <a:extLst>
              <a:ext uri="{FF2B5EF4-FFF2-40B4-BE49-F238E27FC236}">
                <a16:creationId xmlns:a16="http://schemas.microsoft.com/office/drawing/2014/main" xmlns="" id="{4577F75B-0F45-419E-8B91-1E6A076A8F1B}"/>
              </a:ext>
            </a:extLst>
          </p:cNvPr>
          <p:cNvPicPr/>
          <p:nvPr/>
        </p:nvPicPr>
        <p:blipFill>
          <a:blip r:embed="rId3" cstate="print"/>
          <a:srcRect/>
          <a:stretch>
            <a:fillRect/>
          </a:stretch>
        </p:blipFill>
        <p:spPr>
          <a:xfrm>
            <a:off x="1676400" y="457200"/>
            <a:ext cx="8382000" cy="5638800"/>
          </a:xfrm>
          <a:prstGeom prst="rect">
            <a:avLst/>
          </a:prstGeom>
          <a:noFill/>
          <a:ln w="9525">
            <a:noFill/>
            <a:miter lim="800000"/>
            <a:headEnd/>
            <a:tailEnd/>
          </a:ln>
        </p:spPr>
      </p:pic>
    </p:spTree>
    <p:extLst>
      <p:ext uri="{BB962C8B-B14F-4D97-AF65-F5344CB8AC3E}">
        <p14:creationId xmlns:p14="http://schemas.microsoft.com/office/powerpoint/2010/main" xmlns="" val="3298342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28</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相关基本概念</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Region</a:t>
            </a:r>
          </a:p>
          <a:p>
            <a:pPr fontAlgn="base">
              <a:spcAft>
                <a:spcPct val="0"/>
              </a:spcAft>
            </a:pPr>
            <a:r>
              <a:rPr lang="en-US" altLang="zh-CN" dirty="0">
                <a:solidFill>
                  <a:prstClr val="black"/>
                </a:solidFill>
                <a:latin typeface="Calibri"/>
                <a:ea typeface="宋体" panose="02010600030101010101" pitchFamily="2" charset="-122"/>
              </a:rPr>
              <a:t>Store</a:t>
            </a:r>
          </a:p>
          <a:p>
            <a:pPr fontAlgn="base">
              <a:spcAft>
                <a:spcPct val="0"/>
              </a:spcAft>
            </a:pPr>
            <a:r>
              <a:rPr lang="en-US" altLang="zh-CN" dirty="0" err="1">
                <a:solidFill>
                  <a:prstClr val="black"/>
                </a:solidFill>
                <a:latin typeface="Calibri"/>
                <a:ea typeface="宋体" panose="02010600030101010101" pitchFamily="2" charset="-122"/>
              </a:rPr>
              <a:t>HFile</a:t>
            </a:r>
            <a:endParaRPr lang="zh-CN"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171586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29</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Region</a:t>
            </a:r>
          </a:p>
          <a:p>
            <a:pPr fontAlgn="base">
              <a:spcAft>
                <a:spcPct val="0"/>
              </a:spcAft>
            </a:pPr>
            <a:r>
              <a:rPr lang="zh-CN" altLang="zh-CN" dirty="0">
                <a:solidFill>
                  <a:prstClr val="black"/>
                </a:solidFill>
                <a:latin typeface="Calibri"/>
                <a:ea typeface="宋体" panose="02010600030101010101" pitchFamily="2" charset="-122"/>
              </a:rPr>
              <a:t>是将数据表按照</a:t>
            </a:r>
            <a:r>
              <a:rPr lang="en-US" altLang="zh-CN" dirty="0" err="1">
                <a:solidFill>
                  <a:prstClr val="black"/>
                </a:solidFill>
                <a:latin typeface="Calibri"/>
                <a:ea typeface="宋体" panose="02010600030101010101" pitchFamily="2" charset="-122"/>
              </a:rPr>
              <a:t>RowKey</a:t>
            </a:r>
            <a:r>
              <a:rPr lang="zh-CN" altLang="zh-CN" dirty="0">
                <a:solidFill>
                  <a:prstClr val="black"/>
                </a:solidFill>
                <a:latin typeface="Calibri"/>
                <a:ea typeface="宋体" panose="02010600030101010101" pitchFamily="2" charset="-122"/>
              </a:rPr>
              <a:t>划分形成的子表</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是数据表在集群中存储的最小单位</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可以被分配到某一个</a:t>
            </a:r>
            <a:r>
              <a:rPr lang="en-US" altLang="zh-CN" dirty="0">
                <a:solidFill>
                  <a:prstClr val="black"/>
                </a:solidFill>
                <a:latin typeface="Calibri"/>
                <a:ea typeface="宋体" panose="02010600030101010101" pitchFamily="2" charset="-122"/>
              </a:rPr>
              <a:t>Region Server</a:t>
            </a:r>
            <a:r>
              <a:rPr lang="zh-CN" altLang="zh-CN" dirty="0">
                <a:solidFill>
                  <a:prstClr val="black"/>
                </a:solidFill>
                <a:latin typeface="Calibri"/>
                <a:ea typeface="宋体" panose="02010600030101010101" pitchFamily="2" charset="-122"/>
              </a:rPr>
              <a:t>进行存储管理</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各个</a:t>
            </a:r>
            <a:r>
              <a:rPr lang="en-US" altLang="zh-CN" dirty="0">
                <a:solidFill>
                  <a:prstClr val="black"/>
                </a:solidFill>
                <a:latin typeface="Calibri"/>
                <a:ea typeface="宋体" panose="02010600030101010101" pitchFamily="2" charset="-122"/>
              </a:rPr>
              <a:t>Region Server</a:t>
            </a:r>
            <a:r>
              <a:rPr lang="zh-CN" altLang="zh-CN" dirty="0">
                <a:solidFill>
                  <a:prstClr val="black"/>
                </a:solidFill>
                <a:latin typeface="Calibri"/>
                <a:ea typeface="宋体" panose="02010600030101010101" pitchFamily="2" charset="-122"/>
              </a:rPr>
              <a:t>存放的</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数目大致相同，以达到负载均衡的目的。</a:t>
            </a:r>
          </a:p>
          <a:p>
            <a:pPr fontAlgn="base">
              <a:spcAft>
                <a:spcPct val="0"/>
              </a:spcAft>
            </a:pP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内部包含一个</a:t>
            </a:r>
            <a:r>
              <a:rPr lang="en-US" altLang="zh-CN" dirty="0" err="1">
                <a:solidFill>
                  <a:prstClr val="black"/>
                </a:solidFill>
                <a:latin typeface="Calibri"/>
                <a:ea typeface="宋体" panose="02010600030101010101" pitchFamily="2" charset="-122"/>
              </a:rPr>
              <a:t>HLog</a:t>
            </a:r>
            <a:r>
              <a:rPr lang="zh-CN" altLang="zh-CN" dirty="0">
                <a:solidFill>
                  <a:prstClr val="black"/>
                </a:solidFill>
                <a:latin typeface="Calibri"/>
                <a:ea typeface="宋体" panose="02010600030101010101" pitchFamily="2" charset="-122"/>
              </a:rPr>
              <a:t>日志和多个</a:t>
            </a:r>
            <a:r>
              <a:rPr lang="en-US" altLang="zh-CN" dirty="0">
                <a:solidFill>
                  <a:prstClr val="black"/>
                </a:solidFill>
                <a:latin typeface="Calibri"/>
                <a:ea typeface="宋体" panose="02010600030101010101" pitchFamily="2" charset="-122"/>
              </a:rPr>
              <a:t>Store</a:t>
            </a:r>
            <a:r>
              <a:rPr lang="zh-CN" altLang="zh-CN" dirty="0">
                <a:solidFill>
                  <a:prstClr val="black"/>
                </a:solidFill>
                <a:latin typeface="Calibri"/>
                <a:ea typeface="宋体" panose="02010600030101010101" pitchFamily="2" charset="-122"/>
              </a:rPr>
              <a:t>，数据实际上是存储在</a:t>
            </a:r>
            <a:r>
              <a:rPr lang="en-US" altLang="zh-CN" dirty="0">
                <a:solidFill>
                  <a:prstClr val="black"/>
                </a:solidFill>
                <a:latin typeface="Calibri"/>
                <a:ea typeface="宋体" panose="02010600030101010101" pitchFamily="2" charset="-122"/>
              </a:rPr>
              <a:t>Store</a:t>
            </a:r>
            <a:r>
              <a:rPr lang="zh-CN" altLang="zh-CN" dirty="0">
                <a:solidFill>
                  <a:prstClr val="black"/>
                </a:solidFill>
                <a:latin typeface="Calibri"/>
                <a:ea typeface="宋体" panose="02010600030101010101" pitchFamily="2" charset="-122"/>
              </a:rPr>
              <a:t>单元中。</a:t>
            </a:r>
          </a:p>
        </p:txBody>
      </p:sp>
    </p:spTree>
    <p:extLst>
      <p:ext uri="{BB962C8B-B14F-4D97-AF65-F5344CB8AC3E}">
        <p14:creationId xmlns:p14="http://schemas.microsoft.com/office/powerpoint/2010/main" xmlns="" val="21938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10.1 Hadoop</a:t>
            </a:r>
            <a:r>
              <a:rPr lang="zh-CN" altLang="en-US" dirty="0"/>
              <a:t>总体架构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fontScale="92500"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集群配置：</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硬件配置：</a:t>
            </a:r>
            <a:r>
              <a:rPr lang="en-US" altLang="zh-CN" dirty="0">
                <a:solidFill>
                  <a:prstClr val="black"/>
                </a:solidFill>
                <a:latin typeface="Calibri"/>
                <a:ea typeface="宋体" panose="02010600030101010101" pitchFamily="2" charset="-122"/>
              </a:rPr>
              <a:t> </a:t>
            </a:r>
          </a:p>
          <a:p>
            <a:pPr lvl="1" fontAlgn="base">
              <a:spcAft>
                <a:spcPct val="0"/>
              </a:spcAft>
            </a:pPr>
            <a:r>
              <a:rPr lang="en-US" altLang="zh-CN" dirty="0" err="1">
                <a:solidFill>
                  <a:prstClr val="black"/>
                </a:solidFill>
                <a:latin typeface="Calibri"/>
                <a:ea typeface="宋体" panose="02010600030101010101" pitchFamily="2" charset="-122"/>
              </a:rPr>
              <a:t>NameNode</a:t>
            </a:r>
            <a:r>
              <a:rPr lang="zh-CN" altLang="zh-CN" dirty="0">
                <a:solidFill>
                  <a:prstClr val="black"/>
                </a:solidFill>
                <a:latin typeface="Calibri"/>
                <a:ea typeface="宋体" panose="02010600030101010101" pitchFamily="2" charset="-122"/>
              </a:rPr>
              <a:t>（执行作业调度、资源调配、系统监控等任务）</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（承担具体的数据计算任务）</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软件配置：</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Linux O/S</a:t>
            </a:r>
            <a:endParaRPr lang="zh-CN" altLang="zh-CN" sz="1600"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JDK 1.6</a:t>
            </a:r>
            <a:r>
              <a:rPr lang="zh-CN" altLang="zh-CN" dirty="0">
                <a:solidFill>
                  <a:prstClr val="black"/>
                </a:solidFill>
                <a:latin typeface="Calibri"/>
                <a:ea typeface="宋体" panose="02010600030101010101" pitchFamily="2" charset="-122"/>
              </a:rPr>
              <a:t>以上版本</a:t>
            </a:r>
            <a:endParaRPr lang="zh-CN" altLang="zh-CN" sz="1600"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SSH</a:t>
            </a:r>
            <a:r>
              <a:rPr lang="zh-CN" altLang="zh-CN"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Security Shell</a:t>
            </a:r>
            <a:r>
              <a:rPr lang="zh-CN" altLang="zh-CN" dirty="0">
                <a:solidFill>
                  <a:prstClr val="black"/>
                </a:solidFill>
                <a:latin typeface="Calibri"/>
                <a:ea typeface="宋体" panose="02010600030101010101" pitchFamily="2" charset="-122"/>
              </a:rPr>
              <a:t>）安全协议</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网络配置：</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err="1">
                <a:solidFill>
                  <a:prstClr val="black"/>
                </a:solidFill>
                <a:latin typeface="Calibri"/>
                <a:ea typeface="宋体" panose="02010600030101010101" pitchFamily="2" charset="-122"/>
              </a:rPr>
              <a:t>NameNode</a:t>
            </a:r>
            <a:r>
              <a:rPr lang="zh-CN" altLang="zh-CN" dirty="0">
                <a:solidFill>
                  <a:prstClr val="black"/>
                </a:solidFill>
                <a:latin typeface="Calibri"/>
                <a:ea typeface="宋体" panose="02010600030101010101" pitchFamily="2" charset="-122"/>
              </a:rPr>
              <a:t>到机架（</a:t>
            </a:r>
            <a:r>
              <a:rPr lang="en-US" altLang="zh-CN" dirty="0">
                <a:solidFill>
                  <a:prstClr val="black"/>
                </a:solidFill>
                <a:latin typeface="Calibri"/>
                <a:ea typeface="宋体" panose="02010600030101010101" pitchFamily="2" charset="-122"/>
              </a:rPr>
              <a:t>Rack</a:t>
            </a:r>
            <a:r>
              <a:rPr lang="zh-CN" altLang="zh-CN" dirty="0">
                <a:solidFill>
                  <a:prstClr val="black"/>
                </a:solidFill>
                <a:latin typeface="Calibri"/>
                <a:ea typeface="宋体" panose="02010600030101010101" pitchFamily="2" charset="-122"/>
              </a:rPr>
              <a:t>）的网络连接</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机架内部的</a:t>
            </a: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之间的网络连接</a:t>
            </a:r>
          </a:p>
        </p:txBody>
      </p:sp>
    </p:spTree>
    <p:extLst>
      <p:ext uri="{BB962C8B-B14F-4D97-AF65-F5344CB8AC3E}">
        <p14:creationId xmlns:p14="http://schemas.microsoft.com/office/powerpoint/2010/main" xmlns="" val="636370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30</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Store</a:t>
            </a:r>
          </a:p>
          <a:p>
            <a:pPr fontAlgn="base">
              <a:spcAft>
                <a:spcPct val="0"/>
              </a:spcAft>
            </a:pP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内部按照列簇分为不同的</a:t>
            </a:r>
            <a:r>
              <a:rPr lang="en-US" altLang="zh-CN" dirty="0">
                <a:solidFill>
                  <a:prstClr val="black"/>
                </a:solidFill>
                <a:latin typeface="Calibri"/>
                <a:ea typeface="宋体" panose="02010600030101010101" pitchFamily="2" charset="-122"/>
              </a:rPr>
              <a:t>Store</a:t>
            </a:r>
          </a:p>
          <a:p>
            <a:pPr fontAlgn="base">
              <a:spcAft>
                <a:spcPct val="0"/>
              </a:spcAft>
            </a:pPr>
            <a:r>
              <a:rPr lang="zh-CN" altLang="zh-CN" dirty="0">
                <a:solidFill>
                  <a:prstClr val="black"/>
                </a:solidFill>
                <a:latin typeface="Calibri"/>
                <a:ea typeface="宋体" panose="02010600030101010101" pitchFamily="2" charset="-122"/>
              </a:rPr>
              <a:t>每个</a:t>
            </a:r>
            <a:r>
              <a:rPr lang="en-US" altLang="zh-CN" dirty="0">
                <a:solidFill>
                  <a:prstClr val="black"/>
                </a:solidFill>
                <a:latin typeface="Calibri"/>
                <a:ea typeface="宋体" panose="02010600030101010101" pitchFamily="2" charset="-122"/>
              </a:rPr>
              <a:t>Store</a:t>
            </a:r>
            <a:r>
              <a:rPr lang="zh-CN" altLang="zh-CN" dirty="0">
                <a:solidFill>
                  <a:prstClr val="black"/>
                </a:solidFill>
                <a:latin typeface="Calibri"/>
                <a:ea typeface="宋体" panose="02010600030101010101" pitchFamily="2" charset="-122"/>
              </a:rPr>
              <a:t>由一个</a:t>
            </a:r>
            <a:r>
              <a:rPr lang="en-US" altLang="zh-CN" dirty="0" err="1">
                <a:solidFill>
                  <a:prstClr val="black"/>
                </a:solidFill>
                <a:latin typeface="Calibri"/>
                <a:ea typeface="宋体" panose="02010600030101010101" pitchFamily="2" charset="-122"/>
              </a:rPr>
              <a:t>memStore</a:t>
            </a:r>
            <a:r>
              <a:rPr lang="zh-CN" altLang="zh-CN" dirty="0">
                <a:solidFill>
                  <a:prstClr val="black"/>
                </a:solidFill>
                <a:latin typeface="Calibri"/>
                <a:ea typeface="宋体" panose="02010600030101010101" pitchFamily="2" charset="-122"/>
              </a:rPr>
              <a:t>和多个</a:t>
            </a: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组成</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memStore</a:t>
            </a:r>
            <a:r>
              <a:rPr lang="zh-CN" altLang="zh-CN" dirty="0">
                <a:solidFill>
                  <a:prstClr val="black"/>
                </a:solidFill>
                <a:latin typeface="Calibri"/>
                <a:ea typeface="宋体" panose="02010600030101010101" pitchFamily="2" charset="-122"/>
              </a:rPr>
              <a:t>是内存中的一个缓存区</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是写到硬盘上的数据文件</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数据首先会放入</a:t>
            </a:r>
            <a:r>
              <a:rPr lang="en-US" altLang="zh-CN" dirty="0" err="1">
                <a:solidFill>
                  <a:prstClr val="black"/>
                </a:solidFill>
                <a:latin typeface="Calibri"/>
                <a:ea typeface="宋体" panose="02010600030101010101" pitchFamily="2" charset="-122"/>
              </a:rPr>
              <a:t>MemStore</a:t>
            </a:r>
            <a:r>
              <a:rPr lang="zh-CN" altLang="zh-CN" dirty="0">
                <a:solidFill>
                  <a:prstClr val="black"/>
                </a:solidFill>
                <a:latin typeface="Calibri"/>
                <a:ea typeface="宋体" panose="02010600030101010101" pitchFamily="2" charset="-122"/>
              </a:rPr>
              <a:t>中，当</a:t>
            </a:r>
            <a:r>
              <a:rPr lang="en-US" altLang="zh-CN" dirty="0" err="1">
                <a:solidFill>
                  <a:prstClr val="black"/>
                </a:solidFill>
                <a:latin typeface="Calibri"/>
                <a:ea typeface="宋体" panose="02010600030101010101" pitchFamily="2" charset="-122"/>
              </a:rPr>
              <a:t>MemStore</a:t>
            </a:r>
            <a:r>
              <a:rPr lang="zh-CN" altLang="zh-CN" dirty="0">
                <a:solidFill>
                  <a:prstClr val="black"/>
                </a:solidFill>
                <a:latin typeface="Calibri"/>
                <a:ea typeface="宋体" panose="02010600030101010101" pitchFamily="2" charset="-122"/>
              </a:rPr>
              <a:t>满了以后会清空形成一个新</a:t>
            </a:r>
            <a:r>
              <a:rPr lang="en-US" altLang="zh-CN" dirty="0" err="1">
                <a:solidFill>
                  <a:prstClr val="black"/>
                </a:solidFill>
                <a:latin typeface="Calibri"/>
                <a:ea typeface="宋体" panose="02010600030101010101" pitchFamily="2" charset="-122"/>
              </a:rPr>
              <a:t>StoreFile</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检索数据时，先在</a:t>
            </a:r>
            <a:r>
              <a:rPr lang="en-US" altLang="zh-CN" dirty="0" err="1">
                <a:solidFill>
                  <a:prstClr val="black"/>
                </a:solidFill>
                <a:latin typeface="Calibri"/>
                <a:ea typeface="宋体" panose="02010600030101010101" pitchFamily="2" charset="-122"/>
              </a:rPr>
              <a:t>memStore</a:t>
            </a:r>
            <a:r>
              <a:rPr lang="zh-CN" altLang="zh-CN" dirty="0">
                <a:solidFill>
                  <a:prstClr val="black"/>
                </a:solidFill>
                <a:latin typeface="Calibri"/>
                <a:ea typeface="宋体" panose="02010600030101010101" pitchFamily="2" charset="-122"/>
              </a:rPr>
              <a:t>找，</a:t>
            </a:r>
            <a:r>
              <a:rPr lang="zh-CN" altLang="en-US" dirty="0">
                <a:solidFill>
                  <a:prstClr val="black"/>
                </a:solidFill>
                <a:latin typeface="Calibri"/>
                <a:ea typeface="宋体" panose="02010600030101010101" pitchFamily="2" charset="-122"/>
              </a:rPr>
              <a:t>然后</a:t>
            </a:r>
            <a:r>
              <a:rPr lang="zh-CN" altLang="zh-CN" dirty="0">
                <a:solidFill>
                  <a:prstClr val="black"/>
                </a:solidFill>
                <a:latin typeface="Calibri"/>
                <a:ea typeface="宋体" panose="02010600030101010101" pitchFamily="2" charset="-122"/>
              </a:rPr>
              <a:t>找</a:t>
            </a:r>
            <a:r>
              <a:rPr lang="en-US" altLang="zh-CN" dirty="0" err="1">
                <a:solidFill>
                  <a:prstClr val="black"/>
                </a:solidFill>
                <a:latin typeface="Calibri"/>
                <a:ea typeface="宋体" panose="02010600030101010101" pitchFamily="2" charset="-122"/>
              </a:rPr>
              <a:t>StoreFile</a:t>
            </a:r>
            <a:endParaRPr lang="zh-CN"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1011307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31</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Store</a:t>
            </a:r>
          </a:p>
          <a:p>
            <a:pPr fontAlgn="base">
              <a:spcAft>
                <a:spcPct val="0"/>
              </a:spcAft>
            </a:pPr>
            <a:r>
              <a:rPr lang="en-US" altLang="zh-CN" dirty="0">
                <a:solidFill>
                  <a:prstClr val="black"/>
                </a:solidFill>
                <a:latin typeface="Calibri"/>
                <a:ea typeface="宋体" panose="02010600030101010101" pitchFamily="2" charset="-122"/>
              </a:rPr>
              <a:t>compact</a:t>
            </a:r>
            <a:r>
              <a:rPr lang="zh-CN" altLang="en-US" dirty="0">
                <a:solidFill>
                  <a:prstClr val="black"/>
                </a:solidFill>
                <a:latin typeface="Calibri"/>
                <a:ea typeface="宋体" panose="02010600030101010101" pitchFamily="2" charset="-122"/>
              </a:rPr>
              <a:t>操作：</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当</a:t>
            </a: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文件数量增长到一定阈值</a:t>
            </a:r>
            <a:r>
              <a:rPr lang="zh-CN" altLang="en-US" dirty="0">
                <a:solidFill>
                  <a:prstClr val="black"/>
                </a:solidFill>
                <a:latin typeface="Calibri"/>
                <a:ea typeface="宋体" panose="02010600030101010101" pitchFamily="2" charset="-122"/>
              </a:rPr>
              <a:t>时</a:t>
            </a:r>
            <a:r>
              <a:rPr lang="zh-CN" altLang="zh-CN" dirty="0">
                <a:solidFill>
                  <a:prstClr val="black"/>
                </a:solidFill>
                <a:latin typeface="Calibri"/>
                <a:ea typeface="宋体" panose="02010600030101010101" pitchFamily="2" charset="-122"/>
              </a:rPr>
              <a:t>触发</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将多个</a:t>
            </a: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合并成一个</a:t>
            </a:r>
            <a:r>
              <a:rPr lang="en-US" altLang="zh-CN" dirty="0" err="1">
                <a:solidFill>
                  <a:prstClr val="black"/>
                </a:solidFill>
                <a:latin typeface="Calibri"/>
                <a:ea typeface="宋体" panose="02010600030101010101" pitchFamily="2" charset="-122"/>
              </a:rPr>
              <a:t>StoreFile</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在合并过程中会进行</a:t>
            </a: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版本合并和数据删除。</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split</a:t>
            </a:r>
            <a:r>
              <a:rPr lang="zh-CN" altLang="zh-CN" dirty="0">
                <a:solidFill>
                  <a:prstClr val="black"/>
                </a:solidFill>
                <a:latin typeface="Calibri"/>
                <a:ea typeface="宋体" panose="02010600030101010101" pitchFamily="2" charset="-122"/>
              </a:rPr>
              <a:t>操作</a:t>
            </a:r>
            <a:r>
              <a:rPr lang="zh-CN" altLang="en-US"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当单个</a:t>
            </a: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大小超过一定阈值后触发</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把当前的</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分裂成</a:t>
            </a:r>
            <a:r>
              <a:rPr lang="en-US" altLang="zh-CN" dirty="0">
                <a:solidFill>
                  <a:prstClr val="black"/>
                </a:solidFill>
                <a:latin typeface="Calibri"/>
                <a:ea typeface="宋体" panose="02010600030101010101" pitchFamily="2" charset="-122"/>
              </a:rPr>
              <a:t>2</a:t>
            </a:r>
            <a:r>
              <a:rPr lang="zh-CN" altLang="zh-CN" dirty="0">
                <a:solidFill>
                  <a:prstClr val="black"/>
                </a:solidFill>
                <a:latin typeface="Calibri"/>
                <a:ea typeface="宋体" panose="02010600030101010101" pitchFamily="2" charset="-122"/>
              </a:rPr>
              <a:t>个子</a:t>
            </a:r>
            <a:r>
              <a:rPr lang="en-US" altLang="zh-CN" dirty="0">
                <a:solidFill>
                  <a:prstClr val="black"/>
                </a:solidFill>
                <a:latin typeface="Calibri"/>
                <a:ea typeface="宋体" panose="02010600030101010101" pitchFamily="2" charset="-122"/>
              </a:rPr>
              <a:t>Regions</a:t>
            </a:r>
          </a:p>
          <a:p>
            <a:pPr lvl="1" fontAlgn="base">
              <a:spcAft>
                <a:spcPct val="0"/>
              </a:spcAft>
            </a:pPr>
            <a:r>
              <a:rPr lang="zh-CN" altLang="en-US" dirty="0">
                <a:solidFill>
                  <a:prstClr val="black"/>
                </a:solidFill>
                <a:latin typeface="Calibri"/>
                <a:ea typeface="宋体" panose="02010600030101010101" pitchFamily="2" charset="-122"/>
              </a:rPr>
              <a:t>子</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会被</a:t>
            </a:r>
            <a:r>
              <a:rPr lang="en-US" altLang="zh-CN" dirty="0">
                <a:solidFill>
                  <a:prstClr val="black"/>
                </a:solidFill>
                <a:latin typeface="Calibri"/>
                <a:ea typeface="宋体" panose="02010600030101010101" pitchFamily="2" charset="-122"/>
              </a:rPr>
              <a:t>Master</a:t>
            </a:r>
            <a:r>
              <a:rPr lang="zh-CN" altLang="zh-CN" dirty="0">
                <a:solidFill>
                  <a:prstClr val="black"/>
                </a:solidFill>
                <a:latin typeface="Calibri"/>
                <a:ea typeface="宋体" panose="02010600030101010101" pitchFamily="2" charset="-122"/>
              </a:rPr>
              <a:t>分配到相应的</a:t>
            </a:r>
            <a:r>
              <a:rPr lang="en-US" altLang="zh-CN" dirty="0">
                <a:solidFill>
                  <a:prstClr val="black"/>
                </a:solidFill>
                <a:latin typeface="Calibri"/>
                <a:ea typeface="宋体" panose="02010600030101010101" pitchFamily="2" charset="-122"/>
              </a:rPr>
              <a:t>Region Server</a:t>
            </a:r>
            <a:r>
              <a:rPr lang="zh-CN" altLang="zh-CN" dirty="0">
                <a:solidFill>
                  <a:prstClr val="black"/>
                </a:solidFill>
                <a:latin typeface="Calibri"/>
                <a:ea typeface="宋体" panose="02010600030101010101" pitchFamily="2" charset="-122"/>
              </a:rPr>
              <a:t>上</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是</a:t>
            </a:r>
            <a:r>
              <a:rPr lang="en-US" altLang="zh-CN" dirty="0">
                <a:solidFill>
                  <a:prstClr val="black"/>
                </a:solidFill>
                <a:latin typeface="Calibri"/>
                <a:ea typeface="宋体" panose="02010600030101010101" pitchFamily="2" charset="-122"/>
              </a:rPr>
              <a:t>HBase</a:t>
            </a:r>
            <a:r>
              <a:rPr lang="zh-CN" altLang="zh-CN" dirty="0">
                <a:solidFill>
                  <a:prstClr val="black"/>
                </a:solidFill>
                <a:latin typeface="Calibri"/>
                <a:ea typeface="宋体" panose="02010600030101010101" pitchFamily="2" charset="-122"/>
              </a:rPr>
              <a:t>提供的负载均衡机制</a:t>
            </a:r>
          </a:p>
        </p:txBody>
      </p:sp>
    </p:spTree>
    <p:extLst>
      <p:ext uri="{BB962C8B-B14F-4D97-AF65-F5344CB8AC3E}">
        <p14:creationId xmlns:p14="http://schemas.microsoft.com/office/powerpoint/2010/main" xmlns="" val="1210152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32</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012515" y="1803748"/>
            <a:ext cx="7969685" cy="4139852"/>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HFile</a:t>
            </a:r>
            <a:endParaRPr lang="en-US" altLang="zh-CN" b="1"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包含</a:t>
            </a:r>
            <a:r>
              <a:rPr lang="zh-CN" altLang="en-US" dirty="0">
                <a:solidFill>
                  <a:prstClr val="black"/>
                </a:solidFill>
                <a:latin typeface="Calibri"/>
                <a:ea typeface="宋体" panose="02010600030101010101" pitchFamily="2" charset="-122"/>
              </a:rPr>
              <a:t>的</a:t>
            </a:r>
            <a:r>
              <a:rPr lang="zh-CN" altLang="zh-CN" dirty="0">
                <a:solidFill>
                  <a:prstClr val="black"/>
                </a:solidFill>
                <a:latin typeface="Calibri"/>
                <a:ea typeface="宋体" panose="02010600030101010101" pitchFamily="2" charset="-122"/>
              </a:rPr>
              <a:t>一个</a:t>
            </a:r>
            <a:r>
              <a:rPr lang="en-US" altLang="zh-CN" dirty="0" err="1">
                <a:solidFill>
                  <a:prstClr val="black"/>
                </a:solidFill>
                <a:latin typeface="Calibri"/>
                <a:ea typeface="宋体" panose="02010600030101010101" pitchFamily="2" charset="-122"/>
              </a:rPr>
              <a:t>HFile</a:t>
            </a:r>
            <a:r>
              <a:rPr lang="zh-CN" altLang="zh-CN" dirty="0">
                <a:solidFill>
                  <a:prstClr val="black"/>
                </a:solidFill>
                <a:latin typeface="Calibri"/>
                <a:ea typeface="宋体" panose="02010600030101010101" pitchFamily="2" charset="-122"/>
              </a:rPr>
              <a:t>文件</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是</a:t>
            </a:r>
            <a:r>
              <a:rPr lang="en-US" altLang="zh-CN" dirty="0">
                <a:solidFill>
                  <a:prstClr val="black"/>
                </a:solidFill>
                <a:latin typeface="Calibri"/>
                <a:ea typeface="宋体" panose="02010600030101010101" pitchFamily="2" charset="-122"/>
              </a:rPr>
              <a:t>Hadoop</a:t>
            </a:r>
            <a:r>
              <a:rPr lang="zh-CN" altLang="zh-CN" dirty="0">
                <a:solidFill>
                  <a:prstClr val="black"/>
                </a:solidFill>
                <a:latin typeface="Calibri"/>
                <a:ea typeface="宋体" panose="02010600030101010101" pitchFamily="2" charset="-122"/>
              </a:rPr>
              <a:t>的二进制格式文件</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是</a:t>
            </a:r>
            <a:r>
              <a:rPr lang="en-US" altLang="zh-CN" dirty="0" err="1">
                <a:solidFill>
                  <a:prstClr val="black"/>
                </a:solidFill>
                <a:latin typeface="Calibri"/>
                <a:ea typeface="宋体" panose="02010600030101010101" pitchFamily="2" charset="-122"/>
              </a:rPr>
              <a:t>HFile</a:t>
            </a:r>
            <a:r>
              <a:rPr lang="zh-CN" altLang="zh-CN" dirty="0">
                <a:solidFill>
                  <a:prstClr val="black"/>
                </a:solidFill>
                <a:latin typeface="Calibri"/>
                <a:ea typeface="宋体" panose="02010600030101010101" pitchFamily="2" charset="-122"/>
              </a:rPr>
              <a:t>的轻量级包装，数据最终是以</a:t>
            </a:r>
            <a:r>
              <a:rPr lang="en-US" altLang="zh-CN" dirty="0" err="1">
                <a:solidFill>
                  <a:prstClr val="black"/>
                </a:solidFill>
                <a:latin typeface="Calibri"/>
                <a:ea typeface="宋体" panose="02010600030101010101" pitchFamily="2" charset="-122"/>
              </a:rPr>
              <a:t>HFile</a:t>
            </a:r>
            <a:r>
              <a:rPr lang="zh-CN" altLang="zh-CN" dirty="0">
                <a:solidFill>
                  <a:prstClr val="black"/>
                </a:solidFill>
                <a:latin typeface="Calibri"/>
                <a:ea typeface="宋体" panose="02010600030101010101" pitchFamily="2" charset="-122"/>
              </a:rPr>
              <a:t>的形式存储在</a:t>
            </a:r>
            <a:r>
              <a:rPr lang="en-US" altLang="zh-CN" dirty="0">
                <a:solidFill>
                  <a:prstClr val="black"/>
                </a:solidFill>
                <a:latin typeface="Calibri"/>
                <a:ea typeface="宋体" panose="02010600030101010101" pitchFamily="2" charset="-122"/>
              </a:rPr>
              <a:t>Hadoop</a:t>
            </a:r>
            <a:r>
              <a:rPr lang="zh-CN" altLang="zh-CN" dirty="0">
                <a:solidFill>
                  <a:prstClr val="black"/>
                </a:solidFill>
                <a:latin typeface="Calibri"/>
                <a:ea typeface="宋体" panose="02010600030101010101" pitchFamily="2" charset="-122"/>
              </a:rPr>
              <a:t>平台上</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采用一个简单的</a:t>
            </a:r>
            <a:r>
              <a:rPr lang="en-US" altLang="zh-CN" dirty="0">
                <a:solidFill>
                  <a:prstClr val="black"/>
                </a:solidFill>
                <a:latin typeface="Calibri"/>
                <a:ea typeface="宋体" panose="02010600030101010101" pitchFamily="2" charset="-122"/>
              </a:rPr>
              <a:t>byte</a:t>
            </a:r>
            <a:r>
              <a:rPr lang="zh-CN" altLang="zh-CN" dirty="0">
                <a:solidFill>
                  <a:prstClr val="black"/>
                </a:solidFill>
                <a:latin typeface="Calibri"/>
                <a:ea typeface="宋体" panose="02010600030101010101" pitchFamily="2" charset="-122"/>
              </a:rPr>
              <a:t>数组存储数据的每个</a:t>
            </a:r>
            <a:r>
              <a:rPr lang="en-US" altLang="zh-CN" dirty="0" err="1">
                <a:solidFill>
                  <a:prstClr val="black"/>
                </a:solidFill>
                <a:latin typeface="Calibri"/>
                <a:ea typeface="宋体" panose="02010600030101010101" pitchFamily="2" charset="-122"/>
              </a:rPr>
              <a:t>KeyValue</a:t>
            </a:r>
            <a:r>
              <a:rPr lang="zh-CN" altLang="zh-CN" dirty="0">
                <a:solidFill>
                  <a:prstClr val="black"/>
                </a:solidFill>
                <a:latin typeface="Calibri"/>
                <a:ea typeface="宋体" panose="02010600030101010101" pitchFamily="2" charset="-122"/>
              </a:rPr>
              <a:t>对</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这个</a:t>
            </a:r>
            <a:r>
              <a:rPr lang="en-US" altLang="zh-CN" dirty="0">
                <a:solidFill>
                  <a:prstClr val="black"/>
                </a:solidFill>
                <a:latin typeface="Calibri"/>
                <a:ea typeface="宋体" panose="02010600030101010101" pitchFamily="2" charset="-122"/>
              </a:rPr>
              <a:t>byte</a:t>
            </a:r>
            <a:r>
              <a:rPr lang="zh-CN" altLang="zh-CN" dirty="0">
                <a:solidFill>
                  <a:prstClr val="black"/>
                </a:solidFill>
                <a:latin typeface="Calibri"/>
                <a:ea typeface="宋体" panose="02010600030101010101" pitchFamily="2" charset="-122"/>
              </a:rPr>
              <a:t>数组里面包含了很多项，有固定的格式，每项有具体的含义。</a:t>
            </a:r>
          </a:p>
        </p:txBody>
      </p:sp>
    </p:spTree>
    <p:extLst>
      <p:ext uri="{BB962C8B-B14F-4D97-AF65-F5344CB8AC3E}">
        <p14:creationId xmlns:p14="http://schemas.microsoft.com/office/powerpoint/2010/main" xmlns="" val="2224948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33</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数据模型与存储模式</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HBase</a:t>
            </a:r>
            <a:r>
              <a:rPr lang="zh-CN" altLang="en-US" dirty="0">
                <a:solidFill>
                  <a:prstClr val="black"/>
                </a:solidFill>
                <a:latin typeface="Calibri"/>
                <a:ea typeface="宋体" panose="02010600030101010101" pitchFamily="2" charset="-122"/>
              </a:rPr>
              <a:t>表特性：</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面向列的、稀疏的、分布式的、持久化存储的多维排序映射表</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Hbase</a:t>
            </a:r>
            <a:r>
              <a:rPr lang="zh-CN" altLang="en-US" dirty="0">
                <a:solidFill>
                  <a:prstClr val="black"/>
                </a:solidFill>
                <a:latin typeface="Calibri"/>
                <a:ea typeface="宋体" panose="02010600030101010101" pitchFamily="2" charset="-122"/>
              </a:rPr>
              <a:t>表索引：</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行关键字、列簇名、列关键字及时间戳</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Hbase</a:t>
            </a:r>
            <a:r>
              <a:rPr lang="zh-CN" altLang="en-US" dirty="0">
                <a:solidFill>
                  <a:prstClr val="black"/>
                </a:solidFill>
                <a:latin typeface="Calibri"/>
                <a:ea typeface="宋体" panose="02010600030101010101" pitchFamily="2" charset="-122"/>
              </a:rPr>
              <a:t>表值形式：</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一个未经解析的</a:t>
            </a:r>
            <a:r>
              <a:rPr lang="en-US" altLang="zh-CN" dirty="0">
                <a:solidFill>
                  <a:prstClr val="black"/>
                </a:solidFill>
                <a:latin typeface="Calibri"/>
                <a:ea typeface="宋体" panose="02010600030101010101" pitchFamily="2" charset="-122"/>
              </a:rPr>
              <a:t>byte</a:t>
            </a:r>
            <a:r>
              <a:rPr lang="zh-CN" altLang="zh-CN" dirty="0">
                <a:solidFill>
                  <a:prstClr val="black"/>
                </a:solidFill>
                <a:latin typeface="Calibri"/>
                <a:ea typeface="宋体" panose="02010600030101010101" pitchFamily="2" charset="-122"/>
              </a:rPr>
              <a:t>数组</a:t>
            </a:r>
          </a:p>
        </p:txBody>
      </p:sp>
    </p:spTree>
    <p:extLst>
      <p:ext uri="{BB962C8B-B14F-4D97-AF65-F5344CB8AC3E}">
        <p14:creationId xmlns:p14="http://schemas.microsoft.com/office/powerpoint/2010/main" xmlns="" val="385225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34</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数据模型与存储模式</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Hbase</a:t>
            </a:r>
            <a:r>
              <a:rPr lang="zh-CN" altLang="en-US" dirty="0">
                <a:solidFill>
                  <a:prstClr val="black"/>
                </a:solidFill>
                <a:latin typeface="Calibri"/>
                <a:ea typeface="宋体" panose="02010600030101010101" pitchFamily="2" charset="-122"/>
              </a:rPr>
              <a:t>数据模型：</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以表的形式存储数据</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表由行和列族组成</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一个表可包含若干个列族</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一个列族内可用列限定符来标志不同的列</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存于表中单元的数据尚需打上时间戳</a:t>
            </a:r>
          </a:p>
        </p:txBody>
      </p:sp>
    </p:spTree>
    <p:extLst>
      <p:ext uri="{BB962C8B-B14F-4D97-AF65-F5344CB8AC3E}">
        <p14:creationId xmlns:p14="http://schemas.microsoft.com/office/powerpoint/2010/main" xmlns="" val="1399406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35</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数据模型与存储模式</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Hbase</a:t>
            </a:r>
            <a:r>
              <a:rPr lang="zh-CN" altLang="en-US" dirty="0">
                <a:solidFill>
                  <a:prstClr val="black"/>
                </a:solidFill>
                <a:latin typeface="Calibri"/>
                <a:ea typeface="宋体" panose="02010600030101010101" pitchFamily="2" charset="-122"/>
              </a:rPr>
              <a:t>数据模型基本元素：</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表</a:t>
            </a:r>
            <a:endParaRPr lang="zh-CN" altLang="zh-CN" sz="1600"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行键 </a:t>
            </a:r>
            <a:endParaRPr lang="zh-CN" altLang="zh-CN" sz="1600"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列族</a:t>
            </a:r>
            <a:endParaRPr lang="zh-CN" altLang="zh-CN" sz="1600"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单元格</a:t>
            </a:r>
            <a:endParaRPr lang="zh-CN" altLang="zh-CN" sz="1600"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时间戳</a:t>
            </a:r>
          </a:p>
        </p:txBody>
      </p:sp>
    </p:spTree>
    <p:extLst>
      <p:ext uri="{BB962C8B-B14F-4D97-AF65-F5344CB8AC3E}">
        <p14:creationId xmlns:p14="http://schemas.microsoft.com/office/powerpoint/2010/main" xmlns="" val="1141456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36</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752600" y="1626907"/>
            <a:ext cx="3802620" cy="4168069"/>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数据模型与存储模式</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Hbase</a:t>
            </a:r>
            <a:r>
              <a:rPr lang="zh-CN" altLang="zh-CN" dirty="0">
                <a:solidFill>
                  <a:prstClr val="black"/>
                </a:solidFill>
                <a:latin typeface="Calibri"/>
                <a:ea typeface="宋体" panose="02010600030101010101" pitchFamily="2" charset="-122"/>
              </a:rPr>
              <a:t>存储逻辑视图</a:t>
            </a:r>
            <a:r>
              <a:rPr lang="zh-CN" altLang="en-US"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一个三元组（行键，列族</a:t>
            </a:r>
            <a:r>
              <a:rPr lang="en-US" altLang="zh-CN"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列限制符，时间戳）可以唯一地确定存储在单元（</a:t>
            </a:r>
            <a:r>
              <a:rPr lang="en-US" altLang="zh-CN" dirty="0">
                <a:solidFill>
                  <a:prstClr val="black"/>
                </a:solidFill>
                <a:latin typeface="Calibri"/>
                <a:ea typeface="宋体" panose="02010600030101010101" pitchFamily="2" charset="-122"/>
              </a:rPr>
              <a:t>Cell</a:t>
            </a:r>
            <a:r>
              <a:rPr lang="zh-CN" altLang="zh-CN" dirty="0">
                <a:solidFill>
                  <a:prstClr val="black"/>
                </a:solidFill>
                <a:latin typeface="Calibri"/>
                <a:ea typeface="宋体" panose="02010600030101010101" pitchFamily="2" charset="-122"/>
              </a:rPr>
              <a:t>）中的数据</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Key</a:t>
            </a:r>
            <a:r>
              <a:rPr lang="zh-CN" altLang="zh-CN" dirty="0">
                <a:solidFill>
                  <a:prstClr val="black"/>
                </a:solidFill>
                <a:latin typeface="Calibri"/>
                <a:ea typeface="宋体" panose="02010600030101010101" pitchFamily="2" charset="-122"/>
              </a:rPr>
              <a:t>是一个三元组（行键，列族</a:t>
            </a:r>
            <a:r>
              <a:rPr lang="en-US" altLang="zh-CN"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列限制符，时间戳）</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Value</a:t>
            </a:r>
            <a:r>
              <a:rPr lang="zh-CN" altLang="zh-CN" dirty="0">
                <a:solidFill>
                  <a:prstClr val="black"/>
                </a:solidFill>
                <a:latin typeface="Calibri"/>
                <a:ea typeface="宋体" panose="02010600030101010101" pitchFamily="2" charset="-122"/>
              </a:rPr>
              <a:t>就是这个三元组定位的数据值</a:t>
            </a:r>
          </a:p>
        </p:txBody>
      </p:sp>
      <p:pic>
        <p:nvPicPr>
          <p:cNvPr id="7" name="图片 6">
            <a:extLst>
              <a:ext uri="{FF2B5EF4-FFF2-40B4-BE49-F238E27FC236}">
                <a16:creationId xmlns:a16="http://schemas.microsoft.com/office/drawing/2014/main" xmlns="" id="{842E8DB8-E921-4E82-8260-933788B8D792}"/>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5555220" y="1656134"/>
            <a:ext cx="4655580" cy="3982667"/>
          </a:xfrm>
          <a:prstGeom prst="rect">
            <a:avLst/>
          </a:prstGeom>
        </p:spPr>
      </p:pic>
    </p:spTree>
    <p:extLst>
      <p:ext uri="{BB962C8B-B14F-4D97-AF65-F5344CB8AC3E}">
        <p14:creationId xmlns:p14="http://schemas.microsoft.com/office/powerpoint/2010/main" xmlns="" val="2332640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37</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133600" y="1417638"/>
            <a:ext cx="7772400" cy="4938712"/>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数据模型与存储模式</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Hbase</a:t>
            </a:r>
            <a:r>
              <a:rPr lang="zh-CN" altLang="zh-CN" dirty="0">
                <a:solidFill>
                  <a:prstClr val="black"/>
                </a:solidFill>
                <a:latin typeface="Calibri"/>
                <a:ea typeface="宋体" panose="02010600030101010101" pitchFamily="2" charset="-122"/>
              </a:rPr>
              <a:t>存储</a:t>
            </a:r>
            <a:r>
              <a:rPr lang="zh-CN" altLang="en-US" dirty="0">
                <a:solidFill>
                  <a:prstClr val="black"/>
                </a:solidFill>
                <a:latin typeface="Calibri"/>
                <a:ea typeface="宋体" panose="02010600030101010101" pitchFamily="2" charset="-122"/>
              </a:rPr>
              <a:t>物理</a:t>
            </a:r>
            <a:r>
              <a:rPr lang="zh-CN" altLang="zh-CN" dirty="0">
                <a:solidFill>
                  <a:prstClr val="black"/>
                </a:solidFill>
                <a:latin typeface="Calibri"/>
                <a:ea typeface="宋体" panose="02010600030101010101" pitchFamily="2" charset="-122"/>
              </a:rPr>
              <a:t>视图</a:t>
            </a:r>
            <a:r>
              <a:rPr lang="zh-CN" altLang="en-US"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一个列族对应生成一个</a:t>
            </a:r>
            <a:r>
              <a:rPr lang="en-US" altLang="zh-CN" dirty="0">
                <a:solidFill>
                  <a:prstClr val="black"/>
                </a:solidFill>
                <a:latin typeface="Calibri"/>
                <a:ea typeface="宋体" panose="02010600030101010101" pitchFamily="2" charset="-122"/>
              </a:rPr>
              <a:t>Region</a:t>
            </a:r>
          </a:p>
        </p:txBody>
      </p:sp>
      <p:pic>
        <p:nvPicPr>
          <p:cNvPr id="8" name="图片 7">
            <a:extLst>
              <a:ext uri="{FF2B5EF4-FFF2-40B4-BE49-F238E27FC236}">
                <a16:creationId xmlns:a16="http://schemas.microsoft.com/office/drawing/2014/main" xmlns="" id="{75159A69-A6FF-4497-B07F-7E5CB9D0F8E3}"/>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1676401" y="2822858"/>
            <a:ext cx="3581400" cy="3186112"/>
          </a:xfrm>
          <a:prstGeom prst="rect">
            <a:avLst/>
          </a:prstGeom>
        </p:spPr>
      </p:pic>
      <p:sp>
        <p:nvSpPr>
          <p:cNvPr id="9" name="箭头: 右 8">
            <a:extLst>
              <a:ext uri="{FF2B5EF4-FFF2-40B4-BE49-F238E27FC236}">
                <a16:creationId xmlns:a16="http://schemas.microsoft.com/office/drawing/2014/main" xmlns="" id="{5A47FECC-E1EF-491D-AA6C-42495CA97475}"/>
              </a:ext>
            </a:extLst>
          </p:cNvPr>
          <p:cNvSpPr/>
          <p:nvPr/>
        </p:nvSpPr>
        <p:spPr>
          <a:xfrm>
            <a:off x="5285984" y="4013562"/>
            <a:ext cx="914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latin typeface="Calibri"/>
              <a:ea typeface="宋体" panose="02010600030101010101" pitchFamily="2" charset="-122"/>
            </a:endParaRPr>
          </a:p>
        </p:txBody>
      </p:sp>
      <p:pic>
        <p:nvPicPr>
          <p:cNvPr id="11" name="图片 10">
            <a:extLst>
              <a:ext uri="{FF2B5EF4-FFF2-40B4-BE49-F238E27FC236}">
                <a16:creationId xmlns:a16="http://schemas.microsoft.com/office/drawing/2014/main" xmlns="" id="{999D0F55-7B82-4E33-9B99-1E043854F7FF}"/>
              </a:ext>
            </a:extLst>
          </p:cNvPr>
          <p:cNvPicPr>
            <a:picLocks noChangeAspect="1"/>
          </p:cNvPicPr>
          <p:nvPr/>
        </p:nvPicPr>
        <p:blipFill>
          <a:blip r:embed="rId4" cstate="print"/>
          <a:stretch>
            <a:fillRect/>
          </a:stretch>
        </p:blipFill>
        <p:spPr>
          <a:xfrm>
            <a:off x="6228567" y="2819944"/>
            <a:ext cx="4380602" cy="3301636"/>
          </a:xfrm>
          <a:prstGeom prst="rect">
            <a:avLst/>
          </a:prstGeom>
        </p:spPr>
      </p:pic>
    </p:spTree>
    <p:extLst>
      <p:ext uri="{BB962C8B-B14F-4D97-AF65-F5344CB8AC3E}">
        <p14:creationId xmlns:p14="http://schemas.microsoft.com/office/powerpoint/2010/main" xmlns="" val="2773323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38</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数据模型与存储模式</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Hbase</a:t>
            </a:r>
            <a:r>
              <a:rPr lang="zh-CN" altLang="en-US" dirty="0">
                <a:solidFill>
                  <a:prstClr val="black"/>
                </a:solidFill>
                <a:latin typeface="Calibri"/>
                <a:ea typeface="宋体" panose="02010600030101010101" pitchFamily="2" charset="-122"/>
              </a:rPr>
              <a:t>物理存储：</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表划分出的列族对应着物理存储区的</a:t>
            </a:r>
            <a:r>
              <a:rPr lang="en-US" altLang="zh-CN" dirty="0">
                <a:solidFill>
                  <a:prstClr val="black"/>
                </a:solidFill>
                <a:latin typeface="Calibri"/>
                <a:ea typeface="宋体" panose="02010600030101010101" pitchFamily="2" charset="-122"/>
              </a:rPr>
              <a:t>Region</a:t>
            </a:r>
          </a:p>
          <a:p>
            <a:pPr lvl="1" fontAlgn="base">
              <a:spcAft>
                <a:spcPct val="0"/>
              </a:spcAft>
            </a:pPr>
            <a:r>
              <a:rPr lang="zh-CN" altLang="zh-CN" dirty="0">
                <a:solidFill>
                  <a:prstClr val="black"/>
                </a:solidFill>
                <a:latin typeface="Calibri"/>
                <a:ea typeface="宋体" panose="02010600030101010101" pitchFamily="2" charset="-122"/>
              </a:rPr>
              <a:t>列族所包含的列对应着的存储区</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所包含的</a:t>
            </a:r>
            <a:r>
              <a:rPr lang="en-US" altLang="zh-CN" dirty="0">
                <a:solidFill>
                  <a:prstClr val="black"/>
                </a:solidFill>
                <a:latin typeface="Calibri"/>
                <a:ea typeface="宋体" panose="02010600030101010101" pitchFamily="2" charset="-122"/>
              </a:rPr>
              <a:t>Store</a:t>
            </a:r>
          </a:p>
          <a:p>
            <a:pPr lvl="1" fontAlgn="base">
              <a:spcAft>
                <a:spcPct val="0"/>
              </a:spcAft>
            </a:pPr>
            <a:r>
              <a:rPr lang="zh-CN" altLang="zh-CN" dirty="0">
                <a:solidFill>
                  <a:prstClr val="black"/>
                </a:solidFill>
                <a:latin typeface="Calibri"/>
                <a:ea typeface="宋体" panose="02010600030101010101" pitchFamily="2" charset="-122"/>
              </a:rPr>
              <a:t>当增大到一个阀值的时候，</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就会等分成两个新的</a:t>
            </a:r>
            <a:r>
              <a:rPr lang="en-US" altLang="zh-CN" dirty="0">
                <a:solidFill>
                  <a:prstClr val="black"/>
                </a:solidFill>
                <a:latin typeface="Calibri"/>
                <a:ea typeface="宋体" panose="02010600030101010101" pitchFamily="2" charset="-122"/>
              </a:rPr>
              <a:t>Region</a:t>
            </a:r>
            <a:endParaRPr lang="zh-CN"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1167645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39</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寻址机制</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三层机构：</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Zookeeper</a:t>
            </a:r>
            <a:r>
              <a:rPr lang="zh-CN" altLang="zh-CN" dirty="0">
                <a:solidFill>
                  <a:prstClr val="black"/>
                </a:solidFill>
                <a:latin typeface="Calibri"/>
                <a:ea typeface="宋体" panose="02010600030101010101" pitchFamily="2" charset="-122"/>
              </a:rPr>
              <a:t>文件</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-ROOT-</a:t>
            </a:r>
            <a:r>
              <a:rPr lang="zh-CN" altLang="zh-CN" dirty="0">
                <a:solidFill>
                  <a:prstClr val="black"/>
                </a:solidFill>
                <a:latin typeface="Calibri"/>
                <a:ea typeface="宋体" panose="02010600030101010101" pitchFamily="2" charset="-122"/>
              </a:rPr>
              <a:t>表</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.META.</a:t>
            </a:r>
            <a:r>
              <a:rPr lang="zh-CN" altLang="zh-CN" dirty="0">
                <a:solidFill>
                  <a:prstClr val="black"/>
                </a:solidFill>
                <a:latin typeface="Calibri"/>
                <a:ea typeface="宋体" panose="02010600030101010101" pitchFamily="2" charset="-122"/>
              </a:rPr>
              <a:t>表</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客户端</a:t>
            </a:r>
            <a:r>
              <a:rPr lang="zh-CN" altLang="zh-CN" dirty="0">
                <a:solidFill>
                  <a:prstClr val="black"/>
                </a:solidFill>
                <a:latin typeface="Calibri"/>
                <a:ea typeface="宋体" panose="02010600030101010101" pitchFamily="2" charset="-122"/>
              </a:rPr>
              <a:t>从</a:t>
            </a:r>
            <a:r>
              <a:rPr lang="en-US" altLang="zh-CN" dirty="0">
                <a:solidFill>
                  <a:prstClr val="black"/>
                </a:solidFill>
                <a:latin typeface="Calibri"/>
                <a:ea typeface="宋体" panose="02010600030101010101" pitchFamily="2" charset="-122"/>
              </a:rPr>
              <a:t>Zookeeper</a:t>
            </a:r>
            <a:r>
              <a:rPr lang="zh-CN" altLang="zh-CN" dirty="0">
                <a:solidFill>
                  <a:prstClr val="black"/>
                </a:solidFill>
                <a:latin typeface="Calibri"/>
                <a:ea typeface="宋体" panose="02010600030101010101" pitchFamily="2" charset="-122"/>
              </a:rPr>
              <a:t>获得</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的存储位置信息后，直接在</a:t>
            </a:r>
            <a:r>
              <a:rPr lang="en-US" altLang="zh-CN" dirty="0">
                <a:solidFill>
                  <a:prstClr val="black"/>
                </a:solidFill>
                <a:latin typeface="Calibri"/>
                <a:ea typeface="宋体" panose="02010600030101010101" pitchFamily="2" charset="-122"/>
              </a:rPr>
              <a:t>Region Server</a:t>
            </a:r>
            <a:r>
              <a:rPr lang="zh-CN" altLang="zh-CN" dirty="0">
                <a:solidFill>
                  <a:prstClr val="black"/>
                </a:solidFill>
                <a:latin typeface="Calibri"/>
                <a:ea typeface="宋体" panose="02010600030101010101" pitchFamily="2" charset="-122"/>
              </a:rPr>
              <a:t>上读写数据</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流程：</a:t>
            </a:r>
            <a:r>
              <a:rPr lang="en-US" altLang="zh-CN" dirty="0">
                <a:solidFill>
                  <a:prstClr val="black"/>
                </a:solidFill>
                <a:latin typeface="Calibri"/>
                <a:ea typeface="宋体" panose="02010600030101010101" pitchFamily="2" charset="-122"/>
              </a:rPr>
              <a:t>Zookeeper</a:t>
            </a:r>
            <a:r>
              <a:rPr lang="zh-CN" altLang="en-US"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-ROOT-</a:t>
            </a:r>
            <a:r>
              <a:rPr lang="zh-CN" altLang="zh-CN" dirty="0">
                <a:solidFill>
                  <a:prstClr val="black"/>
                </a:solidFill>
                <a:latin typeface="Calibri"/>
                <a:ea typeface="宋体" panose="02010600030101010101" pitchFamily="2" charset="-122"/>
              </a:rPr>
              <a:t>表</a:t>
            </a:r>
            <a:r>
              <a:rPr lang="zh-CN" altLang="en-US"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.META.</a:t>
            </a:r>
            <a:r>
              <a:rPr lang="zh-CN" altLang="zh-CN" dirty="0">
                <a:solidFill>
                  <a:prstClr val="black"/>
                </a:solidFill>
                <a:latin typeface="Calibri"/>
                <a:ea typeface="宋体" panose="02010600030101010101" pitchFamily="2" charset="-122"/>
              </a:rPr>
              <a:t>表</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找到存放用户数据的</a:t>
            </a:r>
            <a:r>
              <a:rPr lang="en-US" altLang="zh-CN" dirty="0">
                <a:solidFill>
                  <a:prstClr val="black"/>
                </a:solidFill>
                <a:latin typeface="Calibri"/>
                <a:ea typeface="宋体" panose="02010600030101010101" pitchFamily="2" charset="-122"/>
              </a:rPr>
              <a:t>Region Server</a:t>
            </a:r>
            <a:r>
              <a:rPr lang="zh-CN" altLang="zh-CN" dirty="0">
                <a:solidFill>
                  <a:prstClr val="black"/>
                </a:solidFill>
                <a:latin typeface="Calibri"/>
                <a:ea typeface="宋体" panose="02010600030101010101" pitchFamily="2" charset="-122"/>
              </a:rPr>
              <a:t>位置</a:t>
            </a:r>
          </a:p>
        </p:txBody>
      </p:sp>
    </p:spTree>
    <p:extLst>
      <p:ext uri="{BB962C8B-B14F-4D97-AF65-F5344CB8AC3E}">
        <p14:creationId xmlns:p14="http://schemas.microsoft.com/office/powerpoint/2010/main" xmlns="" val="1373195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10.1 Hadoop</a:t>
            </a:r>
            <a:r>
              <a:rPr lang="zh-CN" altLang="en-US" dirty="0"/>
              <a:t>总体架构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fontScale="92500" lnSpcReduction="2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集群软件配置：</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主节点运行的程序或进程：</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主节点程序</a:t>
            </a:r>
            <a:r>
              <a:rPr lang="en-US" altLang="zh-CN" dirty="0" err="1">
                <a:solidFill>
                  <a:prstClr val="black"/>
                </a:solidFill>
                <a:latin typeface="Calibri"/>
                <a:ea typeface="宋体" panose="02010600030101010101" pitchFamily="2" charset="-122"/>
              </a:rPr>
              <a:t>Namenode</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err="1">
                <a:solidFill>
                  <a:prstClr val="black"/>
                </a:solidFill>
                <a:latin typeface="Calibri"/>
                <a:ea typeface="宋体" panose="02010600030101010101" pitchFamily="2" charset="-122"/>
              </a:rPr>
              <a:t>Jobtracker</a:t>
            </a:r>
            <a:r>
              <a:rPr lang="en-US" altLang="zh-CN" dirty="0">
                <a:solidFill>
                  <a:prstClr val="black"/>
                </a:solidFill>
                <a:latin typeface="Calibri"/>
                <a:ea typeface="宋体" panose="02010600030101010101" pitchFamily="2" charset="-122"/>
              </a:rPr>
              <a:t> </a:t>
            </a:r>
            <a:r>
              <a:rPr lang="zh-CN" altLang="zh-CN" dirty="0">
                <a:solidFill>
                  <a:prstClr val="black"/>
                </a:solidFill>
                <a:latin typeface="Calibri"/>
                <a:ea typeface="宋体" panose="02010600030101010101" pitchFamily="2" charset="-122"/>
              </a:rPr>
              <a:t>守护进程</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管理集群所用的</a:t>
            </a:r>
            <a:r>
              <a:rPr lang="en-US" altLang="zh-CN" dirty="0">
                <a:solidFill>
                  <a:prstClr val="black"/>
                </a:solidFill>
                <a:latin typeface="Calibri"/>
                <a:ea typeface="宋体" panose="02010600030101010101" pitchFamily="2" charset="-122"/>
              </a:rPr>
              <a:t>Hadoop </a:t>
            </a:r>
            <a:r>
              <a:rPr lang="zh-CN" altLang="zh-CN" dirty="0">
                <a:solidFill>
                  <a:prstClr val="black"/>
                </a:solidFill>
                <a:latin typeface="Calibri"/>
                <a:ea typeface="宋体" panose="02010600030101010101" pitchFamily="2" charset="-122"/>
              </a:rPr>
              <a:t>工具程序和集群监控浏览器</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从节点运行的程序</a:t>
            </a:r>
            <a:r>
              <a:rPr lang="zh-CN" altLang="en-US"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从节点程序</a:t>
            </a:r>
            <a:r>
              <a:rPr lang="en-US" altLang="zh-CN" dirty="0" err="1">
                <a:solidFill>
                  <a:prstClr val="black"/>
                </a:solidFill>
                <a:latin typeface="Calibri"/>
                <a:ea typeface="宋体" panose="02010600030101010101" pitchFamily="2" charset="-122"/>
              </a:rPr>
              <a:t>Datanode</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任务管理进程</a:t>
            </a:r>
            <a:r>
              <a:rPr lang="en-US" altLang="zh-CN" dirty="0" err="1">
                <a:solidFill>
                  <a:prstClr val="black"/>
                </a:solidFill>
                <a:latin typeface="Calibri"/>
                <a:ea typeface="宋体" panose="02010600030101010101" pitchFamily="2" charset="-122"/>
              </a:rPr>
              <a:t>Tasktracker</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区别</a:t>
            </a:r>
            <a:r>
              <a:rPr lang="zh-CN" altLang="zh-CN"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主节点程序提供</a:t>
            </a:r>
            <a:r>
              <a:rPr lang="en-US" altLang="zh-CN" dirty="0">
                <a:solidFill>
                  <a:prstClr val="black"/>
                </a:solidFill>
                <a:latin typeface="Calibri"/>
                <a:ea typeface="宋体" panose="02010600030101010101" pitchFamily="2" charset="-122"/>
              </a:rPr>
              <a:t> Hadoop </a:t>
            </a:r>
            <a:r>
              <a:rPr lang="zh-CN" altLang="zh-CN" dirty="0">
                <a:solidFill>
                  <a:prstClr val="black"/>
                </a:solidFill>
                <a:latin typeface="Calibri"/>
                <a:ea typeface="宋体" panose="02010600030101010101" pitchFamily="2" charset="-122"/>
              </a:rPr>
              <a:t>集群管理、协调和资源调度功能</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从节点程序主要实现</a:t>
            </a:r>
            <a:r>
              <a:rPr lang="en-US" altLang="zh-CN" dirty="0">
                <a:solidFill>
                  <a:prstClr val="black"/>
                </a:solidFill>
                <a:latin typeface="Calibri"/>
                <a:ea typeface="宋体" panose="02010600030101010101" pitchFamily="2" charset="-122"/>
              </a:rPr>
              <a:t> Hadoop </a:t>
            </a:r>
            <a:r>
              <a:rPr lang="zh-CN" altLang="zh-CN" dirty="0">
                <a:solidFill>
                  <a:prstClr val="black"/>
                </a:solidFill>
                <a:latin typeface="Calibri"/>
                <a:ea typeface="宋体" panose="02010600030101010101" pitchFamily="2" charset="-122"/>
              </a:rPr>
              <a:t>文件系统（</a:t>
            </a:r>
            <a:r>
              <a:rPr lang="en-US" altLang="zh-CN" dirty="0">
                <a:solidFill>
                  <a:prstClr val="black"/>
                </a:solidFill>
                <a:latin typeface="Calibri"/>
                <a:ea typeface="宋体" panose="02010600030101010101" pitchFamily="2" charset="-122"/>
              </a:rPr>
              <a:t>HDFS</a:t>
            </a:r>
            <a:r>
              <a:rPr lang="zh-CN" altLang="zh-CN" dirty="0">
                <a:solidFill>
                  <a:prstClr val="black"/>
                </a:solidFill>
                <a:latin typeface="Calibri"/>
                <a:ea typeface="宋体" panose="02010600030101010101" pitchFamily="2" charset="-122"/>
              </a:rPr>
              <a:t>）存储功能和节点数据处理功能。</a:t>
            </a:r>
          </a:p>
        </p:txBody>
      </p:sp>
    </p:spTree>
    <p:extLst>
      <p:ext uri="{BB962C8B-B14F-4D97-AF65-F5344CB8AC3E}">
        <p14:creationId xmlns:p14="http://schemas.microsoft.com/office/powerpoint/2010/main" xmlns="" val="3244291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40</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扫描读取数据</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所有的存储文件被划分成若干个存储块</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存储块在</a:t>
            </a:r>
            <a:r>
              <a:rPr lang="en-US" altLang="zh-CN" dirty="0">
                <a:solidFill>
                  <a:prstClr val="black"/>
                </a:solidFill>
                <a:latin typeface="Calibri"/>
                <a:ea typeface="宋体" panose="02010600030101010101" pitchFamily="2" charset="-122"/>
              </a:rPr>
              <a:t>get</a:t>
            </a:r>
            <a:r>
              <a:rPr lang="zh-CN" altLang="zh-CN" dirty="0">
                <a:solidFill>
                  <a:prstClr val="black"/>
                </a:solidFill>
                <a:latin typeface="Calibri"/>
                <a:ea typeface="宋体" panose="02010600030101010101" pitchFamily="2" charset="-122"/>
              </a:rPr>
              <a:t>或</a:t>
            </a:r>
            <a:r>
              <a:rPr lang="en-US" altLang="zh-CN" dirty="0">
                <a:solidFill>
                  <a:prstClr val="black"/>
                </a:solidFill>
                <a:latin typeface="Calibri"/>
                <a:ea typeface="宋体" panose="02010600030101010101" pitchFamily="2" charset="-122"/>
              </a:rPr>
              <a:t>scan</a:t>
            </a:r>
            <a:r>
              <a:rPr lang="zh-CN" altLang="zh-CN" dirty="0">
                <a:solidFill>
                  <a:prstClr val="black"/>
                </a:solidFill>
                <a:latin typeface="Calibri"/>
                <a:ea typeface="宋体" panose="02010600030101010101" pitchFamily="2" charset="-122"/>
              </a:rPr>
              <a:t>操作时会加载到内存中</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HBase</a:t>
            </a:r>
            <a:r>
              <a:rPr lang="zh-CN" altLang="zh-CN" dirty="0">
                <a:solidFill>
                  <a:prstClr val="black"/>
                </a:solidFill>
                <a:latin typeface="Calibri"/>
                <a:ea typeface="宋体" panose="02010600030101010101" pitchFamily="2" charset="-122"/>
              </a:rPr>
              <a:t>顺序地读取一个数据块到内存缓存中</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再读取相邻数据时从内存中读取而不需要读磁盘</a:t>
            </a:r>
          </a:p>
        </p:txBody>
      </p:sp>
    </p:spTree>
    <p:extLst>
      <p:ext uri="{BB962C8B-B14F-4D97-AF65-F5344CB8AC3E}">
        <p14:creationId xmlns:p14="http://schemas.microsoft.com/office/powerpoint/2010/main" xmlns="" val="3155703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41</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fontScale="70000" lnSpcReduction="2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写数据</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Client</a:t>
            </a:r>
            <a:r>
              <a:rPr lang="zh-CN" altLang="zh-CN" dirty="0">
                <a:solidFill>
                  <a:prstClr val="black"/>
                </a:solidFill>
                <a:latin typeface="Calibri"/>
                <a:ea typeface="宋体" panose="02010600030101010101" pitchFamily="2" charset="-122"/>
              </a:rPr>
              <a:t>向</a:t>
            </a:r>
            <a:r>
              <a:rPr lang="en-US" altLang="zh-CN" dirty="0">
                <a:solidFill>
                  <a:prstClr val="black"/>
                </a:solidFill>
                <a:latin typeface="Calibri"/>
                <a:ea typeface="宋体" panose="02010600030101010101" pitchFamily="2" charset="-122"/>
              </a:rPr>
              <a:t>Region Server</a:t>
            </a:r>
            <a:r>
              <a:rPr lang="zh-CN" altLang="zh-CN" dirty="0">
                <a:solidFill>
                  <a:prstClr val="black"/>
                </a:solidFill>
                <a:latin typeface="Calibri"/>
                <a:ea typeface="宋体" panose="02010600030101010101" pitchFamily="2" charset="-122"/>
              </a:rPr>
              <a:t>提交写数据请求；</a:t>
            </a:r>
          </a:p>
          <a:p>
            <a:pPr fontAlgn="base">
              <a:spcAft>
                <a:spcPct val="0"/>
              </a:spcAft>
            </a:pPr>
            <a:r>
              <a:rPr lang="en-US" altLang="zh-CN" dirty="0">
                <a:solidFill>
                  <a:prstClr val="black"/>
                </a:solidFill>
                <a:latin typeface="Calibri"/>
                <a:ea typeface="宋体" panose="02010600030101010101" pitchFamily="2" charset="-122"/>
              </a:rPr>
              <a:t>Region Server</a:t>
            </a:r>
            <a:r>
              <a:rPr lang="zh-CN" altLang="zh-CN" dirty="0">
                <a:solidFill>
                  <a:prstClr val="black"/>
                </a:solidFill>
                <a:latin typeface="Calibri"/>
                <a:ea typeface="宋体" panose="02010600030101010101" pitchFamily="2" charset="-122"/>
              </a:rPr>
              <a:t>找到目标</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检查数据是否</a:t>
            </a:r>
            <a:r>
              <a:rPr lang="en-US" altLang="zh-CN" dirty="0">
                <a:solidFill>
                  <a:prstClr val="black"/>
                </a:solidFill>
                <a:latin typeface="Calibri"/>
                <a:ea typeface="宋体" panose="02010600030101010101" pitchFamily="2" charset="-122"/>
              </a:rPr>
              <a:t>schema</a:t>
            </a:r>
            <a:r>
              <a:rPr lang="zh-CN" altLang="zh-CN" dirty="0">
                <a:solidFill>
                  <a:prstClr val="black"/>
                </a:solidFill>
                <a:latin typeface="Calibri"/>
                <a:ea typeface="宋体" panose="02010600030101010101" pitchFamily="2" charset="-122"/>
              </a:rPr>
              <a:t>一致；</a:t>
            </a:r>
          </a:p>
          <a:p>
            <a:pPr fontAlgn="base">
              <a:spcAft>
                <a:spcPct val="0"/>
              </a:spcAft>
            </a:pPr>
            <a:r>
              <a:rPr lang="zh-CN" altLang="zh-CN" dirty="0">
                <a:solidFill>
                  <a:prstClr val="black"/>
                </a:solidFill>
                <a:latin typeface="Calibri"/>
                <a:ea typeface="宋体" panose="02010600030101010101" pitchFamily="2" charset="-122"/>
              </a:rPr>
              <a:t>如果客户端没有指定版本，则获取当前系统时间作为数据版本；</a:t>
            </a:r>
          </a:p>
          <a:p>
            <a:pPr fontAlgn="base">
              <a:spcAft>
                <a:spcPct val="0"/>
              </a:spcAft>
            </a:pPr>
            <a:r>
              <a:rPr lang="zh-CN" altLang="zh-CN" dirty="0">
                <a:solidFill>
                  <a:prstClr val="black"/>
                </a:solidFill>
                <a:latin typeface="Calibri"/>
                <a:ea typeface="宋体" panose="02010600030101010101" pitchFamily="2" charset="-122"/>
              </a:rPr>
              <a:t>将数据更新写入</a:t>
            </a:r>
            <a:r>
              <a:rPr lang="en-US" altLang="zh-CN" dirty="0" err="1">
                <a:solidFill>
                  <a:prstClr val="black"/>
                </a:solidFill>
                <a:latin typeface="Calibri"/>
                <a:ea typeface="宋体" panose="02010600030101010101" pitchFamily="2" charset="-122"/>
              </a:rPr>
              <a:t>HLog</a:t>
            </a:r>
            <a:r>
              <a:rPr lang="zh-CN" altLang="zh-CN"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WAL</a:t>
            </a:r>
            <a:r>
              <a:rPr lang="zh-CN" altLang="zh-CN" dirty="0">
                <a:solidFill>
                  <a:prstClr val="black"/>
                </a:solidFill>
                <a:latin typeface="Calibri"/>
                <a:ea typeface="宋体" panose="02010600030101010101" pitchFamily="2" charset="-122"/>
              </a:rPr>
              <a:t>），只有</a:t>
            </a:r>
            <a:r>
              <a:rPr lang="en-US" altLang="zh-CN" dirty="0" err="1">
                <a:solidFill>
                  <a:prstClr val="black"/>
                </a:solidFill>
                <a:latin typeface="Calibri"/>
                <a:ea typeface="宋体" panose="02010600030101010101" pitchFamily="2" charset="-122"/>
              </a:rPr>
              <a:t>HLog</a:t>
            </a:r>
            <a:r>
              <a:rPr lang="zh-CN" altLang="zh-CN" dirty="0">
                <a:solidFill>
                  <a:prstClr val="black"/>
                </a:solidFill>
                <a:latin typeface="Calibri"/>
                <a:ea typeface="宋体" panose="02010600030101010101" pitchFamily="2" charset="-122"/>
              </a:rPr>
              <a:t>写入完成之后，</a:t>
            </a:r>
            <a:r>
              <a:rPr lang="en-US" altLang="zh-CN" dirty="0">
                <a:solidFill>
                  <a:prstClr val="black"/>
                </a:solidFill>
                <a:latin typeface="Calibri"/>
                <a:ea typeface="宋体" panose="02010600030101010101" pitchFamily="2" charset="-122"/>
              </a:rPr>
              <a:t>commit()</a:t>
            </a:r>
            <a:r>
              <a:rPr lang="zh-CN" altLang="zh-CN" dirty="0">
                <a:solidFill>
                  <a:prstClr val="black"/>
                </a:solidFill>
                <a:latin typeface="Calibri"/>
                <a:ea typeface="宋体" panose="02010600030101010101" pitchFamily="2" charset="-122"/>
              </a:rPr>
              <a:t>才返回给客户端；</a:t>
            </a:r>
          </a:p>
          <a:p>
            <a:pPr fontAlgn="base">
              <a:spcAft>
                <a:spcPct val="0"/>
              </a:spcAft>
            </a:pPr>
            <a:r>
              <a:rPr lang="zh-CN" altLang="zh-CN" dirty="0">
                <a:solidFill>
                  <a:prstClr val="black"/>
                </a:solidFill>
                <a:latin typeface="Calibri"/>
                <a:ea typeface="宋体" panose="02010600030101010101" pitchFamily="2" charset="-122"/>
              </a:rPr>
              <a:t>将数据更新写入</a:t>
            </a:r>
            <a:r>
              <a:rPr lang="en-US" altLang="zh-CN" dirty="0" err="1">
                <a:solidFill>
                  <a:prstClr val="black"/>
                </a:solidFill>
                <a:latin typeface="Calibri"/>
                <a:ea typeface="宋体" panose="02010600030101010101" pitchFamily="2" charset="-122"/>
              </a:rPr>
              <a:t>MemStore</a:t>
            </a:r>
            <a:r>
              <a:rPr lang="zh-CN" altLang="zh-CN" dirty="0">
                <a:solidFill>
                  <a:prstClr val="black"/>
                </a:solidFill>
                <a:latin typeface="Calibri"/>
                <a:ea typeface="宋体" panose="02010600030101010101" pitchFamily="2" charset="-122"/>
              </a:rPr>
              <a:t>；</a:t>
            </a:r>
          </a:p>
          <a:p>
            <a:pPr fontAlgn="base">
              <a:spcAft>
                <a:spcPct val="0"/>
              </a:spcAft>
            </a:pPr>
            <a:r>
              <a:rPr lang="zh-CN" altLang="zh-CN" dirty="0">
                <a:solidFill>
                  <a:prstClr val="black"/>
                </a:solidFill>
                <a:latin typeface="Calibri"/>
                <a:ea typeface="宋体" panose="02010600030101010101" pitchFamily="2" charset="-122"/>
              </a:rPr>
              <a:t>判断</a:t>
            </a:r>
            <a:r>
              <a:rPr lang="en-US" altLang="zh-CN" dirty="0" err="1">
                <a:solidFill>
                  <a:prstClr val="black"/>
                </a:solidFill>
                <a:latin typeface="Calibri"/>
                <a:ea typeface="宋体" panose="02010600030101010101" pitchFamily="2" charset="-122"/>
              </a:rPr>
              <a:t>MemStore</a:t>
            </a:r>
            <a:r>
              <a:rPr lang="zh-CN" altLang="zh-CN" dirty="0">
                <a:solidFill>
                  <a:prstClr val="black"/>
                </a:solidFill>
                <a:latin typeface="Calibri"/>
                <a:ea typeface="宋体" panose="02010600030101010101" pitchFamily="2" charset="-122"/>
              </a:rPr>
              <a:t>的是否需要</a:t>
            </a:r>
            <a:r>
              <a:rPr lang="en-US" altLang="zh-CN" dirty="0">
                <a:solidFill>
                  <a:prstClr val="black"/>
                </a:solidFill>
                <a:latin typeface="Calibri"/>
                <a:ea typeface="宋体" panose="02010600030101010101" pitchFamily="2" charset="-122"/>
              </a:rPr>
              <a:t>flush</a:t>
            </a:r>
            <a:r>
              <a:rPr lang="zh-CN" altLang="zh-CN" dirty="0">
                <a:solidFill>
                  <a:prstClr val="black"/>
                </a:solidFill>
                <a:latin typeface="Calibri"/>
                <a:ea typeface="宋体" panose="02010600030101010101" pitchFamily="2" charset="-122"/>
              </a:rPr>
              <a:t>为</a:t>
            </a: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，若是，则</a:t>
            </a:r>
            <a:r>
              <a:rPr lang="en-US" altLang="zh-CN" dirty="0">
                <a:solidFill>
                  <a:prstClr val="black"/>
                </a:solidFill>
                <a:latin typeface="Calibri"/>
                <a:ea typeface="宋体" panose="02010600030101010101" pitchFamily="2" charset="-122"/>
              </a:rPr>
              <a:t>flush</a:t>
            </a:r>
            <a:r>
              <a:rPr lang="zh-CN" altLang="zh-CN" dirty="0">
                <a:solidFill>
                  <a:prstClr val="black"/>
                </a:solidFill>
                <a:latin typeface="Calibri"/>
                <a:ea typeface="宋体" panose="02010600030101010101" pitchFamily="2" charset="-122"/>
              </a:rPr>
              <a:t>生成一个新</a:t>
            </a:r>
            <a:r>
              <a:rPr lang="en-US" altLang="zh-CN" dirty="0" err="1">
                <a:solidFill>
                  <a:prstClr val="black"/>
                </a:solidFill>
                <a:latin typeface="Calibri"/>
                <a:ea typeface="宋体" panose="02010600030101010101" pitchFamily="2" charset="-122"/>
              </a:rPr>
              <a:t>StoreFile</a:t>
            </a:r>
            <a:r>
              <a:rPr lang="en-US" altLang="zh-CN" dirty="0">
                <a:solidFill>
                  <a:prstClr val="black"/>
                </a:solidFill>
                <a:latin typeface="Calibri"/>
                <a:ea typeface="宋体" panose="02010600030101010101" pitchFamily="2" charset="-122"/>
              </a:rPr>
              <a:t>;</a:t>
            </a:r>
            <a:endParaRPr lang="zh-CN"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数目增长到一定阈值，触发</a:t>
            </a:r>
            <a:r>
              <a:rPr lang="en-US" altLang="zh-CN" dirty="0">
                <a:solidFill>
                  <a:prstClr val="black"/>
                </a:solidFill>
                <a:latin typeface="Calibri"/>
                <a:ea typeface="宋体" panose="02010600030101010101" pitchFamily="2" charset="-122"/>
              </a:rPr>
              <a:t>compact</a:t>
            </a:r>
            <a:r>
              <a:rPr lang="zh-CN" altLang="zh-CN" dirty="0">
                <a:solidFill>
                  <a:prstClr val="black"/>
                </a:solidFill>
                <a:latin typeface="Calibri"/>
                <a:ea typeface="宋体" panose="02010600030101010101" pitchFamily="2" charset="-122"/>
              </a:rPr>
              <a:t>合并操作，多个</a:t>
            </a: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合并成一个</a:t>
            </a: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，同时进行版本合并和数据删除；</a:t>
            </a:r>
          </a:p>
          <a:p>
            <a:pPr fontAlgn="base">
              <a:spcAft>
                <a:spcPct val="0"/>
              </a:spcAft>
            </a:pPr>
            <a:r>
              <a:rPr lang="zh-CN" altLang="zh-CN" dirty="0">
                <a:solidFill>
                  <a:prstClr val="black"/>
                </a:solidFill>
                <a:latin typeface="Calibri"/>
                <a:ea typeface="宋体" panose="02010600030101010101" pitchFamily="2" charset="-122"/>
              </a:rPr>
              <a:t>若单个</a:t>
            </a: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大小超过一定阈值，触发</a:t>
            </a:r>
            <a:r>
              <a:rPr lang="en-US" altLang="zh-CN" dirty="0">
                <a:solidFill>
                  <a:prstClr val="black"/>
                </a:solidFill>
                <a:latin typeface="Calibri"/>
                <a:ea typeface="宋体" panose="02010600030101010101" pitchFamily="2" charset="-122"/>
              </a:rPr>
              <a:t>split</a:t>
            </a:r>
            <a:r>
              <a:rPr lang="zh-CN" altLang="zh-CN" dirty="0">
                <a:solidFill>
                  <a:prstClr val="black"/>
                </a:solidFill>
                <a:latin typeface="Calibri"/>
                <a:ea typeface="宋体" panose="02010600030101010101" pitchFamily="2" charset="-122"/>
              </a:rPr>
              <a:t>操作，把当前</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拆分成</a:t>
            </a:r>
            <a:r>
              <a:rPr lang="en-US" altLang="zh-CN" dirty="0">
                <a:solidFill>
                  <a:prstClr val="black"/>
                </a:solidFill>
                <a:latin typeface="Calibri"/>
                <a:ea typeface="宋体" panose="02010600030101010101" pitchFamily="2" charset="-122"/>
              </a:rPr>
              <a:t>2</a:t>
            </a:r>
            <a:r>
              <a:rPr lang="zh-CN" altLang="zh-CN" dirty="0">
                <a:solidFill>
                  <a:prstClr val="black"/>
                </a:solidFill>
                <a:latin typeface="Calibri"/>
                <a:ea typeface="宋体" panose="02010600030101010101" pitchFamily="2" charset="-122"/>
              </a:rPr>
              <a:t>个子</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，原来的</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会下线，新分出的</a:t>
            </a:r>
            <a:r>
              <a:rPr lang="en-US" altLang="zh-CN" dirty="0">
                <a:solidFill>
                  <a:prstClr val="black"/>
                </a:solidFill>
                <a:latin typeface="Calibri"/>
                <a:ea typeface="宋体" panose="02010600030101010101" pitchFamily="2" charset="-122"/>
              </a:rPr>
              <a:t>2</a:t>
            </a:r>
            <a:r>
              <a:rPr lang="zh-CN" altLang="zh-CN" dirty="0">
                <a:solidFill>
                  <a:prstClr val="black"/>
                </a:solidFill>
                <a:latin typeface="Calibri"/>
                <a:ea typeface="宋体" panose="02010600030101010101" pitchFamily="2" charset="-122"/>
              </a:rPr>
              <a:t>个子</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会被</a:t>
            </a:r>
            <a:r>
              <a:rPr lang="en-US" altLang="zh-CN" dirty="0">
                <a:solidFill>
                  <a:prstClr val="black"/>
                </a:solidFill>
                <a:latin typeface="Calibri"/>
                <a:ea typeface="宋体" panose="02010600030101010101" pitchFamily="2" charset="-122"/>
              </a:rPr>
              <a:t>Master</a:t>
            </a:r>
            <a:r>
              <a:rPr lang="zh-CN" altLang="zh-CN" dirty="0">
                <a:solidFill>
                  <a:prstClr val="black"/>
                </a:solidFill>
                <a:latin typeface="Calibri"/>
                <a:ea typeface="宋体" panose="02010600030101010101" pitchFamily="2" charset="-122"/>
              </a:rPr>
              <a:t>重新分配到相应的</a:t>
            </a:r>
            <a:r>
              <a:rPr lang="en-US" altLang="zh-CN" dirty="0">
                <a:solidFill>
                  <a:prstClr val="black"/>
                </a:solidFill>
                <a:latin typeface="Calibri"/>
                <a:ea typeface="宋体" panose="02010600030101010101" pitchFamily="2" charset="-122"/>
              </a:rPr>
              <a:t>Region Server</a:t>
            </a:r>
            <a:r>
              <a:rPr lang="zh-CN" altLang="zh-CN" dirty="0">
                <a:solidFill>
                  <a:prstClr val="black"/>
                </a:solidFill>
                <a:latin typeface="Calibri"/>
                <a:ea typeface="宋体" panose="02010600030101010101" pitchFamily="2" charset="-122"/>
              </a:rPr>
              <a:t>上</a:t>
            </a:r>
          </a:p>
        </p:txBody>
      </p:sp>
    </p:spTree>
    <p:extLst>
      <p:ext uri="{BB962C8B-B14F-4D97-AF65-F5344CB8AC3E}">
        <p14:creationId xmlns:p14="http://schemas.microsoft.com/office/powerpoint/2010/main" xmlns="" val="3311161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42</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更新表</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首先写入</a:t>
            </a:r>
            <a:r>
              <a:rPr lang="en-US" altLang="zh-CN" dirty="0" err="1">
                <a:solidFill>
                  <a:prstClr val="black"/>
                </a:solidFill>
                <a:latin typeface="Calibri"/>
                <a:ea typeface="宋体" panose="02010600030101010101" pitchFamily="2" charset="-122"/>
              </a:rPr>
              <a:t>HLog</a:t>
            </a:r>
            <a:r>
              <a:rPr lang="zh-CN" altLang="zh-CN" dirty="0">
                <a:solidFill>
                  <a:prstClr val="black"/>
                </a:solidFill>
                <a:latin typeface="Calibri"/>
                <a:ea typeface="宋体" panose="02010600030101010101" pitchFamily="2" charset="-122"/>
              </a:rPr>
              <a:t>和</a:t>
            </a:r>
            <a:r>
              <a:rPr lang="en-US" altLang="zh-CN" dirty="0" err="1">
                <a:solidFill>
                  <a:prstClr val="black"/>
                </a:solidFill>
                <a:latin typeface="Calibri"/>
                <a:ea typeface="宋体" panose="02010600030101010101" pitchFamily="2" charset="-122"/>
              </a:rPr>
              <a:t>MemStore</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MemStore</a:t>
            </a:r>
            <a:r>
              <a:rPr lang="zh-CN" altLang="zh-CN" dirty="0">
                <a:solidFill>
                  <a:prstClr val="black"/>
                </a:solidFill>
                <a:latin typeface="Calibri"/>
                <a:ea typeface="宋体" panose="02010600030101010101" pitchFamily="2" charset="-122"/>
              </a:rPr>
              <a:t>中的数据是排序的</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当</a:t>
            </a:r>
            <a:r>
              <a:rPr lang="en-US" altLang="zh-CN" dirty="0" err="1">
                <a:solidFill>
                  <a:prstClr val="black"/>
                </a:solidFill>
                <a:latin typeface="Calibri"/>
                <a:ea typeface="宋体" panose="02010600030101010101" pitchFamily="2" charset="-122"/>
              </a:rPr>
              <a:t>MemStore</a:t>
            </a:r>
            <a:r>
              <a:rPr lang="zh-CN" altLang="zh-CN" dirty="0">
                <a:solidFill>
                  <a:prstClr val="black"/>
                </a:solidFill>
                <a:latin typeface="Calibri"/>
                <a:ea typeface="宋体" panose="02010600030101010101" pitchFamily="2" charset="-122"/>
              </a:rPr>
              <a:t>累计到一定阈值时</a:t>
            </a:r>
            <a:r>
              <a:rPr lang="zh-CN" altLang="en-US"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创建一个新的</a:t>
            </a:r>
            <a:r>
              <a:rPr lang="en-US" altLang="zh-CN" dirty="0" err="1">
                <a:solidFill>
                  <a:prstClr val="black"/>
                </a:solidFill>
                <a:latin typeface="Calibri"/>
                <a:ea typeface="宋体" panose="02010600030101010101" pitchFamily="2" charset="-122"/>
              </a:rPr>
              <a:t>MemStore</a:t>
            </a:r>
            <a:r>
              <a:rPr lang="zh-CN" altLang="zh-CN"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将老的</a:t>
            </a:r>
            <a:r>
              <a:rPr lang="en-US" altLang="zh-CN" dirty="0" err="1">
                <a:solidFill>
                  <a:prstClr val="black"/>
                </a:solidFill>
                <a:latin typeface="Calibri"/>
                <a:ea typeface="宋体" panose="02010600030101010101" pitchFamily="2" charset="-122"/>
              </a:rPr>
              <a:t>MemStore</a:t>
            </a:r>
            <a:r>
              <a:rPr lang="zh-CN" altLang="zh-CN" dirty="0">
                <a:solidFill>
                  <a:prstClr val="black"/>
                </a:solidFill>
                <a:latin typeface="Calibri"/>
                <a:ea typeface="宋体" panose="02010600030101010101" pitchFamily="2" charset="-122"/>
              </a:rPr>
              <a:t>添加到</a:t>
            </a:r>
            <a:r>
              <a:rPr lang="en-US" altLang="zh-CN" dirty="0">
                <a:solidFill>
                  <a:prstClr val="black"/>
                </a:solidFill>
                <a:latin typeface="Calibri"/>
                <a:ea typeface="宋体" panose="02010600030101010101" pitchFamily="2" charset="-122"/>
              </a:rPr>
              <a:t>flush</a:t>
            </a:r>
            <a:r>
              <a:rPr lang="zh-CN" altLang="zh-CN" dirty="0">
                <a:solidFill>
                  <a:prstClr val="black"/>
                </a:solidFill>
                <a:latin typeface="Calibri"/>
                <a:ea typeface="宋体" panose="02010600030101010101" pitchFamily="2" charset="-122"/>
              </a:rPr>
              <a:t>队列，由单独的线程刷写到磁盘上，成为一个新</a:t>
            </a:r>
            <a:r>
              <a:rPr lang="en-US" altLang="zh-CN" dirty="0" err="1">
                <a:solidFill>
                  <a:prstClr val="black"/>
                </a:solidFill>
                <a:latin typeface="Calibri"/>
                <a:ea typeface="宋体" panose="02010600030101010101" pitchFamily="2" charset="-122"/>
              </a:rPr>
              <a:t>StoreFile</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系统在</a:t>
            </a:r>
            <a:r>
              <a:rPr lang="en-US" altLang="zh-CN" dirty="0" err="1">
                <a:solidFill>
                  <a:prstClr val="black"/>
                </a:solidFill>
                <a:latin typeface="Calibri"/>
                <a:ea typeface="宋体" panose="02010600030101010101" pitchFamily="2" charset="-122"/>
              </a:rPr>
              <a:t>HLog</a:t>
            </a:r>
            <a:r>
              <a:rPr lang="zh-CN" altLang="zh-CN" dirty="0">
                <a:solidFill>
                  <a:prstClr val="black"/>
                </a:solidFill>
                <a:latin typeface="Calibri"/>
                <a:ea typeface="宋体" panose="02010600030101010101" pitchFamily="2" charset="-122"/>
              </a:rPr>
              <a:t>中记录一个检查点，表示这个时刻前的变更已持久化</a:t>
            </a:r>
          </a:p>
        </p:txBody>
      </p:sp>
    </p:spTree>
    <p:extLst>
      <p:ext uri="{BB962C8B-B14F-4D97-AF65-F5344CB8AC3E}">
        <p14:creationId xmlns:p14="http://schemas.microsoft.com/office/powerpoint/2010/main" xmlns="" val="562374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43</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预防数据丢失</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每个</a:t>
            </a:r>
            <a:r>
              <a:rPr lang="en-US" altLang="zh-CN" dirty="0">
                <a:solidFill>
                  <a:prstClr val="black"/>
                </a:solidFill>
                <a:latin typeface="Calibri"/>
                <a:ea typeface="宋体" panose="02010600030101010101" pitchFamily="2" charset="-122"/>
              </a:rPr>
              <a:t>Region</a:t>
            </a:r>
            <a:r>
              <a:rPr lang="zh-CN" altLang="zh-CN" dirty="0">
                <a:solidFill>
                  <a:prstClr val="black"/>
                </a:solidFill>
                <a:latin typeface="Calibri"/>
                <a:ea typeface="宋体" panose="02010600030101010101" pitchFamily="2" charset="-122"/>
              </a:rPr>
              <a:t>服务器都有一个自己的</a:t>
            </a:r>
            <a:r>
              <a:rPr lang="en-US" altLang="zh-CN" dirty="0" err="1">
                <a:solidFill>
                  <a:prstClr val="black"/>
                </a:solidFill>
                <a:latin typeface="Calibri"/>
                <a:ea typeface="宋体" panose="02010600030101010101" pitchFamily="2" charset="-122"/>
              </a:rPr>
              <a:t>HLog</a:t>
            </a:r>
            <a:r>
              <a:rPr lang="en-US" altLang="zh-CN" dirty="0">
                <a:solidFill>
                  <a:prstClr val="black"/>
                </a:solidFill>
                <a:latin typeface="Calibri"/>
                <a:ea typeface="宋体" panose="02010600030101010101" pitchFamily="2" charset="-122"/>
              </a:rPr>
              <a:t> </a:t>
            </a:r>
            <a:r>
              <a:rPr lang="zh-CN" altLang="zh-CN" dirty="0">
                <a:solidFill>
                  <a:prstClr val="black"/>
                </a:solidFill>
                <a:latin typeface="Calibri"/>
                <a:ea typeface="宋体" panose="02010600030101010101" pitchFamily="2" charset="-122"/>
              </a:rPr>
              <a:t>文件</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每次启动都检查</a:t>
            </a:r>
            <a:r>
              <a:rPr lang="en-US" altLang="zh-CN" dirty="0" err="1">
                <a:solidFill>
                  <a:prstClr val="black"/>
                </a:solidFill>
                <a:latin typeface="Calibri"/>
                <a:ea typeface="宋体" panose="02010600030101010101" pitchFamily="2" charset="-122"/>
              </a:rPr>
              <a:t>HLog</a:t>
            </a:r>
            <a:r>
              <a:rPr lang="zh-CN" altLang="zh-CN" dirty="0">
                <a:solidFill>
                  <a:prstClr val="black"/>
                </a:solidFill>
                <a:latin typeface="Calibri"/>
                <a:ea typeface="宋体" panose="02010600030101010101" pitchFamily="2" charset="-122"/>
              </a:rPr>
              <a:t>文件，确认最近一次执行缓存刷新操作之后是否发生新的写入操作</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发现更新</a:t>
            </a:r>
            <a:r>
              <a:rPr lang="zh-CN" altLang="en-US" dirty="0">
                <a:solidFill>
                  <a:prstClr val="black"/>
                </a:solidFill>
                <a:latin typeface="Calibri"/>
                <a:ea typeface="宋体" panose="02010600030101010101" pitchFamily="2" charset="-122"/>
              </a:rPr>
              <a:t>时：</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写入</a:t>
            </a:r>
            <a:r>
              <a:rPr lang="en-US" altLang="zh-CN" dirty="0" err="1">
                <a:solidFill>
                  <a:prstClr val="black"/>
                </a:solidFill>
                <a:latin typeface="Calibri"/>
                <a:ea typeface="宋体" panose="02010600030101010101" pitchFamily="2" charset="-122"/>
              </a:rPr>
              <a:t>MemStore</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刷写到</a:t>
            </a:r>
            <a:r>
              <a:rPr lang="en-US" altLang="zh-CN" dirty="0" err="1">
                <a:solidFill>
                  <a:prstClr val="black"/>
                </a:solidFill>
                <a:latin typeface="Calibri"/>
                <a:ea typeface="宋体" panose="02010600030101010101" pitchFamily="2" charset="-122"/>
              </a:rPr>
              <a:t>StoreFile</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删除旧的</a:t>
            </a:r>
            <a:r>
              <a:rPr lang="en-US" altLang="zh-CN" dirty="0" err="1">
                <a:solidFill>
                  <a:prstClr val="black"/>
                </a:solidFill>
                <a:latin typeface="Calibri"/>
                <a:ea typeface="宋体" panose="02010600030101010101" pitchFamily="2" charset="-122"/>
              </a:rPr>
              <a:t>Hlog</a:t>
            </a:r>
            <a:r>
              <a:rPr lang="zh-CN" altLang="zh-CN" dirty="0">
                <a:solidFill>
                  <a:prstClr val="black"/>
                </a:solidFill>
                <a:latin typeface="Calibri"/>
                <a:ea typeface="宋体" panose="02010600030101010101" pitchFamily="2" charset="-122"/>
              </a:rPr>
              <a:t>文件，开始为用户提供服务</a:t>
            </a:r>
          </a:p>
        </p:txBody>
      </p:sp>
    </p:spTree>
    <p:extLst>
      <p:ext uri="{BB962C8B-B14F-4D97-AF65-F5344CB8AC3E}">
        <p14:creationId xmlns:p14="http://schemas.microsoft.com/office/powerpoint/2010/main" xmlns="" val="496053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44</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StoreFile</a:t>
            </a:r>
            <a:r>
              <a:rPr lang="zh-CN" altLang="en-US" b="1" dirty="0">
                <a:solidFill>
                  <a:prstClr val="black"/>
                </a:solidFill>
                <a:latin typeface="Calibri"/>
                <a:ea typeface="宋体" panose="02010600030101010101" pitchFamily="2" charset="-122"/>
              </a:rPr>
              <a:t>合并与分裂</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合并：</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时机：</a:t>
            </a:r>
            <a:r>
              <a:rPr lang="zh-CN" altLang="zh-CN" dirty="0">
                <a:solidFill>
                  <a:prstClr val="black"/>
                </a:solidFill>
                <a:latin typeface="Calibri"/>
                <a:ea typeface="宋体" panose="02010600030101010101" pitchFamily="2" charset="-122"/>
              </a:rPr>
              <a:t>当一个</a:t>
            </a:r>
            <a:r>
              <a:rPr lang="en-US" altLang="zh-CN" dirty="0">
                <a:solidFill>
                  <a:prstClr val="black"/>
                </a:solidFill>
                <a:latin typeface="Calibri"/>
                <a:ea typeface="宋体" panose="02010600030101010101" pitchFamily="2" charset="-122"/>
              </a:rPr>
              <a:t>Store</a:t>
            </a:r>
            <a:r>
              <a:rPr lang="zh-CN" altLang="zh-CN" dirty="0">
                <a:solidFill>
                  <a:prstClr val="black"/>
                </a:solidFill>
                <a:latin typeface="Calibri"/>
                <a:ea typeface="宋体" panose="02010600030101010101" pitchFamily="2" charset="-122"/>
              </a:rPr>
              <a:t>中的</a:t>
            </a: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达到一定的阈值</a:t>
            </a:r>
            <a:r>
              <a:rPr lang="zh-CN" altLang="en-US" dirty="0">
                <a:solidFill>
                  <a:prstClr val="black"/>
                </a:solidFill>
                <a:latin typeface="Calibri"/>
                <a:ea typeface="宋体" panose="02010600030101010101" pitchFamily="2" charset="-122"/>
              </a:rPr>
              <a:t>时</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操作：将</a:t>
            </a:r>
            <a:r>
              <a:rPr lang="zh-CN" altLang="zh-CN" dirty="0">
                <a:solidFill>
                  <a:prstClr val="black"/>
                </a:solidFill>
                <a:latin typeface="Calibri"/>
                <a:ea typeface="宋体" panose="02010600030101010101" pitchFamily="2" charset="-122"/>
              </a:rPr>
              <a:t>同一个</a:t>
            </a:r>
            <a:r>
              <a:rPr lang="en-US" altLang="zh-CN" dirty="0">
                <a:solidFill>
                  <a:prstClr val="black"/>
                </a:solidFill>
                <a:latin typeface="Calibri"/>
                <a:ea typeface="宋体" panose="02010600030101010101" pitchFamily="2" charset="-122"/>
              </a:rPr>
              <a:t>key</a:t>
            </a:r>
            <a:r>
              <a:rPr lang="zh-CN" altLang="zh-CN" dirty="0">
                <a:solidFill>
                  <a:prstClr val="black"/>
                </a:solidFill>
                <a:latin typeface="Calibri"/>
                <a:ea typeface="宋体" panose="02010600030101010101" pitchFamily="2" charset="-122"/>
              </a:rPr>
              <a:t>的修改合并到一起，形成一个大的</a:t>
            </a:r>
            <a:r>
              <a:rPr lang="en-US" altLang="zh-CN" dirty="0" err="1">
                <a:solidFill>
                  <a:prstClr val="black"/>
                </a:solidFill>
                <a:latin typeface="Calibri"/>
                <a:ea typeface="宋体" panose="02010600030101010101" pitchFamily="2" charset="-122"/>
              </a:rPr>
              <a:t>StoreFile</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分裂：</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时机：</a:t>
            </a:r>
            <a:r>
              <a:rPr lang="zh-CN" altLang="zh-CN" dirty="0">
                <a:solidFill>
                  <a:prstClr val="black"/>
                </a:solidFill>
                <a:latin typeface="Calibri"/>
                <a:ea typeface="宋体" panose="02010600030101010101" pitchFamily="2" charset="-122"/>
              </a:rPr>
              <a:t>当</a:t>
            </a: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的大小达到一定阈值后</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操作：</a:t>
            </a:r>
            <a:r>
              <a:rPr lang="zh-CN" altLang="zh-CN" dirty="0">
                <a:solidFill>
                  <a:prstClr val="black"/>
                </a:solidFill>
                <a:latin typeface="Calibri"/>
                <a:ea typeface="宋体" panose="02010600030101010101" pitchFamily="2" charset="-122"/>
              </a:rPr>
              <a:t>等分为两个</a:t>
            </a:r>
            <a:r>
              <a:rPr lang="en-US" altLang="zh-CN" dirty="0" err="1">
                <a:solidFill>
                  <a:prstClr val="black"/>
                </a:solidFill>
                <a:latin typeface="Calibri"/>
                <a:ea typeface="宋体" panose="02010600030101010101" pitchFamily="2" charset="-122"/>
              </a:rPr>
              <a:t>StoreFile</a:t>
            </a:r>
            <a:r>
              <a:rPr lang="zh-CN" altLang="zh-CN" dirty="0">
                <a:solidFill>
                  <a:prstClr val="black"/>
                </a:solidFill>
                <a:latin typeface="Calibri"/>
                <a:ea typeface="宋体" panose="02010600030101010101" pitchFamily="2" charset="-122"/>
              </a:rPr>
              <a:t>。</a:t>
            </a:r>
          </a:p>
        </p:txBody>
      </p:sp>
    </p:spTree>
    <p:extLst>
      <p:ext uri="{BB962C8B-B14F-4D97-AF65-F5344CB8AC3E}">
        <p14:creationId xmlns:p14="http://schemas.microsoft.com/office/powerpoint/2010/main" xmlns="" val="2879472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45</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err="1">
                <a:solidFill>
                  <a:prstClr val="black"/>
                </a:solidFill>
                <a:latin typeface="Calibri"/>
                <a:ea typeface="宋体" panose="02010600030101010101" pitchFamily="2" charset="-122"/>
              </a:rPr>
              <a:t>Hbase</a:t>
            </a:r>
            <a:r>
              <a:rPr lang="zh-CN" altLang="en-US" b="1" dirty="0">
                <a:solidFill>
                  <a:prstClr val="black"/>
                </a:solidFill>
                <a:latin typeface="Calibri"/>
                <a:ea typeface="宋体" panose="02010600030101010101" pitchFamily="2" charset="-122"/>
              </a:rPr>
              <a:t>索引与检索</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机制：二次索引表机制</a:t>
            </a:r>
            <a:endParaRPr lang="en-US" altLang="zh-CN" dirty="0">
              <a:solidFill>
                <a:prstClr val="black"/>
              </a:solidFill>
              <a:latin typeface="Calibri"/>
              <a:ea typeface="宋体" panose="02010600030101010101" pitchFamily="2" charset="-122"/>
            </a:endParaRPr>
          </a:p>
        </p:txBody>
      </p:sp>
      <p:pic>
        <p:nvPicPr>
          <p:cNvPr id="7" name="图片 6" descr="776259-20160612234508199-1338773707">
            <a:extLst>
              <a:ext uri="{FF2B5EF4-FFF2-40B4-BE49-F238E27FC236}">
                <a16:creationId xmlns:a16="http://schemas.microsoft.com/office/drawing/2014/main" xmlns="" id="{F8954B8E-4B76-43E7-AB16-662B1AB4BAF6}"/>
              </a:ext>
            </a:extLst>
          </p:cNvPr>
          <p:cNvPicPr/>
          <p:nvPr/>
        </p:nvPicPr>
        <p:blipFill>
          <a:blip r:embed="rId3" cstate="print"/>
          <a:srcRect/>
          <a:stretch>
            <a:fillRect/>
          </a:stretch>
        </p:blipFill>
        <p:spPr>
          <a:xfrm>
            <a:off x="2534920" y="2873375"/>
            <a:ext cx="6893560" cy="3276600"/>
          </a:xfrm>
          <a:prstGeom prst="rect">
            <a:avLst/>
          </a:prstGeom>
          <a:noFill/>
          <a:ln w="9525">
            <a:noFill/>
            <a:miter lim="800000"/>
            <a:headEnd/>
            <a:tailEnd/>
          </a:ln>
        </p:spPr>
      </p:pic>
    </p:spTree>
    <p:extLst>
      <p:ext uri="{BB962C8B-B14F-4D97-AF65-F5344CB8AC3E}">
        <p14:creationId xmlns:p14="http://schemas.microsoft.com/office/powerpoint/2010/main" xmlns="" val="1334127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46</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二次索引表机制</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关键：</a:t>
            </a:r>
            <a:r>
              <a:rPr lang="zh-CN" altLang="zh-CN" dirty="0">
                <a:solidFill>
                  <a:prstClr val="black"/>
                </a:solidFill>
                <a:latin typeface="Calibri"/>
                <a:ea typeface="宋体" panose="02010600030101010101" pitchFamily="2" charset="-122"/>
              </a:rPr>
              <a:t>建立主表列到</a:t>
            </a:r>
            <a:r>
              <a:rPr lang="en-US" altLang="zh-CN" dirty="0" err="1">
                <a:solidFill>
                  <a:prstClr val="black"/>
                </a:solidFill>
                <a:latin typeface="Calibri"/>
                <a:ea typeface="宋体" panose="02010600030101010101" pitchFamily="2" charset="-122"/>
              </a:rPr>
              <a:t>RowKey</a:t>
            </a:r>
            <a:r>
              <a:rPr lang="zh-CN" altLang="zh-CN" dirty="0">
                <a:solidFill>
                  <a:prstClr val="black"/>
                </a:solidFill>
                <a:latin typeface="Calibri"/>
                <a:ea typeface="宋体" panose="02010600030101010101" pitchFamily="2" charset="-122"/>
              </a:rPr>
              <a:t>的逆向映射关系</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实现技术：</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表索引</a:t>
            </a:r>
            <a:endParaRPr lang="en-US" altLang="zh-CN" dirty="0">
              <a:solidFill>
                <a:prstClr val="black"/>
              </a:solidFill>
              <a:latin typeface="Calibri"/>
              <a:ea typeface="宋体" panose="02010600030101010101" pitchFamily="2" charset="-122"/>
            </a:endParaRPr>
          </a:p>
          <a:p>
            <a:pPr lvl="2" fontAlgn="base">
              <a:spcAft>
                <a:spcPct val="0"/>
              </a:spcAft>
            </a:pPr>
            <a:r>
              <a:rPr lang="zh-CN" altLang="zh-CN" dirty="0">
                <a:solidFill>
                  <a:prstClr val="black"/>
                </a:solidFill>
                <a:latin typeface="Calibri"/>
                <a:ea typeface="宋体" panose="02010600030101010101" pitchFamily="2" charset="-122"/>
              </a:rPr>
              <a:t>主表的索引列值为索引表的</a:t>
            </a:r>
            <a:r>
              <a:rPr lang="en-US" altLang="zh-CN" dirty="0" err="1">
                <a:solidFill>
                  <a:prstClr val="black"/>
                </a:solidFill>
                <a:latin typeface="Calibri"/>
                <a:ea typeface="宋体" panose="02010600030101010101" pitchFamily="2" charset="-122"/>
              </a:rPr>
              <a:t>RowKey</a:t>
            </a:r>
            <a:r>
              <a:rPr lang="zh-CN" altLang="zh-CN"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2" fontAlgn="base">
              <a:spcAft>
                <a:spcPct val="0"/>
              </a:spcAft>
            </a:pPr>
            <a:r>
              <a:rPr lang="zh-CN" altLang="zh-CN" dirty="0">
                <a:solidFill>
                  <a:prstClr val="black"/>
                </a:solidFill>
                <a:latin typeface="Calibri"/>
                <a:ea typeface="宋体" panose="02010600030101010101" pitchFamily="2" charset="-122"/>
              </a:rPr>
              <a:t>主表的</a:t>
            </a:r>
            <a:r>
              <a:rPr lang="en-US" altLang="zh-CN" dirty="0" err="1">
                <a:solidFill>
                  <a:prstClr val="black"/>
                </a:solidFill>
                <a:latin typeface="Calibri"/>
                <a:ea typeface="宋体" panose="02010600030101010101" pitchFamily="2" charset="-122"/>
              </a:rPr>
              <a:t>RowKey</a:t>
            </a:r>
            <a:r>
              <a:rPr lang="zh-CN" altLang="zh-CN" dirty="0">
                <a:solidFill>
                  <a:prstClr val="black"/>
                </a:solidFill>
                <a:latin typeface="Calibri"/>
                <a:ea typeface="宋体" panose="02010600030101010101" pitchFamily="2" charset="-122"/>
              </a:rPr>
              <a:t>做为索引表的</a:t>
            </a:r>
            <a:r>
              <a:rPr lang="en-US" altLang="zh-CN" dirty="0">
                <a:solidFill>
                  <a:prstClr val="black"/>
                </a:solidFill>
                <a:latin typeface="Calibri"/>
                <a:ea typeface="宋体" panose="02010600030101010101" pitchFamily="2" charset="-122"/>
              </a:rPr>
              <a:t>Qualifier</a:t>
            </a:r>
            <a:r>
              <a:rPr lang="zh-CN" altLang="zh-CN" dirty="0">
                <a:solidFill>
                  <a:prstClr val="black"/>
                </a:solidFill>
                <a:latin typeface="Calibri"/>
                <a:ea typeface="宋体" panose="02010600030101010101" pitchFamily="2" charset="-122"/>
              </a:rPr>
              <a:t>或</a:t>
            </a:r>
            <a:r>
              <a:rPr lang="en-US" altLang="zh-CN" dirty="0">
                <a:solidFill>
                  <a:prstClr val="black"/>
                </a:solidFill>
                <a:latin typeface="Calibri"/>
                <a:ea typeface="宋体" panose="02010600030101010101" pitchFamily="2" charset="-122"/>
              </a:rPr>
              <a:t>Value</a:t>
            </a:r>
            <a:endParaRPr lang="zh-CN"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列索引</a:t>
            </a:r>
            <a:endParaRPr lang="en-US" altLang="zh-CN" dirty="0">
              <a:solidFill>
                <a:prstClr val="black"/>
              </a:solidFill>
              <a:latin typeface="Calibri"/>
              <a:ea typeface="宋体" panose="02010600030101010101" pitchFamily="2" charset="-122"/>
            </a:endParaRPr>
          </a:p>
          <a:p>
            <a:pPr lvl="2" fontAlgn="base">
              <a:spcAft>
                <a:spcPct val="0"/>
              </a:spcAft>
            </a:pPr>
            <a:r>
              <a:rPr lang="zh-CN" altLang="zh-CN" dirty="0">
                <a:solidFill>
                  <a:prstClr val="black"/>
                </a:solidFill>
                <a:latin typeface="Calibri"/>
                <a:ea typeface="宋体" panose="02010600030101010101" pitchFamily="2" charset="-122"/>
              </a:rPr>
              <a:t>增加一个单独列族存储索引值</a:t>
            </a:r>
            <a:endParaRPr lang="en-US" altLang="zh-CN" dirty="0">
              <a:solidFill>
                <a:prstClr val="black"/>
              </a:solidFill>
              <a:latin typeface="Calibri"/>
              <a:ea typeface="宋体" panose="02010600030101010101" pitchFamily="2" charset="-122"/>
            </a:endParaRPr>
          </a:p>
          <a:p>
            <a:pPr lvl="2" fontAlgn="base">
              <a:spcAft>
                <a:spcPct val="0"/>
              </a:spcAft>
            </a:pPr>
            <a:r>
              <a:rPr lang="zh-CN" altLang="zh-CN" dirty="0">
                <a:solidFill>
                  <a:prstClr val="black"/>
                </a:solidFill>
                <a:latin typeface="Calibri"/>
                <a:ea typeface="宋体" panose="02010600030101010101" pitchFamily="2" charset="-122"/>
              </a:rPr>
              <a:t>主表的用户数据列值做为索引列族的</a:t>
            </a:r>
            <a:r>
              <a:rPr lang="en-US" altLang="zh-CN" dirty="0">
                <a:solidFill>
                  <a:prstClr val="black"/>
                </a:solidFill>
                <a:latin typeface="Calibri"/>
                <a:ea typeface="宋体" panose="02010600030101010101" pitchFamily="2" charset="-122"/>
              </a:rPr>
              <a:t>Qualifier</a:t>
            </a:r>
          </a:p>
          <a:p>
            <a:pPr lvl="2" fontAlgn="base">
              <a:spcAft>
                <a:spcPct val="0"/>
              </a:spcAft>
            </a:pPr>
            <a:r>
              <a:rPr lang="zh-CN" altLang="zh-CN" dirty="0">
                <a:solidFill>
                  <a:prstClr val="black"/>
                </a:solidFill>
                <a:latin typeface="Calibri"/>
                <a:ea typeface="宋体" panose="02010600030101010101" pitchFamily="2" charset="-122"/>
              </a:rPr>
              <a:t>用户数据</a:t>
            </a:r>
            <a:r>
              <a:rPr lang="en-US" altLang="zh-CN" dirty="0">
                <a:solidFill>
                  <a:prstClr val="black"/>
                </a:solidFill>
                <a:latin typeface="Calibri"/>
                <a:ea typeface="宋体" panose="02010600030101010101" pitchFamily="2" charset="-122"/>
              </a:rPr>
              <a:t>Qualifier</a:t>
            </a:r>
            <a:r>
              <a:rPr lang="zh-CN" altLang="zh-CN" dirty="0">
                <a:solidFill>
                  <a:prstClr val="black"/>
                </a:solidFill>
                <a:latin typeface="Calibri"/>
                <a:ea typeface="宋体" panose="02010600030101010101" pitchFamily="2" charset="-122"/>
              </a:rPr>
              <a:t>做为索引列族的列值</a:t>
            </a:r>
          </a:p>
        </p:txBody>
      </p:sp>
    </p:spTree>
    <p:extLst>
      <p:ext uri="{BB962C8B-B14F-4D97-AF65-F5344CB8AC3E}">
        <p14:creationId xmlns:p14="http://schemas.microsoft.com/office/powerpoint/2010/main" xmlns="" val="2289384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47</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dirty="0">
                <a:solidFill>
                  <a:prstClr val="black"/>
                </a:solidFill>
                <a:latin typeface="Calibri"/>
                <a:ea typeface="宋体" panose="02010600030101010101" pitchFamily="2" charset="-122"/>
              </a:rPr>
              <a:t>实现方案：三大组件</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Zookeeper</a:t>
            </a:r>
            <a:r>
              <a:rPr lang="zh-CN" altLang="zh-CN" dirty="0">
                <a:solidFill>
                  <a:prstClr val="black"/>
                </a:solidFill>
                <a:latin typeface="Calibri"/>
                <a:ea typeface="宋体" panose="02010600030101010101" pitchFamily="2" charset="-122"/>
              </a:rPr>
              <a:t>提供分布式协同服务</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err="1">
                <a:solidFill>
                  <a:prstClr val="black"/>
                </a:solidFill>
                <a:latin typeface="Calibri"/>
                <a:ea typeface="宋体" panose="02010600030101010101" pitchFamily="2" charset="-122"/>
              </a:rPr>
              <a:t>Oozie</a:t>
            </a:r>
            <a:r>
              <a:rPr lang="en-US" altLang="zh-CN" dirty="0">
                <a:solidFill>
                  <a:prstClr val="black"/>
                </a:solidFill>
                <a:latin typeface="Calibri"/>
                <a:ea typeface="宋体" panose="02010600030101010101" pitchFamily="2" charset="-122"/>
              </a:rPr>
              <a:t> </a:t>
            </a:r>
            <a:r>
              <a:rPr lang="zh-CN" altLang="zh-CN" dirty="0">
                <a:solidFill>
                  <a:prstClr val="black"/>
                </a:solidFill>
                <a:latin typeface="Calibri"/>
                <a:ea typeface="宋体" panose="02010600030101010101" pitchFamily="2" charset="-122"/>
              </a:rPr>
              <a:t>提供作业调度和工作流执行</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YARN </a:t>
            </a:r>
            <a:r>
              <a:rPr lang="zh-CN" altLang="zh-CN" dirty="0">
                <a:solidFill>
                  <a:prstClr val="black"/>
                </a:solidFill>
                <a:latin typeface="Calibri"/>
                <a:ea typeface="宋体" panose="02010600030101010101" pitchFamily="2" charset="-122"/>
              </a:rPr>
              <a:t>提供集群资源管理服务</a:t>
            </a:r>
          </a:p>
        </p:txBody>
      </p:sp>
    </p:spTree>
    <p:extLst>
      <p:ext uri="{BB962C8B-B14F-4D97-AF65-F5344CB8AC3E}">
        <p14:creationId xmlns:p14="http://schemas.microsoft.com/office/powerpoint/2010/main" xmlns="" val="2501662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48</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分布式协同管理组件</a:t>
            </a:r>
            <a:r>
              <a:rPr lang="en-US" altLang="zh-CN" b="1" dirty="0">
                <a:solidFill>
                  <a:prstClr val="black"/>
                </a:solidFill>
                <a:latin typeface="Calibri"/>
                <a:ea typeface="宋体" panose="02010600030101010101" pitchFamily="2" charset="-122"/>
              </a:rPr>
              <a:t>Zookeeper</a:t>
            </a:r>
          </a:p>
          <a:p>
            <a:pPr fontAlgn="base">
              <a:spcAft>
                <a:spcPct val="0"/>
              </a:spcAft>
            </a:pPr>
            <a:r>
              <a:rPr lang="zh-CN" altLang="en-US" dirty="0">
                <a:solidFill>
                  <a:prstClr val="black"/>
                </a:solidFill>
                <a:latin typeface="Calibri"/>
                <a:ea typeface="宋体" panose="02010600030101010101" pitchFamily="2" charset="-122"/>
              </a:rPr>
              <a:t>提供服务</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统一命名服务</a:t>
            </a:r>
          </a:p>
          <a:p>
            <a:pPr lvl="1" fontAlgn="base">
              <a:spcAft>
                <a:spcPct val="0"/>
              </a:spcAft>
            </a:pPr>
            <a:r>
              <a:rPr lang="zh-CN" altLang="zh-CN" dirty="0">
                <a:solidFill>
                  <a:prstClr val="black"/>
                </a:solidFill>
                <a:latin typeface="Calibri"/>
                <a:ea typeface="宋体" panose="02010600030101010101" pitchFamily="2" charset="-122"/>
              </a:rPr>
              <a:t>应用配置管理</a:t>
            </a:r>
          </a:p>
          <a:p>
            <a:pPr lvl="1" fontAlgn="base">
              <a:spcAft>
                <a:spcPct val="0"/>
              </a:spcAft>
            </a:pPr>
            <a:r>
              <a:rPr lang="zh-CN" altLang="zh-CN" dirty="0">
                <a:solidFill>
                  <a:prstClr val="black"/>
                </a:solidFill>
                <a:latin typeface="Calibri"/>
                <a:ea typeface="宋体" panose="02010600030101010101" pitchFamily="2" charset="-122"/>
              </a:rPr>
              <a:t>分布式锁服务</a:t>
            </a:r>
          </a:p>
          <a:p>
            <a:pPr lvl="1" fontAlgn="base">
              <a:spcAft>
                <a:spcPct val="0"/>
              </a:spcAft>
            </a:pPr>
            <a:r>
              <a:rPr lang="zh-CN" altLang="zh-CN" dirty="0">
                <a:solidFill>
                  <a:prstClr val="black"/>
                </a:solidFill>
                <a:latin typeface="Calibri"/>
                <a:ea typeface="宋体" panose="02010600030101010101" pitchFamily="2" charset="-122"/>
              </a:rPr>
              <a:t>分布式消息队列</a:t>
            </a:r>
          </a:p>
          <a:p>
            <a:pPr fontAlgn="base">
              <a:spcAft>
                <a:spcPct val="0"/>
              </a:spcAft>
            </a:pPr>
            <a:r>
              <a:rPr lang="zh-CN" altLang="en-US" dirty="0">
                <a:solidFill>
                  <a:prstClr val="black"/>
                </a:solidFill>
                <a:latin typeface="Calibri"/>
                <a:ea typeface="宋体" panose="02010600030101010101" pitchFamily="2" charset="-122"/>
              </a:rPr>
              <a:t>架构：主从架构</a:t>
            </a:r>
            <a:endParaRPr lang="zh-CN"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532030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49</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分布式协同管理组件</a:t>
            </a:r>
            <a:r>
              <a:rPr lang="en-US" altLang="zh-CN" b="1" dirty="0">
                <a:solidFill>
                  <a:prstClr val="black"/>
                </a:solidFill>
                <a:latin typeface="Calibri"/>
                <a:ea typeface="宋体" panose="02010600030101010101" pitchFamily="2" charset="-122"/>
              </a:rPr>
              <a:t>Zookeeper</a:t>
            </a:r>
          </a:p>
          <a:p>
            <a:pPr fontAlgn="base">
              <a:spcAft>
                <a:spcPct val="0"/>
              </a:spcAft>
            </a:pPr>
            <a:r>
              <a:rPr lang="en-US" altLang="zh-CN" dirty="0">
                <a:solidFill>
                  <a:prstClr val="black"/>
                </a:solidFill>
                <a:latin typeface="Calibri"/>
                <a:ea typeface="宋体" panose="02010600030101010101" pitchFamily="2" charset="-122"/>
              </a:rPr>
              <a:t>Zookeeper</a:t>
            </a:r>
            <a:r>
              <a:rPr lang="zh-CN" altLang="zh-CN" dirty="0">
                <a:solidFill>
                  <a:prstClr val="black"/>
                </a:solidFill>
                <a:latin typeface="Calibri"/>
                <a:ea typeface="宋体" panose="02010600030101010101" pitchFamily="2" charset="-122"/>
              </a:rPr>
              <a:t>服务由一组</a:t>
            </a:r>
            <a:r>
              <a:rPr lang="en-US" altLang="zh-CN" dirty="0">
                <a:solidFill>
                  <a:prstClr val="black"/>
                </a:solidFill>
                <a:latin typeface="Calibri"/>
                <a:ea typeface="宋体" panose="02010600030101010101" pitchFamily="2" charset="-122"/>
              </a:rPr>
              <a:t>Server</a:t>
            </a:r>
            <a:r>
              <a:rPr lang="zh-CN" altLang="zh-CN" dirty="0">
                <a:solidFill>
                  <a:prstClr val="black"/>
                </a:solidFill>
                <a:latin typeface="Calibri"/>
                <a:ea typeface="宋体" panose="02010600030101010101" pitchFamily="2" charset="-122"/>
              </a:rPr>
              <a:t>节点组成</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每个节点上运行一个</a:t>
            </a:r>
            <a:r>
              <a:rPr lang="en-US" altLang="zh-CN" dirty="0">
                <a:solidFill>
                  <a:prstClr val="black"/>
                </a:solidFill>
                <a:latin typeface="Calibri"/>
                <a:ea typeface="宋体" panose="02010600030101010101" pitchFamily="2" charset="-122"/>
              </a:rPr>
              <a:t>Zookeeper</a:t>
            </a:r>
            <a:r>
              <a:rPr lang="zh-CN" altLang="zh-CN" dirty="0">
                <a:solidFill>
                  <a:prstClr val="black"/>
                </a:solidFill>
                <a:latin typeface="Calibri"/>
                <a:ea typeface="宋体" panose="02010600030101010101" pitchFamily="2" charset="-122"/>
              </a:rPr>
              <a:t>程序</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每个</a:t>
            </a:r>
            <a:r>
              <a:rPr lang="en-US" altLang="zh-CN" dirty="0">
                <a:solidFill>
                  <a:prstClr val="black"/>
                </a:solidFill>
                <a:latin typeface="Calibri"/>
                <a:ea typeface="宋体" panose="02010600030101010101" pitchFamily="2" charset="-122"/>
              </a:rPr>
              <a:t>server</a:t>
            </a:r>
            <a:r>
              <a:rPr lang="zh-CN" altLang="zh-CN" dirty="0">
                <a:solidFill>
                  <a:prstClr val="black"/>
                </a:solidFill>
                <a:latin typeface="Calibri"/>
                <a:ea typeface="宋体" panose="02010600030101010101" pitchFamily="2" charset="-122"/>
              </a:rPr>
              <a:t>维护</a:t>
            </a:r>
            <a:r>
              <a:rPr lang="zh-CN" altLang="en-US" dirty="0">
                <a:solidFill>
                  <a:prstClr val="black"/>
                </a:solidFill>
                <a:latin typeface="Calibri"/>
                <a:ea typeface="宋体" panose="02010600030101010101" pitchFamily="2" charset="-122"/>
              </a:rPr>
              <a:t>内容：</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自身的内存状态镜像、持久化存储的事务日志和快照</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ZooKeeper</a:t>
            </a:r>
            <a:r>
              <a:rPr lang="zh-CN" altLang="zh-CN" dirty="0">
                <a:solidFill>
                  <a:prstClr val="black"/>
                </a:solidFill>
                <a:latin typeface="Calibri"/>
                <a:ea typeface="宋体" panose="02010600030101010101" pitchFamily="2" charset="-122"/>
              </a:rPr>
              <a:t>集群的数量一般为奇数</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有</a:t>
            </a:r>
            <a:r>
              <a:rPr lang="zh-CN" altLang="en-US" dirty="0">
                <a:solidFill>
                  <a:prstClr val="black"/>
                </a:solidFill>
                <a:latin typeface="Calibri"/>
                <a:ea typeface="宋体" panose="02010600030101010101" pitchFamily="2" charset="-122"/>
              </a:rPr>
              <a:t>过半</a:t>
            </a:r>
            <a:r>
              <a:rPr lang="en-US" altLang="zh-CN" dirty="0">
                <a:solidFill>
                  <a:prstClr val="black"/>
                </a:solidFill>
                <a:latin typeface="Calibri"/>
                <a:ea typeface="宋体" panose="02010600030101010101" pitchFamily="2" charset="-122"/>
              </a:rPr>
              <a:t>Server</a:t>
            </a:r>
            <a:r>
              <a:rPr lang="zh-CN" altLang="zh-CN" dirty="0">
                <a:solidFill>
                  <a:prstClr val="black"/>
                </a:solidFill>
                <a:latin typeface="Calibri"/>
                <a:ea typeface="宋体" panose="02010600030101010101" pitchFamily="2" charset="-122"/>
              </a:rPr>
              <a:t>可用，整个系统即保持可用性。</a:t>
            </a:r>
          </a:p>
        </p:txBody>
      </p:sp>
    </p:spTree>
    <p:extLst>
      <p:ext uri="{BB962C8B-B14F-4D97-AF65-F5344CB8AC3E}">
        <p14:creationId xmlns:p14="http://schemas.microsoft.com/office/powerpoint/2010/main" xmlns="" val="2748881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10.1 Hadoop</a:t>
            </a:r>
            <a:r>
              <a:rPr lang="zh-CN" altLang="en-US" dirty="0"/>
              <a:t>总体架构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5</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 Hadoop</a:t>
            </a:r>
            <a:r>
              <a:rPr lang="zh-CN" altLang="en-US" b="1" dirty="0">
                <a:solidFill>
                  <a:prstClr val="black"/>
                </a:solidFill>
                <a:latin typeface="Calibri"/>
                <a:ea typeface="宋体" panose="02010600030101010101" pitchFamily="2" charset="-122"/>
              </a:rPr>
              <a:t>软件架构：</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组成：</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srgbClr val="FF0000"/>
                </a:solidFill>
                <a:latin typeface="Calibri"/>
                <a:ea typeface="宋体" panose="02010600030101010101" pitchFamily="2" charset="-122"/>
              </a:rPr>
              <a:t>基于</a:t>
            </a:r>
            <a:r>
              <a:rPr lang="en-US" altLang="zh-CN" dirty="0">
                <a:solidFill>
                  <a:srgbClr val="FF0000"/>
                </a:solidFill>
                <a:latin typeface="Calibri"/>
                <a:ea typeface="宋体" panose="02010600030101010101" pitchFamily="2" charset="-122"/>
              </a:rPr>
              <a:t>HDFS/HBase</a:t>
            </a:r>
            <a:r>
              <a:rPr lang="zh-CN" altLang="zh-CN" dirty="0">
                <a:solidFill>
                  <a:srgbClr val="FF0000"/>
                </a:solidFill>
                <a:latin typeface="Calibri"/>
                <a:ea typeface="宋体" panose="02010600030101010101" pitchFamily="2" charset="-122"/>
              </a:rPr>
              <a:t>的数据存储系统</a:t>
            </a:r>
            <a:endParaRPr lang="en-US" altLang="zh-CN" dirty="0">
              <a:solidFill>
                <a:srgbClr val="FF0000"/>
              </a:solidFill>
              <a:latin typeface="Calibri"/>
              <a:ea typeface="宋体" panose="02010600030101010101" pitchFamily="2" charset="-122"/>
            </a:endParaRPr>
          </a:p>
          <a:p>
            <a:pPr lvl="1" fontAlgn="base">
              <a:spcAft>
                <a:spcPct val="0"/>
              </a:spcAft>
            </a:pPr>
            <a:r>
              <a:rPr lang="zh-CN" altLang="zh-CN" dirty="0">
                <a:solidFill>
                  <a:srgbClr val="FF0000"/>
                </a:solidFill>
                <a:latin typeface="Calibri"/>
                <a:ea typeface="宋体" panose="02010600030101010101" pitchFamily="2" charset="-122"/>
              </a:rPr>
              <a:t>基于</a:t>
            </a:r>
            <a:r>
              <a:rPr lang="en-US" altLang="zh-CN" dirty="0">
                <a:solidFill>
                  <a:srgbClr val="FF0000"/>
                </a:solidFill>
                <a:latin typeface="Calibri"/>
                <a:ea typeface="宋体" panose="02010600030101010101" pitchFamily="2" charset="-122"/>
              </a:rPr>
              <a:t>YARN/Zookeeper</a:t>
            </a:r>
            <a:r>
              <a:rPr lang="zh-CN" altLang="zh-CN" dirty="0">
                <a:solidFill>
                  <a:srgbClr val="FF0000"/>
                </a:solidFill>
                <a:latin typeface="Calibri"/>
                <a:ea typeface="宋体" panose="02010600030101010101" pitchFamily="2" charset="-122"/>
              </a:rPr>
              <a:t>的管理调度系统</a:t>
            </a:r>
            <a:endParaRPr lang="en-US" altLang="zh-CN" dirty="0">
              <a:solidFill>
                <a:srgbClr val="FF0000"/>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支持不同计算模式的处理引擎</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2501931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50</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分布式协同管理组件</a:t>
            </a:r>
            <a:r>
              <a:rPr lang="en-US" altLang="zh-CN" b="1" dirty="0">
                <a:solidFill>
                  <a:prstClr val="black"/>
                </a:solidFill>
                <a:latin typeface="Calibri"/>
                <a:ea typeface="宋体" panose="02010600030101010101" pitchFamily="2" charset="-122"/>
              </a:rPr>
              <a:t>Zookeeper</a:t>
            </a:r>
          </a:p>
          <a:p>
            <a:pPr fontAlgn="base">
              <a:spcAft>
                <a:spcPct val="0"/>
              </a:spcAft>
            </a:pPr>
            <a:r>
              <a:rPr lang="zh-CN" altLang="en-US" dirty="0">
                <a:solidFill>
                  <a:prstClr val="black"/>
                </a:solidFill>
                <a:latin typeface="Calibri"/>
                <a:ea typeface="宋体" panose="02010600030101010101" pitchFamily="2" charset="-122"/>
              </a:rPr>
              <a:t>节点角色</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Leader</a:t>
            </a:r>
          </a:p>
          <a:p>
            <a:pPr lvl="1" fontAlgn="base">
              <a:spcAft>
                <a:spcPct val="0"/>
              </a:spcAft>
            </a:pPr>
            <a:r>
              <a:rPr lang="en-US" altLang="zh-CN" dirty="0">
                <a:solidFill>
                  <a:prstClr val="black"/>
                </a:solidFill>
                <a:latin typeface="Calibri"/>
                <a:ea typeface="宋体" panose="02010600030101010101" pitchFamily="2" charset="-122"/>
              </a:rPr>
              <a:t>Follower</a:t>
            </a:r>
            <a:endParaRPr lang="zh-CN"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Observer</a:t>
            </a:r>
            <a:endParaRPr lang="zh-CN"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29773420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51</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分布式协同管理组件</a:t>
            </a:r>
            <a:r>
              <a:rPr lang="en-US" altLang="zh-CN" b="1" dirty="0">
                <a:solidFill>
                  <a:prstClr val="black"/>
                </a:solidFill>
                <a:latin typeface="Calibri"/>
                <a:ea typeface="宋体" panose="02010600030101010101" pitchFamily="2" charset="-122"/>
              </a:rPr>
              <a:t>Zookeeper</a:t>
            </a:r>
          </a:p>
          <a:p>
            <a:pPr fontAlgn="base">
              <a:spcAft>
                <a:spcPct val="0"/>
              </a:spcAft>
            </a:pPr>
            <a:r>
              <a:rPr lang="zh-CN" altLang="en-US" dirty="0">
                <a:solidFill>
                  <a:prstClr val="black"/>
                </a:solidFill>
                <a:latin typeface="Calibri"/>
                <a:ea typeface="宋体" panose="02010600030101010101" pitchFamily="2" charset="-122"/>
              </a:rPr>
              <a:t>失效处理机制</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Zookeeper</a:t>
            </a:r>
            <a:r>
              <a:rPr lang="zh-CN" altLang="zh-CN" dirty="0">
                <a:solidFill>
                  <a:prstClr val="black"/>
                </a:solidFill>
                <a:latin typeface="Calibri"/>
                <a:ea typeface="宋体" panose="02010600030101010101" pitchFamily="2" charset="-122"/>
              </a:rPr>
              <a:t>作出快速响应</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消息层基于</a:t>
            </a:r>
            <a:r>
              <a:rPr lang="en-US" altLang="zh-CN" dirty="0">
                <a:solidFill>
                  <a:prstClr val="black"/>
                </a:solidFill>
                <a:latin typeface="Calibri"/>
                <a:ea typeface="宋体" panose="02010600030101010101" pitchFamily="2" charset="-122"/>
              </a:rPr>
              <a:t>Fast </a:t>
            </a:r>
            <a:r>
              <a:rPr lang="en-US" altLang="zh-CN" dirty="0" err="1">
                <a:solidFill>
                  <a:prstClr val="black"/>
                </a:solidFill>
                <a:latin typeface="Calibri"/>
                <a:ea typeface="宋体" panose="02010600030101010101" pitchFamily="2" charset="-122"/>
              </a:rPr>
              <a:t>Paxos</a:t>
            </a:r>
            <a:r>
              <a:rPr lang="zh-CN" altLang="zh-CN" dirty="0">
                <a:solidFill>
                  <a:prstClr val="black"/>
                </a:solidFill>
                <a:latin typeface="Calibri"/>
                <a:ea typeface="宋体" panose="02010600030101010101" pitchFamily="2" charset="-122"/>
              </a:rPr>
              <a:t>算法重新推举一个</a:t>
            </a:r>
            <a:r>
              <a:rPr lang="en-US" altLang="zh-CN" dirty="0">
                <a:solidFill>
                  <a:prstClr val="black"/>
                </a:solidFill>
                <a:latin typeface="Calibri"/>
                <a:ea typeface="宋体" panose="02010600030101010101" pitchFamily="2" charset="-122"/>
              </a:rPr>
              <a:t>Leader</a:t>
            </a:r>
            <a:r>
              <a:rPr lang="zh-CN" altLang="zh-CN" dirty="0">
                <a:solidFill>
                  <a:prstClr val="black"/>
                </a:solidFill>
                <a:latin typeface="Calibri"/>
                <a:ea typeface="宋体" panose="02010600030101010101" pitchFamily="2" charset="-122"/>
              </a:rPr>
              <a:t>，继续作为协调服务中心处理客户端的写数据请求，并将</a:t>
            </a:r>
            <a:r>
              <a:rPr lang="en-US" altLang="zh-CN" dirty="0" err="1">
                <a:solidFill>
                  <a:prstClr val="black"/>
                </a:solidFill>
                <a:latin typeface="Calibri"/>
                <a:ea typeface="宋体" panose="02010600030101010101" pitchFamily="2" charset="-122"/>
              </a:rPr>
              <a:t>ZooKeeper</a:t>
            </a:r>
            <a:r>
              <a:rPr lang="zh-CN" altLang="zh-CN" dirty="0">
                <a:solidFill>
                  <a:prstClr val="black"/>
                </a:solidFill>
                <a:latin typeface="Calibri"/>
                <a:ea typeface="宋体" panose="02010600030101010101" pitchFamily="2" charset="-122"/>
              </a:rPr>
              <a:t>协同数据的变更同步（广播方式）到其他的</a:t>
            </a:r>
            <a:r>
              <a:rPr lang="en-US" altLang="zh-CN" dirty="0">
                <a:solidFill>
                  <a:prstClr val="black"/>
                </a:solidFill>
                <a:latin typeface="Calibri"/>
                <a:ea typeface="宋体" panose="02010600030101010101" pitchFamily="2" charset="-122"/>
              </a:rPr>
              <a:t>Follower</a:t>
            </a:r>
            <a:r>
              <a:rPr lang="zh-CN" altLang="zh-CN" dirty="0">
                <a:solidFill>
                  <a:prstClr val="black"/>
                </a:solidFill>
                <a:latin typeface="Calibri"/>
                <a:ea typeface="宋体" panose="02010600030101010101" pitchFamily="2" charset="-122"/>
              </a:rPr>
              <a:t>节点</a:t>
            </a:r>
          </a:p>
        </p:txBody>
      </p:sp>
    </p:spTree>
    <p:extLst>
      <p:ext uri="{BB962C8B-B14F-4D97-AF65-F5344CB8AC3E}">
        <p14:creationId xmlns:p14="http://schemas.microsoft.com/office/powerpoint/2010/main" xmlns="" val="14633896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52</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分布式协同管理组件</a:t>
            </a:r>
            <a:r>
              <a:rPr lang="en-US" altLang="zh-CN" b="1" dirty="0">
                <a:solidFill>
                  <a:prstClr val="black"/>
                </a:solidFill>
                <a:latin typeface="Calibri"/>
                <a:ea typeface="宋体" panose="02010600030101010101" pitchFamily="2" charset="-122"/>
              </a:rPr>
              <a:t>Zookeeper</a:t>
            </a:r>
          </a:p>
          <a:p>
            <a:pPr fontAlgn="base">
              <a:spcAft>
                <a:spcPct val="0"/>
              </a:spcAft>
            </a:pPr>
            <a:r>
              <a:rPr lang="zh-CN" altLang="en-US" dirty="0">
                <a:solidFill>
                  <a:prstClr val="black"/>
                </a:solidFill>
                <a:latin typeface="Calibri"/>
                <a:ea typeface="宋体" panose="02010600030101010101" pitchFamily="2" charset="-122"/>
              </a:rPr>
              <a:t>业务流程</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客户端</a:t>
            </a:r>
            <a:r>
              <a:rPr lang="en-US" altLang="zh-CN" dirty="0">
                <a:solidFill>
                  <a:prstClr val="black"/>
                </a:solidFill>
                <a:latin typeface="Calibri"/>
                <a:ea typeface="宋体" panose="02010600030101010101" pitchFamily="2" charset="-122"/>
              </a:rPr>
              <a:t>Client</a:t>
            </a:r>
            <a:r>
              <a:rPr lang="zh-CN" altLang="zh-CN" dirty="0">
                <a:solidFill>
                  <a:prstClr val="black"/>
                </a:solidFill>
                <a:latin typeface="Calibri"/>
                <a:ea typeface="宋体" panose="02010600030101010101" pitchFamily="2" charset="-122"/>
              </a:rPr>
              <a:t>连接到</a:t>
            </a:r>
            <a:r>
              <a:rPr lang="en-US" altLang="zh-CN" dirty="0">
                <a:solidFill>
                  <a:prstClr val="black"/>
                </a:solidFill>
                <a:latin typeface="Calibri"/>
                <a:ea typeface="宋体" panose="02010600030101010101" pitchFamily="2" charset="-122"/>
              </a:rPr>
              <a:t>Follower</a:t>
            </a:r>
            <a:r>
              <a:rPr lang="zh-CN" altLang="zh-CN" dirty="0">
                <a:solidFill>
                  <a:prstClr val="black"/>
                </a:solidFill>
                <a:latin typeface="Calibri"/>
                <a:ea typeface="宋体" panose="02010600030101010101" pitchFamily="2" charset="-122"/>
              </a:rPr>
              <a:t>发出写数据请求</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请求发送到</a:t>
            </a:r>
            <a:r>
              <a:rPr lang="en-US" altLang="zh-CN" dirty="0">
                <a:solidFill>
                  <a:prstClr val="black"/>
                </a:solidFill>
                <a:latin typeface="Calibri"/>
                <a:ea typeface="宋体" panose="02010600030101010101" pitchFamily="2" charset="-122"/>
              </a:rPr>
              <a:t>Leader</a:t>
            </a:r>
            <a:r>
              <a:rPr lang="zh-CN" altLang="zh-CN" dirty="0">
                <a:solidFill>
                  <a:prstClr val="black"/>
                </a:solidFill>
                <a:latin typeface="Calibri"/>
                <a:ea typeface="宋体" panose="02010600030101010101" pitchFamily="2" charset="-122"/>
              </a:rPr>
              <a:t>节点</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Leader</a:t>
            </a:r>
            <a:r>
              <a:rPr lang="zh-CN" altLang="zh-CN" dirty="0">
                <a:solidFill>
                  <a:prstClr val="black"/>
                </a:solidFill>
                <a:latin typeface="Calibri"/>
                <a:ea typeface="宋体" panose="02010600030101010101" pitchFamily="2" charset="-122"/>
              </a:rPr>
              <a:t>完成元数据更新</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Leader</a:t>
            </a:r>
            <a:r>
              <a:rPr lang="zh-CN" altLang="zh-CN" dirty="0">
                <a:solidFill>
                  <a:prstClr val="black"/>
                </a:solidFill>
                <a:latin typeface="Calibri"/>
                <a:ea typeface="宋体" panose="02010600030101010101" pitchFamily="2" charset="-122"/>
              </a:rPr>
              <a:t>上的数据同步更新到其他</a:t>
            </a:r>
            <a:r>
              <a:rPr lang="en-US" altLang="zh-CN" dirty="0">
                <a:solidFill>
                  <a:prstClr val="black"/>
                </a:solidFill>
                <a:latin typeface="Calibri"/>
                <a:ea typeface="宋体" panose="02010600030101010101" pitchFamily="2" charset="-122"/>
              </a:rPr>
              <a:t>Follower</a:t>
            </a:r>
            <a:r>
              <a:rPr lang="zh-CN" altLang="zh-CN" dirty="0">
                <a:solidFill>
                  <a:prstClr val="black"/>
                </a:solidFill>
                <a:latin typeface="Calibri"/>
                <a:ea typeface="宋体" panose="02010600030101010101" pitchFamily="2" charset="-122"/>
              </a:rPr>
              <a:t>节点</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25312485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53</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56388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分布式协同管理组件</a:t>
            </a:r>
            <a:r>
              <a:rPr lang="en-US" altLang="zh-CN" b="1" dirty="0">
                <a:solidFill>
                  <a:prstClr val="black"/>
                </a:solidFill>
                <a:latin typeface="Calibri"/>
                <a:ea typeface="宋体" panose="02010600030101010101" pitchFamily="2" charset="-122"/>
              </a:rPr>
              <a:t>Zookeeper</a:t>
            </a:r>
          </a:p>
          <a:p>
            <a:pPr fontAlgn="base">
              <a:spcAft>
                <a:spcPct val="0"/>
              </a:spcAft>
            </a:pPr>
            <a:r>
              <a:rPr lang="zh-CN" altLang="en-US" dirty="0">
                <a:solidFill>
                  <a:prstClr val="black"/>
                </a:solidFill>
                <a:latin typeface="Calibri"/>
                <a:ea typeface="宋体" panose="02010600030101010101" pitchFamily="2" charset="-122"/>
              </a:rPr>
              <a:t>统一命名服务</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把各种服务名称、地址、及目录信息存放在分层结构中供需要时读取</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提供一个分布式序列号生成器</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流程</a:t>
            </a:r>
            <a:endParaRPr lang="en-US" altLang="zh-CN" dirty="0">
              <a:solidFill>
                <a:prstClr val="black"/>
              </a:solidFill>
              <a:latin typeface="Calibri"/>
              <a:ea typeface="宋体" panose="02010600030101010101" pitchFamily="2" charset="-122"/>
            </a:endParaRPr>
          </a:p>
          <a:p>
            <a:pPr fontAlgn="base">
              <a:spcAft>
                <a:spcPct val="0"/>
              </a:spcAft>
            </a:pPr>
            <a:endParaRPr lang="en-US" altLang="zh-CN" dirty="0">
              <a:solidFill>
                <a:prstClr val="black"/>
              </a:solidFill>
              <a:latin typeface="Calibri"/>
              <a:ea typeface="宋体" panose="02010600030101010101" pitchFamily="2" charset="-122"/>
            </a:endParaRPr>
          </a:p>
        </p:txBody>
      </p:sp>
      <p:pic>
        <p:nvPicPr>
          <p:cNvPr id="7" name="图片 6">
            <a:extLst>
              <a:ext uri="{FF2B5EF4-FFF2-40B4-BE49-F238E27FC236}">
                <a16:creationId xmlns:a16="http://schemas.microsoft.com/office/drawing/2014/main" xmlns="" id="{018F4B29-419C-49F1-8BF0-9AEA35FE341E}"/>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3763646" y="3819713"/>
            <a:ext cx="5075555" cy="2728595"/>
          </a:xfrm>
          <a:prstGeom prst="rect">
            <a:avLst/>
          </a:prstGeom>
        </p:spPr>
      </p:pic>
    </p:spTree>
    <p:extLst>
      <p:ext uri="{BB962C8B-B14F-4D97-AF65-F5344CB8AC3E}">
        <p14:creationId xmlns:p14="http://schemas.microsoft.com/office/powerpoint/2010/main" xmlns="" val="31609103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54</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分布式协同管理组件</a:t>
            </a:r>
            <a:r>
              <a:rPr lang="en-US" altLang="zh-CN" b="1" dirty="0">
                <a:solidFill>
                  <a:prstClr val="black"/>
                </a:solidFill>
                <a:latin typeface="Calibri"/>
                <a:ea typeface="宋体" panose="02010600030101010101" pitchFamily="2" charset="-122"/>
              </a:rPr>
              <a:t>Zookeeper</a:t>
            </a:r>
          </a:p>
          <a:p>
            <a:pPr fontAlgn="base">
              <a:spcAft>
                <a:spcPct val="0"/>
              </a:spcAft>
            </a:pPr>
            <a:r>
              <a:rPr lang="zh-CN" altLang="zh-CN" dirty="0">
                <a:solidFill>
                  <a:prstClr val="black"/>
                </a:solidFill>
                <a:latin typeface="Calibri"/>
                <a:ea typeface="宋体" panose="02010600030101010101" pitchFamily="2" charset="-122"/>
              </a:rPr>
              <a:t>配置管理服务</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发布（</a:t>
            </a:r>
            <a:r>
              <a:rPr lang="en-US" altLang="zh-CN" dirty="0">
                <a:solidFill>
                  <a:prstClr val="black"/>
                </a:solidFill>
                <a:latin typeface="Calibri"/>
                <a:ea typeface="宋体" panose="02010600030101010101" pitchFamily="2" charset="-122"/>
              </a:rPr>
              <a:t>publish</a:t>
            </a:r>
            <a:r>
              <a:rPr lang="zh-CN" altLang="zh-CN" dirty="0">
                <a:solidFill>
                  <a:prstClr val="black"/>
                </a:solidFill>
                <a:latin typeface="Calibri"/>
                <a:ea typeface="宋体" panose="02010600030101010101" pitchFamily="2" charset="-122"/>
              </a:rPr>
              <a:t>）和订阅（</a:t>
            </a:r>
            <a:r>
              <a:rPr lang="en-US" altLang="zh-CN" dirty="0">
                <a:solidFill>
                  <a:prstClr val="black"/>
                </a:solidFill>
                <a:latin typeface="Calibri"/>
                <a:ea typeface="宋体" panose="02010600030101010101" pitchFamily="2" charset="-122"/>
              </a:rPr>
              <a:t>watch</a:t>
            </a:r>
            <a:r>
              <a:rPr lang="zh-CN" altLang="zh-CN" dirty="0">
                <a:solidFill>
                  <a:prstClr val="black"/>
                </a:solidFill>
                <a:latin typeface="Calibri"/>
                <a:ea typeface="宋体" panose="02010600030101010101" pitchFamily="2" charset="-122"/>
              </a:rPr>
              <a:t>）模式</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分布锁的实现</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独占锁和控制时序锁</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分布式消息队列</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同步队列</a:t>
            </a:r>
            <a:r>
              <a:rPr lang="zh-CN" altLang="en-US" dirty="0">
                <a:solidFill>
                  <a:prstClr val="black"/>
                </a:solidFill>
                <a:latin typeface="Calibri"/>
                <a:ea typeface="宋体" panose="02010600030101010101" pitchFamily="2" charset="-122"/>
              </a:rPr>
              <a:t>和</a:t>
            </a:r>
            <a:r>
              <a:rPr lang="en-US" altLang="zh-CN" dirty="0">
                <a:solidFill>
                  <a:prstClr val="black"/>
                </a:solidFill>
                <a:latin typeface="Calibri"/>
                <a:ea typeface="宋体" panose="02010600030101010101" pitchFamily="2" charset="-122"/>
              </a:rPr>
              <a:t>FIFO</a:t>
            </a:r>
            <a:r>
              <a:rPr lang="zh-CN" altLang="zh-CN" dirty="0">
                <a:solidFill>
                  <a:prstClr val="black"/>
                </a:solidFill>
                <a:latin typeface="Calibri"/>
                <a:ea typeface="宋体" panose="02010600030101010101" pitchFamily="2" charset="-122"/>
              </a:rPr>
              <a:t>队列</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33301725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55</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作业调度与工作流引擎</a:t>
            </a:r>
            <a:r>
              <a:rPr lang="en-US" altLang="zh-CN" b="1" dirty="0" err="1">
                <a:solidFill>
                  <a:prstClr val="black"/>
                </a:solidFill>
                <a:latin typeface="Calibri"/>
                <a:ea typeface="宋体" panose="02010600030101010101" pitchFamily="2" charset="-122"/>
              </a:rPr>
              <a:t>Oozie</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核心功能：</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工作流</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定义作业任务的拓扑和执行逻辑</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协调器</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负责工作流的关联和触发</a:t>
            </a:r>
            <a:r>
              <a:rPr lang="zh-CN" altLang="en-US" dirty="0">
                <a:solidFill>
                  <a:prstClr val="black"/>
                </a:solidFill>
                <a:latin typeface="Calibri"/>
                <a:ea typeface="宋体" panose="02010600030101010101" pitchFamily="2" charset="-122"/>
              </a:rPr>
              <a:t>分布式消息队列</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工作流包括：</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控制流节点</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定义工作流的开始和结束</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控制执行路径</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动作节点</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支持不同任务类型</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23671342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56</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095500" y="1238039"/>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作业调度与工作流引擎</a:t>
            </a:r>
            <a:r>
              <a:rPr lang="en-US" altLang="zh-CN" b="1" dirty="0" err="1">
                <a:solidFill>
                  <a:prstClr val="black"/>
                </a:solidFill>
                <a:latin typeface="Calibri"/>
                <a:ea typeface="宋体" panose="02010600030101010101" pitchFamily="2" charset="-122"/>
              </a:rPr>
              <a:t>Oozie</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工作流流节点：</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启动控制节点</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末端控制节点</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停止控制节点</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决策控制节点</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分支</a:t>
            </a:r>
            <a:r>
              <a:rPr lang="en-US" altLang="zh-CN"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联接控制节点</a:t>
            </a:r>
            <a:endParaRPr lang="en-US" altLang="zh-CN" dirty="0">
              <a:solidFill>
                <a:prstClr val="black"/>
              </a:solidFill>
              <a:latin typeface="Calibri"/>
              <a:ea typeface="宋体" panose="02010600030101010101" pitchFamily="2" charset="-122"/>
            </a:endParaRPr>
          </a:p>
        </p:txBody>
      </p:sp>
      <p:pic>
        <p:nvPicPr>
          <p:cNvPr id="7" name="图片 6" descr="http://static.oschina.net/uploads/img/201505/19152102_heeh.jpg">
            <a:extLst>
              <a:ext uri="{FF2B5EF4-FFF2-40B4-BE49-F238E27FC236}">
                <a16:creationId xmlns:a16="http://schemas.microsoft.com/office/drawing/2014/main" xmlns="" id="{A2249EA2-4F80-45D9-BEF6-6C2BD93BA186}"/>
              </a:ext>
            </a:extLst>
          </p:cNvPr>
          <p:cNvPicPr/>
          <p:nvPr/>
        </p:nvPicPr>
        <p:blipFill>
          <a:blip r:embed="rId3" r:link="rId4" cstate="print"/>
          <a:srcRect/>
          <a:stretch>
            <a:fillRect/>
          </a:stretch>
        </p:blipFill>
        <p:spPr>
          <a:xfrm>
            <a:off x="5791200" y="1600201"/>
            <a:ext cx="4763135" cy="4472871"/>
          </a:xfrm>
          <a:prstGeom prst="rect">
            <a:avLst/>
          </a:prstGeom>
          <a:noFill/>
          <a:ln w="9525">
            <a:noFill/>
            <a:miter lim="800000"/>
            <a:headEnd/>
            <a:tailEnd/>
          </a:ln>
        </p:spPr>
      </p:pic>
    </p:spTree>
    <p:extLst>
      <p:ext uri="{BB962C8B-B14F-4D97-AF65-F5344CB8AC3E}">
        <p14:creationId xmlns:p14="http://schemas.microsoft.com/office/powerpoint/2010/main" xmlns="" val="233982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57</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集群资源管理框架</a:t>
            </a:r>
            <a:r>
              <a:rPr lang="en-US" altLang="zh-CN" b="1" dirty="0">
                <a:solidFill>
                  <a:prstClr val="black"/>
                </a:solidFill>
                <a:latin typeface="Calibri"/>
                <a:ea typeface="宋体" panose="02010600030101010101" pitchFamily="2" charset="-122"/>
              </a:rPr>
              <a:t>YARN</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优势：</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允许多个应用程序运行在一个集群上，并将资源按需分配给它们，这大大提高了集群资源利用率</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YARN</a:t>
            </a:r>
            <a:r>
              <a:rPr lang="zh-CN" altLang="zh-CN" dirty="0">
                <a:solidFill>
                  <a:prstClr val="black"/>
                </a:solidFill>
                <a:latin typeface="Calibri"/>
                <a:ea typeface="宋体" panose="02010600030101010101" pitchFamily="2" charset="-122"/>
              </a:rPr>
              <a:t>允许各类短作业和长服务混合部署在一个集群中，并提供了容错、资源隔离及负载均衡等方面的支持，这大大简化了作业和服务的部署和管理成本，强化了对应用程序的支持</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26730633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58</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集群资源管理框架</a:t>
            </a:r>
            <a:r>
              <a:rPr lang="en-US" altLang="zh-CN" b="1" dirty="0">
                <a:solidFill>
                  <a:prstClr val="black"/>
                </a:solidFill>
                <a:latin typeface="Calibri"/>
                <a:ea typeface="宋体" panose="02010600030101010101" pitchFamily="2" charset="-122"/>
              </a:rPr>
              <a:t>YARN</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体系架构</a:t>
            </a:r>
            <a:r>
              <a:rPr lang="en-US" altLang="zh-CN" dirty="0">
                <a:solidFill>
                  <a:prstClr val="black"/>
                </a:solidFill>
                <a:latin typeface="Calibri"/>
                <a:ea typeface="宋体" panose="02010600030101010101" pitchFamily="2" charset="-122"/>
              </a:rPr>
              <a:t>——Master/Slave</a:t>
            </a:r>
            <a:r>
              <a:rPr lang="zh-CN" altLang="zh-CN" dirty="0">
                <a:solidFill>
                  <a:prstClr val="black"/>
                </a:solidFill>
                <a:latin typeface="Calibri"/>
                <a:ea typeface="宋体" panose="02010600030101010101" pitchFamily="2" charset="-122"/>
              </a:rPr>
              <a:t>架构</a:t>
            </a:r>
            <a:r>
              <a:rPr lang="zh-CN" altLang="en-US"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Master</a:t>
            </a:r>
            <a:r>
              <a:rPr lang="zh-CN" altLang="zh-CN" dirty="0">
                <a:solidFill>
                  <a:prstClr val="black"/>
                </a:solidFill>
                <a:latin typeface="Calibri"/>
                <a:ea typeface="宋体" panose="02010600030101010101" pitchFamily="2" charset="-122"/>
              </a:rPr>
              <a:t>为</a:t>
            </a:r>
            <a:r>
              <a:rPr lang="en-US" altLang="zh-CN" dirty="0">
                <a:solidFill>
                  <a:prstClr val="black"/>
                </a:solidFill>
                <a:latin typeface="Calibri"/>
                <a:ea typeface="宋体" panose="02010600030101010101" pitchFamily="2" charset="-122"/>
              </a:rPr>
              <a:t>YARN</a:t>
            </a:r>
            <a:r>
              <a:rPr lang="zh-CN" altLang="zh-CN" dirty="0">
                <a:solidFill>
                  <a:prstClr val="black"/>
                </a:solidFill>
                <a:latin typeface="Calibri"/>
                <a:ea typeface="宋体" panose="02010600030101010101" pitchFamily="2" charset="-122"/>
              </a:rPr>
              <a:t>的</a:t>
            </a:r>
            <a:r>
              <a:rPr lang="en-US" altLang="zh-CN" dirty="0">
                <a:solidFill>
                  <a:prstClr val="black"/>
                </a:solidFill>
                <a:latin typeface="Calibri"/>
                <a:ea typeface="宋体" panose="02010600030101010101" pitchFamily="2" charset="-122"/>
              </a:rPr>
              <a:t>Resource Manager</a:t>
            </a:r>
          </a:p>
          <a:p>
            <a:pPr lvl="1" fontAlgn="base">
              <a:spcAft>
                <a:spcPct val="0"/>
              </a:spcAft>
            </a:pPr>
            <a:r>
              <a:rPr lang="en-US" altLang="zh-CN" dirty="0">
                <a:solidFill>
                  <a:prstClr val="black"/>
                </a:solidFill>
                <a:latin typeface="Calibri"/>
                <a:ea typeface="宋体" panose="02010600030101010101" pitchFamily="2" charset="-122"/>
              </a:rPr>
              <a:t>Slave</a:t>
            </a:r>
            <a:r>
              <a:rPr lang="zh-CN" altLang="zh-CN" dirty="0">
                <a:solidFill>
                  <a:prstClr val="black"/>
                </a:solidFill>
                <a:latin typeface="Calibri"/>
                <a:ea typeface="宋体" panose="02010600030101010101" pitchFamily="2" charset="-122"/>
              </a:rPr>
              <a:t>为</a:t>
            </a:r>
            <a:r>
              <a:rPr lang="en-US" altLang="zh-CN" dirty="0" err="1">
                <a:solidFill>
                  <a:prstClr val="black"/>
                </a:solidFill>
                <a:latin typeface="Calibri"/>
                <a:ea typeface="宋体" panose="02010600030101010101" pitchFamily="2" charset="-122"/>
              </a:rPr>
              <a:t>NodeManager</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Application Master</a:t>
            </a:r>
          </a:p>
          <a:p>
            <a:pPr lvl="1" fontAlgn="base">
              <a:spcAft>
                <a:spcPct val="0"/>
              </a:spcAft>
            </a:pPr>
            <a:r>
              <a:rPr lang="en-US" altLang="zh-CN" dirty="0">
                <a:solidFill>
                  <a:prstClr val="black"/>
                </a:solidFill>
                <a:latin typeface="Calibri"/>
                <a:ea typeface="宋体" panose="02010600030101010101" pitchFamily="2" charset="-122"/>
              </a:rPr>
              <a:t>Container</a:t>
            </a:r>
          </a:p>
          <a:p>
            <a:pPr lvl="1" fontAlgn="base">
              <a:spcAft>
                <a:spcPct val="0"/>
              </a:spcAft>
            </a:pPr>
            <a:r>
              <a:rPr lang="en-US" altLang="zh-CN" dirty="0">
                <a:solidFill>
                  <a:prstClr val="black"/>
                </a:solidFill>
                <a:latin typeface="Calibri"/>
                <a:ea typeface="宋体" panose="02010600030101010101" pitchFamily="2" charset="-122"/>
              </a:rPr>
              <a:t>YARN Client</a:t>
            </a:r>
          </a:p>
        </p:txBody>
      </p:sp>
    </p:spTree>
    <p:extLst>
      <p:ext uri="{BB962C8B-B14F-4D97-AF65-F5344CB8AC3E}">
        <p14:creationId xmlns:p14="http://schemas.microsoft.com/office/powerpoint/2010/main" xmlns="" val="1202817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59</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集群资源管理框架</a:t>
            </a:r>
            <a:r>
              <a:rPr lang="en-US" altLang="zh-CN" b="1" dirty="0">
                <a:solidFill>
                  <a:prstClr val="black"/>
                </a:solidFill>
                <a:latin typeface="Calibri"/>
                <a:ea typeface="宋体" panose="02010600030101010101" pitchFamily="2" charset="-122"/>
              </a:rPr>
              <a:t>YARN</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部署方式：</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Resource Manager</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部署并运行在</a:t>
            </a:r>
            <a:r>
              <a:rPr lang="en-US" altLang="zh-CN" dirty="0" err="1">
                <a:solidFill>
                  <a:prstClr val="black"/>
                </a:solidFill>
                <a:latin typeface="Calibri"/>
                <a:ea typeface="宋体" panose="02010600030101010101" pitchFamily="2" charset="-122"/>
              </a:rPr>
              <a:t>NameNode</a:t>
            </a:r>
            <a:r>
              <a:rPr lang="zh-CN" altLang="zh-CN" dirty="0">
                <a:solidFill>
                  <a:prstClr val="black"/>
                </a:solidFill>
                <a:latin typeface="Calibri"/>
                <a:ea typeface="宋体" panose="02010600030101010101" pitchFamily="2" charset="-122"/>
              </a:rPr>
              <a:t>上</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Node Manager</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部署在每个</a:t>
            </a: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上，作为</a:t>
            </a:r>
            <a:r>
              <a:rPr lang="en-US" altLang="zh-CN" dirty="0">
                <a:solidFill>
                  <a:prstClr val="black"/>
                </a:solidFill>
                <a:latin typeface="Calibri"/>
                <a:ea typeface="宋体" panose="02010600030101010101" pitchFamily="2" charset="-122"/>
              </a:rPr>
              <a:t>Resource Manager</a:t>
            </a:r>
            <a:r>
              <a:rPr lang="zh-CN" altLang="zh-CN" dirty="0">
                <a:solidFill>
                  <a:prstClr val="black"/>
                </a:solidFill>
                <a:latin typeface="Calibri"/>
                <a:ea typeface="宋体" panose="02010600030101010101" pitchFamily="2" charset="-122"/>
              </a:rPr>
              <a:t>的节点代理；</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每个</a:t>
            </a: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都包含一个或多个多个</a:t>
            </a:r>
            <a:r>
              <a:rPr lang="en-US" altLang="zh-CN" dirty="0">
                <a:solidFill>
                  <a:prstClr val="black"/>
                </a:solidFill>
                <a:latin typeface="Calibri"/>
                <a:ea typeface="宋体" panose="02010600030101010101" pitchFamily="2" charset="-122"/>
              </a:rPr>
              <a:t>Container</a:t>
            </a:r>
            <a:r>
              <a:rPr lang="zh-CN" altLang="zh-CN" dirty="0">
                <a:solidFill>
                  <a:prstClr val="black"/>
                </a:solidFill>
                <a:latin typeface="Calibri"/>
                <a:ea typeface="宋体" panose="02010600030101010101" pitchFamily="2" charset="-122"/>
              </a:rPr>
              <a:t>用于资源调度</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每一个提交给</a:t>
            </a:r>
            <a:r>
              <a:rPr lang="en-US" altLang="zh-CN" dirty="0">
                <a:solidFill>
                  <a:prstClr val="black"/>
                </a:solidFill>
                <a:latin typeface="Calibri"/>
                <a:ea typeface="宋体" panose="02010600030101010101" pitchFamily="2" charset="-122"/>
              </a:rPr>
              <a:t>Hadoop</a:t>
            </a:r>
            <a:r>
              <a:rPr lang="zh-CN" altLang="zh-CN" dirty="0">
                <a:solidFill>
                  <a:prstClr val="black"/>
                </a:solidFill>
                <a:latin typeface="Calibri"/>
                <a:ea typeface="宋体" panose="02010600030101010101" pitchFamily="2" charset="-122"/>
              </a:rPr>
              <a:t>集群的</a:t>
            </a:r>
            <a:r>
              <a:rPr lang="en-US" altLang="zh-CN" dirty="0">
                <a:solidFill>
                  <a:prstClr val="black"/>
                </a:solidFill>
                <a:latin typeface="Calibri"/>
                <a:ea typeface="宋体" panose="02010600030101010101" pitchFamily="2" charset="-122"/>
              </a:rPr>
              <a:t>Application</a:t>
            </a:r>
            <a:r>
              <a:rPr lang="zh-CN" altLang="zh-CN" dirty="0">
                <a:solidFill>
                  <a:prstClr val="black"/>
                </a:solidFill>
                <a:latin typeface="Calibri"/>
                <a:ea typeface="宋体" panose="02010600030101010101" pitchFamily="2" charset="-122"/>
              </a:rPr>
              <a:t>都有一个</a:t>
            </a:r>
            <a:r>
              <a:rPr lang="en-US" altLang="zh-CN" dirty="0">
                <a:solidFill>
                  <a:prstClr val="black"/>
                </a:solidFill>
                <a:latin typeface="Calibri"/>
                <a:ea typeface="宋体" panose="02010600030101010101" pitchFamily="2" charset="-122"/>
              </a:rPr>
              <a:t>Application Master</a:t>
            </a:r>
            <a:r>
              <a:rPr lang="zh-CN" altLang="zh-CN" dirty="0">
                <a:solidFill>
                  <a:prstClr val="black"/>
                </a:solidFill>
                <a:latin typeface="Calibri"/>
                <a:ea typeface="宋体" panose="02010600030101010101" pitchFamily="2" charset="-122"/>
              </a:rPr>
              <a:t>与之对应，运行在某个</a:t>
            </a: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上</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259311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10.1 Hadoop</a:t>
            </a:r>
            <a:r>
              <a:rPr lang="zh-CN" altLang="en-US" dirty="0"/>
              <a:t>总体架构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6</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数据存储系统</a:t>
            </a:r>
          </a:p>
          <a:p>
            <a:pPr fontAlgn="base">
              <a:spcAft>
                <a:spcPct val="0"/>
              </a:spcAft>
            </a:pPr>
            <a:r>
              <a:rPr lang="zh-CN" altLang="en-US" dirty="0">
                <a:solidFill>
                  <a:prstClr val="black"/>
                </a:solidFill>
                <a:latin typeface="Calibri"/>
                <a:ea typeface="宋体" panose="02010600030101010101" pitchFamily="2" charset="-122"/>
              </a:rPr>
              <a:t>组成：</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srgbClr val="FF0000"/>
                </a:solidFill>
                <a:latin typeface="Calibri"/>
                <a:ea typeface="宋体" panose="02010600030101010101" pitchFamily="2" charset="-122"/>
              </a:rPr>
              <a:t>分布式文件系统</a:t>
            </a:r>
            <a:r>
              <a:rPr lang="en-US" altLang="zh-CN" dirty="0">
                <a:solidFill>
                  <a:srgbClr val="FF0000"/>
                </a:solidFill>
                <a:latin typeface="Calibri"/>
                <a:ea typeface="宋体" panose="02010600030101010101" pitchFamily="2" charset="-122"/>
              </a:rPr>
              <a:t>HDFS</a:t>
            </a:r>
            <a:r>
              <a:rPr lang="zh-CN" altLang="en-US" dirty="0">
                <a:solidFill>
                  <a:srgbClr val="FF0000"/>
                </a:solidFill>
                <a:latin typeface="Calibri"/>
                <a:ea typeface="宋体" panose="02010600030101010101" pitchFamily="2" charset="-122"/>
              </a:rPr>
              <a:t>（</a:t>
            </a:r>
            <a:r>
              <a:rPr lang="en-US" altLang="zh-CN" dirty="0">
                <a:solidFill>
                  <a:srgbClr val="FF0000"/>
                </a:solidFill>
                <a:latin typeface="Calibri"/>
                <a:ea typeface="宋体" panose="02010600030101010101" pitchFamily="2" charset="-122"/>
              </a:rPr>
              <a:t>Hadoop Distributed File System</a:t>
            </a:r>
            <a:r>
              <a:rPr lang="zh-CN" altLang="en-US" dirty="0">
                <a:solidFill>
                  <a:srgbClr val="FF0000"/>
                </a:solidFill>
                <a:latin typeface="Calibri"/>
                <a:ea typeface="宋体" panose="02010600030101010101" pitchFamily="2" charset="-122"/>
              </a:rPr>
              <a:t>）</a:t>
            </a:r>
          </a:p>
          <a:p>
            <a:pPr lvl="1" fontAlgn="base">
              <a:spcAft>
                <a:spcPct val="0"/>
              </a:spcAft>
            </a:pPr>
            <a:r>
              <a:rPr lang="zh-CN" altLang="en-US" dirty="0">
                <a:solidFill>
                  <a:srgbClr val="FF0000"/>
                </a:solidFill>
                <a:latin typeface="Calibri"/>
                <a:ea typeface="宋体" panose="02010600030101010101" pitchFamily="2" charset="-122"/>
              </a:rPr>
              <a:t>分布式非关系型数据库</a:t>
            </a:r>
            <a:r>
              <a:rPr lang="en-US" altLang="zh-CN" dirty="0" err="1">
                <a:solidFill>
                  <a:srgbClr val="FF0000"/>
                </a:solidFill>
                <a:latin typeface="Calibri"/>
                <a:ea typeface="宋体" panose="02010600030101010101" pitchFamily="2" charset="-122"/>
              </a:rPr>
              <a:t>Hbase</a:t>
            </a:r>
            <a:endParaRPr lang="en-US" altLang="zh-CN" dirty="0">
              <a:solidFill>
                <a:srgbClr val="FF0000"/>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数据仓库及数据分析工具</a:t>
            </a:r>
            <a:r>
              <a:rPr lang="en-US" altLang="zh-CN" dirty="0">
                <a:solidFill>
                  <a:prstClr val="black"/>
                </a:solidFill>
                <a:latin typeface="Calibri"/>
                <a:ea typeface="宋体" panose="02010600030101010101" pitchFamily="2" charset="-122"/>
              </a:rPr>
              <a:t>Hive</a:t>
            </a:r>
            <a:r>
              <a:rPr lang="zh-CN" altLang="en-US" dirty="0">
                <a:solidFill>
                  <a:prstClr val="black"/>
                </a:solidFill>
                <a:latin typeface="Calibri"/>
                <a:ea typeface="宋体" panose="02010600030101010101" pitchFamily="2" charset="-122"/>
              </a:rPr>
              <a:t>和</a:t>
            </a:r>
            <a:r>
              <a:rPr lang="en-US" altLang="zh-CN" dirty="0">
                <a:solidFill>
                  <a:prstClr val="black"/>
                </a:solidFill>
                <a:latin typeface="Calibri"/>
                <a:ea typeface="宋体" panose="02010600030101010101" pitchFamily="2" charset="-122"/>
              </a:rPr>
              <a:t>Pig</a:t>
            </a:r>
          </a:p>
          <a:p>
            <a:pPr lvl="1" fontAlgn="base">
              <a:spcAft>
                <a:spcPct val="0"/>
              </a:spcAft>
            </a:pPr>
            <a:r>
              <a:rPr lang="zh-CN" altLang="en-US" dirty="0">
                <a:solidFill>
                  <a:prstClr val="black"/>
                </a:solidFill>
                <a:latin typeface="Calibri"/>
                <a:ea typeface="宋体" panose="02010600030101010101" pitchFamily="2" charset="-122"/>
              </a:rPr>
              <a:t>用于数据采集、转移和汇总的工具</a:t>
            </a:r>
            <a:r>
              <a:rPr lang="en-US" altLang="zh-CN" dirty="0" err="1">
                <a:solidFill>
                  <a:prstClr val="black"/>
                </a:solidFill>
                <a:latin typeface="Calibri"/>
                <a:ea typeface="宋体" panose="02010600030101010101" pitchFamily="2" charset="-122"/>
              </a:rPr>
              <a:t>Sqoop</a:t>
            </a:r>
            <a:r>
              <a:rPr lang="zh-CN" altLang="en-US" dirty="0">
                <a:solidFill>
                  <a:prstClr val="black"/>
                </a:solidFill>
                <a:latin typeface="Calibri"/>
                <a:ea typeface="宋体" panose="02010600030101010101" pitchFamily="2" charset="-122"/>
              </a:rPr>
              <a:t>和</a:t>
            </a:r>
            <a:r>
              <a:rPr lang="en-US" altLang="zh-CN" dirty="0">
                <a:solidFill>
                  <a:prstClr val="black"/>
                </a:solidFill>
                <a:latin typeface="Calibri"/>
                <a:ea typeface="宋体" panose="02010600030101010101" pitchFamily="2" charset="-122"/>
              </a:rPr>
              <a:t>Flume</a:t>
            </a:r>
            <a:r>
              <a:rPr lang="zh-CN" altLang="en-US" dirty="0">
                <a:solidFill>
                  <a:prstClr val="black"/>
                </a:solidFill>
                <a:latin typeface="Calibri"/>
                <a:ea typeface="宋体" panose="02010600030101010101" pitchFamily="2" charset="-122"/>
              </a:rPr>
              <a:t>。</a:t>
            </a:r>
          </a:p>
          <a:p>
            <a:pPr fontAlgn="base">
              <a:spcAft>
                <a:spcPct val="0"/>
              </a:spcAft>
            </a:pPr>
            <a:r>
              <a:rPr lang="en-US" altLang="zh-CN" dirty="0">
                <a:solidFill>
                  <a:prstClr val="black"/>
                </a:solidFill>
                <a:latin typeface="Calibri"/>
                <a:ea typeface="宋体" panose="02010600030101010101" pitchFamily="2" charset="-122"/>
              </a:rPr>
              <a:t>HDFS</a:t>
            </a:r>
            <a:r>
              <a:rPr lang="zh-CN" altLang="en-US" dirty="0">
                <a:solidFill>
                  <a:prstClr val="black"/>
                </a:solidFill>
                <a:latin typeface="Calibri"/>
                <a:ea typeface="宋体" panose="02010600030101010101" pitchFamily="2" charset="-122"/>
              </a:rPr>
              <a:t>文件系统构成了</a:t>
            </a:r>
            <a:r>
              <a:rPr lang="en-US" altLang="zh-CN" dirty="0">
                <a:solidFill>
                  <a:prstClr val="black"/>
                </a:solidFill>
                <a:latin typeface="Calibri"/>
                <a:ea typeface="宋体" panose="02010600030101010101" pitchFamily="2" charset="-122"/>
              </a:rPr>
              <a:t>Hadoop</a:t>
            </a:r>
            <a:r>
              <a:rPr lang="zh-CN" altLang="en-US" dirty="0">
                <a:solidFill>
                  <a:prstClr val="black"/>
                </a:solidFill>
                <a:latin typeface="Calibri"/>
                <a:ea typeface="宋体" panose="02010600030101010101" pitchFamily="2" charset="-122"/>
              </a:rPr>
              <a:t>数据存储体系的</a:t>
            </a:r>
            <a:r>
              <a:rPr lang="zh-CN" altLang="en-US" u="sng" dirty="0">
                <a:solidFill>
                  <a:prstClr val="black"/>
                </a:solidFill>
                <a:latin typeface="Calibri"/>
                <a:ea typeface="宋体" panose="02010600030101010101" pitchFamily="2" charset="-122"/>
              </a:rPr>
              <a:t>基础</a:t>
            </a:r>
            <a:endParaRPr lang="en-US" altLang="zh-CN" u="sng"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3036832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60</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YARN</a:t>
            </a:r>
            <a:r>
              <a:rPr lang="zh-CN" altLang="zh-CN" b="1" dirty="0">
                <a:solidFill>
                  <a:prstClr val="black"/>
                </a:solidFill>
                <a:latin typeface="Calibri"/>
                <a:ea typeface="宋体" panose="02010600030101010101" pitchFamily="2" charset="-122"/>
              </a:rPr>
              <a:t>资源调度模型</a:t>
            </a:r>
            <a:r>
              <a:rPr lang="zh-CN" altLang="en-US" b="1" dirty="0">
                <a:solidFill>
                  <a:prstClr val="black"/>
                </a:solidFill>
                <a:latin typeface="Calibri"/>
                <a:ea typeface="宋体" panose="02010600030101010101" pitchFamily="2" charset="-122"/>
              </a:rPr>
              <a:t>：</a:t>
            </a:r>
            <a:r>
              <a:rPr lang="zh-CN" altLang="zh-CN" b="1" dirty="0">
                <a:solidFill>
                  <a:prstClr val="black"/>
                </a:solidFill>
                <a:latin typeface="Calibri"/>
                <a:ea typeface="宋体" panose="02010600030101010101" pitchFamily="2" charset="-122"/>
              </a:rPr>
              <a:t>抽象资源模型</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定义</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不再把物理资源作为调度单位</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把物理资源映射到抽象资源单位</a:t>
            </a:r>
            <a:r>
              <a:rPr lang="en-US" altLang="zh-CN" dirty="0">
                <a:solidFill>
                  <a:prstClr val="black"/>
                </a:solidFill>
                <a:latin typeface="Calibri"/>
                <a:ea typeface="宋体" panose="02010600030101010101" pitchFamily="2" charset="-122"/>
              </a:rPr>
              <a:t>Container</a:t>
            </a:r>
          </a:p>
          <a:p>
            <a:pPr lvl="1" fontAlgn="base">
              <a:spcAft>
                <a:spcPct val="0"/>
              </a:spcAft>
            </a:pPr>
            <a:r>
              <a:rPr lang="zh-CN" altLang="zh-CN" dirty="0">
                <a:solidFill>
                  <a:prstClr val="black"/>
                </a:solidFill>
                <a:latin typeface="Calibri"/>
                <a:ea typeface="宋体" panose="02010600030101010101" pitchFamily="2" charset="-122"/>
              </a:rPr>
              <a:t>基于抽象资源单位进行资源分配调度</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组成</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两层调度框架</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基于资源预留的调度策略</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4034413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10.1 Hadoop</a:t>
            </a:r>
            <a:r>
              <a:rPr lang="zh-CN" altLang="en-US" dirty="0"/>
              <a:t>总体架构</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7</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管理调度系统：</a:t>
            </a:r>
            <a:endParaRPr lang="en-US" altLang="zh-CN" b="1" dirty="0">
              <a:solidFill>
                <a:prstClr val="black"/>
              </a:solidFill>
              <a:latin typeface="Calibri"/>
              <a:ea typeface="宋体" panose="02010600030101010101" pitchFamily="2" charset="-122"/>
            </a:endParaRPr>
          </a:p>
          <a:p>
            <a:pPr fontAlgn="base">
              <a:spcAft>
                <a:spcPct val="0"/>
              </a:spcAft>
            </a:pPr>
            <a:r>
              <a:rPr lang="en-US" altLang="zh-CN" dirty="0">
                <a:solidFill>
                  <a:srgbClr val="FF0000"/>
                </a:solidFill>
                <a:latin typeface="Calibri"/>
                <a:ea typeface="宋体" panose="02010600030101010101" pitchFamily="2" charset="-122"/>
              </a:rPr>
              <a:t>Zookeeper</a:t>
            </a:r>
            <a:r>
              <a:rPr lang="zh-CN" altLang="en-US" dirty="0">
                <a:solidFill>
                  <a:srgbClr val="FF0000"/>
                </a:solidFill>
                <a:latin typeface="Calibri"/>
                <a:ea typeface="宋体" panose="02010600030101010101" pitchFamily="2" charset="-122"/>
              </a:rPr>
              <a:t>：</a:t>
            </a:r>
            <a:r>
              <a:rPr lang="zh-CN" altLang="zh-CN" dirty="0">
                <a:solidFill>
                  <a:srgbClr val="FF0000"/>
                </a:solidFill>
                <a:latin typeface="Calibri"/>
                <a:ea typeface="宋体" panose="02010600030101010101" pitchFamily="2" charset="-122"/>
              </a:rPr>
              <a:t>提供分布式协调服务管理</a:t>
            </a:r>
            <a:endParaRPr lang="en-US" altLang="zh-CN" dirty="0">
              <a:solidFill>
                <a:srgbClr val="FF0000"/>
              </a:solidFill>
              <a:latin typeface="Calibri"/>
              <a:ea typeface="宋体" panose="02010600030101010101" pitchFamily="2" charset="-122"/>
            </a:endParaRPr>
          </a:p>
          <a:p>
            <a:pPr fontAlgn="base">
              <a:spcAft>
                <a:spcPct val="0"/>
              </a:spcAft>
            </a:pPr>
            <a:r>
              <a:rPr lang="en-US" altLang="zh-CN" dirty="0" err="1">
                <a:solidFill>
                  <a:srgbClr val="FF0000"/>
                </a:solidFill>
                <a:latin typeface="Calibri"/>
                <a:ea typeface="宋体" panose="02010600030101010101" pitchFamily="2" charset="-122"/>
              </a:rPr>
              <a:t>Oozie</a:t>
            </a:r>
            <a:r>
              <a:rPr lang="zh-CN" altLang="en-US" dirty="0">
                <a:solidFill>
                  <a:srgbClr val="FF0000"/>
                </a:solidFill>
                <a:latin typeface="Calibri"/>
                <a:ea typeface="宋体" panose="02010600030101010101" pitchFamily="2" charset="-122"/>
              </a:rPr>
              <a:t>：</a:t>
            </a:r>
            <a:r>
              <a:rPr lang="zh-CN" altLang="zh-CN" dirty="0">
                <a:solidFill>
                  <a:srgbClr val="FF0000"/>
                </a:solidFill>
                <a:latin typeface="Calibri"/>
                <a:ea typeface="宋体" panose="02010600030101010101" pitchFamily="2" charset="-122"/>
              </a:rPr>
              <a:t>负责作业调度</a:t>
            </a:r>
            <a:endParaRPr lang="en-US" altLang="zh-CN" dirty="0">
              <a:solidFill>
                <a:srgbClr val="FF0000"/>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Ambari</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提供集群配置、管理和监控功能</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err="1">
                <a:solidFill>
                  <a:prstClr val="black"/>
                </a:solidFill>
                <a:latin typeface="Calibri"/>
                <a:ea typeface="宋体" panose="02010600030101010101" pitchFamily="2" charset="-122"/>
              </a:rPr>
              <a:t>Chukwa</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大型集群监控系统</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srgbClr val="FF0000"/>
                </a:solidFill>
                <a:latin typeface="Calibri"/>
                <a:ea typeface="宋体" panose="02010600030101010101" pitchFamily="2" charset="-122"/>
              </a:rPr>
              <a:t>YARN</a:t>
            </a:r>
            <a:r>
              <a:rPr lang="zh-CN" altLang="en-US" dirty="0">
                <a:solidFill>
                  <a:srgbClr val="FF0000"/>
                </a:solidFill>
                <a:latin typeface="Calibri"/>
                <a:ea typeface="宋体" panose="02010600030101010101" pitchFamily="2" charset="-122"/>
              </a:rPr>
              <a:t>：</a:t>
            </a:r>
            <a:r>
              <a:rPr lang="zh-CN" altLang="zh-CN" dirty="0">
                <a:solidFill>
                  <a:srgbClr val="FF0000"/>
                </a:solidFill>
                <a:latin typeface="Calibri"/>
                <a:ea typeface="宋体" panose="02010600030101010101" pitchFamily="2" charset="-122"/>
              </a:rPr>
              <a:t>集群资源调度管理系统</a:t>
            </a:r>
            <a:endParaRPr lang="en-US" altLang="zh-CN" dirty="0">
              <a:solidFill>
                <a:srgbClr val="FF0000"/>
              </a:solidFill>
              <a:latin typeface="Calibri"/>
              <a:ea typeface="宋体" panose="02010600030101010101" pitchFamily="2" charset="-122"/>
            </a:endParaRPr>
          </a:p>
        </p:txBody>
      </p:sp>
    </p:spTree>
    <p:extLst>
      <p:ext uri="{BB962C8B-B14F-4D97-AF65-F5344CB8AC3E}">
        <p14:creationId xmlns:p14="http://schemas.microsoft.com/office/powerpoint/2010/main" xmlns="" val="163008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8</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fontScale="85000"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分布式文件系统：</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结构</a:t>
            </a:r>
            <a:r>
              <a:rPr lang="zh-CN" altLang="zh-CN"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物理存储资源和对象分散存储在通过网络相连的远程节点上</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主控服务器（也称元数据服务器）</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负责管理命名空间和文件目录，</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远程数据服务器（也称存储服务器）节点</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存储实际文件数据</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特点</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透明性</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高可用性</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支持并发访问</a:t>
            </a:r>
            <a:endParaRPr lang="zh-CN" altLang="zh-CN" sz="1600"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可扩展性</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安全性</a:t>
            </a:r>
          </a:p>
        </p:txBody>
      </p:sp>
    </p:spTree>
    <p:extLst>
      <p:ext uri="{BB962C8B-B14F-4D97-AF65-F5344CB8AC3E}">
        <p14:creationId xmlns:p14="http://schemas.microsoft.com/office/powerpoint/2010/main" xmlns="" val="54565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4" name="页脚占位符 3">
            <a:extLst>
              <a:ext uri="{FF2B5EF4-FFF2-40B4-BE49-F238E27FC236}">
                <a16:creationId xmlns:a16="http://schemas.microsoft.com/office/drawing/2014/main" xmlns=""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9</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fontScale="85000" lnSpcReduction="2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分布式文件系统：</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物理存储资源和对象分散存储在通过网络相连的远程节点上</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主控服务器（也称元数据服务器）</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负责管理命名空间和文件目录，</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远程数据服务器（也称存储服务器）节点</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存储实际文件数据</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特点</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透明性</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高可用性</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支持并发访问</a:t>
            </a:r>
            <a:endParaRPr lang="zh-CN" altLang="zh-CN" sz="1600"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可扩展性</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安全性</a:t>
            </a:r>
          </a:p>
        </p:txBody>
      </p:sp>
    </p:spTree>
    <p:extLst>
      <p:ext uri="{BB962C8B-B14F-4D97-AF65-F5344CB8AC3E}">
        <p14:creationId xmlns:p14="http://schemas.microsoft.com/office/powerpoint/2010/main" xmlns="" val="27485465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7069</Words>
  <Application>Microsoft Office PowerPoint</Application>
  <PresentationFormat>自定义</PresentationFormat>
  <Paragraphs>711</Paragraphs>
  <Slides>60</Slides>
  <Notes>59</Notes>
  <HiddenSlides>0</HiddenSlides>
  <MMClips>0</MMClips>
  <ScaleCrop>false</ScaleCrop>
  <HeadingPairs>
    <vt:vector size="4" baseType="variant">
      <vt:variant>
        <vt:lpstr>主题</vt:lpstr>
      </vt:variant>
      <vt:variant>
        <vt:i4>2</vt:i4>
      </vt:variant>
      <vt:variant>
        <vt:lpstr>幻灯片标题</vt:lpstr>
      </vt:variant>
      <vt:variant>
        <vt:i4>60</vt:i4>
      </vt:variant>
    </vt:vector>
  </HeadingPairs>
  <TitlesOfParts>
    <vt:vector size="62" baseType="lpstr">
      <vt:lpstr>Office 主题​​</vt:lpstr>
      <vt:lpstr>Office 主题</vt:lpstr>
      <vt:lpstr>Lecture 10 Hadoop生态系统</vt:lpstr>
      <vt:lpstr>10.1 Hadoop总体架构</vt:lpstr>
      <vt:lpstr>10.1 Hadoop总体架构</vt:lpstr>
      <vt:lpstr>10.1 Hadoop总体架构</vt:lpstr>
      <vt:lpstr>10.1 Hadoop总体架构</vt:lpstr>
      <vt:lpstr>10.1 Hadoop总体架构</vt:lpstr>
      <vt:lpstr>10.1 Hadoop总体架构</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10.3 分布式存储架构</vt:lpstr>
      <vt:lpstr>10.3 分布式存储架构</vt:lpstr>
      <vt:lpstr>幻灯片 27</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孟成真</dc:creator>
  <cp:lastModifiedBy>Lindi</cp:lastModifiedBy>
  <cp:revision>9</cp:revision>
  <dcterms:created xsi:type="dcterms:W3CDTF">2017-08-16T03:05:23Z</dcterms:created>
  <dcterms:modified xsi:type="dcterms:W3CDTF">2018-03-28T01:38:28Z</dcterms:modified>
</cp:coreProperties>
</file>