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Default Extension="emf" ContentType="image/x-emf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37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3725" autoAdjust="0"/>
  </p:normalViewPr>
  <p:slideViewPr>
    <p:cSldViewPr snapToGrid="0">
      <p:cViewPr varScale="1">
        <p:scale>
          <a:sx n="54" d="100"/>
          <a:sy n="54" d="100"/>
        </p:scale>
        <p:origin x="-1747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AB5F6-5D49-4EB6-A001-98AC8F530F14}" type="datetimeFigureOut">
              <a:rPr lang="zh-CN" altLang="en-US" smtClean="0"/>
              <a:pPr/>
              <a:t>2018/4/1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37354-5676-4099-A7E5-DC2E17E2F7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83340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单指令流单数据流（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SISD</a:t>
            </a:r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SISD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是采用一个指令流处理单个数据流。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机器是一种传统的串行计算机（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sequential computer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），它们大多是单处理器（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uniprocessor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）系统，硬件不支持任何形式的并行计算，所有的指令都是串行执行。并且在一个时钟周期内，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只能处理一个数据流，如图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12-2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）所示。因此这种机器被称作单指令流单数据流机器。早期的单处理器计算机都是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机器，如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IBM PC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机，早期的巨型机和许多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位的家用计算机等。</a:t>
            </a:r>
          </a:p>
          <a:p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单指令流多数据流（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SIMD</a:t>
            </a:r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SIMD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是采用一个指令流处理多个数据流。这类计算机可以是多个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，但运行同一套指令流处理不同的数据集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如图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12-2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）所示。这种计算模型在数字信号处理、图像处理、以及多媒体信息处理等领域得到广泛应用。现代计算机即使是单处理器（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 processor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）也多半是多核（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multi-core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），即带有多个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，也就是说我们现在用的单处理器计算机基本上都属于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机器。如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处理器实现的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MMXTM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Streaming SIMD Extensions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SSE2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及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SSE3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扩展指令集，都能在单个时钟周期内处理多个数据单元。</a:t>
            </a:r>
          </a:p>
          <a:p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多指令流单数据流（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MISD</a:t>
            </a:r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MISD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是采用多个指令流来处理单个数据流，如图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12-2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）所示。由于实际情况中，采用多指令流处理多数据流才是更有效的方法，因此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只是作为理论模型出现，没有得到实际应用之中。</a:t>
            </a:r>
          </a:p>
          <a:p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多指令流多数据流（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MIMD</a:t>
            </a:r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MIMD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是采用多个指令流同时处理多个数据流，这些指令流分别对不同数据流进行操作，如图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12-2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）所示。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MIMD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系统是一种典型的多处理器并行计算体系，它又分为多核（单地址空间共享内存）计算和分布式计算（多地址空间独立内存）两大类，这在后面有详细叙述。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893591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45219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1548264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2162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817847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8274349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791884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5529102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 Manager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给提交的客户端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配置相应的计算资源（以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形式）并启动多个工作线程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，一部分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将承担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任务（这部分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可称为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），另一部分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将承担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任务（这部分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可称为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）；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）对应每一个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split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Master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会生成一个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任务，然后分派一个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去执行该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任务；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Master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也会生成一定数目的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任务分派给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去执行。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任务个数取决于集群中可用的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任务槽（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）的数目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通常设置得比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数目小一些，这样可以预留一些资源处理可能发生的错误；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读取分派给它的输入数据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split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，并生成相应的键值表；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执行计算处理任务，将中间结果输出保存在本地缓存；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Master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调度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读取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的中间输出文件，执行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任务；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将最后结果写入输出文件保存到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HDFS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738096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943402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5435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2019322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096076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063060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686650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935869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844409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7836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576577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64090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2611538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81208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334238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8459560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584836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773125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151228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819800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64786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用户编写的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程序通过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提交到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JobTracker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用户可通过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提供的一些接口查看作业运行状态。</a:t>
            </a:r>
          </a:p>
          <a:p>
            <a:pPr lvl="0"/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JobTracker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运行在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NameNode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节点上，提供集群资源的调配和作业调度管理，监控所有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TaskTracker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与作业的运行状况，一旦发现失败，就将相应的任务转移到其他节点。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JobTracker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还会跟踪任务的执行进度、资源使用率等信息，并将这些信息告诉任务调度器（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TaskScheduler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），让调度器在资源出现空闲时，选择合适的任务去使用这些资源。</a:t>
            </a:r>
          </a:p>
          <a:p>
            <a:pPr lvl="0"/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TaskTracker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运行在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DataNode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上，具体管理本节点计算任务的执行。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TaskTracker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会周期性地通过“心跳”（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heartbeat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）将本节点资源的使用情况和任务运行进度汇报给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JobTracker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，同时接收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JobTracker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发送过来的命令并执行相应的操作（如启动新任务、杀死任务等）。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TaskTracker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等量划分本节点上的资源（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、内存等）。一个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获取到一个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slot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后才有机会运行，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 slot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 slot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两种，分别供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 task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 task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使用。</a:t>
            </a:r>
          </a:p>
          <a:p>
            <a:pPr lvl="0"/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 Task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 Task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两种，均由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TaskTracker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启动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08694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06205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923017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98481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A6331D7-C812-41BE-BA8F-0857AD66D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71D185A8-F142-4CBA-8E7F-6FE4C71472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5990FC1-ADF1-4DD7-99AB-B8C18CF96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80A1-58A0-4D50-86EB-27B66B581664}" type="datetime4">
              <a:rPr lang="en-US" altLang="zh-CN" smtClean="0"/>
              <a:pPr/>
              <a:t>April 1, 2018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D0AF4A9B-1BD4-437E-B605-2DDA9C8C4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Big Data Computing Technology, 2017 Fall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71DE2F8-9E3E-4D7A-89DD-3D0CDC9E7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B21A0-11E5-48D6-9AD0-9DC09E37D0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705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BF79CD1-68B4-41E0-AB76-EC63F3724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A7E1ECF4-E0BC-4C49-BF8D-A78F0A074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4267C70D-A207-45CF-95A0-56D8A51B9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E9A46-9510-4596-A9DC-E6D55B28B375}" type="datetime4">
              <a:rPr lang="en-US" altLang="zh-CN" smtClean="0"/>
              <a:pPr/>
              <a:t>April 1, 2018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8586410-334B-424E-B20A-9A41B4F64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Big Data Computing Technology, 2017 Fall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BB685EAF-7DE2-4D46-AFF4-2F4C589A9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B21A0-11E5-48D6-9AD0-9DC09E37D0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49467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C3517245-D750-4385-9D40-0804375FE5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02D91649-1733-4367-8EF1-B40A16855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BF09FE51-42FB-4287-8024-984CB35DA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85D8F-7E25-4CD9-98B7-74132D5C21FD}" type="datetime4">
              <a:rPr lang="en-US" altLang="zh-CN" smtClean="0"/>
              <a:pPr/>
              <a:t>April 1, 2018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375A566-7309-44BA-BD0A-BA82B58FA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Big Data Computing Technology, 2017 Fall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8BED092-A731-4719-89AF-B7DAE700D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B21A0-11E5-48D6-9AD0-9DC09E37D0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31223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Big Data Computing Technology, 2017 Fall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fld id="{88020851-DCD7-4232-B0C3-461CB7087348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fld id="{F1796ADA-CB5D-4E08-92EA-55D7D17912E2}" type="datetime4">
              <a:rPr lang="en-US" altLang="zh-CN" smtClean="0"/>
              <a:pPr>
                <a:defRPr/>
              </a:pPr>
              <a:t>April 1, 2018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89996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3C8C16-FBF0-463A-88A2-C5257B148BB2}" type="datetime4">
              <a:rPr lang="en-US" altLang="zh-CN" smtClean="0"/>
              <a:pPr>
                <a:defRPr/>
              </a:pPr>
              <a:t>April 1, 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Big Data Computing Technology, 2017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1FFB0-C415-44D1-9D5D-2AB1F31746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31461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B83F94-11E5-4D7A-989C-04968AD78DF8}" type="datetime4">
              <a:rPr lang="en-US" altLang="zh-CN" smtClean="0"/>
              <a:pPr>
                <a:defRPr/>
              </a:pPr>
              <a:t>April 1, 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Big Data Computing Technology, 2017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F6D99-58DA-4C6D-866B-384BA8B4FA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93324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6D1EBC-67E8-4F16-AE50-4C1C5C9266AF}" type="datetime4">
              <a:rPr lang="en-US" altLang="zh-CN" smtClean="0"/>
              <a:pPr>
                <a:defRPr/>
              </a:pPr>
              <a:t>April 1, 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Big Data Computing Technology, 2017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F6D99-58DA-4C6D-866B-384BA8B4FA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9333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CA6AC-CF9C-4ADB-904E-BCC7294BDBF4}" type="datetime4">
              <a:rPr lang="en-US" altLang="zh-CN" smtClean="0"/>
              <a:pPr>
                <a:defRPr/>
              </a:pPr>
              <a:t>April 1, 2018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Big Data Computing Technology, 2017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7E696-B69E-41C6-BBEC-3D2FC3C1BF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518007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0281B-0C32-4371-AE61-E6961A4A1D9E}" type="datetime4">
              <a:rPr lang="en-US" altLang="zh-CN" smtClean="0"/>
              <a:pPr>
                <a:defRPr/>
              </a:pPr>
              <a:t>April 1, 2018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Big Data Computing Technology, 2017 Fall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0CC04-7929-45ED-A5EA-D1085C2BAB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216654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A723E8-49E1-4BCD-9CF1-AA761B793547}" type="datetime4">
              <a:rPr lang="en-US" altLang="zh-CN" smtClean="0"/>
              <a:pPr>
                <a:defRPr/>
              </a:pPr>
              <a:t>April 1, 2018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Big Data Computing Technology, 2017 Fall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ECD03-C8D5-4708-B29F-BDFE1BD729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380083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F88F6-2690-4465-8218-A1F5E943E910}" type="datetime4">
              <a:rPr lang="en-US" altLang="zh-CN" smtClean="0"/>
              <a:pPr>
                <a:defRPr/>
              </a:pPr>
              <a:t>April 1, 2018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Big Data Computing Technology, 2017 Fall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D3C4F-D2AC-402C-B720-14708FC93B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3604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1ECA71B-A769-48DF-9C12-4FDC70172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48D73D3-0B97-4FEB-8922-72BF3D75B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FC81329-3B6A-4D82-B921-1AE603D50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3220A-9271-49A1-9F98-C7D414DF4409}" type="datetime4">
              <a:rPr lang="en-US" altLang="zh-CN" smtClean="0"/>
              <a:pPr/>
              <a:t>April 1, 2018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5312FF76-519A-4069-A5DE-4D8B62719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Big Data Computing Technology, 2017 Fall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2D9C092F-CDE5-46C5-8E10-776A0DEBD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B21A0-11E5-48D6-9AD0-9DC09E37D0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122742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86962-02D4-40FE-86DA-E327413012E1}" type="datetime4">
              <a:rPr lang="en-US" altLang="zh-CN" smtClean="0"/>
              <a:pPr>
                <a:defRPr/>
              </a:pPr>
              <a:t>April 1, 2018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Big Data Computing Technology, 2017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8A050-2F7F-4890-A49B-FEF7D667FF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869129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769CE-EF80-460A-BBAB-D8B1E90E831E}" type="datetime4">
              <a:rPr lang="en-US" altLang="zh-CN" smtClean="0"/>
              <a:pPr>
                <a:defRPr/>
              </a:pPr>
              <a:t>April 1, 2018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Big Data Computing Technology, 2017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5D659-05D9-490A-B3D0-FD33CD1664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511264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B0C48C-38D9-46D2-97EF-4C29458B8A87}" type="datetime4">
              <a:rPr lang="en-US" altLang="zh-CN" smtClean="0"/>
              <a:pPr>
                <a:defRPr/>
              </a:pPr>
              <a:t>April 1, 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Big Data Computing Technology, 2017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9E6B4-3356-4539-B2D7-DEC7EBC03C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243203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144542-900E-472C-B6C7-E2849036E1CD}" type="datetime4">
              <a:rPr lang="en-US" altLang="zh-CN" smtClean="0"/>
              <a:pPr>
                <a:defRPr/>
              </a:pPr>
              <a:t>April 1, 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Big Data Computing Technology, 2017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C252-56B2-46B1-9A0D-824C8FB492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76171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26D0A8B-7331-42B7-B499-D49DB246D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E0FCB28C-9C4F-49CD-86F1-34BDA2FD1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6A55B90-F527-4466-AB84-579794F84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F16B-022B-45A0-8668-0946DA3AE3DA}" type="datetime4">
              <a:rPr lang="en-US" altLang="zh-CN" smtClean="0"/>
              <a:pPr/>
              <a:t>April 1, 2018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609AA0B-42DB-44A7-8EC9-FF015EE5B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Big Data Computing Technology, 2017 Fall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C6E90356-C7A1-4E35-B03C-85648E2A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B21A0-11E5-48D6-9AD0-9DC09E37D0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14805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D99493A-A096-4F8E-8213-BB12D2373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7271AC5-A527-483F-AC7E-EEFE8D1C2F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D4F473AF-5E82-4B9E-9413-BBFCB6922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64202F14-2B01-4BFF-896F-C8C9A13C2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1F588-BF87-4083-9693-54A52070FA87}" type="datetime4">
              <a:rPr lang="en-US" altLang="zh-CN" smtClean="0"/>
              <a:pPr/>
              <a:t>April 1, 2018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5A56AE00-0D8C-4168-AFB5-46175C326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Big Data Computing Technology, 2017 Fall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3D7183B6-84A2-4505-91DE-5F6236D57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B21A0-11E5-48D6-9AD0-9DC09E37D0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26502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8184DBB-501C-4194-A53A-A2B56078F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1D8DF80A-BA7B-4187-9A94-5A3A1FF2E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799FC034-6ADD-4B01-A713-081EDA183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88D626A3-E706-491B-8DEC-283B09AF02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23BC1942-F0E9-4DC7-BA15-7E337D16BB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16C63D31-536D-4E6B-8981-08558ED48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23A0-2EFC-40E0-9DFD-67DE1003DC85}" type="datetime4">
              <a:rPr lang="en-US" altLang="zh-CN" smtClean="0"/>
              <a:pPr/>
              <a:t>April 1, 2018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13511132-6F0D-412C-BE2C-B2782F5FC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Big Data Computing Technology, 2017 Fall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4C074C0A-204E-4324-A5DA-3AA84879F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B21A0-11E5-48D6-9AD0-9DC09E37D0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46299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C5BA7FD-E939-48C4-8312-22E89681A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B295299E-E19C-4ED0-8EF0-E855C0289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CA13-B3DA-4E35-BA05-B314D135F21F}" type="datetime4">
              <a:rPr lang="en-US" altLang="zh-CN" smtClean="0"/>
              <a:pPr/>
              <a:t>April 1, 2018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33C82291-CC44-47B7-A0A9-BDBBE8875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Big Data Computing Technology, 2017 Fall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CB0A58A0-4668-4579-BAC5-41A58C271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B21A0-11E5-48D6-9AD0-9DC09E37D0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6603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D332D3D9-4FA4-4148-97F2-85571A113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7CE1-1D1F-42FF-8DB9-2906278F7598}" type="datetime4">
              <a:rPr lang="en-US" altLang="zh-CN" smtClean="0"/>
              <a:pPr/>
              <a:t>April 1, 2018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3E580A4D-3655-4CB9-9F52-BA8FD9240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Big Data Computing Technology, 2017 Fall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2B9BBC9C-BE4D-4357-8C79-B900EC564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B21A0-11E5-48D6-9AD0-9DC09E37D0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78930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B3EBB6C-280F-4A8F-8D95-907C1FAFC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4ADB6D5-34B6-4FEB-938A-CEE577E66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BE949215-8428-4D5D-B35E-C7DD59816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6D792FAF-77A5-43E5-8566-510438AC4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43FC-DCE3-4FE6-80D3-62D52F087676}" type="datetime4">
              <a:rPr lang="en-US" altLang="zh-CN" smtClean="0"/>
              <a:pPr/>
              <a:t>April 1, 2018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219A4E05-FE6A-454C-ADFC-387D2E218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Big Data Computing Technology, 2017 Fall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03AFFBBC-1A5F-4D8C-AB3D-36057CDF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B21A0-11E5-48D6-9AD0-9DC09E37D0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61366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6B2E532-23F3-4790-8694-B99055D31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78D46006-361A-4970-BA5A-658D8C48B7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0E89B2F8-85A1-4AE4-8C62-4B946DE3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AA92226F-A33E-4BF6-90E5-F92A43A7B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4C05E-85BB-44EB-A249-99EC9BAC9B3C}" type="datetime4">
              <a:rPr lang="en-US" altLang="zh-CN" smtClean="0"/>
              <a:pPr/>
              <a:t>April 1, 2018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4F5A1E99-1649-46F0-8768-0B5F25794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Big Data Computing Technology, 2017 Fall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5E608B21-817B-4CA8-8FDC-36765FE8F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B21A0-11E5-48D6-9AD0-9DC09E37D0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29128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5F12D0C5-6421-4299-904D-BE8551DAC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942753DF-C4D7-4AD1-887D-1CD48AD18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A93D30F-99A5-4680-A08A-F257118C36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7602F-390B-40B5-B65B-955EEA7455A3}" type="datetime4">
              <a:rPr lang="en-US" altLang="zh-CN" smtClean="0"/>
              <a:pPr/>
              <a:t>April 1, 2018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00CDDD4-DED4-46B0-B9D3-C21BB865D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Big Data Computing Technology, 2017 Fall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3C47C47A-F577-4F0A-A193-22F35A393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B21A0-11E5-48D6-9AD0-9DC09E37D0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450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3F21F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19B47A2-1B92-43C3-9BAA-EB65986EA0E4}" type="datetime4">
              <a:rPr lang="en-US" altLang="zh-CN" smtClean="0"/>
              <a:pPr>
                <a:defRPr/>
              </a:pPr>
              <a:t>April 1, 2018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860800" y="6356351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3F21F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dirty="0"/>
              <a:t>Big Data Computing Technology, 2017 Fall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40B1466-B9A4-434F-A814-9913A65E28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61414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B858D95-2152-4970-A06A-682A3525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Lecture 11 </a:t>
            </a:r>
            <a:r>
              <a:rPr lang="en-US" altLang="zh-CN" sz="3200" b="1" dirty="0" err="1" smtClean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MapReduce</a:t>
            </a:r>
            <a:r>
              <a:rPr lang="zh-CN" altLang="en-US" sz="3200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计算模型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BD9A5119-05CD-4A44-A84C-E52A965CF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latin typeface="Calibri"/>
                <a:ea typeface="宋体" panose="02010600030101010101" pitchFamily="2" charset="-122"/>
              </a:rPr>
              <a:t>Big Data Computing Technology, 2017 Fall</a:t>
            </a:r>
            <a:endParaRPr lang="zh-CN" altLang="en-US"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B2F8D6E7-B6C9-47AF-8F61-9A280A388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A1FFB0-C415-44D1-9D5D-2AB1F317462C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 panose="02010600030101010101" pitchFamily="2" charset="-122"/>
              </a:rPr>
              <a:pPr>
                <a:defRPr/>
              </a:pPr>
              <a:t>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92B2E4F-289A-4E65-A1D2-0B10481E76F4}"/>
              </a:ext>
            </a:extLst>
          </p:cNvPr>
          <p:cNvSpPr txBox="1"/>
          <p:nvPr/>
        </p:nvSpPr>
        <p:spPr>
          <a:xfrm>
            <a:off x="2286000" y="1600200"/>
            <a:ext cx="7620000" cy="4038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11.1 </a:t>
            </a:r>
            <a:r>
              <a:rPr lang="zh-CN" altLang="en-US" sz="32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分布式并行计算系统</a:t>
            </a:r>
            <a:endParaRPr lang="en-US" altLang="zh-CN" sz="32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11.2 MapReduce</a:t>
            </a:r>
            <a:r>
              <a:rPr lang="zh-CN" altLang="en-US" sz="32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计算架构</a:t>
            </a:r>
            <a:endParaRPr lang="en-US" altLang="zh-CN" sz="32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prstClr val="black"/>
                </a:solidFill>
                <a:latin typeface="宋体" panose="02010600030101010101" pitchFamily="2" charset="-122"/>
                <a:ea typeface="宋体" charset="-122"/>
              </a:rPr>
              <a:t>11.3 </a:t>
            </a:r>
            <a:r>
              <a:rPr lang="zh-CN" altLang="en-US" sz="3200" dirty="0">
                <a:solidFill>
                  <a:prstClr val="black"/>
                </a:solidFill>
                <a:latin typeface="宋体" panose="02010600030101010101" pitchFamily="2" charset="-122"/>
                <a:ea typeface="宋体" charset="-122"/>
              </a:rPr>
              <a:t>实际案例展示</a:t>
            </a:r>
            <a:endParaRPr lang="en-US" altLang="zh-CN" sz="32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50407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A784927-39D8-4D00-9444-D1536E466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11.2.2 </a:t>
            </a:r>
            <a:r>
              <a:rPr lang="zh-CN" altLang="en-US" dirty="0"/>
              <a:t>键值对与输入格式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BA6D0555-1F0D-470A-AA3E-3C8CE534D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latin typeface="Calibri"/>
                <a:ea typeface="宋体" panose="02010600030101010101" pitchFamily="2" charset="-122"/>
              </a:rPr>
              <a:t>Big Data Computing Technology, 2017 Fall</a:t>
            </a:r>
            <a:endParaRPr lang="zh-CN" altLang="en-US" dirty="0"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00EA79E6-4AA8-4FE6-AF25-C0D2FEF8C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A1FFB0-C415-44D1-9D5D-2AB1F317462C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 panose="02010600030101010101" pitchFamily="2" charset="-122"/>
              </a:rPr>
              <a:pPr>
                <a:defRPr/>
              </a:pPr>
              <a:t>10</a:t>
            </a:fld>
            <a:endParaRPr lang="zh-CN" altLang="en-US" dirty="0">
              <a:solidFill>
                <a:prstClr val="black">
                  <a:tint val="75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78FD75F-4E0B-4C91-BE0A-DF1791F57A4B}"/>
              </a:ext>
            </a:extLst>
          </p:cNvPr>
          <p:cNvSpPr txBox="1"/>
          <p:nvPr/>
        </p:nvSpPr>
        <p:spPr>
          <a:xfrm>
            <a:off x="1981200" y="1775532"/>
            <a:ext cx="8001000" cy="4168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r>
              <a:rPr lang="zh-CN" altLang="en-US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文件分片</a:t>
            </a:r>
            <a:r>
              <a:rPr lang="en-US" altLang="zh-CN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——</a:t>
            </a:r>
            <a:r>
              <a:rPr lang="zh-CN" altLang="en-US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定义</a:t>
            </a:r>
            <a:endParaRPr lang="en-US" altLang="zh-CN" b="1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把大数据文件进行分片，生成一个个</a:t>
            </a:r>
            <a:r>
              <a:rPr lang="en-US" altLang="zh-CN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InputSplit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（简称为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split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）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一个</a:t>
            </a:r>
            <a:r>
              <a:rPr lang="en-US" altLang="zh-CN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InputSplit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对应一个计算任务（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task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），分配到计算节点</a:t>
            </a: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，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由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map/reduce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进程执行计算处理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split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是我们对数据文件出于计算需要的逻辑划分单位，但一个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HDFS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文件在集群中实际是以块（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block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）的物理形式存储的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marL="0" indent="0" algn="r" fontAlgn="base">
              <a:spcAft>
                <a:spcPct val="0"/>
              </a:spcAft>
              <a:buNone/>
            </a:pP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——</a:t>
            </a:r>
            <a:r>
              <a:rPr lang="en-US" altLang="zh-CN" dirty="0">
                <a:solidFill>
                  <a:srgbClr val="FF0000"/>
                </a:solidFill>
                <a:latin typeface="Calibri"/>
                <a:ea typeface="宋体" panose="02010600030101010101" pitchFamily="2" charset="-122"/>
              </a:rPr>
              <a:t>Split vs block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?</a:t>
            </a:r>
          </a:p>
        </p:txBody>
      </p:sp>
    </p:spTree>
    <p:extLst>
      <p:ext uri="{BB962C8B-B14F-4D97-AF65-F5344CB8AC3E}">
        <p14:creationId xmlns="" xmlns:p14="http://schemas.microsoft.com/office/powerpoint/2010/main" val="421717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A784927-39D8-4D00-9444-D1536E466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11.2.2 </a:t>
            </a:r>
            <a:r>
              <a:rPr lang="zh-CN" altLang="en-US" dirty="0"/>
              <a:t>键值对与输入格式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BA6D0555-1F0D-470A-AA3E-3C8CE534D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latin typeface="Calibri"/>
                <a:ea typeface="宋体" panose="02010600030101010101" pitchFamily="2" charset="-122"/>
              </a:rPr>
              <a:t>Big Data Computing Technology, 2017 Fall</a:t>
            </a:r>
            <a:endParaRPr lang="zh-CN" altLang="en-US" dirty="0"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00EA79E6-4AA8-4FE6-AF25-C0D2FEF8C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A1FFB0-C415-44D1-9D5D-2AB1F317462C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 panose="02010600030101010101" pitchFamily="2" charset="-122"/>
              </a:rPr>
              <a:pPr>
                <a:defRPr/>
              </a:pPr>
              <a:t>11</a:t>
            </a:fld>
            <a:endParaRPr lang="zh-CN" altLang="en-US" dirty="0">
              <a:solidFill>
                <a:prstClr val="black">
                  <a:tint val="75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78FD75F-4E0B-4C91-BE0A-DF1791F57A4B}"/>
              </a:ext>
            </a:extLst>
          </p:cNvPr>
          <p:cNvSpPr txBox="1"/>
          <p:nvPr/>
        </p:nvSpPr>
        <p:spPr>
          <a:xfrm>
            <a:off x="1524000" y="1524001"/>
            <a:ext cx="3505200" cy="41680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r>
              <a:rPr lang="en-US" altLang="zh-CN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Split</a:t>
            </a:r>
            <a:r>
              <a:rPr lang="zh-CN" altLang="en-US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与</a:t>
            </a:r>
            <a:r>
              <a:rPr lang="en-US" altLang="zh-CN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Block</a:t>
            </a: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：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Block</a:t>
            </a: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：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lvl="1" fontAlgn="base">
              <a:spcAft>
                <a:spcPct val="0"/>
              </a:spcAft>
            </a:pP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一个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HDFS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文件可以按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block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形式进行物理存储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lvl="1" fontAlgn="base">
              <a:spcAft>
                <a:spcPct val="0"/>
              </a:spcAft>
            </a:pP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HDFS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的物理存储单元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Split</a:t>
            </a: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：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lvl="1" fontAlgn="base">
              <a:spcAft>
                <a:spcPct val="0"/>
              </a:spcAft>
            </a:pP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一个逻辑上对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HDFS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文件的划分方式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lvl="1" fontAlgn="base">
              <a:spcAft>
                <a:spcPct val="0"/>
              </a:spcAft>
            </a:pP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MapReduce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的计算逻辑单元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7" name="图片 6" descr="c:\users\lenovo\appdata\roaming\360se6\User Data\temp\20130608150258515.jpg">
            <a:extLst>
              <a:ext uri="{FF2B5EF4-FFF2-40B4-BE49-F238E27FC236}">
                <a16:creationId xmlns="" xmlns:a16="http://schemas.microsoft.com/office/drawing/2014/main" id="{051D88E1-A10E-44FD-A7F8-159A4021936C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5029201" y="1415550"/>
            <a:ext cx="5486399" cy="475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068057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A784927-39D8-4D00-9444-D1536E466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11.2.2 </a:t>
            </a:r>
            <a:r>
              <a:rPr lang="zh-CN" altLang="en-US" dirty="0"/>
              <a:t>键值对与输入格式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BA6D0555-1F0D-470A-AA3E-3C8CE534D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latin typeface="Calibri"/>
                <a:ea typeface="宋体" panose="02010600030101010101" pitchFamily="2" charset="-122"/>
              </a:rPr>
              <a:t>Big Data Computing Technology, 2017 Fall</a:t>
            </a:r>
            <a:endParaRPr lang="zh-CN" altLang="en-US" dirty="0"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00EA79E6-4AA8-4FE6-AF25-C0D2FEF8C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A1FFB0-C415-44D1-9D5D-2AB1F317462C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 panose="02010600030101010101" pitchFamily="2" charset="-122"/>
              </a:rPr>
              <a:pPr>
                <a:defRPr/>
              </a:pPr>
              <a:t>12</a:t>
            </a:fld>
            <a:endParaRPr lang="zh-CN" altLang="en-US" dirty="0">
              <a:solidFill>
                <a:prstClr val="black">
                  <a:tint val="75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78FD75F-4E0B-4C91-BE0A-DF1791F57A4B}"/>
              </a:ext>
            </a:extLst>
          </p:cNvPr>
          <p:cNvSpPr txBox="1"/>
          <p:nvPr/>
        </p:nvSpPr>
        <p:spPr>
          <a:xfrm>
            <a:off x="1981200" y="1775532"/>
            <a:ext cx="8001000" cy="4168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r>
              <a:rPr lang="en-US" altLang="zh-CN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Map</a:t>
            </a:r>
            <a:r>
              <a:rPr lang="zh-CN" altLang="en-US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数目设置</a:t>
            </a:r>
            <a:endParaRPr lang="en-US" altLang="zh-CN" b="1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相关参数：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lvl="1" fontAlgn="base">
              <a:spcAft>
                <a:spcPct val="0"/>
              </a:spcAft>
            </a:pPr>
            <a:r>
              <a:rPr lang="en-US" altLang="zh-CN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block_size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: HDFS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文件的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block size</a:t>
            </a:r>
            <a:endParaRPr lang="zh-CN" altLang="zh-CN" sz="16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lvl="1" fontAlgn="base">
              <a:spcAft>
                <a:spcPct val="0"/>
              </a:spcAft>
            </a:pPr>
            <a:r>
              <a:rPr lang="en-US" altLang="zh-CN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total_size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: 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输入文件整体的大小</a:t>
            </a:r>
            <a:endParaRPr lang="zh-CN" altLang="zh-CN" sz="16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lvl="1" fontAlgn="base">
              <a:spcAft>
                <a:spcPct val="0"/>
              </a:spcAft>
            </a:pPr>
            <a:r>
              <a:rPr lang="en-US" altLang="zh-CN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input_file_num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: 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输入文件个数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0264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A784927-39D8-4D00-9444-D1536E466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11.2.2 </a:t>
            </a:r>
            <a:r>
              <a:rPr lang="zh-CN" altLang="en-US" dirty="0"/>
              <a:t>键值对与输入格式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BA6D0555-1F0D-470A-AA3E-3C8CE534D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latin typeface="Calibri"/>
                <a:ea typeface="宋体" panose="02010600030101010101" pitchFamily="2" charset="-122"/>
              </a:rPr>
              <a:t>Big Data Computing Technology, 2017 Fall</a:t>
            </a:r>
            <a:endParaRPr lang="zh-CN" altLang="en-US" dirty="0"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00EA79E6-4AA8-4FE6-AF25-C0D2FEF8C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A1FFB0-C415-44D1-9D5D-2AB1F317462C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 panose="02010600030101010101" pitchFamily="2" charset="-122"/>
              </a:rPr>
              <a:pPr>
                <a:defRPr/>
              </a:pPr>
              <a:t>13</a:t>
            </a:fld>
            <a:endParaRPr lang="zh-CN" altLang="en-US" dirty="0">
              <a:solidFill>
                <a:prstClr val="black">
                  <a:tint val="75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78FD75F-4E0B-4C91-BE0A-DF1791F57A4B}"/>
              </a:ext>
            </a:extLst>
          </p:cNvPr>
          <p:cNvSpPr txBox="1"/>
          <p:nvPr/>
        </p:nvSpPr>
        <p:spPr>
          <a:xfrm>
            <a:off x="1981200" y="1775532"/>
            <a:ext cx="8001000" cy="4168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r>
              <a:rPr lang="en-US" altLang="zh-CN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Map</a:t>
            </a:r>
            <a:r>
              <a:rPr lang="zh-CN" altLang="en-US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数目设置</a:t>
            </a:r>
            <a:endParaRPr lang="en-US" altLang="zh-CN" b="1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计算流程：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marL="0" indent="0" fontAlgn="base">
              <a:spcAft>
                <a:spcPct val="0"/>
              </a:spcAft>
              <a:buNone/>
            </a:pP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1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）使用默认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map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数</a:t>
            </a:r>
          </a:p>
          <a:p>
            <a:pPr lvl="1" fontAlgn="base">
              <a:spcAft>
                <a:spcPct val="0"/>
              </a:spcAft>
            </a:pP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如果不进行任何设置，默认的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map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数由</a:t>
            </a:r>
            <a:r>
              <a:rPr lang="en-US" altLang="zh-CN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blcok_size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决定：</a:t>
            </a:r>
          </a:p>
          <a:p>
            <a:pPr lvl="2" fontAlgn="base">
              <a:spcAft>
                <a:spcPct val="0"/>
              </a:spcAft>
            </a:pPr>
            <a:r>
              <a:rPr lang="en-US" altLang="zh-CN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default_num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= </a:t>
            </a:r>
            <a:r>
              <a:rPr lang="en-US" altLang="zh-CN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total_size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/ </a:t>
            </a:r>
            <a:r>
              <a:rPr lang="en-US" altLang="zh-CN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block_size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;</a:t>
            </a:r>
          </a:p>
          <a:p>
            <a:pPr marL="0" indent="0" fontAlgn="base">
              <a:spcAft>
                <a:spcPct val="0"/>
              </a:spcAft>
              <a:buNone/>
            </a:pP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2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）预设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map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数目</a:t>
            </a:r>
          </a:p>
          <a:p>
            <a:pPr lvl="1" fontAlgn="base">
              <a:spcAft>
                <a:spcPct val="0"/>
              </a:spcAft>
            </a:pP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可通过参数</a:t>
            </a:r>
            <a:r>
              <a:rPr lang="en-US" altLang="zh-CN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mapred.map.tasks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来设置期望的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map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数目，但是这个数只有在大于</a:t>
            </a:r>
            <a:r>
              <a:rPr lang="en-US" altLang="zh-CN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default_num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的时候才会生效：</a:t>
            </a:r>
          </a:p>
          <a:p>
            <a:pPr lvl="2" fontAlgn="base">
              <a:spcAft>
                <a:spcPct val="0"/>
              </a:spcAft>
            </a:pPr>
            <a:r>
              <a:rPr lang="en-US" altLang="zh-CN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goal_num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= </a:t>
            </a:r>
            <a:r>
              <a:rPr lang="en-US" altLang="zh-CN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mapred.map.task</a:t>
            </a:r>
            <a:endParaRPr lang="zh-CN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91238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A784927-39D8-4D00-9444-D1536E466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11.2.2 </a:t>
            </a:r>
            <a:r>
              <a:rPr lang="zh-CN" altLang="en-US" dirty="0"/>
              <a:t>键值对与输入格式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BA6D0555-1F0D-470A-AA3E-3C8CE534D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latin typeface="Calibri"/>
                <a:ea typeface="宋体" panose="02010600030101010101" pitchFamily="2" charset="-122"/>
              </a:rPr>
              <a:t>Big Data Computing Technology, 2017 Fall</a:t>
            </a:r>
            <a:endParaRPr lang="zh-CN" altLang="en-US" dirty="0"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00EA79E6-4AA8-4FE6-AF25-C0D2FEF8C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A1FFB0-C415-44D1-9D5D-2AB1F317462C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 panose="02010600030101010101" pitchFamily="2" charset="-122"/>
              </a:rPr>
              <a:pPr>
                <a:defRPr/>
              </a:pPr>
              <a:t>14</a:t>
            </a:fld>
            <a:endParaRPr lang="zh-CN" altLang="en-US" dirty="0">
              <a:solidFill>
                <a:prstClr val="black">
                  <a:tint val="75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78FD75F-4E0B-4C91-BE0A-DF1791F57A4B}"/>
              </a:ext>
            </a:extLst>
          </p:cNvPr>
          <p:cNvSpPr txBox="1"/>
          <p:nvPr/>
        </p:nvSpPr>
        <p:spPr>
          <a:xfrm>
            <a:off x="1981200" y="1775532"/>
            <a:ext cx="8001000" cy="4168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r>
              <a:rPr lang="en-US" altLang="zh-CN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Map</a:t>
            </a:r>
            <a:r>
              <a:rPr lang="zh-CN" altLang="en-US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数目设置</a:t>
            </a:r>
            <a:endParaRPr lang="en-US" altLang="zh-CN" b="1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计算流程：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marL="0" indent="0" fontAlgn="base">
              <a:spcAft>
                <a:spcPct val="0"/>
              </a:spcAft>
              <a:buNone/>
            </a:pP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3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）设置分片大小（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split size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）</a:t>
            </a:r>
          </a:p>
          <a:p>
            <a:pPr lvl="1" fontAlgn="base">
              <a:spcAft>
                <a:spcPct val="0"/>
              </a:spcAft>
            </a:pP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可以通过</a:t>
            </a:r>
            <a:r>
              <a:rPr lang="en-US" altLang="zh-CN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mapred.min.split.size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设置每个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task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处理的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split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的大小，但是这个大小只有在大于</a:t>
            </a:r>
            <a:r>
              <a:rPr lang="en-US" altLang="zh-CN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block_size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的时候才会生效。</a:t>
            </a:r>
          </a:p>
          <a:p>
            <a:pPr lvl="2" fontAlgn="base">
              <a:spcAft>
                <a:spcPct val="0"/>
              </a:spcAft>
            </a:pPr>
            <a:r>
              <a:rPr lang="en-US" altLang="zh-CN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split_size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= max(</a:t>
            </a:r>
            <a:r>
              <a:rPr lang="en-US" altLang="zh-CN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mapred.min.split.size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,  </a:t>
            </a:r>
            <a:r>
              <a:rPr lang="en-US" altLang="zh-CN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block_size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);</a:t>
            </a:r>
            <a:endParaRPr lang="zh-CN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lvl="2" fontAlgn="base">
              <a:spcAft>
                <a:spcPct val="0"/>
              </a:spcAft>
            </a:pPr>
            <a:r>
              <a:rPr lang="en-US" altLang="zh-CN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split_num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= </a:t>
            </a:r>
            <a:r>
              <a:rPr lang="en-US" altLang="zh-CN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total_size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/ </a:t>
            </a:r>
            <a:r>
              <a:rPr lang="en-US" altLang="zh-CN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split_size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;</a:t>
            </a:r>
            <a:endParaRPr lang="zh-CN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76865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A784927-39D8-4D00-9444-D1536E466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11.2.2 </a:t>
            </a:r>
            <a:r>
              <a:rPr lang="zh-CN" altLang="en-US" dirty="0"/>
              <a:t>键值对与输入格式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BA6D0555-1F0D-470A-AA3E-3C8CE534D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latin typeface="Calibri"/>
                <a:ea typeface="宋体" panose="02010600030101010101" pitchFamily="2" charset="-122"/>
              </a:rPr>
              <a:t>Big Data Computing Technology, 2017 Fall</a:t>
            </a:r>
            <a:endParaRPr lang="zh-CN" altLang="en-US" dirty="0"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00EA79E6-4AA8-4FE6-AF25-C0D2FEF8C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A1FFB0-C415-44D1-9D5D-2AB1F317462C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 panose="02010600030101010101" pitchFamily="2" charset="-122"/>
              </a:rPr>
              <a:pPr>
                <a:defRPr/>
              </a:pPr>
              <a:t>15</a:t>
            </a:fld>
            <a:endParaRPr lang="zh-CN" altLang="en-US" dirty="0">
              <a:solidFill>
                <a:prstClr val="black">
                  <a:tint val="75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78FD75F-4E0B-4C91-BE0A-DF1791F57A4B}"/>
              </a:ext>
            </a:extLst>
          </p:cNvPr>
          <p:cNvSpPr txBox="1"/>
          <p:nvPr/>
        </p:nvSpPr>
        <p:spPr>
          <a:xfrm>
            <a:off x="1981200" y="1775532"/>
            <a:ext cx="8001000" cy="4168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r>
              <a:rPr lang="en-US" altLang="zh-CN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Map</a:t>
            </a:r>
            <a:r>
              <a:rPr lang="zh-CN" altLang="en-US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数目设置</a:t>
            </a:r>
            <a:endParaRPr lang="en-US" altLang="zh-CN" b="1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计算流程：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marL="0" indent="0" fontAlgn="base">
              <a:spcAft>
                <a:spcPct val="0"/>
              </a:spcAft>
              <a:buNone/>
            </a:pP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4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）计算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map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数目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marL="0" indent="0" fontAlgn="base">
              <a:spcAft>
                <a:spcPct val="0"/>
              </a:spcAft>
              <a:buNone/>
            </a:pP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marL="0" indent="0" fontAlgn="base">
              <a:spcAft>
                <a:spcPct val="0"/>
              </a:spcAft>
              <a:buNone/>
            </a:pP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5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）每一个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map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处理的分片是不能跨越文件的</a:t>
            </a: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，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所以，最终的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map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个数应该为：</a:t>
            </a:r>
          </a:p>
          <a:p>
            <a:pPr marL="0" indent="0" fontAlgn="base">
              <a:spcAft>
                <a:spcPct val="0"/>
              </a:spcAft>
              <a:buNone/>
            </a:pPr>
            <a:endParaRPr lang="zh-CN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4C23743C-E933-472F-BB7F-C67A890F0A3A}"/>
              </a:ext>
            </a:extLst>
          </p:cNvPr>
          <p:cNvSpPr txBox="1"/>
          <p:nvPr/>
        </p:nvSpPr>
        <p:spPr>
          <a:xfrm>
            <a:off x="1790700" y="3263747"/>
            <a:ext cx="8382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100" dirty="0" err="1">
                <a:solidFill>
                  <a:prstClr val="black"/>
                </a:solidFill>
                <a:latin typeface="Arial" charset="0"/>
                <a:ea typeface="宋体" charset="-122"/>
              </a:rPr>
              <a:t>compute_map_num</a:t>
            </a:r>
            <a:r>
              <a:rPr lang="en-US" altLang="zh-CN" sz="2100" dirty="0">
                <a:solidFill>
                  <a:prstClr val="black"/>
                </a:solidFill>
                <a:latin typeface="Arial" charset="0"/>
                <a:ea typeface="宋体" charset="-122"/>
              </a:rPr>
              <a:t> = min(</a:t>
            </a:r>
            <a:r>
              <a:rPr lang="en-US" altLang="zh-CN" sz="2100" dirty="0" err="1">
                <a:solidFill>
                  <a:prstClr val="black"/>
                </a:solidFill>
                <a:latin typeface="Arial" charset="0"/>
                <a:ea typeface="宋体" charset="-122"/>
              </a:rPr>
              <a:t>split_num</a:t>
            </a:r>
            <a:r>
              <a:rPr lang="en-US" altLang="zh-CN" sz="2100" dirty="0">
                <a:solidFill>
                  <a:prstClr val="black"/>
                </a:solidFill>
                <a:latin typeface="Arial" charset="0"/>
                <a:ea typeface="宋体" charset="-122"/>
              </a:rPr>
              <a:t>,  max(</a:t>
            </a:r>
            <a:r>
              <a:rPr lang="en-US" altLang="zh-CN" sz="2100" dirty="0" err="1">
                <a:solidFill>
                  <a:prstClr val="black"/>
                </a:solidFill>
                <a:latin typeface="Arial" charset="0"/>
                <a:ea typeface="宋体" charset="-122"/>
              </a:rPr>
              <a:t>default_num</a:t>
            </a:r>
            <a:r>
              <a:rPr lang="en-US" altLang="zh-CN" sz="2100" dirty="0">
                <a:solidFill>
                  <a:prstClr val="black"/>
                </a:solidFill>
                <a:latin typeface="Arial" charset="0"/>
                <a:ea typeface="宋体" charset="-122"/>
              </a:rPr>
              <a:t>, </a:t>
            </a:r>
            <a:r>
              <a:rPr lang="en-US" altLang="zh-CN" sz="2100" dirty="0" err="1">
                <a:solidFill>
                  <a:prstClr val="black"/>
                </a:solidFill>
                <a:latin typeface="Arial" charset="0"/>
                <a:ea typeface="宋体" charset="-122"/>
              </a:rPr>
              <a:t>goal_num</a:t>
            </a:r>
            <a:r>
              <a:rPr lang="en-US" altLang="zh-CN" sz="2100" dirty="0">
                <a:solidFill>
                  <a:prstClr val="black"/>
                </a:solidFill>
                <a:latin typeface="Arial" charset="0"/>
                <a:ea typeface="宋体" charset="-122"/>
              </a:rPr>
              <a:t>))</a:t>
            </a:r>
            <a:endParaRPr lang="zh-CN" altLang="zh-CN" sz="2100" dirty="0">
              <a:solidFill>
                <a:prstClr val="black"/>
              </a:solidFill>
              <a:latin typeface="Arial" charset="0"/>
              <a:ea typeface="宋体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146CA7AB-2189-4907-9A80-9C8F525A9E75}"/>
              </a:ext>
            </a:extLst>
          </p:cNvPr>
          <p:cNvSpPr txBox="1"/>
          <p:nvPr/>
        </p:nvSpPr>
        <p:spPr>
          <a:xfrm>
            <a:off x="1981201" y="4800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solidFill>
                <a:prstClr val="black"/>
              </a:solidFill>
              <a:latin typeface="Arial" charset="0"/>
              <a:ea typeface="宋体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886A2E5E-E37C-4A92-B6FD-6F171A3D2D09}"/>
              </a:ext>
            </a:extLst>
          </p:cNvPr>
          <p:cNvSpPr txBox="1"/>
          <p:nvPr/>
        </p:nvSpPr>
        <p:spPr>
          <a:xfrm>
            <a:off x="1809812" y="4786690"/>
            <a:ext cx="832792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>
                <a:solidFill>
                  <a:prstClr val="black"/>
                </a:solidFill>
                <a:latin typeface="Arial" charset="0"/>
                <a:ea typeface="宋体" charset="-122"/>
              </a:rPr>
              <a:t>final_map_num</a:t>
            </a:r>
            <a:r>
              <a:rPr lang="en-US" altLang="zh-CN" sz="2400" dirty="0">
                <a:solidFill>
                  <a:prstClr val="black"/>
                </a:solidFill>
                <a:latin typeface="Arial" charset="0"/>
                <a:ea typeface="宋体" charset="-122"/>
              </a:rPr>
              <a:t> = max(</a:t>
            </a:r>
            <a:r>
              <a:rPr lang="en-US" altLang="zh-CN" sz="2400" dirty="0" err="1">
                <a:solidFill>
                  <a:prstClr val="black"/>
                </a:solidFill>
                <a:latin typeface="Arial" charset="0"/>
                <a:ea typeface="宋体" charset="-122"/>
              </a:rPr>
              <a:t>compute_map_num</a:t>
            </a:r>
            <a:r>
              <a:rPr lang="en-US" altLang="zh-CN" sz="2400" dirty="0">
                <a:solidFill>
                  <a:prstClr val="black"/>
                </a:solidFill>
                <a:latin typeface="Arial" charset="0"/>
                <a:ea typeface="宋体" charset="-122"/>
              </a:rPr>
              <a:t>, </a:t>
            </a:r>
            <a:r>
              <a:rPr lang="en-US" altLang="zh-CN" sz="2400" dirty="0" err="1">
                <a:solidFill>
                  <a:prstClr val="black"/>
                </a:solidFill>
                <a:latin typeface="Arial" charset="0"/>
                <a:ea typeface="宋体" charset="-122"/>
              </a:rPr>
              <a:t>input_file_num</a:t>
            </a:r>
            <a:r>
              <a:rPr lang="en-US" altLang="zh-CN" sz="2400" dirty="0">
                <a:solidFill>
                  <a:prstClr val="black"/>
                </a:solidFill>
                <a:latin typeface="Arial" charset="0"/>
                <a:ea typeface="宋体" charset="-122"/>
              </a:rPr>
              <a:t>)</a:t>
            </a:r>
            <a:endParaRPr lang="zh-CN" altLang="zh-CN" sz="2400" dirty="0">
              <a:solidFill>
                <a:prstClr val="black"/>
              </a:solidFill>
              <a:latin typeface="Arial" charset="0"/>
              <a:ea typeface="宋体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solidFill>
                <a:prstClr val="black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2038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A784927-39D8-4D00-9444-D1536E466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11.2.2 </a:t>
            </a:r>
            <a:r>
              <a:rPr lang="zh-CN" altLang="en-US" dirty="0"/>
              <a:t>键值对与输入格式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BA6D0555-1F0D-470A-AA3E-3C8CE534D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latin typeface="Calibri"/>
                <a:ea typeface="宋体" panose="02010600030101010101" pitchFamily="2" charset="-122"/>
              </a:rPr>
              <a:t>Big Data Computing Technology, 2017 Fall</a:t>
            </a:r>
            <a:endParaRPr lang="zh-CN" altLang="en-US" dirty="0"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00EA79E6-4AA8-4FE6-AF25-C0D2FEF8C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A1FFB0-C415-44D1-9D5D-2AB1F317462C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 panose="02010600030101010101" pitchFamily="2" charset="-122"/>
              </a:rPr>
              <a:pPr>
                <a:defRPr/>
              </a:pPr>
              <a:t>16</a:t>
            </a:fld>
            <a:endParaRPr lang="zh-CN" altLang="en-US" dirty="0">
              <a:solidFill>
                <a:prstClr val="black">
                  <a:tint val="75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78FD75F-4E0B-4C91-BE0A-DF1791F57A4B}"/>
              </a:ext>
            </a:extLst>
          </p:cNvPr>
          <p:cNvSpPr txBox="1"/>
          <p:nvPr/>
        </p:nvSpPr>
        <p:spPr>
          <a:xfrm>
            <a:off x="1981200" y="1775532"/>
            <a:ext cx="8001000" cy="4168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r>
              <a:rPr lang="en-US" altLang="zh-CN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Map</a:t>
            </a:r>
            <a:r>
              <a:rPr lang="zh-CN" altLang="en-US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数目设置</a:t>
            </a:r>
            <a:endParaRPr lang="en-US" altLang="zh-CN" b="1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Map</a:t>
            </a: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数目设置准则：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增加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map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个数</a:t>
            </a: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→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设置</a:t>
            </a:r>
            <a:r>
              <a:rPr lang="en-US" altLang="zh-CN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mapred.map.tasks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为一个较大的值；</a:t>
            </a:r>
          </a:p>
          <a:p>
            <a:pPr fontAlgn="base">
              <a:spcAft>
                <a:spcPct val="0"/>
              </a:spcAft>
            </a:pP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减小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map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个数</a:t>
            </a: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→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设置</a:t>
            </a:r>
            <a:r>
              <a:rPr lang="en-US" altLang="zh-CN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mapred.min.split.size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为一个较大的值；</a:t>
            </a:r>
          </a:p>
          <a:p>
            <a:pPr fontAlgn="base">
              <a:spcAft>
                <a:spcPct val="0"/>
              </a:spcAft>
            </a:pP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输入中有很多小文件，依然想减少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map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数目</a:t>
            </a: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→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需将小文件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merge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为大文件，然后使用第二点准则</a:t>
            </a:r>
          </a:p>
        </p:txBody>
      </p:sp>
    </p:spTree>
    <p:extLst>
      <p:ext uri="{BB962C8B-B14F-4D97-AF65-F5344CB8AC3E}">
        <p14:creationId xmlns="" xmlns:p14="http://schemas.microsoft.com/office/powerpoint/2010/main" val="4234254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A784927-39D8-4D00-9444-D1536E466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11.2.2 </a:t>
            </a:r>
            <a:r>
              <a:rPr lang="zh-CN" altLang="en-US" dirty="0"/>
              <a:t>键值对与输入格式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BA6D0555-1F0D-470A-AA3E-3C8CE534D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latin typeface="Calibri"/>
                <a:ea typeface="宋体" panose="02010600030101010101" pitchFamily="2" charset="-122"/>
              </a:rPr>
              <a:t>Big Data Computing Technology, 2017 Fall</a:t>
            </a:r>
            <a:endParaRPr lang="zh-CN" altLang="en-US" dirty="0"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00EA79E6-4AA8-4FE6-AF25-C0D2FEF8C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A1FFB0-C415-44D1-9D5D-2AB1F317462C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 panose="02010600030101010101" pitchFamily="2" charset="-122"/>
              </a:rPr>
              <a:pPr>
                <a:defRPr/>
              </a:pPr>
              <a:t>17</a:t>
            </a:fld>
            <a:endParaRPr lang="zh-CN" altLang="en-US" dirty="0">
              <a:solidFill>
                <a:prstClr val="black">
                  <a:tint val="75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78FD75F-4E0B-4C91-BE0A-DF1791F57A4B}"/>
              </a:ext>
            </a:extLst>
          </p:cNvPr>
          <p:cNvSpPr txBox="1"/>
          <p:nvPr/>
        </p:nvSpPr>
        <p:spPr>
          <a:xfrm>
            <a:off x="1981200" y="1775532"/>
            <a:ext cx="8001000" cy="4168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r>
              <a:rPr lang="zh-CN" altLang="en-US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输入格式处理</a:t>
            </a: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：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将不同格式数据转换为键值表的步骤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基础类</a:t>
            </a:r>
            <a:r>
              <a:rPr lang="en-US" altLang="zh-CN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InputFormat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类</a:t>
            </a: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：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lvl="1" fontAlgn="base">
              <a:spcAft>
                <a:spcPct val="0"/>
              </a:spcAft>
            </a:pP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选择作为输入的文件或对象</a:t>
            </a:r>
          </a:p>
          <a:p>
            <a:pPr lvl="1" fontAlgn="base">
              <a:spcAft>
                <a:spcPct val="0"/>
              </a:spcAft>
            </a:pP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提供把文件分片的</a:t>
            </a:r>
            <a:r>
              <a:rPr lang="en-US" altLang="zh-CN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InputSplits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（）方法</a:t>
            </a:r>
          </a:p>
          <a:p>
            <a:pPr lvl="1" fontAlgn="base">
              <a:spcAft>
                <a:spcPct val="0"/>
              </a:spcAft>
            </a:pP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为</a:t>
            </a:r>
            <a:r>
              <a:rPr lang="en-US" altLang="zh-CN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RecordReader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读取文件提供一个工厂方法</a:t>
            </a:r>
            <a:endParaRPr lang="zh-CN" altLang="en-US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marL="0" indent="0" fontAlgn="base">
              <a:spcAft>
                <a:spcPct val="0"/>
              </a:spcAft>
              <a:buNone/>
            </a:pP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47783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A784927-39D8-4D00-9444-D1536E466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11.2.3 Map/</a:t>
            </a:r>
            <a:r>
              <a:rPr lang="en-US" altLang="zh-CN" sz="3600" dirty="0" err="1"/>
              <a:t>Shaffle</a:t>
            </a:r>
            <a:r>
              <a:rPr lang="en-US" altLang="zh-CN" sz="3600" dirty="0"/>
              <a:t>/Reduce</a:t>
            </a:r>
            <a:r>
              <a:rPr lang="zh-CN" altLang="en-US" sz="3600" dirty="0"/>
              <a:t>任务与实现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BA6D0555-1F0D-470A-AA3E-3C8CE534D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latin typeface="Calibri"/>
                <a:ea typeface="宋体" panose="02010600030101010101" pitchFamily="2" charset="-122"/>
              </a:rPr>
              <a:t>Big Data Computing Technology, 2017 Fall</a:t>
            </a:r>
            <a:endParaRPr lang="zh-CN" altLang="en-US" dirty="0"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00EA79E6-4AA8-4FE6-AF25-C0D2FEF8C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A1FFB0-C415-44D1-9D5D-2AB1F317462C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 panose="02010600030101010101" pitchFamily="2" charset="-122"/>
              </a:rPr>
              <a:pPr>
                <a:defRPr/>
              </a:pPr>
              <a:t>18</a:t>
            </a:fld>
            <a:endParaRPr lang="zh-CN" altLang="en-US" dirty="0">
              <a:solidFill>
                <a:prstClr val="black">
                  <a:tint val="75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78FD75F-4E0B-4C91-BE0A-DF1791F57A4B}"/>
              </a:ext>
            </a:extLst>
          </p:cNvPr>
          <p:cNvSpPr txBox="1"/>
          <p:nvPr/>
        </p:nvSpPr>
        <p:spPr>
          <a:xfrm>
            <a:off x="1981200" y="990601"/>
            <a:ext cx="8001000" cy="4168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r>
              <a:rPr lang="en-US" altLang="zh-CN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MapReduce</a:t>
            </a:r>
            <a:r>
              <a:rPr lang="zh-CN" altLang="en-US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工作流程</a:t>
            </a: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：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marL="0" indent="0" fontAlgn="base">
              <a:spcAft>
                <a:spcPct val="0"/>
              </a:spcAft>
              <a:buNone/>
            </a:pP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1E34341A-25BB-41F7-8767-1C496B1B6F85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1752600" y="1531231"/>
            <a:ext cx="8458200" cy="4717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42350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A784927-39D8-4D00-9444-D1536E466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11.2.3 Map/</a:t>
            </a:r>
            <a:r>
              <a:rPr lang="en-US" altLang="zh-CN" sz="3600" dirty="0" err="1"/>
              <a:t>Shaffle</a:t>
            </a:r>
            <a:r>
              <a:rPr lang="en-US" altLang="zh-CN" sz="3600" dirty="0"/>
              <a:t>/Reduce</a:t>
            </a:r>
            <a:r>
              <a:rPr lang="zh-CN" altLang="en-US" sz="3600" dirty="0"/>
              <a:t>任务与实现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BA6D0555-1F0D-470A-AA3E-3C8CE534D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latin typeface="Calibri"/>
                <a:ea typeface="宋体" panose="02010600030101010101" pitchFamily="2" charset="-122"/>
              </a:rPr>
              <a:t>Big Data Computing Technology, 2017 Fall</a:t>
            </a:r>
            <a:endParaRPr lang="zh-CN" altLang="en-US" dirty="0"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00EA79E6-4AA8-4FE6-AF25-C0D2FEF8C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A1FFB0-C415-44D1-9D5D-2AB1F317462C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 panose="02010600030101010101" pitchFamily="2" charset="-122"/>
              </a:rPr>
              <a:pPr>
                <a:defRPr/>
              </a:pPr>
              <a:t>19</a:t>
            </a:fld>
            <a:endParaRPr lang="zh-CN" altLang="en-US" dirty="0">
              <a:solidFill>
                <a:prstClr val="black">
                  <a:tint val="75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78FD75F-4E0B-4C91-BE0A-DF1791F57A4B}"/>
              </a:ext>
            </a:extLst>
          </p:cNvPr>
          <p:cNvSpPr txBox="1"/>
          <p:nvPr/>
        </p:nvSpPr>
        <p:spPr>
          <a:xfrm>
            <a:off x="2133600" y="1417639"/>
            <a:ext cx="8001000" cy="4168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r>
              <a:rPr lang="en-US" altLang="zh-CN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MapReduce</a:t>
            </a:r>
            <a:r>
              <a:rPr lang="zh-CN" altLang="en-US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主要三个工作阶段</a:t>
            </a: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：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Map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（映射）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lvl="1" fontAlgn="base">
              <a:spcAft>
                <a:spcPct val="0"/>
              </a:spcAft>
            </a:pP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Mapper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执行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map task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，将输出结果写入中间文件</a:t>
            </a:r>
          </a:p>
          <a:p>
            <a:pPr fontAlgn="base">
              <a:spcAft>
                <a:spcPct val="0"/>
              </a:spcAft>
            </a:pP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Shuffle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（归并）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lvl="1" fontAlgn="base">
              <a:spcAft>
                <a:spcPct val="0"/>
              </a:spcAft>
            </a:pP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把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Mapper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的输出数据归并整理后分发给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Reducer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处理，包括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merge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，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combine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，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sort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和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partition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几个步骤；</a:t>
            </a:r>
          </a:p>
          <a:p>
            <a:pPr fontAlgn="base">
              <a:spcAft>
                <a:spcPct val="0"/>
              </a:spcAft>
            </a:pP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Reduce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（化简）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lvl="1" fontAlgn="base">
              <a:spcAft>
                <a:spcPct val="0"/>
              </a:spcAft>
            </a:pP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Reducer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执行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reduce task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，将最后结果写入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HDFS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。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marL="0" indent="0" fontAlgn="base">
              <a:spcAft>
                <a:spcPct val="0"/>
              </a:spcAft>
              <a:buNone/>
            </a:pP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077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A784927-39D8-4D00-9444-D1536E466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11.1 </a:t>
            </a:r>
            <a:r>
              <a:rPr lang="zh-CN" altLang="en-US" dirty="0"/>
              <a:t>分布式并行计算系统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BA6D0555-1F0D-470A-AA3E-3C8CE534D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latin typeface="Calibri"/>
                <a:ea typeface="宋体" panose="02010600030101010101" pitchFamily="2" charset="-122"/>
              </a:rPr>
              <a:t>Big Data Computing Technology, 2017 Fall</a:t>
            </a:r>
            <a:endParaRPr lang="zh-CN" altLang="en-US" dirty="0"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00EA79E6-4AA8-4FE6-AF25-C0D2FEF8C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A1FFB0-C415-44D1-9D5D-2AB1F317462C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 panose="02010600030101010101" pitchFamily="2" charset="-122"/>
              </a:rPr>
              <a:pPr>
                <a:defRPr/>
              </a:pPr>
              <a:t>2</a:t>
            </a:fld>
            <a:endParaRPr lang="zh-CN" altLang="en-US" dirty="0">
              <a:solidFill>
                <a:prstClr val="black">
                  <a:tint val="75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78FD75F-4E0B-4C91-BE0A-DF1791F57A4B}"/>
              </a:ext>
            </a:extLst>
          </p:cNvPr>
          <p:cNvSpPr txBox="1"/>
          <p:nvPr/>
        </p:nvSpPr>
        <p:spPr>
          <a:xfrm>
            <a:off x="1981200" y="1775532"/>
            <a:ext cx="8001000" cy="4168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按照指令流和数据流</a:t>
            </a: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划分：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单指令流单数据流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单指令流多数据流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多指令流单数据流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多指令流多数据流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04637952-4AAF-4AC4-A212-45C1AA6C522A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6003099" y="2286000"/>
            <a:ext cx="4191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93510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A784927-39D8-4D00-9444-D1536E466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11.2.3 Map/</a:t>
            </a:r>
            <a:r>
              <a:rPr lang="en-US" altLang="zh-CN" sz="3600" dirty="0" err="1"/>
              <a:t>Shaffle</a:t>
            </a:r>
            <a:r>
              <a:rPr lang="en-US" altLang="zh-CN" sz="3600" dirty="0"/>
              <a:t>/Reduce</a:t>
            </a:r>
            <a:r>
              <a:rPr lang="zh-CN" altLang="en-US" sz="3600" dirty="0"/>
              <a:t>任务与实现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BA6D0555-1F0D-470A-AA3E-3C8CE534D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latin typeface="Calibri"/>
                <a:ea typeface="宋体" panose="02010600030101010101" pitchFamily="2" charset="-122"/>
              </a:rPr>
              <a:t>Big Data Computing Technology, 2017 Fall</a:t>
            </a:r>
            <a:endParaRPr lang="zh-CN" altLang="en-US" dirty="0"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00EA79E6-4AA8-4FE6-AF25-C0D2FEF8C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A1FFB0-C415-44D1-9D5D-2AB1F317462C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 panose="02010600030101010101" pitchFamily="2" charset="-122"/>
              </a:rPr>
              <a:pPr>
                <a:defRPr/>
              </a:pPr>
              <a:t>20</a:t>
            </a:fld>
            <a:endParaRPr lang="zh-CN" altLang="en-US" dirty="0">
              <a:solidFill>
                <a:prstClr val="black">
                  <a:tint val="75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78FD75F-4E0B-4C91-BE0A-DF1791F57A4B}"/>
              </a:ext>
            </a:extLst>
          </p:cNvPr>
          <p:cNvSpPr txBox="1"/>
          <p:nvPr/>
        </p:nvSpPr>
        <p:spPr>
          <a:xfrm>
            <a:off x="1981200" y="1417638"/>
            <a:ext cx="8001000" cy="4297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r>
              <a:rPr lang="en-US" altLang="zh-CN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Map</a:t>
            </a:r>
            <a:r>
              <a:rPr lang="zh-CN" altLang="zh-CN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（映射）阶段</a:t>
            </a:r>
          </a:p>
          <a:p>
            <a:pPr fontAlgn="base">
              <a:spcAft>
                <a:spcPct val="0"/>
              </a:spcAft>
            </a:pP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对于每一个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split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，系统都生成一个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map task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，调用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Mapper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来执行，将读入数据转换成键值对格式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完成计算处理后，将输出结果写入中间文件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一个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Map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任务可以在集群的任何计算节点上运行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多个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Map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任务可以并行地运行在集群上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8285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A784927-39D8-4D00-9444-D1536E466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11.2.3 Map/</a:t>
            </a:r>
            <a:r>
              <a:rPr lang="en-US" altLang="zh-CN" sz="3600" dirty="0" err="1"/>
              <a:t>Shaffle</a:t>
            </a:r>
            <a:r>
              <a:rPr lang="en-US" altLang="zh-CN" sz="3600" dirty="0"/>
              <a:t>/Reduce</a:t>
            </a:r>
            <a:r>
              <a:rPr lang="zh-CN" altLang="en-US" sz="3600" dirty="0"/>
              <a:t>任务与实现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BA6D0555-1F0D-470A-AA3E-3C8CE534D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latin typeface="Calibri"/>
                <a:ea typeface="宋体" panose="02010600030101010101" pitchFamily="2" charset="-122"/>
              </a:rPr>
              <a:t>Big Data Computing Technology, 2017 Fall</a:t>
            </a:r>
            <a:endParaRPr lang="zh-CN" altLang="en-US" dirty="0"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00EA79E6-4AA8-4FE6-AF25-C0D2FEF8C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A1FFB0-C415-44D1-9D5D-2AB1F317462C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 panose="02010600030101010101" pitchFamily="2" charset="-122"/>
              </a:rPr>
              <a:pPr>
                <a:defRPr/>
              </a:pPr>
              <a:t>21</a:t>
            </a:fld>
            <a:endParaRPr lang="zh-CN" altLang="en-US" dirty="0">
              <a:solidFill>
                <a:prstClr val="black">
                  <a:tint val="75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78FD75F-4E0B-4C91-BE0A-DF1791F57A4B}"/>
              </a:ext>
            </a:extLst>
          </p:cNvPr>
          <p:cNvSpPr txBox="1"/>
          <p:nvPr/>
        </p:nvSpPr>
        <p:spPr>
          <a:xfrm>
            <a:off x="1981200" y="1417638"/>
            <a:ext cx="8001000" cy="4297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r>
              <a:rPr lang="en-US" altLang="zh-CN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Map</a:t>
            </a:r>
            <a:r>
              <a:rPr lang="zh-CN" altLang="zh-CN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（映射）阶段</a:t>
            </a:r>
          </a:p>
          <a:p>
            <a:pPr fontAlgn="base">
              <a:spcAft>
                <a:spcPct val="0"/>
              </a:spcAft>
            </a:pP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Mapper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的输入数据</a:t>
            </a: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来源：</a:t>
            </a:r>
            <a:r>
              <a:rPr lang="en-US" altLang="zh-CN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MapContext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en-US" altLang="zh-CN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MapContext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的实现依赖于</a:t>
            </a: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：</a:t>
            </a:r>
            <a:r>
              <a:rPr lang="en-US" altLang="zh-CN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MapContextImpl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en-US" altLang="zh-CN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MapContextImpl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内部组合</a:t>
            </a: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：</a:t>
            </a:r>
            <a:r>
              <a:rPr lang="en-US" altLang="zh-CN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InputSplit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和</a:t>
            </a:r>
            <a:r>
              <a:rPr lang="en-US" altLang="zh-CN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RecordReader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lvl="1" fontAlgn="base">
              <a:spcAft>
                <a:spcPct val="0"/>
              </a:spcAft>
            </a:pP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提供了读取和封装输入数据键值对（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key, value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）的方法。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5423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A784927-39D8-4D00-9444-D1536E466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11.2.3 Map/</a:t>
            </a:r>
            <a:r>
              <a:rPr lang="en-US" altLang="zh-CN" sz="3600" dirty="0" err="1"/>
              <a:t>Shaffle</a:t>
            </a:r>
            <a:r>
              <a:rPr lang="en-US" altLang="zh-CN" sz="3600" dirty="0"/>
              <a:t>/Reduce</a:t>
            </a:r>
            <a:r>
              <a:rPr lang="zh-CN" altLang="en-US" sz="3600" dirty="0"/>
              <a:t>任务与实现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BA6D0555-1F0D-470A-AA3E-3C8CE534D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latin typeface="Calibri"/>
                <a:ea typeface="宋体" panose="02010600030101010101" pitchFamily="2" charset="-122"/>
              </a:rPr>
              <a:t>Big Data Computing Technology, 2017 Fall</a:t>
            </a:r>
            <a:endParaRPr lang="zh-CN" altLang="en-US" dirty="0"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00EA79E6-4AA8-4FE6-AF25-C0D2FEF8C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A1FFB0-C415-44D1-9D5D-2AB1F317462C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 panose="02010600030101010101" pitchFamily="2" charset="-122"/>
              </a:rPr>
              <a:pPr>
                <a:defRPr/>
              </a:pPr>
              <a:t>22</a:t>
            </a:fld>
            <a:endParaRPr lang="zh-CN" altLang="en-US" dirty="0">
              <a:solidFill>
                <a:prstClr val="black">
                  <a:tint val="75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78FD75F-4E0B-4C91-BE0A-DF1791F57A4B}"/>
              </a:ext>
            </a:extLst>
          </p:cNvPr>
          <p:cNvSpPr txBox="1"/>
          <p:nvPr/>
        </p:nvSpPr>
        <p:spPr>
          <a:xfrm>
            <a:off x="1981200" y="1417638"/>
            <a:ext cx="8001000" cy="4297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r>
              <a:rPr lang="en-US" altLang="zh-CN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Shuffle</a:t>
            </a:r>
            <a:r>
              <a:rPr lang="zh-CN" altLang="zh-CN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（归并）阶段</a:t>
            </a:r>
          </a:p>
          <a:p>
            <a:pPr fontAlgn="base">
              <a:spcAft>
                <a:spcPct val="0"/>
              </a:spcAft>
            </a:pP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主要任务</a:t>
            </a: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：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lvl="1" fontAlgn="base">
              <a:spcAft>
                <a:spcPct val="0"/>
              </a:spcAft>
            </a:pP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将每个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map task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的输出结果进行归并、排序、然后按照一定的规则分发给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Reducer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去执行化简步骤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Shuffle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任务实际上涉及到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Map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阶段的输出，以及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Reduce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阶段的输入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Shuffle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阶段</a:t>
            </a: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的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两个部分：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Map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相关部分和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Reduce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相关部分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93565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A784927-39D8-4D00-9444-D1536E466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11.2.3 Map/</a:t>
            </a:r>
            <a:r>
              <a:rPr lang="en-US" altLang="zh-CN" sz="3600" dirty="0" err="1"/>
              <a:t>Shaffle</a:t>
            </a:r>
            <a:r>
              <a:rPr lang="en-US" altLang="zh-CN" sz="3600" dirty="0"/>
              <a:t>/Reduce</a:t>
            </a:r>
            <a:r>
              <a:rPr lang="zh-CN" altLang="en-US" sz="3600" dirty="0"/>
              <a:t>任务与实现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BA6D0555-1F0D-470A-AA3E-3C8CE534D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latin typeface="Calibri"/>
                <a:ea typeface="宋体" panose="02010600030101010101" pitchFamily="2" charset="-122"/>
              </a:rPr>
              <a:t>Big Data Computing Technology, 2017 Fall</a:t>
            </a:r>
            <a:endParaRPr lang="zh-CN" altLang="en-US" dirty="0"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00EA79E6-4AA8-4FE6-AF25-C0D2FEF8C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A1FFB0-C415-44D1-9D5D-2AB1F317462C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 panose="02010600030101010101" pitchFamily="2" charset="-122"/>
              </a:rPr>
              <a:pPr>
                <a:defRPr/>
              </a:pPr>
              <a:t>23</a:t>
            </a:fld>
            <a:endParaRPr lang="zh-CN" altLang="en-US" dirty="0">
              <a:solidFill>
                <a:prstClr val="black">
                  <a:tint val="75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78FD75F-4E0B-4C91-BE0A-DF1791F57A4B}"/>
              </a:ext>
            </a:extLst>
          </p:cNvPr>
          <p:cNvSpPr txBox="1"/>
          <p:nvPr/>
        </p:nvSpPr>
        <p:spPr>
          <a:xfrm>
            <a:off x="1981200" y="1417638"/>
            <a:ext cx="8001000" cy="4297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r>
              <a:rPr lang="en-US" altLang="zh-CN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Shuffle</a:t>
            </a:r>
            <a:r>
              <a:rPr lang="zh-CN" altLang="zh-CN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（归并）阶段</a:t>
            </a:r>
            <a:r>
              <a:rPr lang="en-US" altLang="zh-CN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——Map</a:t>
            </a:r>
            <a:r>
              <a:rPr lang="zh-CN" altLang="zh-CN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端的</a:t>
            </a:r>
            <a:r>
              <a:rPr lang="en-US" altLang="zh-CN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Shuffle</a:t>
            </a:r>
            <a:endParaRPr lang="zh-CN" altLang="zh-CN" b="1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Mapper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从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HDFS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读取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split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，然后执行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map ()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；</a:t>
            </a:r>
            <a:endParaRPr lang="zh-CN" altLang="zh-CN" sz="20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根据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key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或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value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以及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Reducer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数量划分输出中间键值表</a:t>
            </a: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，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决定交由哪个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reduce task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来处理。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将中间数据写入内存缓冲区。</a:t>
            </a:r>
            <a:endParaRPr lang="zh-CN" altLang="zh-CN" sz="20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map task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完成时，将全部溢写文件归并到一起合成一个溢写文件</a:t>
            </a: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Merge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）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6394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A784927-39D8-4D00-9444-D1536E466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11.2.3 Map/</a:t>
            </a:r>
            <a:r>
              <a:rPr lang="en-US" altLang="zh-CN" sz="3600" dirty="0" err="1"/>
              <a:t>Shaffle</a:t>
            </a:r>
            <a:r>
              <a:rPr lang="en-US" altLang="zh-CN" sz="3600" dirty="0"/>
              <a:t>/Reduce</a:t>
            </a:r>
            <a:r>
              <a:rPr lang="zh-CN" altLang="en-US" sz="3600" dirty="0"/>
              <a:t>任务与实现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BA6D0555-1F0D-470A-AA3E-3C8CE534D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latin typeface="Calibri"/>
                <a:ea typeface="宋体" panose="02010600030101010101" pitchFamily="2" charset="-122"/>
              </a:rPr>
              <a:t>Big Data Computing Technology, 2017 Fall</a:t>
            </a:r>
            <a:endParaRPr lang="zh-CN" altLang="en-US" dirty="0"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00EA79E6-4AA8-4FE6-AF25-C0D2FEF8C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A1FFB0-C415-44D1-9D5D-2AB1F317462C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 panose="02010600030101010101" pitchFamily="2" charset="-122"/>
              </a:rPr>
              <a:pPr>
                <a:defRPr/>
              </a:pPr>
              <a:t>24</a:t>
            </a:fld>
            <a:endParaRPr lang="zh-CN" altLang="en-US" dirty="0">
              <a:solidFill>
                <a:prstClr val="black">
                  <a:tint val="75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78FD75F-4E0B-4C91-BE0A-DF1791F57A4B}"/>
              </a:ext>
            </a:extLst>
          </p:cNvPr>
          <p:cNvSpPr txBox="1"/>
          <p:nvPr/>
        </p:nvSpPr>
        <p:spPr>
          <a:xfrm>
            <a:off x="1981200" y="1417638"/>
            <a:ext cx="8001000" cy="4297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r>
              <a:rPr lang="en-US" altLang="zh-CN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Shuffle</a:t>
            </a:r>
            <a:r>
              <a:rPr lang="zh-CN" altLang="zh-CN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（归并）阶段</a:t>
            </a:r>
            <a:r>
              <a:rPr lang="en-US" altLang="zh-CN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——Reduce</a:t>
            </a:r>
            <a:r>
              <a:rPr lang="zh-CN" altLang="zh-CN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端的</a:t>
            </a:r>
            <a:r>
              <a:rPr lang="en-US" altLang="zh-CN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Shuffle</a:t>
            </a:r>
            <a:endParaRPr lang="zh-CN" altLang="zh-CN" b="1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Copy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领取数据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Merge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归并数据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最后的归并文件作为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Reducer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的输入文件发送给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Reducer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执行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最后输出结果存入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HDFS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。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41148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A784927-39D8-4D00-9444-D1536E466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11.2.3 Map/</a:t>
            </a:r>
            <a:r>
              <a:rPr lang="en-US" altLang="zh-CN" sz="3600" dirty="0" err="1"/>
              <a:t>Shaffle</a:t>
            </a:r>
            <a:r>
              <a:rPr lang="en-US" altLang="zh-CN" sz="3600" dirty="0"/>
              <a:t>/Reduce</a:t>
            </a:r>
            <a:r>
              <a:rPr lang="zh-CN" altLang="en-US" sz="3600" dirty="0"/>
              <a:t>任务与实现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BA6D0555-1F0D-470A-AA3E-3C8CE534D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latin typeface="Calibri"/>
                <a:ea typeface="宋体" panose="02010600030101010101" pitchFamily="2" charset="-122"/>
              </a:rPr>
              <a:t>Big Data Computing Technology, 2017 Fall</a:t>
            </a:r>
            <a:endParaRPr lang="zh-CN" altLang="en-US" dirty="0"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00EA79E6-4AA8-4FE6-AF25-C0D2FEF8C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A1FFB0-C415-44D1-9D5D-2AB1F317462C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 panose="02010600030101010101" pitchFamily="2" charset="-122"/>
              </a:rPr>
              <a:pPr>
                <a:defRPr/>
              </a:pPr>
              <a:t>25</a:t>
            </a:fld>
            <a:endParaRPr lang="zh-CN" altLang="en-US" dirty="0">
              <a:solidFill>
                <a:prstClr val="black">
                  <a:tint val="75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78FD75F-4E0B-4C91-BE0A-DF1791F57A4B}"/>
              </a:ext>
            </a:extLst>
          </p:cNvPr>
          <p:cNvSpPr txBox="1"/>
          <p:nvPr/>
        </p:nvSpPr>
        <p:spPr>
          <a:xfrm>
            <a:off x="1981200" y="1417638"/>
            <a:ext cx="8001000" cy="4297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r>
              <a:rPr lang="en-US" altLang="zh-CN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Shuffle</a:t>
            </a:r>
            <a:r>
              <a:rPr lang="zh-CN" altLang="zh-CN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（归并）阶段</a:t>
            </a:r>
            <a:r>
              <a:rPr lang="en-US" altLang="zh-CN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——Reduce</a:t>
            </a:r>
            <a:r>
              <a:rPr lang="zh-CN" altLang="zh-CN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端的</a:t>
            </a:r>
            <a:r>
              <a:rPr lang="en-US" altLang="zh-CN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Shuffle</a:t>
            </a:r>
            <a:endParaRPr lang="zh-CN" altLang="zh-CN" b="1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将多个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Map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任务的输出结果按照不同的分区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copy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到不同的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reduce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节点执行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reduce task</a:t>
            </a:r>
          </a:p>
          <a:p>
            <a:pPr fontAlgn="base">
              <a:spcAft>
                <a:spcPct val="0"/>
              </a:spcAft>
            </a:pP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每个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reduce task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都会创建一个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Reducer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实例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通过执行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Reducer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的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reduce ()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方法将来自不同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Map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的具有相同的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key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值的键值对进行合并处理</a:t>
            </a:r>
          </a:p>
          <a:p>
            <a:pPr fontAlgn="base">
              <a:spcAft>
                <a:spcPct val="0"/>
              </a:spcAft>
            </a:pP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Reducer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会通过调用</a:t>
            </a:r>
            <a:r>
              <a:rPr lang="en-US" altLang="zh-CN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OutputCollector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对象将它所完成的化简结果写入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HDFS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文件系统，输出文件格式由</a:t>
            </a:r>
            <a:r>
              <a:rPr lang="en-US" altLang="zh-CN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OutputFormat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类来控制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24748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A784927-39D8-4D00-9444-D1536E466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11.3 </a:t>
            </a:r>
            <a:r>
              <a:rPr lang="zh-CN" altLang="en-US" dirty="0"/>
              <a:t>实际案例展示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BA6D0555-1F0D-470A-AA3E-3C8CE534D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latin typeface="Calibri"/>
                <a:ea typeface="宋体" panose="02010600030101010101" pitchFamily="2" charset="-122"/>
              </a:rPr>
              <a:t>Big Data Computing Technology, 2017 Fall</a:t>
            </a:r>
            <a:endParaRPr lang="zh-CN" altLang="en-US" dirty="0"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00EA79E6-4AA8-4FE6-AF25-C0D2FEF8C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A1FFB0-C415-44D1-9D5D-2AB1F317462C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 panose="02010600030101010101" pitchFamily="2" charset="-122"/>
              </a:rPr>
              <a:pPr>
                <a:defRPr/>
              </a:pPr>
              <a:t>26</a:t>
            </a:fld>
            <a:endParaRPr lang="zh-CN" altLang="en-US" dirty="0">
              <a:solidFill>
                <a:prstClr val="black">
                  <a:tint val="75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78FD75F-4E0B-4C91-BE0A-DF1791F57A4B}"/>
              </a:ext>
            </a:extLst>
          </p:cNvPr>
          <p:cNvSpPr txBox="1"/>
          <p:nvPr/>
        </p:nvSpPr>
        <p:spPr>
          <a:xfrm>
            <a:off x="1981200" y="1417638"/>
            <a:ext cx="8001000" cy="4297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r>
              <a:rPr lang="zh-CN" altLang="en-US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案例描述</a:t>
            </a:r>
            <a:endParaRPr lang="zh-CN" altLang="zh-CN" b="1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zh-CN" altLang="zh-CN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输入文件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：一个包含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3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行文字的文本文件（每个单词间用空格隔开，图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12-18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最左侧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Input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列所示）；</a:t>
            </a:r>
          </a:p>
          <a:p>
            <a:pPr fontAlgn="base">
              <a:spcAft>
                <a:spcPct val="0"/>
              </a:spcAft>
            </a:pPr>
            <a:r>
              <a:rPr lang="zh-CN" altLang="zh-CN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输出结果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：该文件的词频统计，每一行输出一个键值对“单词，出现次数”（图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12-18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最右侧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Final result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列所示）；</a:t>
            </a:r>
          </a:p>
          <a:p>
            <a:pPr fontAlgn="base">
              <a:spcAft>
                <a:spcPct val="0"/>
              </a:spcAft>
            </a:pPr>
            <a:r>
              <a:rPr lang="zh-CN" altLang="zh-CN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计算模型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：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MapReduce</a:t>
            </a:r>
          </a:p>
        </p:txBody>
      </p:sp>
    </p:spTree>
    <p:extLst>
      <p:ext uri="{BB962C8B-B14F-4D97-AF65-F5344CB8AC3E}">
        <p14:creationId xmlns="" xmlns:p14="http://schemas.microsoft.com/office/powerpoint/2010/main" val="6635927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A784927-39D8-4D00-9444-D1536E466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11.3 </a:t>
            </a:r>
            <a:r>
              <a:rPr lang="zh-CN" altLang="en-US" dirty="0"/>
              <a:t>实际案例展示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BA6D0555-1F0D-470A-AA3E-3C8CE534D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latin typeface="Calibri"/>
                <a:ea typeface="宋体" panose="02010600030101010101" pitchFamily="2" charset="-122"/>
              </a:rPr>
              <a:t>Big Data Computing Technology, 2017 Fall</a:t>
            </a:r>
            <a:endParaRPr lang="zh-CN" altLang="en-US" dirty="0"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00EA79E6-4AA8-4FE6-AF25-C0D2FEF8C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A1FFB0-C415-44D1-9D5D-2AB1F317462C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 panose="02010600030101010101" pitchFamily="2" charset="-122"/>
              </a:rPr>
              <a:pPr>
                <a:defRPr/>
              </a:pPr>
              <a:t>27</a:t>
            </a:fld>
            <a:endParaRPr lang="zh-CN" altLang="en-US" dirty="0">
              <a:solidFill>
                <a:prstClr val="black">
                  <a:tint val="75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78FD75F-4E0B-4C91-BE0A-DF1791F57A4B}"/>
              </a:ext>
            </a:extLst>
          </p:cNvPr>
          <p:cNvSpPr txBox="1"/>
          <p:nvPr/>
        </p:nvSpPr>
        <p:spPr>
          <a:xfrm>
            <a:off x="1981200" y="1417638"/>
            <a:ext cx="8001000" cy="4297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r>
              <a:rPr lang="zh-CN" altLang="en-US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案例描述</a:t>
            </a:r>
            <a:endParaRPr lang="zh-CN" altLang="zh-CN" b="1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7" name="图片 6" descr="005WTVurjw1eoyphiosvpj30ql0c7wh8">
            <a:extLst>
              <a:ext uri="{FF2B5EF4-FFF2-40B4-BE49-F238E27FC236}">
                <a16:creationId xmlns="" xmlns:a16="http://schemas.microsoft.com/office/drawing/2014/main" id="{1003E126-265A-4E4D-897C-F5C901E39514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2133600" y="2058988"/>
            <a:ext cx="8077200" cy="365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978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A784927-39D8-4D00-9444-D1536E466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11.3 </a:t>
            </a:r>
            <a:r>
              <a:rPr lang="zh-CN" altLang="en-US" dirty="0"/>
              <a:t>实际案例展示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BA6D0555-1F0D-470A-AA3E-3C8CE534D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latin typeface="Calibri"/>
                <a:ea typeface="宋体" panose="02010600030101010101" pitchFamily="2" charset="-122"/>
              </a:rPr>
              <a:t>Big Data Computing Technology, 2017 Fall</a:t>
            </a:r>
            <a:endParaRPr lang="zh-CN" altLang="en-US" dirty="0"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00EA79E6-4AA8-4FE6-AF25-C0D2FEF8C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A1FFB0-C415-44D1-9D5D-2AB1F317462C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 panose="02010600030101010101" pitchFamily="2" charset="-122"/>
              </a:rPr>
              <a:pPr>
                <a:defRPr/>
              </a:pPr>
              <a:t>28</a:t>
            </a:fld>
            <a:endParaRPr lang="zh-CN" altLang="en-US" dirty="0">
              <a:solidFill>
                <a:prstClr val="black">
                  <a:tint val="75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78FD75F-4E0B-4C91-BE0A-DF1791F57A4B}"/>
              </a:ext>
            </a:extLst>
          </p:cNvPr>
          <p:cNvSpPr txBox="1"/>
          <p:nvPr/>
        </p:nvSpPr>
        <p:spPr>
          <a:xfrm>
            <a:off x="1981200" y="1417638"/>
            <a:ext cx="8001000" cy="4297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r>
              <a:rPr lang="zh-CN" altLang="en-US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第一步：</a:t>
            </a:r>
            <a:r>
              <a:rPr lang="en-US" altLang="zh-CN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Split</a:t>
            </a:r>
          </a:p>
          <a:p>
            <a:pPr fontAlgn="base">
              <a:spcAft>
                <a:spcPct val="0"/>
              </a:spcAft>
            </a:pP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假设将输入数据文件分为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3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个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split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，每个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split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包含一行文字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12" name="图片 11" descr="005WTVurjw1eoyphiosvpj30ql0c7wh8">
            <a:extLst>
              <a:ext uri="{FF2B5EF4-FFF2-40B4-BE49-F238E27FC236}">
                <a16:creationId xmlns="" xmlns:a16="http://schemas.microsoft.com/office/drawing/2014/main" id="{4BA934F4-33F0-4A43-A315-41E303FFF381}"/>
              </a:ext>
            </a:extLst>
          </p:cNvPr>
          <p:cNvPicPr/>
          <p:nvPr/>
        </p:nvPicPr>
        <p:blipFill rotWithShape="1">
          <a:blip r:embed="rId3" cstate="print"/>
          <a:srcRect r="64151" b="18758"/>
          <a:stretch/>
        </p:blipFill>
        <p:spPr>
          <a:xfrm>
            <a:off x="2895600" y="2819400"/>
            <a:ext cx="6096000" cy="335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49779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A784927-39D8-4D00-9444-D1536E466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11.3 </a:t>
            </a:r>
            <a:r>
              <a:rPr lang="zh-CN" altLang="en-US" dirty="0"/>
              <a:t>实际案例展示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BA6D0555-1F0D-470A-AA3E-3C8CE534D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latin typeface="Calibri"/>
                <a:ea typeface="宋体" panose="02010600030101010101" pitchFamily="2" charset="-122"/>
              </a:rPr>
              <a:t>Big Data Computing Technology, 2017 Fall</a:t>
            </a:r>
            <a:endParaRPr lang="zh-CN" altLang="en-US" dirty="0"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00EA79E6-4AA8-4FE6-AF25-C0D2FEF8C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A1FFB0-C415-44D1-9D5D-2AB1F317462C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 panose="02010600030101010101" pitchFamily="2" charset="-122"/>
              </a:rPr>
              <a:pPr>
                <a:defRPr/>
              </a:pPr>
              <a:t>29</a:t>
            </a:fld>
            <a:endParaRPr lang="zh-CN" altLang="en-US" dirty="0">
              <a:solidFill>
                <a:prstClr val="black">
                  <a:tint val="75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78FD75F-4E0B-4C91-BE0A-DF1791F57A4B}"/>
              </a:ext>
            </a:extLst>
          </p:cNvPr>
          <p:cNvSpPr txBox="1"/>
          <p:nvPr/>
        </p:nvSpPr>
        <p:spPr>
          <a:xfrm>
            <a:off x="1981200" y="1417638"/>
            <a:ext cx="8001000" cy="4297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r>
              <a:rPr lang="zh-CN" altLang="en-US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第二步：</a:t>
            </a:r>
            <a:r>
              <a:rPr lang="en-US" altLang="zh-CN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Map</a:t>
            </a:r>
          </a:p>
          <a:p>
            <a:pPr fontAlgn="base">
              <a:spcAft>
                <a:spcPct val="0"/>
              </a:spcAft>
            </a:pP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先将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split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的每一行文字转换成如下的键值对（每行第一个字符的字节偏移量作为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Key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）：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A73F68B7-1F3D-44AE-809E-BC54550EDBA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55362" y="2819401"/>
            <a:ext cx="3252676" cy="339182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7405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A784927-39D8-4D00-9444-D1536E466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11.1 </a:t>
            </a:r>
            <a:r>
              <a:rPr lang="zh-CN" altLang="en-US" dirty="0"/>
              <a:t>分布式并行计算系统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BA6D0555-1F0D-470A-AA3E-3C8CE534D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latin typeface="Calibri"/>
                <a:ea typeface="宋体" panose="02010600030101010101" pitchFamily="2" charset="-122"/>
              </a:rPr>
              <a:t>Big Data Computing Technology, 2017 Fall</a:t>
            </a:r>
            <a:endParaRPr lang="zh-CN" altLang="en-US" dirty="0"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00EA79E6-4AA8-4FE6-AF25-C0D2FEF8C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A1FFB0-C415-44D1-9D5D-2AB1F317462C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 panose="02010600030101010101" pitchFamily="2" charset="-122"/>
              </a:rPr>
              <a:pPr>
                <a:defRPr/>
              </a:pPr>
              <a:t>3</a:t>
            </a:fld>
            <a:endParaRPr lang="zh-CN" altLang="en-US" dirty="0">
              <a:solidFill>
                <a:prstClr val="black">
                  <a:tint val="75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78FD75F-4E0B-4C91-BE0A-DF1791F57A4B}"/>
              </a:ext>
            </a:extLst>
          </p:cNvPr>
          <p:cNvSpPr txBox="1"/>
          <p:nvPr/>
        </p:nvSpPr>
        <p:spPr>
          <a:xfrm>
            <a:off x="1981200" y="1775532"/>
            <a:ext cx="8001000" cy="4168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r>
              <a:rPr lang="zh-CN" altLang="zh-CN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多指令流多数据流（</a:t>
            </a:r>
            <a:r>
              <a:rPr lang="en-US" altLang="zh-CN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MIMD</a:t>
            </a:r>
            <a:r>
              <a:rPr lang="zh-CN" altLang="zh-CN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）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按照处理器是否共享内存</a:t>
            </a: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划分：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多处理器共享内存机器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lvl="1" fontAlgn="base">
              <a:spcAft>
                <a:spcPct val="0"/>
              </a:spcAft>
            </a:pP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UMA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架构和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NUMA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架构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多计算机独立内存体系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lvl="1" fontAlgn="base">
              <a:spcAft>
                <a:spcPct val="0"/>
              </a:spcAft>
            </a:pP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MPP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和集群两种计算架构。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归属于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MIMD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体系的计算机</a:t>
            </a: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：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lvl="1" fontAlgn="base">
              <a:spcAft>
                <a:spcPct val="0"/>
              </a:spcAft>
            </a:pP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并行向量处理机、对称多处理机、大规模并行处理机、工作站机群、分布式共享存储处理机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826832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A784927-39D8-4D00-9444-D1536E466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11.3 </a:t>
            </a:r>
            <a:r>
              <a:rPr lang="zh-CN" altLang="en-US" dirty="0"/>
              <a:t>实际案例展示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BA6D0555-1F0D-470A-AA3E-3C8CE534D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latin typeface="Calibri"/>
                <a:ea typeface="宋体" panose="02010600030101010101" pitchFamily="2" charset="-122"/>
              </a:rPr>
              <a:t>Big Data Computing Technology, 2017 Fall</a:t>
            </a:r>
            <a:endParaRPr lang="zh-CN" altLang="en-US" dirty="0"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00EA79E6-4AA8-4FE6-AF25-C0D2FEF8C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A1FFB0-C415-44D1-9D5D-2AB1F317462C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 panose="02010600030101010101" pitchFamily="2" charset="-122"/>
              </a:rPr>
              <a:pPr>
                <a:defRPr/>
              </a:pPr>
              <a:t>30</a:t>
            </a:fld>
            <a:endParaRPr lang="zh-CN" altLang="en-US" dirty="0">
              <a:solidFill>
                <a:prstClr val="black">
                  <a:tint val="75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78FD75F-4E0B-4C91-BE0A-DF1791F57A4B}"/>
              </a:ext>
            </a:extLst>
          </p:cNvPr>
          <p:cNvSpPr txBox="1"/>
          <p:nvPr/>
        </p:nvSpPr>
        <p:spPr>
          <a:xfrm>
            <a:off x="1905000" y="1066800"/>
            <a:ext cx="8001000" cy="4297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r>
              <a:rPr lang="zh-CN" altLang="en-US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第二步：</a:t>
            </a:r>
            <a:r>
              <a:rPr lang="en-US" altLang="zh-CN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Map</a:t>
            </a:r>
          </a:p>
          <a:p>
            <a:pPr fontAlgn="base">
              <a:spcAft>
                <a:spcPct val="0"/>
              </a:spcAft>
            </a:pP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然后针对每一个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split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执行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map ( )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方法，此处为对上述键值对表的每一行进行词频统计，每一个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Map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任务（针对一个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split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）都会生成如下的键值对：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D7EA8773-06AA-49B4-A16B-BC5450ACD69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95600" y="2819400"/>
            <a:ext cx="6019800" cy="355561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8611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A784927-39D8-4D00-9444-D1536E466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11.3 </a:t>
            </a:r>
            <a:r>
              <a:rPr lang="zh-CN" altLang="en-US" dirty="0"/>
              <a:t>实际案例展示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BA6D0555-1F0D-470A-AA3E-3C8CE534D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latin typeface="Calibri"/>
                <a:ea typeface="宋体" panose="02010600030101010101" pitchFamily="2" charset="-122"/>
              </a:rPr>
              <a:t>Big Data Computing Technology, 2017 Fall</a:t>
            </a:r>
            <a:endParaRPr lang="zh-CN" altLang="en-US" dirty="0"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00EA79E6-4AA8-4FE6-AF25-C0D2FEF8C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A1FFB0-C415-44D1-9D5D-2AB1F317462C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 panose="02010600030101010101" pitchFamily="2" charset="-122"/>
              </a:rPr>
              <a:pPr>
                <a:defRPr/>
              </a:pPr>
              <a:t>31</a:t>
            </a:fld>
            <a:endParaRPr lang="zh-CN" altLang="en-US" dirty="0">
              <a:solidFill>
                <a:prstClr val="black">
                  <a:tint val="75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78FD75F-4E0B-4C91-BE0A-DF1791F57A4B}"/>
              </a:ext>
            </a:extLst>
          </p:cNvPr>
          <p:cNvSpPr txBox="1"/>
          <p:nvPr/>
        </p:nvSpPr>
        <p:spPr>
          <a:xfrm>
            <a:off x="1905000" y="1066800"/>
            <a:ext cx="8001000" cy="4297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r>
              <a:rPr lang="zh-CN" altLang="en-US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第三步：</a:t>
            </a:r>
            <a:r>
              <a:rPr lang="en-US" altLang="zh-CN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Shuffle</a:t>
            </a:r>
          </a:p>
          <a:p>
            <a:pPr fontAlgn="base">
              <a:spcAft>
                <a:spcPct val="0"/>
              </a:spcAft>
            </a:pP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Map</a:t>
            </a: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端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shuffle</a:t>
            </a:r>
          </a:p>
          <a:p>
            <a:pPr fontAlgn="base">
              <a:spcAft>
                <a:spcPct val="0"/>
              </a:spcAft>
            </a:pP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没有定义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Combiner</a:t>
            </a: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：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endParaRPr lang="zh-CN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1EFB3689-D633-4ECC-A2E3-6888EF985BF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21978" y="1454172"/>
            <a:ext cx="5253244" cy="4495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2085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A784927-39D8-4D00-9444-D1536E466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11.3 </a:t>
            </a:r>
            <a:r>
              <a:rPr lang="zh-CN" altLang="en-US" dirty="0"/>
              <a:t>实际案例展示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BA6D0555-1F0D-470A-AA3E-3C8CE534D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latin typeface="Calibri"/>
                <a:ea typeface="宋体" panose="02010600030101010101" pitchFamily="2" charset="-122"/>
              </a:rPr>
              <a:t>Big Data Computing Technology, 2017 Fall</a:t>
            </a:r>
            <a:endParaRPr lang="zh-CN" altLang="en-US" dirty="0"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00EA79E6-4AA8-4FE6-AF25-C0D2FEF8C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A1FFB0-C415-44D1-9D5D-2AB1F317462C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 panose="02010600030101010101" pitchFamily="2" charset="-122"/>
              </a:rPr>
              <a:pPr>
                <a:defRPr/>
              </a:pPr>
              <a:t>32</a:t>
            </a:fld>
            <a:endParaRPr lang="zh-CN" altLang="en-US" dirty="0">
              <a:solidFill>
                <a:prstClr val="black">
                  <a:tint val="75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78FD75F-4E0B-4C91-BE0A-DF1791F57A4B}"/>
              </a:ext>
            </a:extLst>
          </p:cNvPr>
          <p:cNvSpPr txBox="1"/>
          <p:nvPr/>
        </p:nvSpPr>
        <p:spPr>
          <a:xfrm>
            <a:off x="1905000" y="1066800"/>
            <a:ext cx="8001000" cy="4297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r>
              <a:rPr lang="zh-CN" altLang="en-US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第三步：</a:t>
            </a:r>
            <a:r>
              <a:rPr lang="en-US" altLang="zh-CN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Shuffle</a:t>
            </a:r>
          </a:p>
          <a:p>
            <a:pPr fontAlgn="base">
              <a:spcAft>
                <a:spcPct val="0"/>
              </a:spcAft>
            </a:pP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Map</a:t>
            </a: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端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shuffle</a:t>
            </a:r>
          </a:p>
          <a:p>
            <a:pPr fontAlgn="base">
              <a:spcAft>
                <a:spcPct val="0"/>
              </a:spcAft>
            </a:pP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定义</a:t>
            </a: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了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Combiner</a:t>
            </a: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：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endParaRPr lang="zh-CN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B9307F73-7507-4949-A7E5-C96153E03BB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0600" y="1598000"/>
            <a:ext cx="5725210" cy="426225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9945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A784927-39D8-4D00-9444-D1536E466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11.3 </a:t>
            </a:r>
            <a:r>
              <a:rPr lang="zh-CN" altLang="en-US" dirty="0"/>
              <a:t>实际案例展示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BA6D0555-1F0D-470A-AA3E-3C8CE534D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latin typeface="Calibri"/>
                <a:ea typeface="宋体" panose="02010600030101010101" pitchFamily="2" charset="-122"/>
              </a:rPr>
              <a:t>Big Data Computing Technology, 2017 Fall</a:t>
            </a:r>
            <a:endParaRPr lang="zh-CN" altLang="en-US" dirty="0"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00EA79E6-4AA8-4FE6-AF25-C0D2FEF8C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A1FFB0-C415-44D1-9D5D-2AB1F317462C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 panose="02010600030101010101" pitchFamily="2" charset="-122"/>
              </a:rPr>
              <a:pPr>
                <a:defRPr/>
              </a:pPr>
              <a:t>33</a:t>
            </a:fld>
            <a:endParaRPr lang="zh-CN" altLang="en-US" dirty="0">
              <a:solidFill>
                <a:prstClr val="black">
                  <a:tint val="75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78FD75F-4E0B-4C91-BE0A-DF1791F57A4B}"/>
              </a:ext>
            </a:extLst>
          </p:cNvPr>
          <p:cNvSpPr txBox="1"/>
          <p:nvPr/>
        </p:nvSpPr>
        <p:spPr>
          <a:xfrm>
            <a:off x="1905000" y="1066800"/>
            <a:ext cx="8001000" cy="4297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r>
              <a:rPr lang="zh-CN" altLang="en-US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第三步：</a:t>
            </a:r>
            <a:r>
              <a:rPr lang="en-US" altLang="zh-CN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Shuffle</a:t>
            </a:r>
          </a:p>
          <a:p>
            <a:pPr fontAlgn="base">
              <a:spcAft>
                <a:spcPct val="0"/>
              </a:spcAft>
            </a:pP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Reduce</a:t>
            </a: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端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shuffle</a:t>
            </a: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：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endParaRPr lang="zh-CN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8C5BC900-573B-4F05-9379-7DDFB7EA982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62300" y="2161242"/>
            <a:ext cx="5486400" cy="399508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0078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A784927-39D8-4D00-9444-D1536E466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11.3 </a:t>
            </a:r>
            <a:r>
              <a:rPr lang="zh-CN" altLang="en-US" dirty="0"/>
              <a:t>实际案例展示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BA6D0555-1F0D-470A-AA3E-3C8CE534D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latin typeface="Calibri"/>
                <a:ea typeface="宋体" panose="02010600030101010101" pitchFamily="2" charset="-122"/>
              </a:rPr>
              <a:t>Big Data Computing Technology, 2017 Fall</a:t>
            </a:r>
            <a:endParaRPr lang="zh-CN" altLang="en-US" dirty="0"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00EA79E6-4AA8-4FE6-AF25-C0D2FEF8C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A1FFB0-C415-44D1-9D5D-2AB1F317462C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 panose="02010600030101010101" pitchFamily="2" charset="-122"/>
              </a:rPr>
              <a:pPr>
                <a:defRPr/>
              </a:pPr>
              <a:t>34</a:t>
            </a:fld>
            <a:endParaRPr lang="zh-CN" altLang="en-US" dirty="0">
              <a:solidFill>
                <a:prstClr val="black">
                  <a:tint val="75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78FD75F-4E0B-4C91-BE0A-DF1791F57A4B}"/>
              </a:ext>
            </a:extLst>
          </p:cNvPr>
          <p:cNvSpPr txBox="1"/>
          <p:nvPr/>
        </p:nvSpPr>
        <p:spPr>
          <a:xfrm>
            <a:off x="1905000" y="1066800"/>
            <a:ext cx="8001000" cy="4297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r>
              <a:rPr lang="zh-CN" altLang="en-US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第四步：</a:t>
            </a:r>
            <a:r>
              <a:rPr lang="en-US" altLang="zh-CN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Reduce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endParaRPr lang="zh-CN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5E6C3BCA-7324-4F3E-B56C-A93A72B5D9C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81200" y="1617400"/>
            <a:ext cx="7772400" cy="445637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133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A784927-39D8-4D00-9444-D1536E466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11.1 </a:t>
            </a:r>
            <a:r>
              <a:rPr lang="zh-CN" altLang="en-US" dirty="0"/>
              <a:t>分布式并行计算系统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BA6D0555-1F0D-470A-AA3E-3C8CE534D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latin typeface="Calibri"/>
                <a:ea typeface="宋体" panose="02010600030101010101" pitchFamily="2" charset="-122"/>
              </a:rPr>
              <a:t>Big Data Computing Technology, 2017 Fall</a:t>
            </a:r>
            <a:endParaRPr lang="zh-CN" altLang="en-US" dirty="0"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00EA79E6-4AA8-4FE6-AF25-C0D2FEF8C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A1FFB0-C415-44D1-9D5D-2AB1F317462C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 panose="02010600030101010101" pitchFamily="2" charset="-122"/>
              </a:rPr>
              <a:pPr>
                <a:defRPr/>
              </a:pPr>
              <a:t>4</a:t>
            </a:fld>
            <a:endParaRPr lang="zh-CN" altLang="en-US" dirty="0">
              <a:solidFill>
                <a:prstClr val="black">
                  <a:tint val="75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78FD75F-4E0B-4C91-BE0A-DF1791F57A4B}"/>
              </a:ext>
            </a:extLst>
          </p:cNvPr>
          <p:cNvSpPr txBox="1"/>
          <p:nvPr/>
        </p:nvSpPr>
        <p:spPr>
          <a:xfrm>
            <a:off x="2095500" y="1200504"/>
            <a:ext cx="8001000" cy="4342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r>
              <a:rPr lang="zh-CN" altLang="zh-CN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多指令流多数据流（</a:t>
            </a:r>
            <a:r>
              <a:rPr lang="en-US" altLang="zh-CN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MIMD</a:t>
            </a:r>
            <a:r>
              <a:rPr lang="zh-CN" altLang="zh-CN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）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38915" name="Object 2">
            <a:extLst>
              <a:ext uri="{FF2B5EF4-FFF2-40B4-BE49-F238E27FC236}">
                <a16:creationId xmlns="" xmlns:a16="http://schemas.microsoft.com/office/drawing/2014/main" id="{B42B4155-8C13-4251-90BE-165155077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74741"/>
            <a:ext cx="7848600" cy="4900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478499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A784927-39D8-4D00-9444-D1536E466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11.2 MapReduce</a:t>
            </a:r>
            <a:r>
              <a:rPr lang="zh-CN" altLang="en-US" dirty="0"/>
              <a:t>计算架构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BA6D0555-1F0D-470A-AA3E-3C8CE534D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latin typeface="Calibri"/>
                <a:ea typeface="宋体" panose="02010600030101010101" pitchFamily="2" charset="-122"/>
              </a:rPr>
              <a:t>Big Data Computing Technology, 2017 Fall</a:t>
            </a:r>
            <a:endParaRPr lang="zh-CN" altLang="en-US" dirty="0"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00EA79E6-4AA8-4FE6-AF25-C0D2FEF8C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A1FFB0-C415-44D1-9D5D-2AB1F317462C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 panose="02010600030101010101" pitchFamily="2" charset="-122"/>
              </a:rPr>
              <a:pPr>
                <a:defRPr/>
              </a:pPr>
              <a:t>5</a:t>
            </a:fld>
            <a:endParaRPr lang="zh-CN" altLang="en-US" dirty="0">
              <a:solidFill>
                <a:prstClr val="black">
                  <a:tint val="75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78FD75F-4E0B-4C91-BE0A-DF1791F57A4B}"/>
              </a:ext>
            </a:extLst>
          </p:cNvPr>
          <p:cNvSpPr txBox="1"/>
          <p:nvPr/>
        </p:nvSpPr>
        <p:spPr>
          <a:xfrm>
            <a:off x="2514600" y="1295401"/>
            <a:ext cx="6629400" cy="4168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11.2.1 </a:t>
            </a: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软件模块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/</a:t>
            </a: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计算单元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marL="0" indent="0" fontAlgn="base">
              <a:spcAft>
                <a:spcPct val="0"/>
              </a:spcAft>
              <a:buNone/>
            </a:pP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11.2.2 </a:t>
            </a: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键值对与输入格式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marL="0" indent="0" fontAlgn="base">
              <a:spcAft>
                <a:spcPct val="0"/>
              </a:spcAft>
              <a:buNone/>
            </a:pP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11.2.3 Map/</a:t>
            </a:r>
            <a:r>
              <a:rPr lang="en-US" altLang="zh-CN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Shaffle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/Reduce </a:t>
            </a: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任务与实现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19888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A784927-39D8-4D00-9444-D1536E466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11.2.1 </a:t>
            </a:r>
            <a:r>
              <a:rPr lang="zh-CN" altLang="en-US" dirty="0"/>
              <a:t>软件模块</a:t>
            </a:r>
            <a:r>
              <a:rPr lang="en-US" altLang="zh-CN" dirty="0"/>
              <a:t>/</a:t>
            </a:r>
            <a:r>
              <a:rPr lang="zh-CN" altLang="en-US" dirty="0"/>
              <a:t>计算单元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BA6D0555-1F0D-470A-AA3E-3C8CE534D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latin typeface="Calibri"/>
                <a:ea typeface="宋体" panose="02010600030101010101" pitchFamily="2" charset="-122"/>
              </a:rPr>
              <a:t>Big Data Computing Technology, 2017 Fall</a:t>
            </a:r>
            <a:endParaRPr lang="zh-CN" altLang="en-US" dirty="0"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00EA79E6-4AA8-4FE6-AF25-C0D2FEF8C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A1FFB0-C415-44D1-9D5D-2AB1F317462C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 panose="02010600030101010101" pitchFamily="2" charset="-122"/>
              </a:rPr>
              <a:pPr>
                <a:defRPr/>
              </a:pPr>
              <a:t>6</a:t>
            </a:fld>
            <a:endParaRPr lang="zh-CN" altLang="en-US" dirty="0">
              <a:solidFill>
                <a:prstClr val="black">
                  <a:tint val="75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78FD75F-4E0B-4C91-BE0A-DF1791F57A4B}"/>
              </a:ext>
            </a:extLst>
          </p:cNvPr>
          <p:cNvSpPr txBox="1"/>
          <p:nvPr/>
        </p:nvSpPr>
        <p:spPr>
          <a:xfrm>
            <a:off x="1981200" y="1775532"/>
            <a:ext cx="8001000" cy="4168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r>
              <a:rPr lang="en-US" altLang="zh-CN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MapReduce</a:t>
            </a:r>
            <a:r>
              <a:rPr lang="zh-CN" altLang="en-US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本质思想</a:t>
            </a:r>
            <a:r>
              <a:rPr lang="en-US" altLang="zh-CN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——</a:t>
            </a:r>
            <a:r>
              <a:rPr lang="zh-CN" altLang="en-US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分治法</a:t>
            </a: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：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将大数据集划分为小数据集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小数据集划分为更小数据集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将最终划分的小数据分布到集群节点上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以并行方式完成计算处理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将计算结果递归融汇，得到最后结果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08010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A784927-39D8-4D00-9444-D1536E466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11.2.1 </a:t>
            </a:r>
            <a:r>
              <a:rPr lang="zh-CN" altLang="en-US" dirty="0"/>
              <a:t>软件模块</a:t>
            </a:r>
            <a:r>
              <a:rPr lang="en-US" altLang="zh-CN" dirty="0"/>
              <a:t>/</a:t>
            </a:r>
            <a:r>
              <a:rPr lang="zh-CN" altLang="en-US" dirty="0"/>
              <a:t>计算单元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BA6D0555-1F0D-470A-AA3E-3C8CE534D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latin typeface="Calibri"/>
                <a:ea typeface="宋体" panose="02010600030101010101" pitchFamily="2" charset="-122"/>
              </a:rPr>
              <a:t>Big Data Computing Technology, 2017 Fall</a:t>
            </a:r>
            <a:endParaRPr lang="zh-CN" altLang="en-US" dirty="0"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00EA79E6-4AA8-4FE6-AF25-C0D2FEF8C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A1FFB0-C415-44D1-9D5D-2AB1F317462C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 panose="02010600030101010101" pitchFamily="2" charset="-122"/>
              </a:rPr>
              <a:pPr>
                <a:defRPr/>
              </a:pPr>
              <a:t>7</a:t>
            </a:fld>
            <a:endParaRPr lang="zh-CN" altLang="en-US" dirty="0">
              <a:solidFill>
                <a:prstClr val="black">
                  <a:tint val="75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78FD75F-4E0B-4C91-BE0A-DF1791F57A4B}"/>
              </a:ext>
            </a:extLst>
          </p:cNvPr>
          <p:cNvSpPr txBox="1"/>
          <p:nvPr/>
        </p:nvSpPr>
        <p:spPr>
          <a:xfrm>
            <a:off x="1828800" y="1798730"/>
            <a:ext cx="8001000" cy="4168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r>
              <a:rPr lang="en-US" altLang="zh-CN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MapReduce</a:t>
            </a:r>
            <a:r>
              <a:rPr lang="zh-CN" altLang="en-US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四大组件：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Client</a:t>
            </a:r>
            <a:endParaRPr lang="zh-CN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en-US" altLang="zh-CN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JobTracker</a:t>
            </a:r>
            <a:endParaRPr lang="zh-CN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en-US" altLang="zh-CN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TaskTracker</a:t>
            </a:r>
            <a:endParaRPr lang="zh-CN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Task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09FA229C-2B0D-45C4-AD60-51D42F857A6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1" y="2209800"/>
            <a:ext cx="6083378" cy="375699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90138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A784927-39D8-4D00-9444-D1536E466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11.2.1 </a:t>
            </a:r>
            <a:r>
              <a:rPr lang="zh-CN" altLang="en-US" dirty="0"/>
              <a:t>软件模块</a:t>
            </a:r>
            <a:r>
              <a:rPr lang="en-US" altLang="zh-CN" dirty="0"/>
              <a:t>/</a:t>
            </a:r>
            <a:r>
              <a:rPr lang="zh-CN" altLang="en-US" dirty="0"/>
              <a:t>计算单元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BA6D0555-1F0D-470A-AA3E-3C8CE534D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latin typeface="Calibri"/>
                <a:ea typeface="宋体" panose="02010600030101010101" pitchFamily="2" charset="-122"/>
              </a:rPr>
              <a:t>Big Data Computing Technology, 2017 Fall</a:t>
            </a:r>
            <a:endParaRPr lang="zh-CN" altLang="en-US" dirty="0"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00EA79E6-4AA8-4FE6-AF25-C0D2FEF8C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A1FFB0-C415-44D1-9D5D-2AB1F317462C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 panose="02010600030101010101" pitchFamily="2" charset="-122"/>
              </a:rPr>
              <a:pPr>
                <a:defRPr/>
              </a:pPr>
              <a:t>8</a:t>
            </a:fld>
            <a:endParaRPr lang="zh-CN" altLang="en-US" dirty="0">
              <a:solidFill>
                <a:prstClr val="black">
                  <a:tint val="75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78FD75F-4E0B-4C91-BE0A-DF1791F57A4B}"/>
              </a:ext>
            </a:extLst>
          </p:cNvPr>
          <p:cNvSpPr txBox="1"/>
          <p:nvPr/>
        </p:nvSpPr>
        <p:spPr>
          <a:xfrm>
            <a:off x="1981200" y="1775532"/>
            <a:ext cx="8001000" cy="4168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r>
              <a:rPr lang="en-US" altLang="zh-CN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MapReduce</a:t>
            </a:r>
            <a:r>
              <a:rPr lang="zh-CN" altLang="en-US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主要任务</a:t>
            </a:r>
            <a:r>
              <a:rPr lang="en-US" altLang="zh-CN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——</a:t>
            </a:r>
            <a:r>
              <a:rPr lang="zh-CN" altLang="en-US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映射与简化</a:t>
            </a: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：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Map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（映射）</a:t>
            </a: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：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负责输入数据的分片、转化、处理，输出中间结果文件；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Reduce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（简化）</a:t>
            </a:r>
            <a:r>
              <a:rPr lang="zh-CN" altLang="en-US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：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以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Map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的输出文件为输入，对中间结果进行合并处理，得到最终结果并写入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HDFS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。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两类任务都有多个进程运行在</a:t>
            </a:r>
            <a:r>
              <a:rPr lang="en-US" altLang="zh-CN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DataNode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上，相互间通过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Shuffle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阶段交换数据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18516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A784927-39D8-4D00-9444-D1536E466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11.2.2 </a:t>
            </a:r>
            <a:r>
              <a:rPr lang="zh-CN" altLang="en-US" dirty="0"/>
              <a:t>键值对与输入格式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BA6D0555-1F0D-470A-AA3E-3C8CE534D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latin typeface="Calibri"/>
                <a:ea typeface="宋体" panose="02010600030101010101" pitchFamily="2" charset="-122"/>
              </a:rPr>
              <a:t>Big Data Computing Technology, 2017 Fall</a:t>
            </a:r>
            <a:endParaRPr lang="zh-CN" altLang="en-US" dirty="0"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00EA79E6-4AA8-4FE6-AF25-C0D2FEF8C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A1FFB0-C415-44D1-9D5D-2AB1F317462C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 panose="02010600030101010101" pitchFamily="2" charset="-122"/>
              </a:rPr>
              <a:pPr>
                <a:defRPr/>
              </a:pPr>
              <a:t>9</a:t>
            </a:fld>
            <a:endParaRPr lang="zh-CN" altLang="en-US" dirty="0">
              <a:solidFill>
                <a:prstClr val="black">
                  <a:tint val="75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78FD75F-4E0B-4C91-BE0A-DF1791F57A4B}"/>
              </a:ext>
            </a:extLst>
          </p:cNvPr>
          <p:cNvSpPr txBox="1"/>
          <p:nvPr/>
        </p:nvSpPr>
        <p:spPr>
          <a:xfrm>
            <a:off x="1981200" y="1775532"/>
            <a:ext cx="8001000" cy="4168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latin typeface="+mn-lt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r>
              <a:rPr lang="en-US" altLang="zh-CN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MapReduce</a:t>
            </a:r>
            <a:r>
              <a:rPr lang="zh-CN" altLang="en-US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是以键值对（</a:t>
            </a:r>
            <a:r>
              <a:rPr lang="en-US" altLang="zh-CN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key-value pair</a:t>
            </a:r>
            <a:r>
              <a:rPr lang="zh-CN" altLang="en-US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）格式来完成数据计算处理的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键是行键（</a:t>
            </a:r>
            <a:r>
              <a:rPr lang="en-US" altLang="zh-CN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RowKey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）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lvl="1" fontAlgn="base">
              <a:spcAft>
                <a:spcPct val="0"/>
              </a:spcAft>
            </a:pP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多半用作索引（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indexing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）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值是字符串（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character string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）或二进制数组（</a:t>
            </a:r>
            <a:r>
              <a:rPr lang="en-US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binary string</a:t>
            </a: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）形式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lvl="1" fontAlgn="base">
              <a:spcAft>
                <a:spcPct val="0"/>
              </a:spcAft>
            </a:pPr>
            <a:r>
              <a:rPr lang="zh-CN" altLang="zh-CN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包含存储数据或信息。</a:t>
            </a:r>
            <a:endParaRPr lang="en-US" altLang="zh-CN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84230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2220</Words>
  <Application>Microsoft Office PowerPoint</Application>
  <PresentationFormat>自定义</PresentationFormat>
  <Paragraphs>271</Paragraphs>
  <Slides>34</Slides>
  <Notes>33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36" baseType="lpstr">
      <vt:lpstr>Office 主题​​</vt:lpstr>
      <vt:lpstr>Office 主题</vt:lpstr>
      <vt:lpstr>Lecture 11 MapReduce计算模型</vt:lpstr>
      <vt:lpstr>11.1 分布式并行计算系统</vt:lpstr>
      <vt:lpstr>11.1 分布式并行计算系统</vt:lpstr>
      <vt:lpstr>11.1 分布式并行计算系统</vt:lpstr>
      <vt:lpstr>11.2 MapReduce计算架构</vt:lpstr>
      <vt:lpstr>11.2.1 软件模块/计算单元</vt:lpstr>
      <vt:lpstr>11.2.1 软件模块/计算单元</vt:lpstr>
      <vt:lpstr>11.2.1 软件模块/计算单元</vt:lpstr>
      <vt:lpstr>11.2.2 键值对与输入格式</vt:lpstr>
      <vt:lpstr>11.2.2 键值对与输入格式</vt:lpstr>
      <vt:lpstr>11.2.2 键值对与输入格式</vt:lpstr>
      <vt:lpstr>11.2.2 键值对与输入格式</vt:lpstr>
      <vt:lpstr>11.2.2 键值对与输入格式</vt:lpstr>
      <vt:lpstr>11.2.2 键值对与输入格式</vt:lpstr>
      <vt:lpstr>11.2.2 键值对与输入格式</vt:lpstr>
      <vt:lpstr>11.2.2 键值对与输入格式</vt:lpstr>
      <vt:lpstr>11.2.2 键值对与输入格式</vt:lpstr>
      <vt:lpstr>11.2.3 Map/Shaffle/Reduce任务与实现</vt:lpstr>
      <vt:lpstr>11.2.3 Map/Shaffle/Reduce任务与实现</vt:lpstr>
      <vt:lpstr>11.2.3 Map/Shaffle/Reduce任务与实现</vt:lpstr>
      <vt:lpstr>11.2.3 Map/Shaffle/Reduce任务与实现</vt:lpstr>
      <vt:lpstr>11.2.3 Map/Shaffle/Reduce任务与实现</vt:lpstr>
      <vt:lpstr>11.2.3 Map/Shaffle/Reduce任务与实现</vt:lpstr>
      <vt:lpstr>11.2.3 Map/Shaffle/Reduce任务与实现</vt:lpstr>
      <vt:lpstr>11.2.3 Map/Shaffle/Reduce任务与实现</vt:lpstr>
      <vt:lpstr>11.3 实际案例展示</vt:lpstr>
      <vt:lpstr>11.3 实际案例展示</vt:lpstr>
      <vt:lpstr>11.3 实际案例展示</vt:lpstr>
      <vt:lpstr>11.3 实际案例展示</vt:lpstr>
      <vt:lpstr>11.3 实际案例展示</vt:lpstr>
      <vt:lpstr>11.3 实际案例展示</vt:lpstr>
      <vt:lpstr>11.3 实际案例展示</vt:lpstr>
      <vt:lpstr>11.3 实际案例展示</vt:lpstr>
      <vt:lpstr>11.3 实际案例展示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孟成真</dc:creator>
  <cp:lastModifiedBy>Lindi</cp:lastModifiedBy>
  <cp:revision>5</cp:revision>
  <dcterms:created xsi:type="dcterms:W3CDTF">2017-08-16T03:06:30Z</dcterms:created>
  <dcterms:modified xsi:type="dcterms:W3CDTF">2018-04-01T01:37:28Z</dcterms:modified>
</cp:coreProperties>
</file>