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57" r:id="rId2"/>
    <p:sldId id="258" r:id="rId3"/>
    <p:sldId id="259" r:id="rId4"/>
    <p:sldId id="260" r:id="rId5"/>
    <p:sldId id="261" r:id="rId6"/>
    <p:sldId id="263" r:id="rId7"/>
    <p:sldId id="264" r:id="rId8"/>
    <p:sldId id="266" r:id="rId9"/>
    <p:sldId id="268" r:id="rId10"/>
    <p:sldId id="270" r:id="rId11"/>
    <p:sldId id="271" r:id="rId12"/>
    <p:sldId id="272" r:id="rId13"/>
    <p:sldId id="273" r:id="rId14"/>
    <p:sldId id="274" r:id="rId15"/>
    <p:sldId id="276" r:id="rId16"/>
    <p:sldId id="277" r:id="rId17"/>
    <p:sldId id="278" r:id="rId18"/>
    <p:sldId id="279" r:id="rId19"/>
    <p:sldId id="280" r:id="rId20"/>
    <p:sldId id="281" r:id="rId21"/>
    <p:sldId id="282" r:id="rId22"/>
    <p:sldId id="285"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21F1"/>
    <a:srgbClr val="0823A8"/>
    <a:srgbClr val="004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14" y="2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pPr>
                <a:defRPr/>
              </a:pPr>
              <a:t>2018/5/22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pPr>
                <a:defRPr/>
              </a:pPr>
              <a:t>2018/5/22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281831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136835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99975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629070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539034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23914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759724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843680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406011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35221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099810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4022002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313247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477604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900167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613575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826219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624427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824956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pPr>
                <a:defRPr/>
              </a:pPr>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pPr>
                <a:defRPr/>
              </a:pPr>
              <a:t>May 22, 2018</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pPr>
                <a:defRPr/>
              </a:pPr>
              <a:t>May 22,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pPr>
                <a:defRPr/>
              </a:pPr>
              <a:t>May 22,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pPr>
                <a:defRPr/>
              </a:pPr>
              <a:t>May 22,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pPr>
                <a:defRPr/>
              </a:pPr>
              <a:t>May 22,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May 22,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May 22,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pPr>
                <a:defRPr/>
              </a:pPr>
              <a:t>May 22,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pPr>
                <a:defRPr/>
              </a:pPr>
              <a:t>May 22, 2018</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pPr>
                <a:defRPr/>
              </a:pPr>
              <a:t>May 22, 2018</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pPr>
                <a:defRPr/>
              </a:pPr>
              <a:t>May 22, 2018</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pPr>
                <a:defRPr/>
              </a:pPr>
              <a:t>May 22,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pPr>
                <a:defRPr/>
              </a:pPr>
              <a:t>May 22, 2018</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7.emf"/></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8.emf"/></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emf"/><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alphaModFix amt="78000"/>
          </a:blip>
          <a:srcRect/>
          <a:tile tx="0" ty="0" sx="100000" sy="100000" flip="none" algn="tl"/>
        </a:blipFill>
        <a:effectLst/>
      </p:bgPr>
    </p:bg>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62000" y="1219200"/>
            <a:ext cx="7924800" cy="1600438"/>
          </a:xfrm>
          <a:prstGeom prst="rect">
            <a:avLst/>
          </a:prstGeom>
          <a:noFill/>
          <a:ln w="9525">
            <a:noFill/>
            <a:miter lim="800000"/>
          </a:ln>
        </p:spPr>
        <p:txBody>
          <a:bodyPr>
            <a:spAutoFit/>
          </a:bodyPr>
          <a:lstStyle/>
          <a:p>
            <a:pPr algn="ctr"/>
            <a:endParaRPr lang="en-US" altLang="zh-CN" sz="2800" dirty="0">
              <a:solidFill>
                <a:srgbClr val="002060"/>
              </a:solidFill>
              <a:latin typeface="Calibri" panose="020F0502020204030204" pitchFamily="34" charset="0"/>
            </a:endParaRPr>
          </a:p>
          <a:p>
            <a:pPr algn="ctr"/>
            <a:r>
              <a:rPr lang="en-US" altLang="zh-CN" sz="2800" dirty="0">
                <a:solidFill>
                  <a:srgbClr val="002060"/>
                </a:solidFill>
                <a:latin typeface="Calibri" panose="020F0502020204030204" pitchFamily="34" charset="0"/>
              </a:rPr>
              <a:t>Lecture 13 </a:t>
            </a:r>
            <a:r>
              <a:rPr lang="zh-CN" altLang="en-US" sz="2800" dirty="0">
                <a:solidFill>
                  <a:srgbClr val="002060"/>
                </a:solidFill>
                <a:latin typeface="Calibri" panose="020F0502020204030204" pitchFamily="34" charset="0"/>
              </a:rPr>
              <a:t>交互式处理</a:t>
            </a:r>
          </a:p>
          <a:p>
            <a:endParaRPr lang="en-US" altLang="zh-CN" dirty="0">
              <a:solidFill>
                <a:srgbClr val="002060"/>
              </a:solidFill>
              <a:latin typeface="Calibri" panose="020F0502020204030204" pitchFamily="34" charset="0"/>
            </a:endParaRPr>
          </a:p>
          <a:p>
            <a:r>
              <a:rPr lang="en-US" altLang="zh-CN" dirty="0">
                <a:solidFill>
                  <a:srgbClr val="002060"/>
                </a:solidFill>
                <a:latin typeface="Calibri" panose="020F0502020204030204" pitchFamily="34" charset="0"/>
              </a:rPr>
              <a:t>	</a:t>
            </a:r>
            <a:endParaRPr lang="zh-CN" altLang="en-US" sz="2400" dirty="0">
              <a:solidFill>
                <a:srgbClr val="002060"/>
              </a:solidFill>
              <a:latin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10</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40434" y="1068288"/>
            <a:ext cx="7924800" cy="460375"/>
          </a:xfrm>
          <a:prstGeom prst="rect">
            <a:avLst/>
          </a:prstGeom>
          <a:noFill/>
          <a:ln w="9525">
            <a:noFill/>
            <a:miter lim="800000"/>
          </a:ln>
        </p:spPr>
        <p:txBody>
          <a:bodyPr>
            <a:spAutoFit/>
          </a:bodyPr>
          <a:lstStyle/>
          <a:p>
            <a:r>
              <a:rPr lang="en-US" altLang="zh-CN" sz="2400" b="1" dirty="0">
                <a:solidFill>
                  <a:srgbClr val="0823A8"/>
                </a:solidFill>
                <a:latin typeface="Calibri" panose="020F0502020204030204" pitchFamily="34" charset="0"/>
              </a:rPr>
              <a:t>13.1Dremel</a:t>
            </a:r>
            <a:r>
              <a:rPr lang="zh-CN" altLang="en-US" sz="2400" b="1" dirty="0">
                <a:solidFill>
                  <a:srgbClr val="0823A8"/>
                </a:solidFill>
                <a:latin typeface="Calibri" panose="020F0502020204030204" pitchFamily="34" charset="0"/>
              </a:rPr>
              <a:t>数据模型与存储结构</a:t>
            </a:r>
          </a:p>
        </p:txBody>
      </p:sp>
      <p:sp>
        <p:nvSpPr>
          <p:cNvPr id="3" name="文本框 2"/>
          <p:cNvSpPr txBox="1"/>
          <p:nvPr/>
        </p:nvSpPr>
        <p:spPr>
          <a:xfrm>
            <a:off x="740434" y="1676401"/>
            <a:ext cx="7946366" cy="2031325"/>
          </a:xfrm>
          <a:prstGeom prst="rect">
            <a:avLst/>
          </a:prstGeom>
          <a:noFill/>
        </p:spPr>
        <p:txBody>
          <a:bodyPr wrap="square" rtlCol="0">
            <a:spAutoFit/>
          </a:bodyPr>
          <a:lstStyle/>
          <a:p>
            <a:r>
              <a:rPr lang="en-US" altLang="zh-CN" dirty="0"/>
              <a:t>Dremel</a:t>
            </a:r>
            <a:r>
              <a:rPr lang="zh-CN" altLang="en-US" dirty="0"/>
              <a:t>在将列存储树状结构映射到一维顺序存储时，需要考虑将来恢复嵌套数据结构如何满足下面两个要求：</a:t>
            </a:r>
          </a:p>
          <a:p>
            <a:pPr lvl="0"/>
            <a:r>
              <a:rPr lang="zh-CN" altLang="en-US" dirty="0"/>
              <a:t>列存储格式记录的无损表达</a:t>
            </a:r>
            <a:r>
              <a:rPr lang="en-US" altLang="zh-CN" dirty="0"/>
              <a:t>(lossless representation of record structure in a columnar format)</a:t>
            </a:r>
          </a:p>
          <a:p>
            <a:pPr lvl="0"/>
            <a:r>
              <a:rPr lang="zh-CN" altLang="en-US" dirty="0"/>
              <a:t>嵌套数据结构的高速组装，即从列存储表恢复原有嵌套数据结构</a:t>
            </a:r>
          </a:p>
          <a:p>
            <a:r>
              <a:rPr lang="en-US" altLang="zh-CN" dirty="0"/>
              <a:t>Dremel</a:t>
            </a:r>
            <a:r>
              <a:rPr lang="zh-CN" altLang="en-US" dirty="0"/>
              <a:t>采用了下面的</a:t>
            </a:r>
            <a:r>
              <a:rPr lang="en-US" altLang="zh-CN" dirty="0"/>
              <a:t>Repetition Level</a:t>
            </a:r>
            <a:r>
              <a:rPr lang="zh-CN" altLang="en-US" dirty="0"/>
              <a:t>和</a:t>
            </a:r>
            <a:r>
              <a:rPr lang="en-US" altLang="zh-CN" dirty="0"/>
              <a:t>Definition Level</a:t>
            </a:r>
            <a:r>
              <a:rPr lang="zh-CN" altLang="en-US" dirty="0"/>
              <a:t>定义及阅读器（</a:t>
            </a:r>
            <a:r>
              <a:rPr lang="en-US" altLang="zh-CN" dirty="0"/>
              <a:t>reader</a:t>
            </a:r>
            <a:r>
              <a:rPr lang="zh-CN" altLang="en-US" dirty="0"/>
              <a:t>）的有限状态机（</a:t>
            </a:r>
            <a:r>
              <a:rPr lang="en-US" altLang="zh-CN" dirty="0"/>
              <a:t>FSM</a:t>
            </a:r>
            <a:r>
              <a:rPr lang="zh-CN" altLang="en-US" dirty="0"/>
              <a:t>）设计来实现上述两个功能。</a:t>
            </a:r>
          </a:p>
        </p:txBody>
      </p:sp>
    </p:spTree>
    <p:extLst>
      <p:ext uri="{BB962C8B-B14F-4D97-AF65-F5344CB8AC3E}">
        <p14:creationId xmlns:p14="http://schemas.microsoft.com/office/powerpoint/2010/main" val="1154421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11</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40434" y="1068288"/>
            <a:ext cx="7924800" cy="460375"/>
          </a:xfrm>
          <a:prstGeom prst="rect">
            <a:avLst/>
          </a:prstGeom>
          <a:noFill/>
          <a:ln w="9525">
            <a:noFill/>
            <a:miter lim="800000"/>
          </a:ln>
        </p:spPr>
        <p:txBody>
          <a:bodyPr>
            <a:spAutoFit/>
          </a:bodyPr>
          <a:lstStyle/>
          <a:p>
            <a:r>
              <a:rPr lang="en-US" altLang="zh-CN" sz="2400" b="1" dirty="0">
                <a:solidFill>
                  <a:srgbClr val="0823A8"/>
                </a:solidFill>
                <a:latin typeface="Calibri" panose="020F0502020204030204" pitchFamily="34" charset="0"/>
              </a:rPr>
              <a:t>13.1Dremel</a:t>
            </a:r>
            <a:r>
              <a:rPr lang="zh-CN" altLang="en-US" sz="2400" b="1" dirty="0">
                <a:solidFill>
                  <a:srgbClr val="0823A8"/>
                </a:solidFill>
                <a:latin typeface="Calibri" panose="020F0502020204030204" pitchFamily="34" charset="0"/>
              </a:rPr>
              <a:t>数据模型与存储结构</a:t>
            </a:r>
          </a:p>
        </p:txBody>
      </p:sp>
      <p:sp>
        <p:nvSpPr>
          <p:cNvPr id="3" name="文本框 2"/>
          <p:cNvSpPr txBox="1"/>
          <p:nvPr/>
        </p:nvSpPr>
        <p:spPr>
          <a:xfrm>
            <a:off x="707366" y="2133600"/>
            <a:ext cx="4593566" cy="2031325"/>
          </a:xfrm>
          <a:prstGeom prst="rect">
            <a:avLst/>
          </a:prstGeom>
          <a:noFill/>
        </p:spPr>
        <p:txBody>
          <a:bodyPr wrap="square" rtlCol="0">
            <a:spAutoFit/>
          </a:bodyPr>
          <a:lstStyle/>
          <a:p>
            <a:pPr lvl="0"/>
            <a:r>
              <a:rPr lang="en-US" altLang="zh-CN" dirty="0"/>
              <a:t>Repetition Level</a:t>
            </a:r>
            <a:r>
              <a:rPr lang="zh-CN" altLang="en-US" dirty="0"/>
              <a:t>和</a:t>
            </a:r>
            <a:r>
              <a:rPr lang="en-US" altLang="zh-CN" dirty="0"/>
              <a:t>Definition Level</a:t>
            </a:r>
          </a:p>
          <a:p>
            <a:r>
              <a:rPr lang="en-US" altLang="zh-CN" dirty="0"/>
              <a:t>      Dremel</a:t>
            </a:r>
            <a:r>
              <a:rPr lang="zh-CN" altLang="en-US" dirty="0"/>
              <a:t>采用的是列存储结构。对于图</a:t>
            </a:r>
            <a:r>
              <a:rPr lang="en-US" altLang="zh-CN" dirty="0"/>
              <a:t>14-1</a:t>
            </a:r>
            <a:r>
              <a:rPr lang="zh-CN" altLang="en-US" dirty="0"/>
              <a:t>的</a:t>
            </a:r>
            <a:r>
              <a:rPr lang="en-US" altLang="zh-CN" dirty="0"/>
              <a:t>Document</a:t>
            </a:r>
            <a:r>
              <a:rPr lang="zh-CN" altLang="en-US" dirty="0"/>
              <a:t>格式的数据记录</a:t>
            </a:r>
            <a:r>
              <a:rPr lang="en-US" altLang="zh-CN" dirty="0"/>
              <a:t>r1</a:t>
            </a:r>
            <a:r>
              <a:rPr lang="zh-CN" altLang="en-US" dirty="0"/>
              <a:t>，以其一个值域“</a:t>
            </a:r>
            <a:r>
              <a:rPr lang="en-US" altLang="zh-CN" dirty="0"/>
              <a:t>Code”</a:t>
            </a:r>
            <a:r>
              <a:rPr lang="zh-CN" altLang="en-US" dirty="0"/>
              <a:t>为例，其存储路径为：</a:t>
            </a:r>
            <a:r>
              <a:rPr lang="en-US" altLang="zh-CN" dirty="0" err="1"/>
              <a:t>Name→Language→Code</a:t>
            </a:r>
            <a:r>
              <a:rPr lang="zh-CN" altLang="en-US" dirty="0"/>
              <a:t>，其中</a:t>
            </a:r>
            <a:r>
              <a:rPr lang="en-US" altLang="zh-CN" dirty="0"/>
              <a:t>Name</a:t>
            </a:r>
            <a:r>
              <a:rPr lang="zh-CN" altLang="en-US" dirty="0"/>
              <a:t>和</a:t>
            </a:r>
            <a:r>
              <a:rPr lang="en-US" altLang="zh-CN" dirty="0"/>
              <a:t>Language</a:t>
            </a:r>
            <a:r>
              <a:rPr lang="zh-CN" altLang="en-US" dirty="0"/>
              <a:t>均是</a:t>
            </a:r>
            <a:r>
              <a:rPr lang="en-US" altLang="zh-CN" dirty="0"/>
              <a:t>repeated</a:t>
            </a:r>
            <a:r>
              <a:rPr lang="zh-CN" altLang="en-US" dirty="0"/>
              <a:t>类型，如图</a:t>
            </a:r>
            <a:r>
              <a:rPr lang="en-US" altLang="zh-CN" dirty="0"/>
              <a:t>14-4</a:t>
            </a:r>
            <a:r>
              <a:rPr lang="zh-CN" altLang="en-US" dirty="0"/>
              <a:t>所示。</a:t>
            </a:r>
          </a:p>
        </p:txBody>
      </p:sp>
      <p:pic>
        <p:nvPicPr>
          <p:cNvPr id="2" name="图片 1"/>
          <p:cNvPicPr>
            <a:picLocks noChangeAspect="1"/>
          </p:cNvPicPr>
          <p:nvPr/>
        </p:nvPicPr>
        <p:blipFill>
          <a:blip r:embed="rId4" cstate="print"/>
          <a:stretch>
            <a:fillRect/>
          </a:stretch>
        </p:blipFill>
        <p:spPr>
          <a:xfrm>
            <a:off x="4046482" y="1730752"/>
            <a:ext cx="5013435" cy="3964875"/>
          </a:xfrm>
          <a:prstGeom prst="rect">
            <a:avLst/>
          </a:prstGeom>
        </p:spPr>
      </p:pic>
    </p:spTree>
    <p:extLst>
      <p:ext uri="{BB962C8B-B14F-4D97-AF65-F5344CB8AC3E}">
        <p14:creationId xmlns:p14="http://schemas.microsoft.com/office/powerpoint/2010/main" val="275107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12</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40434" y="1068288"/>
            <a:ext cx="7924800" cy="460375"/>
          </a:xfrm>
          <a:prstGeom prst="rect">
            <a:avLst/>
          </a:prstGeom>
          <a:noFill/>
          <a:ln w="9525">
            <a:noFill/>
            <a:miter lim="800000"/>
          </a:ln>
        </p:spPr>
        <p:txBody>
          <a:bodyPr>
            <a:spAutoFit/>
          </a:bodyPr>
          <a:lstStyle/>
          <a:p>
            <a:r>
              <a:rPr lang="en-US" altLang="zh-CN" sz="2400" b="1" dirty="0">
                <a:solidFill>
                  <a:srgbClr val="0823A8"/>
                </a:solidFill>
                <a:latin typeface="Calibri" panose="020F0502020204030204" pitchFamily="34" charset="0"/>
              </a:rPr>
              <a:t>13.1Dremel</a:t>
            </a:r>
            <a:r>
              <a:rPr lang="zh-CN" altLang="en-US" sz="2400" b="1" dirty="0">
                <a:solidFill>
                  <a:srgbClr val="0823A8"/>
                </a:solidFill>
                <a:latin typeface="Calibri" panose="020F0502020204030204" pitchFamily="34" charset="0"/>
              </a:rPr>
              <a:t>数据模型与存储结构</a:t>
            </a:r>
          </a:p>
        </p:txBody>
      </p:sp>
      <p:sp>
        <p:nvSpPr>
          <p:cNvPr id="3" name="文本框 2"/>
          <p:cNvSpPr txBox="1"/>
          <p:nvPr/>
        </p:nvSpPr>
        <p:spPr>
          <a:xfrm>
            <a:off x="684362" y="1668194"/>
            <a:ext cx="7957868" cy="646331"/>
          </a:xfrm>
          <a:prstGeom prst="rect">
            <a:avLst/>
          </a:prstGeom>
          <a:noFill/>
        </p:spPr>
        <p:txBody>
          <a:bodyPr wrap="square" rtlCol="0">
            <a:spAutoFit/>
          </a:bodyPr>
          <a:lstStyle/>
          <a:p>
            <a:r>
              <a:rPr lang="zh-CN" altLang="en-US" dirty="0"/>
              <a:t>       由于</a:t>
            </a:r>
            <a:r>
              <a:rPr lang="en-US" altLang="zh-CN" dirty="0"/>
              <a:t>Dremel</a:t>
            </a:r>
            <a:r>
              <a:rPr lang="zh-CN" altLang="en-US" dirty="0"/>
              <a:t>是列存储结构，因此</a:t>
            </a:r>
            <a:r>
              <a:rPr lang="en-US" altLang="zh-CN" dirty="0"/>
              <a:t>Code</a:t>
            </a:r>
            <a:r>
              <a:rPr lang="zh-CN" altLang="en-US" dirty="0"/>
              <a:t>在物理存储时单独作为一个列表存储，如图</a:t>
            </a:r>
            <a:r>
              <a:rPr lang="en-US" altLang="zh-CN" dirty="0"/>
              <a:t>14-5</a:t>
            </a:r>
            <a:r>
              <a:rPr lang="zh-CN" altLang="en-US" dirty="0"/>
              <a:t>所示。</a:t>
            </a:r>
            <a:endParaRPr lang="en-US" altLang="zh-CN" dirty="0"/>
          </a:p>
        </p:txBody>
      </p:sp>
      <p:pic>
        <p:nvPicPr>
          <p:cNvPr id="4" name="图片 3"/>
          <p:cNvPicPr>
            <a:picLocks noChangeAspect="1"/>
          </p:cNvPicPr>
          <p:nvPr/>
        </p:nvPicPr>
        <p:blipFill>
          <a:blip r:embed="rId4" cstate="print"/>
          <a:stretch>
            <a:fillRect/>
          </a:stretch>
        </p:blipFill>
        <p:spPr>
          <a:xfrm>
            <a:off x="3733800" y="1912004"/>
            <a:ext cx="5623036" cy="3926804"/>
          </a:xfrm>
          <a:prstGeom prst="rect">
            <a:avLst/>
          </a:prstGeom>
        </p:spPr>
      </p:pic>
      <p:sp>
        <p:nvSpPr>
          <p:cNvPr id="5" name="文本框 4"/>
          <p:cNvSpPr txBox="1"/>
          <p:nvPr/>
        </p:nvSpPr>
        <p:spPr>
          <a:xfrm>
            <a:off x="740434" y="2317400"/>
            <a:ext cx="3145766" cy="2862322"/>
          </a:xfrm>
          <a:prstGeom prst="rect">
            <a:avLst/>
          </a:prstGeom>
          <a:noFill/>
        </p:spPr>
        <p:txBody>
          <a:bodyPr wrap="square" rtlCol="0">
            <a:spAutoFit/>
          </a:bodyPr>
          <a:lstStyle/>
          <a:p>
            <a:r>
              <a:rPr lang="zh-CN" altLang="en-US" dirty="0"/>
              <a:t>如果嵌套结构的字码段</a:t>
            </a:r>
            <a:r>
              <a:rPr lang="en-US" altLang="zh-CN" dirty="0" err="1"/>
              <a:t>DocId</a:t>
            </a:r>
            <a:r>
              <a:rPr lang="zh-CN" altLang="en-US" dirty="0"/>
              <a:t>，</a:t>
            </a:r>
            <a:r>
              <a:rPr lang="en-US" altLang="zh-CN" dirty="0"/>
              <a:t>Name</a:t>
            </a:r>
            <a:r>
              <a:rPr lang="zh-CN" altLang="en-US" dirty="0"/>
              <a:t>，</a:t>
            </a:r>
            <a:r>
              <a:rPr lang="en-US" altLang="zh-CN" dirty="0"/>
              <a:t>Language</a:t>
            </a:r>
            <a:r>
              <a:rPr lang="zh-CN" altLang="en-US" dirty="0"/>
              <a:t>，</a:t>
            </a:r>
            <a:r>
              <a:rPr lang="en-US" altLang="zh-CN" dirty="0"/>
              <a:t>Code </a:t>
            </a:r>
            <a:r>
              <a:rPr lang="zh-CN" altLang="en-US" dirty="0"/>
              <a:t>可定义为不同的等级，则</a:t>
            </a:r>
            <a:r>
              <a:rPr lang="en-US" altLang="zh-CN" b="1" dirty="0"/>
              <a:t>Repetition Level</a:t>
            </a:r>
            <a:r>
              <a:rPr lang="zh-CN" altLang="en-US" b="1" dirty="0"/>
              <a:t>可定义为：嵌套结构的一个最终值域的</a:t>
            </a:r>
            <a:r>
              <a:rPr lang="en-US" altLang="zh-CN" b="1" dirty="0"/>
              <a:t>repetition level</a:t>
            </a:r>
            <a:r>
              <a:rPr lang="zh-CN" altLang="en-US" b="1" dirty="0"/>
              <a:t>等于从最高等级字码段抵达此值域的路径上重复的字码段的等级；如果没有重复，则</a:t>
            </a:r>
            <a:r>
              <a:rPr lang="en-US" altLang="zh-CN" b="1" dirty="0"/>
              <a:t>repetition level = 0</a:t>
            </a:r>
            <a:r>
              <a:rPr lang="zh-CN" altLang="en-US" b="1" dirty="0"/>
              <a:t>。</a:t>
            </a:r>
            <a:endParaRPr lang="en-US" altLang="zh-CN" dirty="0"/>
          </a:p>
        </p:txBody>
      </p:sp>
    </p:spTree>
    <p:extLst>
      <p:ext uri="{BB962C8B-B14F-4D97-AF65-F5344CB8AC3E}">
        <p14:creationId xmlns:p14="http://schemas.microsoft.com/office/powerpoint/2010/main" val="114080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13</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40434" y="1068288"/>
            <a:ext cx="7924800" cy="460375"/>
          </a:xfrm>
          <a:prstGeom prst="rect">
            <a:avLst/>
          </a:prstGeom>
          <a:noFill/>
          <a:ln w="9525">
            <a:noFill/>
            <a:miter lim="800000"/>
          </a:ln>
        </p:spPr>
        <p:txBody>
          <a:bodyPr>
            <a:spAutoFit/>
          </a:bodyPr>
          <a:lstStyle/>
          <a:p>
            <a:r>
              <a:rPr lang="en-US" altLang="zh-CN" sz="2400" b="1" dirty="0">
                <a:solidFill>
                  <a:srgbClr val="0823A8"/>
                </a:solidFill>
                <a:latin typeface="Calibri" panose="020F0502020204030204" pitchFamily="34" charset="0"/>
              </a:rPr>
              <a:t>13.1Dremel</a:t>
            </a:r>
            <a:r>
              <a:rPr lang="zh-CN" altLang="en-US" sz="2400" b="1" dirty="0">
                <a:solidFill>
                  <a:srgbClr val="0823A8"/>
                </a:solidFill>
                <a:latin typeface="Calibri" panose="020F0502020204030204" pitchFamily="34" charset="0"/>
              </a:rPr>
              <a:t>数据模型与存储结构</a:t>
            </a:r>
          </a:p>
        </p:txBody>
      </p:sp>
      <p:sp>
        <p:nvSpPr>
          <p:cNvPr id="3" name="文本框 2"/>
          <p:cNvSpPr txBox="1"/>
          <p:nvPr/>
        </p:nvSpPr>
        <p:spPr>
          <a:xfrm>
            <a:off x="684362" y="1668194"/>
            <a:ext cx="2820838" cy="2585323"/>
          </a:xfrm>
          <a:prstGeom prst="rect">
            <a:avLst/>
          </a:prstGeom>
          <a:noFill/>
        </p:spPr>
        <p:txBody>
          <a:bodyPr wrap="square" rtlCol="0">
            <a:spAutoFit/>
          </a:bodyPr>
          <a:lstStyle/>
          <a:p>
            <a:pPr lvl="0"/>
            <a:r>
              <a:rPr lang="en-US" altLang="zh-CN" dirty="0"/>
              <a:t>Definition Level</a:t>
            </a:r>
          </a:p>
          <a:p>
            <a:r>
              <a:rPr lang="en-US" altLang="zh-CN" dirty="0"/>
              <a:t>        </a:t>
            </a:r>
            <a:r>
              <a:rPr lang="zh-CN" altLang="en-US" dirty="0"/>
              <a:t>某一值域</a:t>
            </a:r>
            <a:r>
              <a:rPr lang="en-US" altLang="zh-CN" dirty="0"/>
              <a:t>p</a:t>
            </a:r>
            <a:r>
              <a:rPr lang="zh-CN" altLang="en-US" dirty="0"/>
              <a:t>的</a:t>
            </a:r>
            <a:r>
              <a:rPr lang="en-US" altLang="zh-CN" b="1" dirty="0"/>
              <a:t>Definition Level</a:t>
            </a:r>
            <a:r>
              <a:rPr lang="zh-CN" altLang="en-US" b="1" dirty="0"/>
              <a:t>定义为：在抵达值域</a:t>
            </a:r>
            <a:r>
              <a:rPr lang="en-US" altLang="zh-CN" b="1" dirty="0"/>
              <a:t>p</a:t>
            </a:r>
            <a:r>
              <a:rPr lang="zh-CN" altLang="en-US" b="1" dirty="0"/>
              <a:t>的路径上，可能不存在类型（如</a:t>
            </a:r>
            <a:r>
              <a:rPr lang="en-US" altLang="zh-CN" b="1" dirty="0"/>
              <a:t>optional</a:t>
            </a:r>
            <a:r>
              <a:rPr lang="zh-CN" altLang="en-US" b="1" dirty="0"/>
              <a:t>型和</a:t>
            </a:r>
            <a:r>
              <a:rPr lang="en-US" altLang="zh-CN" b="1" dirty="0"/>
              <a:t>repeated</a:t>
            </a:r>
            <a:r>
              <a:rPr lang="zh-CN" altLang="en-US" b="1" dirty="0"/>
              <a:t>型）字码段却实际存在的数目。</a:t>
            </a:r>
            <a:endParaRPr lang="en-US" altLang="zh-CN" b="1" dirty="0"/>
          </a:p>
          <a:p>
            <a:endParaRPr lang="zh-CN" altLang="en-US" dirty="0"/>
          </a:p>
          <a:p>
            <a:endParaRPr lang="en-US" altLang="zh-CN" dirty="0"/>
          </a:p>
        </p:txBody>
      </p:sp>
      <p:pic>
        <p:nvPicPr>
          <p:cNvPr id="2" name="图片 1"/>
          <p:cNvPicPr>
            <a:picLocks noChangeAspect="1"/>
          </p:cNvPicPr>
          <p:nvPr/>
        </p:nvPicPr>
        <p:blipFill>
          <a:blip r:embed="rId4" cstate="print"/>
          <a:stretch>
            <a:fillRect/>
          </a:stretch>
        </p:blipFill>
        <p:spPr>
          <a:xfrm>
            <a:off x="3657601" y="1427748"/>
            <a:ext cx="5158596" cy="5015381"/>
          </a:xfrm>
          <a:prstGeom prst="rect">
            <a:avLst/>
          </a:prstGeom>
        </p:spPr>
      </p:pic>
    </p:spTree>
    <p:extLst>
      <p:ext uri="{BB962C8B-B14F-4D97-AF65-F5344CB8AC3E}">
        <p14:creationId xmlns:p14="http://schemas.microsoft.com/office/powerpoint/2010/main" val="257594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14</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40434" y="1068288"/>
            <a:ext cx="7924800" cy="460375"/>
          </a:xfrm>
          <a:prstGeom prst="rect">
            <a:avLst/>
          </a:prstGeom>
          <a:noFill/>
          <a:ln w="9525">
            <a:noFill/>
            <a:miter lim="800000"/>
          </a:ln>
        </p:spPr>
        <p:txBody>
          <a:bodyPr>
            <a:spAutoFit/>
          </a:bodyPr>
          <a:lstStyle/>
          <a:p>
            <a:r>
              <a:rPr lang="en-US" altLang="zh-CN" sz="2400" b="1" dirty="0">
                <a:solidFill>
                  <a:srgbClr val="0823A8"/>
                </a:solidFill>
                <a:latin typeface="Calibri" panose="020F0502020204030204" pitchFamily="34" charset="0"/>
              </a:rPr>
              <a:t>13.1Dremel</a:t>
            </a:r>
            <a:r>
              <a:rPr lang="zh-CN" altLang="en-US" sz="2400" b="1" dirty="0">
                <a:solidFill>
                  <a:srgbClr val="0823A8"/>
                </a:solidFill>
                <a:latin typeface="Calibri" panose="020F0502020204030204" pitchFamily="34" charset="0"/>
              </a:rPr>
              <a:t>数据模型与存储结构</a:t>
            </a:r>
          </a:p>
        </p:txBody>
      </p:sp>
      <p:sp>
        <p:nvSpPr>
          <p:cNvPr id="3" name="文本框 2"/>
          <p:cNvSpPr txBox="1"/>
          <p:nvPr/>
        </p:nvSpPr>
        <p:spPr>
          <a:xfrm>
            <a:off x="684362" y="1668194"/>
            <a:ext cx="8154838" cy="1754326"/>
          </a:xfrm>
          <a:prstGeom prst="rect">
            <a:avLst/>
          </a:prstGeom>
          <a:noFill/>
        </p:spPr>
        <p:txBody>
          <a:bodyPr wrap="square" rtlCol="0">
            <a:spAutoFit/>
          </a:bodyPr>
          <a:lstStyle/>
          <a:p>
            <a:pPr lvl="0"/>
            <a:r>
              <a:rPr lang="zh-CN" altLang="en-US" dirty="0"/>
              <a:t>数据重构方法</a:t>
            </a:r>
          </a:p>
          <a:p>
            <a:r>
              <a:rPr lang="zh-CN" altLang="en-US" dirty="0"/>
              <a:t>基于上述</a:t>
            </a:r>
            <a:r>
              <a:rPr lang="en-US" altLang="zh-CN" dirty="0"/>
              <a:t>repetition level</a:t>
            </a:r>
            <a:r>
              <a:rPr lang="zh-CN" altLang="en-US" dirty="0"/>
              <a:t>和</a:t>
            </a:r>
            <a:r>
              <a:rPr lang="en-US" altLang="zh-CN" dirty="0"/>
              <a:t>definition level</a:t>
            </a:r>
            <a:r>
              <a:rPr lang="zh-CN" altLang="en-US" dirty="0"/>
              <a:t>的定义，</a:t>
            </a:r>
            <a:r>
              <a:rPr lang="en-US" altLang="zh-CN" dirty="0"/>
              <a:t>Dremel</a:t>
            </a:r>
            <a:r>
              <a:rPr lang="zh-CN" altLang="en-US" dirty="0"/>
              <a:t>可以方便地构建</a:t>
            </a:r>
            <a:r>
              <a:rPr lang="en-US" altLang="zh-CN" dirty="0"/>
              <a:t>writer</a:t>
            </a:r>
            <a:r>
              <a:rPr lang="zh-CN" altLang="en-US" dirty="0"/>
              <a:t>树并将图</a:t>
            </a:r>
            <a:r>
              <a:rPr lang="en-US" altLang="zh-CN" dirty="0"/>
              <a:t>14-1</a:t>
            </a:r>
            <a:r>
              <a:rPr lang="zh-CN" altLang="en-US" dirty="0"/>
              <a:t>的嵌套数据结构拆分成图</a:t>
            </a:r>
            <a:r>
              <a:rPr lang="en-US" altLang="zh-CN" dirty="0"/>
              <a:t>14-3</a:t>
            </a:r>
            <a:r>
              <a:rPr lang="zh-CN" altLang="en-US" dirty="0"/>
              <a:t>的多个列存储表进行存储。对于从顺序存储结构（物理存储）中重构处嵌套数据结构（逻辑结构），</a:t>
            </a:r>
            <a:r>
              <a:rPr lang="en-US" altLang="zh-CN" dirty="0"/>
              <a:t>Dremel</a:t>
            </a:r>
            <a:r>
              <a:rPr lang="zh-CN" altLang="en-US" dirty="0"/>
              <a:t>采用了如下的阅读器（</a:t>
            </a:r>
            <a:r>
              <a:rPr lang="en-US" altLang="zh-CN" dirty="0"/>
              <a:t>reader</a:t>
            </a:r>
            <a:r>
              <a:rPr lang="zh-CN" altLang="en-US" dirty="0"/>
              <a:t>）有限状态机（</a:t>
            </a:r>
            <a:r>
              <a:rPr lang="en-US" altLang="zh-CN" dirty="0"/>
              <a:t>FSM</a:t>
            </a:r>
            <a:r>
              <a:rPr lang="zh-CN" altLang="en-US" dirty="0"/>
              <a:t>，</a:t>
            </a:r>
            <a:r>
              <a:rPr lang="en-US" altLang="zh-CN" dirty="0"/>
              <a:t>finite state machine</a:t>
            </a:r>
            <a:r>
              <a:rPr lang="zh-CN" altLang="en-US" dirty="0"/>
              <a:t>）设计，以完成图</a:t>
            </a:r>
            <a:r>
              <a:rPr lang="en-US" altLang="zh-CN" dirty="0"/>
              <a:t>14-3</a:t>
            </a:r>
            <a:r>
              <a:rPr lang="zh-CN" altLang="en-US" dirty="0"/>
              <a:t>存储表到图</a:t>
            </a:r>
            <a:r>
              <a:rPr lang="en-US" altLang="zh-CN" dirty="0"/>
              <a:t>14-1</a:t>
            </a:r>
            <a:r>
              <a:rPr lang="zh-CN" altLang="en-US" dirty="0"/>
              <a:t>数据结构的快速重建。</a:t>
            </a:r>
            <a:endParaRPr lang="en-US" altLang="zh-CN" b="1" dirty="0"/>
          </a:p>
        </p:txBody>
      </p:sp>
      <p:pic>
        <p:nvPicPr>
          <p:cNvPr id="4" name="图片 3"/>
          <p:cNvPicPr>
            <a:picLocks noChangeAspect="1"/>
          </p:cNvPicPr>
          <p:nvPr/>
        </p:nvPicPr>
        <p:blipFill>
          <a:blip r:embed="rId4" cstate="print"/>
          <a:stretch>
            <a:fillRect/>
          </a:stretch>
        </p:blipFill>
        <p:spPr>
          <a:xfrm>
            <a:off x="3756604" y="3422520"/>
            <a:ext cx="5303313" cy="2597280"/>
          </a:xfrm>
          <a:prstGeom prst="rect">
            <a:avLst/>
          </a:prstGeom>
        </p:spPr>
      </p:pic>
      <p:sp>
        <p:nvSpPr>
          <p:cNvPr id="5" name="文本框 4"/>
          <p:cNvSpPr txBox="1"/>
          <p:nvPr/>
        </p:nvSpPr>
        <p:spPr>
          <a:xfrm>
            <a:off x="740434" y="3454150"/>
            <a:ext cx="3221966" cy="2862322"/>
          </a:xfrm>
          <a:prstGeom prst="rect">
            <a:avLst/>
          </a:prstGeom>
          <a:noFill/>
        </p:spPr>
        <p:txBody>
          <a:bodyPr wrap="square" rtlCol="0">
            <a:spAutoFit/>
          </a:bodyPr>
          <a:lstStyle/>
          <a:p>
            <a:r>
              <a:rPr lang="zh-CN" altLang="en-US" dirty="0"/>
              <a:t>在图</a:t>
            </a:r>
            <a:r>
              <a:rPr lang="en-US" altLang="zh-CN" dirty="0"/>
              <a:t>14-8</a:t>
            </a:r>
            <a:r>
              <a:rPr lang="zh-CN" altLang="en-US" dirty="0"/>
              <a:t>所示的数据结构重建过程中，</a:t>
            </a:r>
            <a:r>
              <a:rPr lang="en-US" altLang="zh-CN" dirty="0"/>
              <a:t>Dremel</a:t>
            </a:r>
            <a:r>
              <a:rPr lang="zh-CN" altLang="en-US" dirty="0"/>
              <a:t>按照数据结构</a:t>
            </a:r>
            <a:r>
              <a:rPr lang="en-US" altLang="zh-CN" dirty="0"/>
              <a:t>schema</a:t>
            </a:r>
            <a:r>
              <a:rPr lang="zh-CN" altLang="en-US" dirty="0"/>
              <a:t>采用多个不同的阅读器（</a:t>
            </a:r>
            <a:r>
              <a:rPr lang="en-US" altLang="zh-CN" dirty="0"/>
              <a:t>field reader</a:t>
            </a:r>
            <a:r>
              <a:rPr lang="zh-CN" altLang="en-US" dirty="0"/>
              <a:t>）来读取并处理不同的字码段，对于每一个字码段</a:t>
            </a:r>
            <a:r>
              <a:rPr lang="en-US" altLang="zh-CN" dirty="0"/>
              <a:t>FSM</a:t>
            </a:r>
            <a:r>
              <a:rPr lang="zh-CN" altLang="en-US" dirty="0"/>
              <a:t>都从开始到结束循环一次。</a:t>
            </a:r>
            <a:r>
              <a:rPr lang="en-US" altLang="zh-CN" dirty="0"/>
              <a:t>r</a:t>
            </a:r>
            <a:r>
              <a:rPr lang="zh-CN" altLang="en-US" dirty="0"/>
              <a:t>值（</a:t>
            </a:r>
            <a:r>
              <a:rPr lang="en-US" altLang="zh-CN" dirty="0"/>
              <a:t>repetition level</a:t>
            </a:r>
            <a:r>
              <a:rPr lang="zh-CN" altLang="en-US" dirty="0"/>
              <a:t>）用于控制</a:t>
            </a:r>
            <a:r>
              <a:rPr lang="en-US" altLang="zh-CN" dirty="0"/>
              <a:t>reader</a:t>
            </a:r>
            <a:r>
              <a:rPr lang="zh-CN" altLang="en-US" dirty="0"/>
              <a:t>的转换（对不同的字码段使用不同的</a:t>
            </a:r>
            <a:r>
              <a:rPr lang="en-US" altLang="zh-CN" dirty="0"/>
              <a:t>reader</a:t>
            </a:r>
            <a:r>
              <a:rPr lang="zh-CN" altLang="en-US" dirty="0"/>
              <a:t>）。</a:t>
            </a:r>
          </a:p>
        </p:txBody>
      </p:sp>
    </p:spTree>
    <p:extLst>
      <p:ext uri="{BB962C8B-B14F-4D97-AF65-F5344CB8AC3E}">
        <p14:creationId xmlns:p14="http://schemas.microsoft.com/office/powerpoint/2010/main" val="243972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15</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40434" y="1068288"/>
            <a:ext cx="7924800" cy="460375"/>
          </a:xfrm>
          <a:prstGeom prst="rect">
            <a:avLst/>
          </a:prstGeom>
          <a:noFill/>
          <a:ln w="9525">
            <a:noFill/>
            <a:miter lim="800000"/>
          </a:ln>
        </p:spPr>
        <p:txBody>
          <a:bodyPr>
            <a:spAutoFit/>
          </a:bodyPr>
          <a:lstStyle/>
          <a:p>
            <a:r>
              <a:rPr lang="en-US" altLang="zh-CN" sz="2400" b="1" dirty="0">
                <a:solidFill>
                  <a:srgbClr val="0823A8"/>
                </a:solidFill>
                <a:latin typeface="Calibri" panose="020F0502020204030204" pitchFamily="34" charset="0"/>
              </a:rPr>
              <a:t>13.1Dremel</a:t>
            </a:r>
            <a:r>
              <a:rPr lang="zh-CN" altLang="en-US" sz="2400" b="1" dirty="0">
                <a:solidFill>
                  <a:srgbClr val="0823A8"/>
                </a:solidFill>
                <a:latin typeface="Calibri" panose="020F0502020204030204" pitchFamily="34" charset="0"/>
              </a:rPr>
              <a:t>数据模型与存储结构</a:t>
            </a:r>
          </a:p>
        </p:txBody>
      </p:sp>
      <p:sp>
        <p:nvSpPr>
          <p:cNvPr id="3" name="文本框 2"/>
          <p:cNvSpPr txBox="1"/>
          <p:nvPr/>
        </p:nvSpPr>
        <p:spPr>
          <a:xfrm>
            <a:off x="684362" y="1668194"/>
            <a:ext cx="8154838" cy="3139321"/>
          </a:xfrm>
          <a:prstGeom prst="rect">
            <a:avLst/>
          </a:prstGeom>
          <a:noFill/>
        </p:spPr>
        <p:txBody>
          <a:bodyPr wrap="square" rtlCol="0">
            <a:spAutoFit/>
          </a:bodyPr>
          <a:lstStyle/>
          <a:p>
            <a:r>
              <a:rPr lang="zh-CN" altLang="en-US" dirty="0"/>
              <a:t>总结上述内容，</a:t>
            </a:r>
            <a:r>
              <a:rPr lang="en-US" altLang="zh-CN" dirty="0"/>
              <a:t>Dremel</a:t>
            </a:r>
            <a:r>
              <a:rPr lang="zh-CN" altLang="en-US" dirty="0"/>
              <a:t>的数据模型和存储结构的要点如下：</a:t>
            </a:r>
          </a:p>
          <a:p>
            <a:pPr lvl="0"/>
            <a:r>
              <a:rPr lang="en-US" altLang="zh-CN" dirty="0"/>
              <a:t>Dremel</a:t>
            </a:r>
            <a:r>
              <a:rPr lang="zh-CN" altLang="en-US" dirty="0"/>
              <a:t>采用了平台无关的数据格式</a:t>
            </a:r>
            <a:r>
              <a:rPr lang="en-US" altLang="zh-CN" dirty="0"/>
              <a:t>Protocol Buffer</a:t>
            </a:r>
            <a:r>
              <a:rPr lang="zh-CN" altLang="en-US" dirty="0"/>
              <a:t>来描述嵌套数据结构，这种嵌套数据结构提供了一种海量数据规模下的高效存储和读取方式；</a:t>
            </a:r>
          </a:p>
          <a:p>
            <a:pPr lvl="0"/>
            <a:r>
              <a:rPr lang="en-US" altLang="zh-CN" dirty="0"/>
              <a:t>Dremel</a:t>
            </a:r>
            <a:r>
              <a:rPr lang="zh-CN" altLang="en-US" dirty="0"/>
              <a:t>采用了基于值域的列存储结构，即将数据记录基于列拆分成多个列存储表，多个记录的相同值域的值存放在同一列存储表中。在物理存储时将多个列存储表进行顺序存储；</a:t>
            </a:r>
          </a:p>
          <a:p>
            <a:pPr lvl="0"/>
            <a:r>
              <a:rPr lang="en-US" altLang="zh-CN" dirty="0"/>
              <a:t>Dremel</a:t>
            </a:r>
            <a:r>
              <a:rPr lang="zh-CN" altLang="en-US" dirty="0"/>
              <a:t>的列存储表中不光包含各记录的列值，还包含对应的</a:t>
            </a:r>
            <a:r>
              <a:rPr lang="en-US" altLang="zh-CN" dirty="0"/>
              <a:t>r</a:t>
            </a:r>
            <a:r>
              <a:rPr lang="zh-CN" altLang="en-US" dirty="0"/>
              <a:t>值（</a:t>
            </a:r>
            <a:r>
              <a:rPr lang="en-US" altLang="zh-CN" dirty="0"/>
              <a:t>repetition level</a:t>
            </a:r>
            <a:r>
              <a:rPr lang="zh-CN" altLang="en-US" dirty="0"/>
              <a:t>）和</a:t>
            </a:r>
            <a:r>
              <a:rPr lang="en-US" altLang="zh-CN" dirty="0"/>
              <a:t>d</a:t>
            </a:r>
            <a:r>
              <a:rPr lang="zh-CN" altLang="en-US" dirty="0"/>
              <a:t>值（</a:t>
            </a:r>
            <a:r>
              <a:rPr lang="en-US" altLang="zh-CN" dirty="0"/>
              <a:t>definition level</a:t>
            </a:r>
            <a:r>
              <a:rPr lang="zh-CN" altLang="en-US" dirty="0"/>
              <a:t>）</a:t>
            </a:r>
            <a:r>
              <a:rPr lang="en-US" altLang="zh-CN" dirty="0"/>
              <a:t>,Dremel</a:t>
            </a:r>
            <a:r>
              <a:rPr lang="zh-CN" altLang="en-US" dirty="0"/>
              <a:t>对每个值域按照有限状态机（</a:t>
            </a:r>
            <a:r>
              <a:rPr lang="en-US" altLang="zh-CN" dirty="0"/>
              <a:t>FSM</a:t>
            </a:r>
            <a:r>
              <a:rPr lang="zh-CN" altLang="en-US" dirty="0"/>
              <a:t>）规则读取顺序存储的列存储表并进行数据记录的重构；</a:t>
            </a:r>
          </a:p>
          <a:p>
            <a:r>
              <a:rPr lang="zh-CN" altLang="en-US" dirty="0"/>
              <a:t>每次对顺序存储的物理表进行扫描和数据记录重建时，</a:t>
            </a:r>
            <a:r>
              <a:rPr lang="en-US" altLang="zh-CN" dirty="0"/>
              <a:t>Dremel</a:t>
            </a:r>
            <a:r>
              <a:rPr lang="zh-CN" altLang="en-US" dirty="0"/>
              <a:t>并不需要扫描和重建全部数据，而可根据需要只扫描部分数据、重建感兴趣的值域（列）。</a:t>
            </a:r>
          </a:p>
        </p:txBody>
      </p:sp>
    </p:spTree>
    <p:extLst>
      <p:ext uri="{BB962C8B-B14F-4D97-AF65-F5344CB8AC3E}">
        <p14:creationId xmlns:p14="http://schemas.microsoft.com/office/powerpoint/2010/main" val="3954540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16</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40434" y="1068288"/>
            <a:ext cx="7924800" cy="460375"/>
          </a:xfrm>
          <a:prstGeom prst="rect">
            <a:avLst/>
          </a:prstGeom>
          <a:noFill/>
          <a:ln w="9525">
            <a:noFill/>
            <a:miter lim="800000"/>
          </a:ln>
        </p:spPr>
        <p:txBody>
          <a:bodyPr>
            <a:spAutoFit/>
          </a:bodyPr>
          <a:lstStyle/>
          <a:p>
            <a:r>
              <a:rPr lang="en-US" altLang="zh-CN" sz="2400" b="1" dirty="0">
                <a:solidFill>
                  <a:srgbClr val="0823A8"/>
                </a:solidFill>
                <a:latin typeface="Calibri" panose="020F0502020204030204" pitchFamily="34" charset="0"/>
              </a:rPr>
              <a:t>13.2</a:t>
            </a:r>
            <a:r>
              <a:rPr lang="zh-CN" altLang="en-US" sz="2400" b="1" dirty="0">
                <a:solidFill>
                  <a:srgbClr val="0823A8"/>
                </a:solidFill>
                <a:latin typeface="Calibri" panose="020F0502020204030204" pitchFamily="34" charset="0"/>
              </a:rPr>
              <a:t>并行查询</a:t>
            </a:r>
          </a:p>
        </p:txBody>
      </p:sp>
      <p:sp>
        <p:nvSpPr>
          <p:cNvPr id="3" name="文本框 2"/>
          <p:cNvSpPr txBox="1"/>
          <p:nvPr/>
        </p:nvSpPr>
        <p:spPr>
          <a:xfrm>
            <a:off x="684362" y="1668194"/>
            <a:ext cx="3506638" cy="4247317"/>
          </a:xfrm>
          <a:prstGeom prst="rect">
            <a:avLst/>
          </a:prstGeom>
          <a:noFill/>
        </p:spPr>
        <p:txBody>
          <a:bodyPr wrap="square" rtlCol="0">
            <a:spAutoFit/>
          </a:bodyPr>
          <a:lstStyle/>
          <a:p>
            <a:r>
              <a:rPr lang="en-US" altLang="zh-CN" dirty="0"/>
              <a:t>Dremel</a:t>
            </a:r>
            <a:r>
              <a:rPr lang="zh-CN" altLang="en-US" dirty="0"/>
              <a:t>采用的是多层服务树（</a:t>
            </a:r>
            <a:r>
              <a:rPr lang="en-US" altLang="zh-CN" dirty="0"/>
              <a:t>serving-tree</a:t>
            </a:r>
            <a:r>
              <a:rPr lang="zh-CN" altLang="en-US" dirty="0"/>
              <a:t>）计算架构，如图</a:t>
            </a:r>
            <a:r>
              <a:rPr lang="en-US" altLang="zh-CN" dirty="0"/>
              <a:t>14-11</a:t>
            </a:r>
            <a:r>
              <a:rPr lang="zh-CN" altLang="en-US" dirty="0"/>
              <a:t>所示。 </a:t>
            </a:r>
            <a:r>
              <a:rPr lang="en-US" altLang="zh-CN" dirty="0"/>
              <a:t>Dremel</a:t>
            </a:r>
            <a:r>
              <a:rPr lang="zh-CN" altLang="en-US" dirty="0"/>
              <a:t>集群最上层的根服务器（</a:t>
            </a:r>
            <a:r>
              <a:rPr lang="en-US" altLang="zh-CN" dirty="0"/>
              <a:t>root server</a:t>
            </a:r>
            <a:r>
              <a:rPr lang="zh-CN" altLang="en-US" dirty="0"/>
              <a:t>）接收所有的客户端查询请求，并把查询语句分解，读取相关元数据，再把分解后的请求下发中间服务器（</a:t>
            </a:r>
            <a:r>
              <a:rPr lang="en-US" altLang="zh-CN" dirty="0"/>
              <a:t>intermediate server</a:t>
            </a:r>
            <a:r>
              <a:rPr lang="zh-CN" altLang="en-US" dirty="0"/>
              <a:t>）。中间服务器进一步把查询需求分发到它所属的下级叶节点服务器（</a:t>
            </a:r>
            <a:r>
              <a:rPr lang="en-US" altLang="zh-CN" dirty="0"/>
              <a:t>leaf server</a:t>
            </a:r>
            <a:r>
              <a:rPr lang="zh-CN" altLang="en-US" dirty="0"/>
              <a:t>）完成并行计算。数据记录存储在叶节点服务器的本地文件系统上，叶节点完成计算处理后，其返回计算结果的过程与上述步骤逆向而行。</a:t>
            </a:r>
          </a:p>
        </p:txBody>
      </p:sp>
      <p:pic>
        <p:nvPicPr>
          <p:cNvPr id="10" name="图片 9"/>
          <p:cNvPicPr>
            <a:picLocks noChangeAspect="1" noChangeArrowheads="1"/>
          </p:cNvPicPr>
          <p:nvPr/>
        </p:nvPicPr>
        <p:blipFill>
          <a:blip r:embed="rId4" cstate="print"/>
          <a:srcRect/>
          <a:stretch>
            <a:fillRect/>
          </a:stretch>
        </p:blipFill>
        <p:spPr>
          <a:xfrm>
            <a:off x="4343400" y="1806951"/>
            <a:ext cx="4321834" cy="2924137"/>
          </a:xfrm>
          <a:prstGeom prst="rect">
            <a:avLst/>
          </a:prstGeom>
          <a:noFill/>
          <a:ln w="9525">
            <a:noFill/>
            <a:miter lim="800000"/>
            <a:headEnd/>
            <a:tailEnd/>
          </a:ln>
        </p:spPr>
      </p:pic>
    </p:spTree>
    <p:extLst>
      <p:ext uri="{BB962C8B-B14F-4D97-AF65-F5344CB8AC3E}">
        <p14:creationId xmlns:p14="http://schemas.microsoft.com/office/powerpoint/2010/main" val="2411679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17</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40434" y="1068288"/>
            <a:ext cx="7924800" cy="460375"/>
          </a:xfrm>
          <a:prstGeom prst="rect">
            <a:avLst/>
          </a:prstGeom>
          <a:noFill/>
          <a:ln w="9525">
            <a:noFill/>
            <a:miter lim="800000"/>
          </a:ln>
        </p:spPr>
        <p:txBody>
          <a:bodyPr>
            <a:spAutoFit/>
          </a:bodyPr>
          <a:lstStyle/>
          <a:p>
            <a:r>
              <a:rPr lang="en-US" altLang="zh-CN" sz="2400" b="1" dirty="0">
                <a:solidFill>
                  <a:srgbClr val="0823A8"/>
                </a:solidFill>
                <a:latin typeface="Calibri" panose="020F0502020204030204" pitchFamily="34" charset="0"/>
              </a:rPr>
              <a:t>13.2</a:t>
            </a:r>
            <a:r>
              <a:rPr lang="zh-CN" altLang="en-US" sz="2400" b="1" dirty="0">
                <a:solidFill>
                  <a:srgbClr val="0823A8"/>
                </a:solidFill>
                <a:latin typeface="Calibri" panose="020F0502020204030204" pitchFamily="34" charset="0"/>
              </a:rPr>
              <a:t>并行查询</a:t>
            </a:r>
          </a:p>
        </p:txBody>
      </p:sp>
      <p:sp>
        <p:nvSpPr>
          <p:cNvPr id="3" name="文本框 2"/>
          <p:cNvSpPr txBox="1"/>
          <p:nvPr/>
        </p:nvSpPr>
        <p:spPr>
          <a:xfrm>
            <a:off x="684362" y="1668194"/>
            <a:ext cx="8154838" cy="2031325"/>
          </a:xfrm>
          <a:prstGeom prst="rect">
            <a:avLst/>
          </a:prstGeom>
          <a:noFill/>
        </p:spPr>
        <p:txBody>
          <a:bodyPr wrap="square" rtlCol="0">
            <a:spAutoFit/>
          </a:bodyPr>
          <a:lstStyle/>
          <a:p>
            <a:r>
              <a:rPr lang="zh-CN" altLang="en-US" dirty="0"/>
              <a:t>服务树的计算构架与</a:t>
            </a:r>
            <a:r>
              <a:rPr lang="en-US" altLang="zh-CN" dirty="0" err="1"/>
              <a:t>MapReduce</a:t>
            </a:r>
            <a:r>
              <a:rPr lang="zh-CN" altLang="en-US" dirty="0"/>
              <a:t>的计算构架（</a:t>
            </a:r>
            <a:r>
              <a:rPr lang="en-US" altLang="zh-CN" dirty="0"/>
              <a:t>Map/Shuffle/Reduce</a:t>
            </a:r>
            <a:r>
              <a:rPr lang="zh-CN" altLang="en-US" dirty="0"/>
              <a:t>）相比，更适合于超大规模数据查询的筛选和聚合运算，执行速度更快，有如下两点原因：</a:t>
            </a:r>
          </a:p>
          <a:p>
            <a:pPr lvl="0"/>
            <a:r>
              <a:rPr lang="zh-CN" altLang="en-US" dirty="0"/>
              <a:t>列存储结构使得查询仅需扫描它关心的列存储表（字码段），而勿需扫描全部数据集</a:t>
            </a:r>
          </a:p>
          <a:p>
            <a:pPr lvl="0"/>
            <a:r>
              <a:rPr lang="zh-CN" altLang="en-US" dirty="0"/>
              <a:t>由于服务数架构，根节点和中间节点只起任务分解和结果汇聚作用，最后的计算处理是在叶节点进行，叶节点相互之间没有依赖关系，因此可以实现高并发度的并行处理</a:t>
            </a:r>
          </a:p>
        </p:txBody>
      </p:sp>
      <p:pic>
        <p:nvPicPr>
          <p:cNvPr id="2" name="图片 1"/>
          <p:cNvPicPr>
            <a:picLocks noChangeAspect="1"/>
          </p:cNvPicPr>
          <p:nvPr/>
        </p:nvPicPr>
        <p:blipFill>
          <a:blip r:embed="rId4" cstate="print"/>
          <a:stretch>
            <a:fillRect/>
          </a:stretch>
        </p:blipFill>
        <p:spPr>
          <a:xfrm>
            <a:off x="3505200" y="3429000"/>
            <a:ext cx="5502663" cy="2724854"/>
          </a:xfrm>
          <a:prstGeom prst="rect">
            <a:avLst/>
          </a:prstGeom>
        </p:spPr>
      </p:pic>
      <p:sp>
        <p:nvSpPr>
          <p:cNvPr id="4" name="文本框 3"/>
          <p:cNvSpPr txBox="1"/>
          <p:nvPr/>
        </p:nvSpPr>
        <p:spPr>
          <a:xfrm>
            <a:off x="740434" y="3606820"/>
            <a:ext cx="3374366" cy="3139321"/>
          </a:xfrm>
          <a:prstGeom prst="rect">
            <a:avLst/>
          </a:prstGeom>
          <a:noFill/>
        </p:spPr>
        <p:txBody>
          <a:bodyPr wrap="square" rtlCol="0">
            <a:spAutoFit/>
          </a:bodyPr>
          <a:lstStyle/>
          <a:p>
            <a:r>
              <a:rPr lang="en-US" altLang="zh-CN" dirty="0"/>
              <a:t>Dremel</a:t>
            </a:r>
            <a:r>
              <a:rPr lang="zh-CN" altLang="en-US" dirty="0"/>
              <a:t>主要用于支持数据查询业务（并不擅长数据增删操作），这种列存储结构和服务树并行处理模式对查询操作性能的优化尤其明显。大于</a:t>
            </a:r>
            <a:r>
              <a:rPr lang="en-US" altLang="zh-CN" dirty="0"/>
              <a:t>98%</a:t>
            </a:r>
            <a:r>
              <a:rPr lang="zh-CN" altLang="en-US" dirty="0"/>
              <a:t>的查询操作响应时间低于</a:t>
            </a:r>
            <a:r>
              <a:rPr lang="en-US" altLang="zh-CN" dirty="0"/>
              <a:t>10</a:t>
            </a:r>
            <a:r>
              <a:rPr lang="zh-CN" altLang="en-US" dirty="0"/>
              <a:t>秒，响应时延超过</a:t>
            </a:r>
            <a:r>
              <a:rPr lang="en-US" altLang="zh-CN" dirty="0"/>
              <a:t>10</a:t>
            </a:r>
            <a:r>
              <a:rPr lang="zh-CN" altLang="en-US" dirty="0"/>
              <a:t>秒不到</a:t>
            </a:r>
            <a:r>
              <a:rPr lang="en-US" altLang="zh-CN" dirty="0"/>
              <a:t>2%</a:t>
            </a:r>
            <a:r>
              <a:rPr lang="zh-CN" altLang="en-US" dirty="0"/>
              <a:t>（图</a:t>
            </a:r>
            <a:r>
              <a:rPr lang="en-US" altLang="zh-CN" dirty="0"/>
              <a:t>14-12</a:t>
            </a:r>
            <a:r>
              <a:rPr lang="zh-CN" altLang="en-US" dirty="0"/>
              <a:t>）。这其中，某些查询任务扫描的数据记录数达到</a:t>
            </a:r>
            <a:r>
              <a:rPr lang="en-US" altLang="zh-CN" dirty="0"/>
              <a:t>1000</a:t>
            </a:r>
            <a:r>
              <a:rPr lang="zh-CN" altLang="en-US" dirty="0"/>
              <a:t>亿条。</a:t>
            </a:r>
          </a:p>
          <a:p>
            <a:pPr lvl="0"/>
            <a:endParaRPr lang="zh-CN" altLang="en-US" dirty="0"/>
          </a:p>
        </p:txBody>
      </p:sp>
    </p:spTree>
    <p:extLst>
      <p:ext uri="{BB962C8B-B14F-4D97-AF65-F5344CB8AC3E}">
        <p14:creationId xmlns:p14="http://schemas.microsoft.com/office/powerpoint/2010/main" val="3597653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18</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40434" y="1068288"/>
            <a:ext cx="7924800" cy="460375"/>
          </a:xfrm>
          <a:prstGeom prst="rect">
            <a:avLst/>
          </a:prstGeom>
          <a:noFill/>
          <a:ln w="9525">
            <a:noFill/>
            <a:miter lim="800000"/>
          </a:ln>
        </p:spPr>
        <p:txBody>
          <a:bodyPr>
            <a:spAutoFit/>
          </a:bodyPr>
          <a:lstStyle/>
          <a:p>
            <a:r>
              <a:rPr lang="en-US" altLang="zh-CN" sz="2400" b="1" dirty="0">
                <a:solidFill>
                  <a:srgbClr val="0823A8"/>
                </a:solidFill>
                <a:latin typeface="Calibri" panose="020F0502020204030204" pitchFamily="34" charset="0"/>
              </a:rPr>
              <a:t>13.3Drill</a:t>
            </a:r>
            <a:endParaRPr lang="zh-CN" altLang="en-US" sz="2400" b="1" dirty="0">
              <a:solidFill>
                <a:srgbClr val="0823A8"/>
              </a:solidFill>
              <a:latin typeface="Calibri" panose="020F0502020204030204" pitchFamily="34" charset="0"/>
            </a:endParaRPr>
          </a:p>
        </p:txBody>
      </p:sp>
      <p:sp>
        <p:nvSpPr>
          <p:cNvPr id="5" name="文本框 4"/>
          <p:cNvSpPr txBox="1"/>
          <p:nvPr/>
        </p:nvSpPr>
        <p:spPr>
          <a:xfrm>
            <a:off x="740434" y="1676400"/>
            <a:ext cx="2078966" cy="3416320"/>
          </a:xfrm>
          <a:prstGeom prst="rect">
            <a:avLst/>
          </a:prstGeom>
          <a:noFill/>
        </p:spPr>
        <p:txBody>
          <a:bodyPr wrap="square" rtlCol="0">
            <a:spAutoFit/>
          </a:bodyPr>
          <a:lstStyle/>
          <a:p>
            <a:r>
              <a:rPr lang="en-US" altLang="zh-CN" dirty="0"/>
              <a:t>Apache Drill</a:t>
            </a:r>
            <a:r>
              <a:rPr lang="zh-CN" altLang="en-US" dirty="0"/>
              <a:t>的计算架构分为支持</a:t>
            </a:r>
            <a:r>
              <a:rPr lang="en-US" altLang="zh-CN" dirty="0" err="1"/>
              <a:t>DrQL</a:t>
            </a:r>
            <a:r>
              <a:rPr lang="zh-CN" altLang="en-US" dirty="0"/>
              <a:t>查询的客户端、</a:t>
            </a:r>
            <a:r>
              <a:rPr lang="en-US" altLang="zh-CN" dirty="0"/>
              <a:t>Drill</a:t>
            </a:r>
            <a:r>
              <a:rPr lang="zh-CN" altLang="en-US" dirty="0"/>
              <a:t>执行引擎、底层存储系统（</a:t>
            </a:r>
            <a:r>
              <a:rPr lang="en-US" altLang="zh-CN" dirty="0"/>
              <a:t>Hadoop</a:t>
            </a:r>
            <a:r>
              <a:rPr lang="zh-CN" altLang="en-US" dirty="0"/>
              <a:t>集群）三个层次，如图</a:t>
            </a:r>
            <a:r>
              <a:rPr lang="en-US" altLang="zh-CN" dirty="0"/>
              <a:t>14-14</a:t>
            </a:r>
            <a:r>
              <a:rPr lang="zh-CN" altLang="en-US" dirty="0"/>
              <a:t>所示。在计算节点上</a:t>
            </a:r>
            <a:r>
              <a:rPr lang="en-US" altLang="zh-CN" dirty="0"/>
              <a:t>Drill</a:t>
            </a:r>
            <a:r>
              <a:rPr lang="zh-CN" altLang="en-US" dirty="0"/>
              <a:t>使用</a:t>
            </a:r>
            <a:r>
              <a:rPr lang="en-US" altLang="zh-CN" dirty="0"/>
              <a:t>Hadoop/HDFS</a:t>
            </a:r>
            <a:r>
              <a:rPr lang="zh-CN" altLang="en-US" dirty="0"/>
              <a:t>作为底层的数据存储系统。</a:t>
            </a:r>
          </a:p>
        </p:txBody>
      </p:sp>
      <p:pic>
        <p:nvPicPr>
          <p:cNvPr id="13" name="图片 12"/>
          <p:cNvPicPr>
            <a:picLocks noChangeAspect="1"/>
          </p:cNvPicPr>
          <p:nvPr/>
        </p:nvPicPr>
        <p:blipFill>
          <a:blip r:embed="rId4" cstate="print"/>
          <a:stretch>
            <a:fillRect/>
          </a:stretch>
        </p:blipFill>
        <p:spPr>
          <a:xfrm>
            <a:off x="2904602" y="1730752"/>
            <a:ext cx="5911594" cy="3768588"/>
          </a:xfrm>
          <a:prstGeom prst="rect">
            <a:avLst/>
          </a:prstGeom>
        </p:spPr>
      </p:pic>
    </p:spTree>
    <p:extLst>
      <p:ext uri="{BB962C8B-B14F-4D97-AF65-F5344CB8AC3E}">
        <p14:creationId xmlns:p14="http://schemas.microsoft.com/office/powerpoint/2010/main" val="251069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19</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40434" y="1068288"/>
            <a:ext cx="7924800" cy="460375"/>
          </a:xfrm>
          <a:prstGeom prst="rect">
            <a:avLst/>
          </a:prstGeom>
          <a:noFill/>
          <a:ln w="9525">
            <a:noFill/>
            <a:miter lim="800000"/>
          </a:ln>
        </p:spPr>
        <p:txBody>
          <a:bodyPr>
            <a:spAutoFit/>
          </a:bodyPr>
          <a:lstStyle/>
          <a:p>
            <a:r>
              <a:rPr lang="en-US" altLang="zh-CN" sz="2400" b="1" dirty="0">
                <a:solidFill>
                  <a:srgbClr val="0823A8"/>
                </a:solidFill>
                <a:latin typeface="Calibri" panose="020F0502020204030204" pitchFamily="34" charset="0"/>
              </a:rPr>
              <a:t>13.3Drill</a:t>
            </a:r>
            <a:endParaRPr lang="zh-CN" altLang="en-US" sz="2400" b="1" dirty="0">
              <a:solidFill>
                <a:srgbClr val="0823A8"/>
              </a:solidFill>
              <a:latin typeface="Calibri" panose="020F0502020204030204" pitchFamily="34" charset="0"/>
            </a:endParaRPr>
          </a:p>
        </p:txBody>
      </p:sp>
      <p:sp>
        <p:nvSpPr>
          <p:cNvPr id="5" name="文本框 4"/>
          <p:cNvSpPr txBox="1"/>
          <p:nvPr/>
        </p:nvSpPr>
        <p:spPr>
          <a:xfrm>
            <a:off x="718868" y="1613822"/>
            <a:ext cx="3624532" cy="3693319"/>
          </a:xfrm>
          <a:prstGeom prst="rect">
            <a:avLst/>
          </a:prstGeom>
          <a:noFill/>
        </p:spPr>
        <p:txBody>
          <a:bodyPr wrap="square" rtlCol="0">
            <a:spAutoFit/>
          </a:bodyPr>
          <a:lstStyle/>
          <a:p>
            <a:r>
              <a:rPr lang="en-US" altLang="zh-CN" dirty="0"/>
              <a:t>Drill</a:t>
            </a:r>
            <a:r>
              <a:rPr lang="zh-CN" altLang="en-US" dirty="0"/>
              <a:t>的软件架构如图</a:t>
            </a:r>
            <a:r>
              <a:rPr lang="en-US" altLang="zh-CN" dirty="0"/>
              <a:t>14-15</a:t>
            </a:r>
            <a:r>
              <a:rPr lang="zh-CN" altLang="en-US" dirty="0"/>
              <a:t>所示，其核心是</a:t>
            </a:r>
            <a:r>
              <a:rPr lang="en-US" altLang="zh-CN" dirty="0"/>
              <a:t>DrillBit</a:t>
            </a:r>
            <a:r>
              <a:rPr lang="zh-CN" altLang="en-US" dirty="0"/>
              <a:t>服务单元，它负责接收客户端请求，处理查询，并将结果返回给客户端。</a:t>
            </a:r>
            <a:r>
              <a:rPr lang="en-US" altLang="zh-CN" dirty="0"/>
              <a:t>DrillBit</a:t>
            </a:r>
            <a:r>
              <a:rPr lang="zh-CN" altLang="en-US" dirty="0"/>
              <a:t>单元能够安装和运行在</a:t>
            </a:r>
            <a:r>
              <a:rPr lang="en-US" altLang="zh-CN" dirty="0"/>
              <a:t>Hadoop</a:t>
            </a:r>
            <a:r>
              <a:rPr lang="zh-CN" altLang="en-US" dirty="0"/>
              <a:t>集群各个节点上，形成一个分布式计算环境。</a:t>
            </a:r>
            <a:r>
              <a:rPr lang="en-US" altLang="zh-CN" dirty="0"/>
              <a:t>DrillBit</a:t>
            </a:r>
            <a:r>
              <a:rPr lang="zh-CN" altLang="en-US" dirty="0"/>
              <a:t>在节点运行时能够最大限度实现数据的本地化，不需要节点间的数据移动。</a:t>
            </a:r>
            <a:r>
              <a:rPr lang="en-US" altLang="zh-CN" dirty="0"/>
              <a:t>Drill</a:t>
            </a:r>
            <a:r>
              <a:rPr lang="zh-CN" altLang="en-US" dirty="0"/>
              <a:t>使用</a:t>
            </a:r>
            <a:r>
              <a:rPr lang="en-US" altLang="zh-CN" dirty="0"/>
              <a:t>Zookeeper</a:t>
            </a:r>
            <a:r>
              <a:rPr lang="zh-CN" altLang="en-US" dirty="0"/>
              <a:t>来进行集群节点管理和运行状态监控。尽管</a:t>
            </a:r>
            <a:r>
              <a:rPr lang="en-US" altLang="zh-CN" dirty="0"/>
              <a:t>Drill</a:t>
            </a:r>
            <a:r>
              <a:rPr lang="zh-CN" altLang="en-US" dirty="0"/>
              <a:t>多数情况下运行在</a:t>
            </a:r>
            <a:r>
              <a:rPr lang="en-US" altLang="zh-CN" dirty="0"/>
              <a:t>Hadoop</a:t>
            </a:r>
            <a:r>
              <a:rPr lang="zh-CN" altLang="en-US" dirty="0"/>
              <a:t>集群上，但它也可以运行在其他分布式集群上。</a:t>
            </a:r>
          </a:p>
        </p:txBody>
      </p:sp>
      <p:sp>
        <p:nvSpPr>
          <p:cNvPr id="4" name="Rectangle 5"/>
          <p:cNvSpPr>
            <a:spLocks noChangeArrowheads="1"/>
          </p:cNvSpPr>
          <p:nvPr/>
        </p:nvSpPr>
        <p:spPr bwMode="auto">
          <a:xfrm>
            <a:off x="5334000" y="40639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937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93700" algn="just"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a:t>
            </a:r>
            <a:endParaRPr kumimoji="0" lang="zh-CN" altLang="zh-CN" sz="800" b="0" i="0" u="none" strike="noStrike" cap="none" normalizeH="0" baseline="0" dirty="0">
              <a:ln>
                <a:noFill/>
              </a:ln>
              <a:solidFill>
                <a:schemeClr val="tx1"/>
              </a:solidFill>
              <a:effectLst/>
            </a:endParaRPr>
          </a:p>
          <a:p>
            <a:pPr marL="0" marR="0" lvl="0" indent="393700" algn="just"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图14-15  Drill软件架构</a:t>
            </a:r>
            <a:endParaRPr kumimoji="0" lang="zh-CN" altLang="zh-CN" sz="15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p:txBody>
      </p:sp>
      <p:pic>
        <p:nvPicPr>
          <p:cNvPr id="17414" name="Picture 6" descr="C:\Users\朱迅\AppData\Local\Temp\ksohtml\wpsC14C.tm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9009" y="1834269"/>
            <a:ext cx="4086225"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510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40434" y="1068288"/>
            <a:ext cx="7924800" cy="460375"/>
          </a:xfrm>
          <a:prstGeom prst="rect">
            <a:avLst/>
          </a:prstGeom>
          <a:noFill/>
          <a:ln w="9525">
            <a:noFill/>
            <a:miter lim="800000"/>
          </a:ln>
        </p:spPr>
        <p:txBody>
          <a:bodyPr>
            <a:spAutoFit/>
          </a:bodyPr>
          <a:lstStyle/>
          <a:p>
            <a:r>
              <a:rPr lang="en-US" altLang="zh-CN" sz="2400" b="1" dirty="0">
                <a:solidFill>
                  <a:srgbClr val="0823A8"/>
                </a:solidFill>
                <a:latin typeface="Calibri" panose="020F0502020204030204" pitchFamily="34" charset="0"/>
              </a:rPr>
              <a:t>13.1Dremel</a:t>
            </a:r>
            <a:r>
              <a:rPr lang="zh-CN" altLang="en-US" sz="2400" b="1" dirty="0">
                <a:solidFill>
                  <a:srgbClr val="0823A8"/>
                </a:solidFill>
                <a:latin typeface="Calibri" panose="020F0502020204030204" pitchFamily="34" charset="0"/>
              </a:rPr>
              <a:t>数据模型与存储结构</a:t>
            </a:r>
          </a:p>
        </p:txBody>
      </p:sp>
      <p:sp>
        <p:nvSpPr>
          <p:cNvPr id="7" name="文本框 6"/>
          <p:cNvSpPr txBox="1"/>
          <p:nvPr/>
        </p:nvSpPr>
        <p:spPr>
          <a:xfrm>
            <a:off x="762024" y="1816100"/>
            <a:ext cx="7924800" cy="2862322"/>
          </a:xfrm>
          <a:prstGeom prst="rect">
            <a:avLst/>
          </a:prstGeom>
          <a:noFill/>
        </p:spPr>
        <p:txBody>
          <a:bodyPr wrap="square" rtlCol="0">
            <a:spAutoFit/>
          </a:bodyPr>
          <a:lstStyle/>
          <a:p>
            <a:r>
              <a:rPr lang="zh-CN" altLang="en-US" b="1" dirty="0"/>
              <a:t>数据模型</a:t>
            </a:r>
            <a:endParaRPr lang="en-US" b="1" dirty="0"/>
          </a:p>
          <a:p>
            <a:r>
              <a:rPr dirty="0"/>
              <a:t>大数据交互式分析的计算架构主要包括三个方面：数据结构、存储体系、计算模型。数据结构是指计算模型采用的特殊设计的数据格式及组装方式，比如MapReduce采用键值对（key-value pair），Spark采用分布式弹性数据集（RDD），</a:t>
            </a:r>
            <a:r>
              <a:rPr dirty="0" err="1"/>
              <a:t>Dremel采用的是嵌套数据结构（nested</a:t>
            </a:r>
            <a:r>
              <a:rPr dirty="0"/>
              <a:t> data structure）。</a:t>
            </a:r>
          </a:p>
          <a:p>
            <a:r>
              <a:rPr dirty="0"/>
              <a:t>	</a:t>
            </a:r>
            <a:r>
              <a:rPr dirty="0" err="1"/>
              <a:t>Dremel采用了与XML</a:t>
            </a:r>
            <a:r>
              <a:rPr dirty="0"/>
              <a:t>[5]，JSON[6]这类数据描述语言相类似的一种数据格式Protocol Buffer[7]，它是Google的一个开源项目,用于结构化数据的序列化转换，不绑定于任何编程语言或平台，比XML更小、更快、也更简单，用户可基于Protocol Buffer定义自己的数据结构，然后使用自动生成的解码器程序来方便地读写这个数据结构。一个Protocol Buffer格式文件内容如下：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20</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40434" y="1068288"/>
            <a:ext cx="7924800" cy="460375"/>
          </a:xfrm>
          <a:prstGeom prst="rect">
            <a:avLst/>
          </a:prstGeom>
          <a:noFill/>
          <a:ln w="9525">
            <a:noFill/>
            <a:miter lim="800000"/>
          </a:ln>
        </p:spPr>
        <p:txBody>
          <a:bodyPr>
            <a:spAutoFit/>
          </a:bodyPr>
          <a:lstStyle/>
          <a:p>
            <a:r>
              <a:rPr lang="en-US" altLang="zh-CN" sz="2400" b="1" dirty="0">
                <a:solidFill>
                  <a:srgbClr val="0823A8"/>
                </a:solidFill>
                <a:latin typeface="Calibri" panose="020F0502020204030204" pitchFamily="34" charset="0"/>
              </a:rPr>
              <a:t>13.3Drill</a:t>
            </a:r>
            <a:endParaRPr lang="zh-CN" altLang="en-US" sz="2400" b="1" dirty="0">
              <a:solidFill>
                <a:srgbClr val="0823A8"/>
              </a:solidFill>
              <a:latin typeface="Calibri" panose="020F0502020204030204" pitchFamily="34" charset="0"/>
            </a:endParaRPr>
          </a:p>
        </p:txBody>
      </p:sp>
      <p:sp>
        <p:nvSpPr>
          <p:cNvPr id="5" name="文本框 4"/>
          <p:cNvSpPr txBox="1"/>
          <p:nvPr/>
        </p:nvSpPr>
        <p:spPr>
          <a:xfrm>
            <a:off x="718868" y="1613822"/>
            <a:ext cx="8120332" cy="2585323"/>
          </a:xfrm>
          <a:prstGeom prst="rect">
            <a:avLst/>
          </a:prstGeom>
          <a:noFill/>
        </p:spPr>
        <p:txBody>
          <a:bodyPr wrap="square" rtlCol="0">
            <a:spAutoFit/>
          </a:bodyPr>
          <a:lstStyle/>
          <a:p>
            <a:r>
              <a:rPr lang="en-US" altLang="zh-CN" b="1" dirty="0"/>
              <a:t>DrillBit</a:t>
            </a:r>
            <a:r>
              <a:rPr lang="zh-CN" altLang="en-US" b="1" dirty="0"/>
              <a:t>单元</a:t>
            </a:r>
            <a:endParaRPr lang="zh-CN" altLang="en-US" dirty="0"/>
          </a:p>
          <a:p>
            <a:r>
              <a:rPr lang="en-US" altLang="zh-CN" dirty="0"/>
              <a:t>Drill</a:t>
            </a:r>
            <a:r>
              <a:rPr lang="zh-CN" altLang="en-US" dirty="0"/>
              <a:t>主要的软件单元</a:t>
            </a:r>
            <a:r>
              <a:rPr lang="en-US" altLang="zh-CN" dirty="0"/>
              <a:t>DrillBit</a:t>
            </a:r>
            <a:r>
              <a:rPr lang="zh-CN" altLang="en-US" dirty="0"/>
              <a:t>包含如下组件（图</a:t>
            </a:r>
            <a:r>
              <a:rPr lang="en-US" altLang="zh-CN" dirty="0"/>
              <a:t>14-16</a:t>
            </a:r>
            <a:r>
              <a:rPr lang="zh-CN" altLang="en-US" dirty="0"/>
              <a:t>）：</a:t>
            </a:r>
          </a:p>
          <a:p>
            <a:r>
              <a:rPr lang="en-US" altLang="zh-CN" dirty="0"/>
              <a:t>RPC Endpoint: </a:t>
            </a:r>
            <a:r>
              <a:rPr lang="zh-CN" altLang="en-US" dirty="0"/>
              <a:t>一个提供低开销的基于</a:t>
            </a:r>
            <a:r>
              <a:rPr lang="en-US" altLang="zh-CN" dirty="0" err="1"/>
              <a:t>Protobuf</a:t>
            </a:r>
            <a:r>
              <a:rPr lang="zh-CN" altLang="en-US" dirty="0"/>
              <a:t>的</a:t>
            </a:r>
            <a:r>
              <a:rPr lang="en-US" altLang="zh-CN" dirty="0"/>
              <a:t>RPC</a:t>
            </a:r>
            <a:r>
              <a:rPr lang="zh-CN" altLang="en-US" dirty="0"/>
              <a:t>通信的组件。此外，</a:t>
            </a:r>
            <a:r>
              <a:rPr lang="en-US" altLang="zh-CN" dirty="0"/>
              <a:t>Drill</a:t>
            </a:r>
            <a:r>
              <a:rPr lang="zh-CN" altLang="en-US" dirty="0"/>
              <a:t>也提供</a:t>
            </a:r>
            <a:r>
              <a:rPr lang="en-US" altLang="zh-CN" dirty="0"/>
              <a:t>C++</a:t>
            </a:r>
            <a:r>
              <a:rPr lang="zh-CN" altLang="en-US" dirty="0"/>
              <a:t>编程接口和</a:t>
            </a:r>
            <a:r>
              <a:rPr lang="en-US" altLang="zh-CN" dirty="0"/>
              <a:t>JDBC/ODBC</a:t>
            </a:r>
            <a:r>
              <a:rPr lang="zh-CN" altLang="en-US" dirty="0"/>
              <a:t>连接界面用于用户程序与</a:t>
            </a:r>
            <a:r>
              <a:rPr lang="en-US" altLang="zh-CN" dirty="0"/>
              <a:t>DrillBit</a:t>
            </a:r>
            <a:r>
              <a:rPr lang="zh-CN" altLang="en-US" dirty="0"/>
              <a:t>的交互。</a:t>
            </a:r>
          </a:p>
          <a:p>
            <a:r>
              <a:rPr lang="en-US" altLang="zh-CN" dirty="0"/>
              <a:t>SQL Parser</a:t>
            </a:r>
            <a:r>
              <a:rPr lang="zh-CN" altLang="en-US" dirty="0"/>
              <a:t>：一个使用</a:t>
            </a:r>
            <a:r>
              <a:rPr lang="en-US" altLang="zh-CN" dirty="0" err="1"/>
              <a:t>Optiq</a:t>
            </a:r>
            <a:r>
              <a:rPr lang="zh-CN" altLang="en-US" dirty="0"/>
              <a:t>开源框架的</a:t>
            </a:r>
            <a:r>
              <a:rPr lang="en-US" altLang="zh-CN" dirty="0"/>
              <a:t>SQL</a:t>
            </a:r>
            <a:r>
              <a:rPr lang="zh-CN" altLang="en-US" dirty="0"/>
              <a:t>解析器，将</a:t>
            </a:r>
            <a:r>
              <a:rPr lang="en-US" altLang="zh-CN" dirty="0"/>
              <a:t>SQL</a:t>
            </a:r>
            <a:r>
              <a:rPr lang="zh-CN" altLang="en-US" dirty="0"/>
              <a:t>语句解析映射到对应的</a:t>
            </a:r>
            <a:r>
              <a:rPr lang="en-US" altLang="zh-CN" dirty="0"/>
              <a:t>Drill objects</a:t>
            </a:r>
            <a:r>
              <a:rPr lang="zh-CN" altLang="en-US" dirty="0"/>
              <a:t>，该解析器的输出是语言无关的。</a:t>
            </a:r>
          </a:p>
          <a:p>
            <a:r>
              <a:rPr lang="en-US" altLang="zh-CN" dirty="0"/>
              <a:t>Optimizer</a:t>
            </a:r>
            <a:r>
              <a:rPr lang="zh-CN" altLang="en-US" dirty="0"/>
              <a:t>：</a:t>
            </a:r>
            <a:r>
              <a:rPr lang="en-US" altLang="zh-CN" dirty="0"/>
              <a:t>Drill</a:t>
            </a:r>
            <a:r>
              <a:rPr lang="zh-CN" altLang="en-US" dirty="0"/>
              <a:t>执行语句优化器。</a:t>
            </a:r>
          </a:p>
          <a:p>
            <a:r>
              <a:rPr lang="en-US" altLang="zh-CN" dirty="0"/>
              <a:t>Storage Plugin Interface</a:t>
            </a:r>
            <a:r>
              <a:rPr lang="zh-CN" altLang="en-US" dirty="0"/>
              <a:t>：</a:t>
            </a:r>
            <a:r>
              <a:rPr lang="en-US" altLang="zh-CN" dirty="0"/>
              <a:t>Drill</a:t>
            </a:r>
            <a:r>
              <a:rPr lang="zh-CN" altLang="en-US" dirty="0"/>
              <a:t>作为多个数据源之上的查询层，它需要与底层不同类型的存储系统（分布式文件系统，</a:t>
            </a:r>
            <a:r>
              <a:rPr lang="en-US" altLang="zh-CN" dirty="0" err="1"/>
              <a:t>HBase</a:t>
            </a:r>
            <a:r>
              <a:rPr lang="zh-CN" altLang="en-US" dirty="0"/>
              <a:t>，</a:t>
            </a:r>
            <a:r>
              <a:rPr lang="en-US" altLang="zh-CN" dirty="0"/>
              <a:t>Hive</a:t>
            </a:r>
            <a:r>
              <a:rPr lang="zh-CN" altLang="en-US" dirty="0"/>
              <a:t>等）对接。</a:t>
            </a:r>
          </a:p>
        </p:txBody>
      </p:sp>
      <p:pic>
        <p:nvPicPr>
          <p:cNvPr id="2" name="图片 1"/>
          <p:cNvPicPr>
            <a:picLocks noChangeAspect="1"/>
          </p:cNvPicPr>
          <p:nvPr/>
        </p:nvPicPr>
        <p:blipFill>
          <a:blip r:embed="rId4" cstate="print"/>
          <a:stretch>
            <a:fillRect/>
          </a:stretch>
        </p:blipFill>
        <p:spPr>
          <a:xfrm>
            <a:off x="2196116" y="4181892"/>
            <a:ext cx="5013435" cy="2482594"/>
          </a:xfrm>
          <a:prstGeom prst="rect">
            <a:avLst/>
          </a:prstGeom>
        </p:spPr>
      </p:pic>
    </p:spTree>
    <p:extLst>
      <p:ext uri="{BB962C8B-B14F-4D97-AF65-F5344CB8AC3E}">
        <p14:creationId xmlns:p14="http://schemas.microsoft.com/office/powerpoint/2010/main" val="417154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21</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40434" y="1068288"/>
            <a:ext cx="7924800" cy="460375"/>
          </a:xfrm>
          <a:prstGeom prst="rect">
            <a:avLst/>
          </a:prstGeom>
          <a:noFill/>
          <a:ln w="9525">
            <a:noFill/>
            <a:miter lim="800000"/>
          </a:ln>
        </p:spPr>
        <p:txBody>
          <a:bodyPr>
            <a:spAutoFit/>
          </a:bodyPr>
          <a:lstStyle/>
          <a:p>
            <a:r>
              <a:rPr lang="en-US" altLang="zh-CN" sz="2400" b="1" dirty="0">
                <a:solidFill>
                  <a:srgbClr val="0823A8"/>
                </a:solidFill>
                <a:latin typeface="Calibri" panose="020F0502020204030204" pitchFamily="34" charset="0"/>
              </a:rPr>
              <a:t>13.3Drill</a:t>
            </a:r>
            <a:endParaRPr lang="zh-CN" altLang="en-US" sz="2400" b="1" dirty="0">
              <a:solidFill>
                <a:srgbClr val="0823A8"/>
              </a:solidFill>
              <a:latin typeface="Calibri" panose="020F0502020204030204" pitchFamily="34" charset="0"/>
            </a:endParaRPr>
          </a:p>
        </p:txBody>
      </p:sp>
      <p:sp>
        <p:nvSpPr>
          <p:cNvPr id="5" name="文本框 4"/>
          <p:cNvSpPr txBox="1"/>
          <p:nvPr/>
        </p:nvSpPr>
        <p:spPr>
          <a:xfrm>
            <a:off x="718868" y="1613822"/>
            <a:ext cx="8120332" cy="1477328"/>
          </a:xfrm>
          <a:prstGeom prst="rect">
            <a:avLst/>
          </a:prstGeom>
          <a:noFill/>
        </p:spPr>
        <p:txBody>
          <a:bodyPr wrap="square" rtlCol="0">
            <a:spAutoFit/>
          </a:bodyPr>
          <a:lstStyle/>
          <a:p>
            <a:r>
              <a:rPr lang="zh-CN" altLang="en-US" b="1" dirty="0"/>
              <a:t>计算模型</a:t>
            </a:r>
            <a:endParaRPr lang="zh-CN" altLang="en-US" dirty="0"/>
          </a:p>
          <a:p>
            <a:r>
              <a:rPr lang="zh-CN" altLang="en-US" dirty="0"/>
              <a:t>与</a:t>
            </a:r>
            <a:r>
              <a:rPr lang="en-US" altLang="zh-CN" dirty="0"/>
              <a:t>Dremel</a:t>
            </a:r>
            <a:r>
              <a:rPr lang="zh-CN" altLang="en-US" dirty="0"/>
              <a:t>类似，</a:t>
            </a:r>
            <a:r>
              <a:rPr lang="en-US" altLang="zh-CN" dirty="0"/>
              <a:t>Drill</a:t>
            </a:r>
            <a:r>
              <a:rPr lang="zh-CN" altLang="en-US" dirty="0"/>
              <a:t>计算模型也采用了查询树结构，称为</a:t>
            </a:r>
            <a:r>
              <a:rPr lang="en-US" altLang="zh-CN" dirty="0"/>
              <a:t>execution-tree,</a:t>
            </a:r>
            <a:r>
              <a:rPr lang="zh-CN" altLang="en-US" dirty="0"/>
              <a:t>如图</a:t>
            </a:r>
            <a:r>
              <a:rPr lang="en-US" altLang="zh-CN" dirty="0"/>
              <a:t>14-17</a:t>
            </a:r>
            <a:r>
              <a:rPr lang="zh-CN" altLang="en-US" dirty="0"/>
              <a:t>所示。客户端程序将查询请求（</a:t>
            </a:r>
            <a:r>
              <a:rPr lang="en-US" altLang="zh-CN" dirty="0"/>
              <a:t>SQL query</a:t>
            </a:r>
            <a:r>
              <a:rPr lang="zh-CN" altLang="en-US" dirty="0"/>
              <a:t>）提交给</a:t>
            </a:r>
            <a:r>
              <a:rPr lang="en-US" altLang="zh-CN" dirty="0"/>
              <a:t>Foreman</a:t>
            </a:r>
            <a:r>
              <a:rPr lang="zh-CN" altLang="en-US" dirty="0"/>
              <a:t>（树根节点</a:t>
            </a:r>
            <a:r>
              <a:rPr lang="en-US" altLang="zh-CN" dirty="0"/>
              <a:t>root</a:t>
            </a:r>
            <a:r>
              <a:rPr lang="zh-CN" altLang="en-US" dirty="0"/>
              <a:t>上的</a:t>
            </a:r>
            <a:r>
              <a:rPr lang="en-US" altLang="zh-CN" dirty="0"/>
              <a:t>DrillBit</a:t>
            </a:r>
            <a:r>
              <a:rPr lang="zh-CN" altLang="en-US" dirty="0"/>
              <a:t>），由</a:t>
            </a:r>
            <a:r>
              <a:rPr lang="en-US" altLang="zh-CN" dirty="0"/>
              <a:t>Foreman</a:t>
            </a:r>
            <a:r>
              <a:rPr lang="zh-CN" altLang="en-US" dirty="0"/>
              <a:t>启动整个查询过程的解析、优化、分发、计算执行流程，并负责将查询结构返回给客户端。</a:t>
            </a:r>
          </a:p>
        </p:txBody>
      </p:sp>
      <p:pic>
        <p:nvPicPr>
          <p:cNvPr id="3" name="图片 2"/>
          <p:cNvPicPr>
            <a:picLocks noChangeAspect="1"/>
          </p:cNvPicPr>
          <p:nvPr/>
        </p:nvPicPr>
        <p:blipFill>
          <a:blip r:embed="rId4" cstate="print"/>
          <a:stretch>
            <a:fillRect/>
          </a:stretch>
        </p:blipFill>
        <p:spPr>
          <a:xfrm>
            <a:off x="2196116" y="2984206"/>
            <a:ext cx="5013435" cy="3619313"/>
          </a:xfrm>
          <a:prstGeom prst="rect">
            <a:avLst/>
          </a:prstGeom>
        </p:spPr>
      </p:pic>
    </p:spTree>
    <p:extLst>
      <p:ext uri="{BB962C8B-B14F-4D97-AF65-F5344CB8AC3E}">
        <p14:creationId xmlns:p14="http://schemas.microsoft.com/office/powerpoint/2010/main" val="1625375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22</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40434" y="1068288"/>
            <a:ext cx="7924800" cy="460375"/>
          </a:xfrm>
          <a:prstGeom prst="rect">
            <a:avLst/>
          </a:prstGeom>
          <a:noFill/>
          <a:ln w="9525">
            <a:noFill/>
            <a:miter lim="800000"/>
          </a:ln>
        </p:spPr>
        <p:txBody>
          <a:bodyPr>
            <a:spAutoFit/>
          </a:bodyPr>
          <a:lstStyle/>
          <a:p>
            <a:r>
              <a:rPr lang="en-US" altLang="zh-CN" sz="2400" b="1" dirty="0">
                <a:solidFill>
                  <a:srgbClr val="0823A8"/>
                </a:solidFill>
                <a:latin typeface="Calibri" panose="020F0502020204030204" pitchFamily="34" charset="0"/>
              </a:rPr>
              <a:t>13.3Drill</a:t>
            </a:r>
            <a:endParaRPr lang="zh-CN" altLang="en-US" sz="2400" b="1" dirty="0">
              <a:solidFill>
                <a:srgbClr val="0823A8"/>
              </a:solidFill>
              <a:latin typeface="Calibri" panose="020F0502020204030204" pitchFamily="34" charset="0"/>
            </a:endParaRPr>
          </a:p>
        </p:txBody>
      </p:sp>
      <p:sp>
        <p:nvSpPr>
          <p:cNvPr id="5" name="文本框 4"/>
          <p:cNvSpPr txBox="1"/>
          <p:nvPr/>
        </p:nvSpPr>
        <p:spPr>
          <a:xfrm>
            <a:off x="718868" y="1613822"/>
            <a:ext cx="8120332" cy="4801314"/>
          </a:xfrm>
          <a:prstGeom prst="rect">
            <a:avLst/>
          </a:prstGeom>
          <a:noFill/>
        </p:spPr>
        <p:txBody>
          <a:bodyPr wrap="square" rtlCol="0">
            <a:spAutoFit/>
          </a:bodyPr>
          <a:lstStyle/>
          <a:p>
            <a:r>
              <a:rPr lang="zh-CN" altLang="en-US" dirty="0"/>
              <a:t>综合上述，可看出</a:t>
            </a:r>
            <a:r>
              <a:rPr lang="en-US" altLang="zh-CN" dirty="0"/>
              <a:t>Drill</a:t>
            </a:r>
            <a:r>
              <a:rPr lang="zh-CN" altLang="en-US" dirty="0"/>
              <a:t>在计算架构设计方面有如下特点：</a:t>
            </a:r>
          </a:p>
          <a:p>
            <a:pPr lvl="0"/>
            <a:r>
              <a:rPr lang="zh-CN" altLang="en-US" dirty="0"/>
              <a:t>动态模式检测（</a:t>
            </a:r>
            <a:r>
              <a:rPr lang="en-US" altLang="zh-CN" dirty="0"/>
              <a:t>dynamic schema discovery</a:t>
            </a:r>
            <a:r>
              <a:rPr lang="zh-CN" altLang="en-US" dirty="0"/>
              <a:t>）</a:t>
            </a:r>
          </a:p>
          <a:p>
            <a:r>
              <a:rPr lang="en-US" altLang="zh-CN" dirty="0"/>
              <a:t>	Drill</a:t>
            </a:r>
            <a:r>
              <a:rPr lang="zh-CN" altLang="en-US" dirty="0"/>
              <a:t>在启动查询过程时不需要预先声明数据类型和模式，</a:t>
            </a:r>
            <a:r>
              <a:rPr lang="en-US" altLang="zh-CN" dirty="0"/>
              <a:t>Drill</a:t>
            </a:r>
            <a:r>
              <a:rPr lang="zh-CN" altLang="en-US" dirty="0"/>
              <a:t>在执行过程中可以动态检测模式。</a:t>
            </a:r>
          </a:p>
          <a:p>
            <a:pPr lvl="0"/>
            <a:r>
              <a:rPr lang="zh-CN" altLang="en-US" dirty="0"/>
              <a:t>数据模型灵活（</a:t>
            </a:r>
            <a:r>
              <a:rPr lang="en-US" altLang="zh-CN" dirty="0"/>
              <a:t>flexible data model</a:t>
            </a:r>
            <a:r>
              <a:rPr lang="zh-CN" altLang="en-US" dirty="0"/>
              <a:t>）</a:t>
            </a:r>
          </a:p>
          <a:p>
            <a:r>
              <a:rPr lang="zh-CN" altLang="en-US" dirty="0"/>
              <a:t>	</a:t>
            </a:r>
            <a:r>
              <a:rPr lang="en-US" altLang="zh-CN" dirty="0"/>
              <a:t>Drill</a:t>
            </a:r>
            <a:r>
              <a:rPr lang="zh-CN" altLang="en-US" dirty="0"/>
              <a:t>允许访问嵌套数据的字码段（列）</a:t>
            </a:r>
            <a:r>
              <a:rPr lang="en-US" altLang="zh-CN" dirty="0"/>
              <a:t>,</a:t>
            </a:r>
            <a:r>
              <a:rPr lang="zh-CN" altLang="en-US" dirty="0"/>
              <a:t>并提供直观的易扩展的操作。从数据模型的角度来看</a:t>
            </a:r>
            <a:r>
              <a:rPr lang="en-US" altLang="zh-CN" dirty="0"/>
              <a:t>,Drill</a:t>
            </a:r>
            <a:r>
              <a:rPr lang="zh-CN" altLang="en-US" dirty="0"/>
              <a:t>提供了一个灵活的分层列存储数据模型</a:t>
            </a:r>
            <a:r>
              <a:rPr lang="en-US" altLang="zh-CN" dirty="0"/>
              <a:t>,</a:t>
            </a:r>
            <a:r>
              <a:rPr lang="zh-CN" altLang="en-US" dirty="0"/>
              <a:t>可以处理复杂的、动态变化的数据类型。</a:t>
            </a:r>
          </a:p>
          <a:p>
            <a:pPr lvl="0"/>
            <a:r>
              <a:rPr lang="zh-CN" altLang="en-US" dirty="0"/>
              <a:t>分散元数据（</a:t>
            </a:r>
            <a:r>
              <a:rPr lang="en-US" altLang="zh-CN" dirty="0"/>
              <a:t>de-centralized metadata</a:t>
            </a:r>
            <a:r>
              <a:rPr lang="zh-CN" altLang="en-US" dirty="0"/>
              <a:t>）</a:t>
            </a:r>
          </a:p>
          <a:p>
            <a:r>
              <a:rPr lang="zh-CN" altLang="en-US" dirty="0"/>
              <a:t>	</a:t>
            </a:r>
            <a:r>
              <a:rPr lang="en-US" altLang="zh-CN" dirty="0"/>
              <a:t>Drill</a:t>
            </a:r>
            <a:r>
              <a:rPr lang="zh-CN" altLang="en-US" dirty="0"/>
              <a:t>没有集中元数据的需求，因此不需要在一个元数据库来管理数据表和视图。</a:t>
            </a:r>
            <a:r>
              <a:rPr lang="en-US" altLang="zh-CN" dirty="0"/>
              <a:t>Drill</a:t>
            </a:r>
            <a:r>
              <a:rPr lang="zh-CN" altLang="en-US" dirty="0"/>
              <a:t>数据来源于存储插件对数据源的读取，而存储插件可以支持完整元数据</a:t>
            </a:r>
            <a:r>
              <a:rPr lang="en-US" altLang="zh-CN" dirty="0"/>
              <a:t>(Hive)</a:t>
            </a:r>
            <a:r>
              <a:rPr lang="zh-CN" altLang="en-US" dirty="0"/>
              <a:t>、部分元数据</a:t>
            </a:r>
            <a:r>
              <a:rPr lang="en-US" altLang="zh-CN" dirty="0"/>
              <a:t>(</a:t>
            </a:r>
            <a:r>
              <a:rPr lang="en-US" altLang="zh-CN" dirty="0" err="1"/>
              <a:t>HBase</a:t>
            </a:r>
            <a:r>
              <a:rPr lang="en-US" altLang="zh-CN" dirty="0"/>
              <a:t>)</a:t>
            </a:r>
            <a:r>
              <a:rPr lang="zh-CN" altLang="en-US" dirty="0"/>
              <a:t>、或没有集中元数据</a:t>
            </a:r>
            <a:r>
              <a:rPr lang="en-US" altLang="zh-CN" dirty="0"/>
              <a:t>(</a:t>
            </a:r>
            <a:r>
              <a:rPr lang="zh-CN" altLang="en-US" dirty="0"/>
              <a:t>文件系统</a:t>
            </a:r>
            <a:r>
              <a:rPr lang="en-US" altLang="zh-CN" dirty="0"/>
              <a:t>)</a:t>
            </a:r>
            <a:r>
              <a:rPr lang="zh-CN" altLang="en-US" dirty="0"/>
              <a:t>。没有集中的元数据意味着</a:t>
            </a:r>
            <a:r>
              <a:rPr lang="en-US" altLang="zh-CN" dirty="0"/>
              <a:t>Drill</a:t>
            </a:r>
            <a:r>
              <a:rPr lang="zh-CN" altLang="en-US" dirty="0"/>
              <a:t>可以同时读取和处理多种数据源。</a:t>
            </a:r>
          </a:p>
          <a:p>
            <a:pPr lvl="0"/>
            <a:r>
              <a:rPr lang="zh-CN" altLang="en-US" dirty="0"/>
              <a:t>可扩展性（</a:t>
            </a:r>
            <a:r>
              <a:rPr lang="en-US" altLang="zh-CN" dirty="0"/>
              <a:t>extensibility</a:t>
            </a:r>
            <a:r>
              <a:rPr lang="zh-CN" altLang="en-US" dirty="0"/>
              <a:t>）</a:t>
            </a:r>
          </a:p>
          <a:p>
            <a:r>
              <a:rPr lang="zh-CN" altLang="en-US" dirty="0"/>
              <a:t>	</a:t>
            </a:r>
            <a:r>
              <a:rPr lang="en-US" altLang="zh-CN" dirty="0"/>
              <a:t>Drill</a:t>
            </a:r>
            <a:r>
              <a:rPr lang="zh-CN" altLang="en-US" dirty="0"/>
              <a:t>在所有层面都提供了可扩展的架构，包括存储插件、查询器、优化器、执行引擎和客户端</a:t>
            </a:r>
            <a:r>
              <a:rPr lang="en-US" altLang="zh-CN" dirty="0"/>
              <a:t>API</a:t>
            </a:r>
            <a:r>
              <a:rPr lang="zh-CN" altLang="en-US" dirty="0"/>
              <a:t>，用户可以自定义各个层面的组件来进行扩展。</a:t>
            </a:r>
          </a:p>
          <a:p>
            <a:endParaRPr lang="zh-CN" altLang="en-US" dirty="0"/>
          </a:p>
        </p:txBody>
      </p:sp>
    </p:spTree>
    <p:extLst>
      <p:ext uri="{BB962C8B-B14F-4D97-AF65-F5344CB8AC3E}">
        <p14:creationId xmlns:p14="http://schemas.microsoft.com/office/powerpoint/2010/main" val="2339722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3</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40434" y="1068288"/>
            <a:ext cx="7924800" cy="460375"/>
          </a:xfrm>
          <a:prstGeom prst="rect">
            <a:avLst/>
          </a:prstGeom>
          <a:noFill/>
          <a:ln w="9525">
            <a:noFill/>
            <a:miter lim="800000"/>
          </a:ln>
        </p:spPr>
        <p:txBody>
          <a:bodyPr>
            <a:spAutoFit/>
          </a:bodyPr>
          <a:lstStyle/>
          <a:p>
            <a:r>
              <a:rPr lang="en-US" altLang="zh-CN" sz="2400" b="1" dirty="0">
                <a:solidFill>
                  <a:srgbClr val="0823A8"/>
                </a:solidFill>
                <a:latin typeface="Calibri" panose="020F0502020204030204" pitchFamily="34" charset="0"/>
              </a:rPr>
              <a:t>13.1Dremel</a:t>
            </a:r>
            <a:r>
              <a:rPr lang="zh-CN" altLang="en-US" sz="2400" b="1" dirty="0">
                <a:solidFill>
                  <a:srgbClr val="0823A8"/>
                </a:solidFill>
                <a:latin typeface="Calibri" panose="020F0502020204030204" pitchFamily="34" charset="0"/>
              </a:rPr>
              <a:t>数据模型与存储结构</a:t>
            </a:r>
          </a:p>
        </p:txBody>
      </p:sp>
      <p:pic>
        <p:nvPicPr>
          <p:cNvPr id="2" name="图片 1"/>
          <p:cNvPicPr>
            <a:picLocks noChangeAspect="1"/>
          </p:cNvPicPr>
          <p:nvPr/>
        </p:nvPicPr>
        <p:blipFill>
          <a:blip r:embed="rId4" cstate="print"/>
          <a:stretch>
            <a:fillRect/>
          </a:stretch>
        </p:blipFill>
        <p:spPr>
          <a:xfrm>
            <a:off x="740410" y="1706245"/>
            <a:ext cx="6290310" cy="35490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4</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40434" y="1068288"/>
            <a:ext cx="7924800" cy="460375"/>
          </a:xfrm>
          <a:prstGeom prst="rect">
            <a:avLst/>
          </a:prstGeom>
          <a:noFill/>
          <a:ln w="9525">
            <a:noFill/>
            <a:miter lim="800000"/>
          </a:ln>
        </p:spPr>
        <p:txBody>
          <a:bodyPr>
            <a:spAutoFit/>
          </a:bodyPr>
          <a:lstStyle/>
          <a:p>
            <a:r>
              <a:rPr lang="en-US" altLang="zh-CN" sz="2400" b="1" dirty="0">
                <a:solidFill>
                  <a:srgbClr val="0823A8"/>
                </a:solidFill>
                <a:latin typeface="Calibri" panose="020F0502020204030204" pitchFamily="34" charset="0"/>
              </a:rPr>
              <a:t>13.1Dremel</a:t>
            </a:r>
            <a:r>
              <a:rPr lang="zh-CN" altLang="en-US" sz="2400" b="1" dirty="0">
                <a:solidFill>
                  <a:srgbClr val="0823A8"/>
                </a:solidFill>
                <a:latin typeface="Calibri" panose="020F0502020204030204" pitchFamily="34" charset="0"/>
              </a:rPr>
              <a:t>数据模型与存储结构</a:t>
            </a:r>
          </a:p>
        </p:txBody>
      </p:sp>
      <p:sp>
        <p:nvSpPr>
          <p:cNvPr id="3" name="文本框 2"/>
          <p:cNvSpPr txBox="1"/>
          <p:nvPr/>
        </p:nvSpPr>
        <p:spPr>
          <a:xfrm>
            <a:off x="740434" y="1676400"/>
            <a:ext cx="7946366" cy="4524315"/>
          </a:xfrm>
          <a:prstGeom prst="rect">
            <a:avLst/>
          </a:prstGeom>
          <a:noFill/>
        </p:spPr>
        <p:txBody>
          <a:bodyPr wrap="square" rtlCol="0">
            <a:spAutoFit/>
          </a:bodyPr>
          <a:lstStyle/>
          <a:p>
            <a:r>
              <a:rPr lang="zh-CN" altLang="en-US"/>
              <a:t>该段数据结构定义了如下内容：</a:t>
            </a:r>
          </a:p>
          <a:p>
            <a:pPr lvl="0"/>
            <a:r>
              <a:rPr lang="zh-CN" altLang="en-US" dirty="0"/>
              <a:t>一个</a:t>
            </a:r>
            <a:r>
              <a:rPr lang="en-US" altLang="zh-CN" dirty="0"/>
              <a:t>Protocol Buffer</a:t>
            </a:r>
            <a:r>
              <a:rPr lang="zh-CN" altLang="en-US" dirty="0"/>
              <a:t>格式的消息</a:t>
            </a:r>
            <a:r>
              <a:rPr lang="en-US" altLang="zh-CN" dirty="0"/>
              <a:t>Document</a:t>
            </a:r>
          </a:p>
          <a:p>
            <a:pPr lvl="0"/>
            <a:r>
              <a:rPr lang="zh-CN" altLang="en-US" dirty="0"/>
              <a:t>该消息包含三个字段：</a:t>
            </a:r>
            <a:r>
              <a:rPr lang="en-US" altLang="zh-CN" dirty="0"/>
              <a:t>1</a:t>
            </a:r>
            <a:r>
              <a:rPr lang="zh-CN" altLang="en-US" dirty="0"/>
              <a:t>个</a:t>
            </a:r>
            <a:r>
              <a:rPr lang="en-US" altLang="zh-CN" dirty="0"/>
              <a:t>int64</a:t>
            </a:r>
            <a:r>
              <a:rPr lang="zh-CN" altLang="en-US" dirty="0"/>
              <a:t>字段、</a:t>
            </a:r>
            <a:r>
              <a:rPr lang="en-US" altLang="zh-CN" dirty="0"/>
              <a:t>2</a:t>
            </a:r>
            <a:r>
              <a:rPr lang="zh-CN" altLang="en-US" dirty="0"/>
              <a:t>个</a:t>
            </a:r>
            <a:r>
              <a:rPr lang="en-US" altLang="zh-CN" dirty="0"/>
              <a:t>group</a:t>
            </a:r>
            <a:r>
              <a:rPr lang="zh-CN" altLang="en-US" dirty="0"/>
              <a:t>类型字段</a:t>
            </a:r>
          </a:p>
          <a:p>
            <a:pPr lvl="0"/>
            <a:r>
              <a:rPr lang="zh-CN" altLang="en-US" dirty="0"/>
              <a:t>其中的</a:t>
            </a:r>
            <a:r>
              <a:rPr lang="en-US" altLang="zh-CN" dirty="0"/>
              <a:t>repeated, required, optional</a:t>
            </a:r>
            <a:r>
              <a:rPr lang="zh-CN" altLang="en-US" dirty="0"/>
              <a:t>是字段限制符，共有三类</a:t>
            </a:r>
            <a:r>
              <a:rPr lang="en-US" altLang="zh-CN" dirty="0"/>
              <a:t>:</a:t>
            </a:r>
            <a:endParaRPr lang="zh-CN" altLang="en-US" dirty="0"/>
          </a:p>
          <a:p>
            <a:r>
              <a:rPr lang="zh-CN" altLang="en-US" dirty="0"/>
              <a:t>	</a:t>
            </a:r>
            <a:r>
              <a:rPr lang="en-US" altLang="zh-CN" dirty="0"/>
              <a:t>required: </a:t>
            </a:r>
            <a:r>
              <a:rPr lang="zh-CN" altLang="en-US" dirty="0"/>
              <a:t>必须赋值的字段</a:t>
            </a:r>
            <a:br>
              <a:rPr lang="zh-CN" altLang="en-US" dirty="0"/>
            </a:br>
            <a:r>
              <a:rPr lang="zh-CN" altLang="en-US" dirty="0"/>
              <a:t>	</a:t>
            </a:r>
            <a:r>
              <a:rPr lang="en-US" altLang="zh-CN" dirty="0"/>
              <a:t>optional: </a:t>
            </a:r>
            <a:r>
              <a:rPr lang="zh-CN" altLang="en-US" dirty="0"/>
              <a:t>可有可无的字段</a:t>
            </a:r>
            <a:br>
              <a:rPr lang="zh-CN" altLang="en-US" dirty="0"/>
            </a:br>
            <a:r>
              <a:rPr lang="zh-CN" altLang="en-US" dirty="0"/>
              <a:t>	</a:t>
            </a:r>
            <a:r>
              <a:rPr lang="en-US" altLang="zh-CN" dirty="0"/>
              <a:t>repeated: </a:t>
            </a:r>
            <a:r>
              <a:rPr lang="zh-CN" altLang="en-US" dirty="0"/>
              <a:t>可重复字段</a:t>
            </a:r>
            <a:r>
              <a:rPr lang="en-US" altLang="zh-CN" dirty="0"/>
              <a:t>(</a:t>
            </a:r>
            <a:r>
              <a:rPr lang="zh-CN" altLang="en-US" dirty="0"/>
              <a:t>变长度</a:t>
            </a:r>
            <a:r>
              <a:rPr lang="en-US" altLang="zh-CN" dirty="0"/>
              <a:t>)</a:t>
            </a:r>
            <a:endParaRPr lang="zh-CN" altLang="en-US" dirty="0"/>
          </a:p>
          <a:p>
            <a:r>
              <a:rPr lang="zh-CN" altLang="en-US" dirty="0"/>
              <a:t>	</a:t>
            </a:r>
            <a:r>
              <a:rPr lang="en-US" altLang="zh-CN" dirty="0"/>
              <a:t>Protocol Buffer</a:t>
            </a:r>
            <a:r>
              <a:rPr lang="zh-CN" altLang="en-US" dirty="0"/>
              <a:t>数据格式可用数学公式表达为：</a:t>
            </a:r>
          </a:p>
          <a:p>
            <a:r>
              <a:rPr lang="zh-CN" altLang="en-US" dirty="0"/>
              <a:t>		</a:t>
            </a:r>
            <a:r>
              <a:rPr lang="el-GR" altLang="zh-CN" dirty="0"/>
              <a:t>π = </a:t>
            </a:r>
            <a:r>
              <a:rPr lang="en-US" altLang="zh-CN" dirty="0" err="1"/>
              <a:t>dom</a:t>
            </a:r>
            <a:r>
              <a:rPr lang="en-US" altLang="zh-CN" dirty="0"/>
              <a:t> | &lt;A</a:t>
            </a:r>
            <a:r>
              <a:rPr lang="en-US" altLang="zh-CN" baseline="-25000" dirty="0"/>
              <a:t>1</a:t>
            </a:r>
            <a:r>
              <a:rPr lang="en-US" altLang="zh-CN" dirty="0"/>
              <a:t>: </a:t>
            </a:r>
            <a:r>
              <a:rPr lang="el-GR" altLang="zh-CN" dirty="0"/>
              <a:t>π[*|?], ..., </a:t>
            </a:r>
            <a:r>
              <a:rPr lang="en-US" altLang="zh-CN" dirty="0"/>
              <a:t>An: </a:t>
            </a:r>
            <a:r>
              <a:rPr lang="el-GR" altLang="zh-CN" dirty="0"/>
              <a:t>π[*|?]&gt;</a:t>
            </a:r>
          </a:p>
          <a:p>
            <a:r>
              <a:rPr lang="el-GR" altLang="zh-CN" dirty="0"/>
              <a:t>	</a:t>
            </a:r>
            <a:r>
              <a:rPr lang="zh-CN" altLang="en-US" dirty="0"/>
              <a:t>这里，</a:t>
            </a:r>
            <a:r>
              <a:rPr lang="el-GR" altLang="zh-CN" dirty="0"/>
              <a:t>π</a:t>
            </a:r>
            <a:r>
              <a:rPr lang="zh-CN" altLang="en-US" dirty="0"/>
              <a:t>是一个数据类型，而</a:t>
            </a:r>
            <a:r>
              <a:rPr lang="en-US" altLang="zh-CN" dirty="0"/>
              <a:t>Protocol Buffer</a:t>
            </a:r>
            <a:r>
              <a:rPr lang="zh-CN" altLang="en-US" dirty="0"/>
              <a:t>文件可包含一个或多个数据类型。</a:t>
            </a:r>
          </a:p>
          <a:p>
            <a:r>
              <a:rPr lang="zh-CN" altLang="en-US" dirty="0"/>
              <a:t>	</a:t>
            </a:r>
            <a:r>
              <a:rPr lang="el-GR" altLang="zh-CN" dirty="0"/>
              <a:t>π</a:t>
            </a:r>
            <a:r>
              <a:rPr lang="zh-CN" altLang="en-US" dirty="0"/>
              <a:t>有两种可能（“</a:t>
            </a:r>
            <a:r>
              <a:rPr lang="en-US" altLang="zh-CN" b="1" dirty="0"/>
              <a:t>|</a:t>
            </a:r>
            <a:r>
              <a:rPr lang="zh-CN" altLang="en-US" dirty="0"/>
              <a:t>”是</a:t>
            </a:r>
            <a:r>
              <a:rPr lang="en-US" altLang="zh-CN" dirty="0"/>
              <a:t>OR</a:t>
            </a:r>
            <a:r>
              <a:rPr lang="zh-CN" altLang="en-US" dirty="0"/>
              <a:t>的意思）：一种是基本类型</a:t>
            </a:r>
            <a:r>
              <a:rPr lang="en-US" altLang="zh-CN" dirty="0" err="1"/>
              <a:t>dom</a:t>
            </a:r>
            <a:r>
              <a:rPr lang="zh-CN" altLang="en-US" dirty="0"/>
              <a:t>（如</a:t>
            </a:r>
            <a:r>
              <a:rPr lang="en-US" altLang="zh-CN" dirty="0" err="1"/>
              <a:t>int</a:t>
            </a:r>
            <a:r>
              <a:rPr lang="zh-CN" altLang="en-US" dirty="0"/>
              <a:t>，</a:t>
            </a:r>
            <a:r>
              <a:rPr lang="en-US" altLang="zh-CN" dirty="0"/>
              <a:t>float</a:t>
            </a:r>
            <a:r>
              <a:rPr lang="zh-CN" altLang="en-US" dirty="0"/>
              <a:t>，</a:t>
            </a:r>
            <a:r>
              <a:rPr lang="en-US" altLang="zh-CN" dirty="0"/>
              <a:t>string</a:t>
            </a:r>
            <a:r>
              <a:rPr lang="zh-CN" altLang="en-US" dirty="0"/>
              <a:t>等）；另一种是使用递归方式定义的，即</a:t>
            </a:r>
            <a:r>
              <a:rPr lang="el-GR" altLang="zh-CN" dirty="0"/>
              <a:t>π</a:t>
            </a:r>
            <a:r>
              <a:rPr lang="zh-CN" altLang="en-US" dirty="0"/>
              <a:t>可以由其他定义好的</a:t>
            </a:r>
            <a:r>
              <a:rPr lang="el-GR" altLang="zh-CN" dirty="0"/>
              <a:t>π</a:t>
            </a:r>
            <a:r>
              <a:rPr lang="zh-CN" altLang="en-US" dirty="0"/>
              <a:t>组成，</a:t>
            </a:r>
            <a:r>
              <a:rPr lang="en-US" altLang="zh-CN" dirty="0"/>
              <a:t>A</a:t>
            </a:r>
            <a:r>
              <a:rPr lang="en-US" altLang="zh-CN" baseline="-25000" dirty="0"/>
              <a:t>1</a:t>
            </a:r>
            <a:r>
              <a:rPr lang="en-US" altLang="zh-CN" dirty="0"/>
              <a:t>...An</a:t>
            </a:r>
            <a:r>
              <a:rPr lang="zh-CN" altLang="en-US" dirty="0"/>
              <a:t>是这些</a:t>
            </a:r>
            <a:r>
              <a:rPr lang="el-GR" altLang="zh-CN" dirty="0"/>
              <a:t>π</a:t>
            </a:r>
            <a:r>
              <a:rPr lang="zh-CN" altLang="en-US" dirty="0"/>
              <a:t>变量的命名。</a:t>
            </a:r>
          </a:p>
          <a:p>
            <a:r>
              <a:rPr lang="zh-CN" altLang="en-US" dirty="0"/>
              <a:t>	“*”表示</a:t>
            </a:r>
            <a:r>
              <a:rPr lang="el-GR" altLang="zh-CN" dirty="0"/>
              <a:t>π</a:t>
            </a:r>
            <a:r>
              <a:rPr lang="zh-CN" altLang="en-US" dirty="0"/>
              <a:t>包含的变量可以是重复型（</a:t>
            </a:r>
            <a:r>
              <a:rPr lang="en-US" altLang="zh-CN" dirty="0"/>
              <a:t>repeated</a:t>
            </a:r>
            <a:r>
              <a:rPr lang="zh-CN" altLang="en-US" dirty="0"/>
              <a:t>）即有多个，“？”表示是可选型（</a:t>
            </a:r>
            <a:r>
              <a:rPr lang="en-US" altLang="zh-CN" dirty="0"/>
              <a:t>optional</a:t>
            </a:r>
            <a:r>
              <a:rPr lang="zh-CN" altLang="en-US" dirty="0"/>
              <a:t>），即不包含任何元素。</a:t>
            </a:r>
          </a:p>
        </p:txBody>
      </p:sp>
    </p:spTree>
    <p:extLst>
      <p:ext uri="{BB962C8B-B14F-4D97-AF65-F5344CB8AC3E}">
        <p14:creationId xmlns:p14="http://schemas.microsoft.com/office/powerpoint/2010/main" val="3730518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5</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40434" y="1068288"/>
            <a:ext cx="7924800" cy="460375"/>
          </a:xfrm>
          <a:prstGeom prst="rect">
            <a:avLst/>
          </a:prstGeom>
          <a:noFill/>
          <a:ln w="9525">
            <a:noFill/>
            <a:miter lim="800000"/>
          </a:ln>
        </p:spPr>
        <p:txBody>
          <a:bodyPr>
            <a:spAutoFit/>
          </a:bodyPr>
          <a:lstStyle/>
          <a:p>
            <a:r>
              <a:rPr lang="en-US" altLang="zh-CN" sz="2400" b="1" dirty="0">
                <a:solidFill>
                  <a:srgbClr val="0823A8"/>
                </a:solidFill>
                <a:latin typeface="Calibri" panose="020F0502020204030204" pitchFamily="34" charset="0"/>
              </a:rPr>
              <a:t>13.1Dremel</a:t>
            </a:r>
            <a:r>
              <a:rPr lang="zh-CN" altLang="en-US" sz="2400" b="1" dirty="0">
                <a:solidFill>
                  <a:srgbClr val="0823A8"/>
                </a:solidFill>
                <a:latin typeface="Calibri" panose="020F0502020204030204" pitchFamily="34" charset="0"/>
              </a:rPr>
              <a:t>数据模型与存储结构</a:t>
            </a:r>
          </a:p>
        </p:txBody>
      </p:sp>
      <p:sp>
        <p:nvSpPr>
          <p:cNvPr id="3" name="文本框 2"/>
          <p:cNvSpPr txBox="1"/>
          <p:nvPr/>
        </p:nvSpPr>
        <p:spPr>
          <a:xfrm>
            <a:off x="740434" y="1676400"/>
            <a:ext cx="7946366" cy="369332"/>
          </a:xfrm>
          <a:prstGeom prst="rect">
            <a:avLst/>
          </a:prstGeom>
          <a:noFill/>
        </p:spPr>
        <p:txBody>
          <a:bodyPr wrap="square" rtlCol="0">
            <a:spAutoFit/>
          </a:bodyPr>
          <a:lstStyle/>
          <a:p>
            <a:r>
              <a:rPr lang="zh-CN" altLang="en-US" dirty="0"/>
              <a:t>在</a:t>
            </a:r>
            <a:r>
              <a:rPr lang="en-US" altLang="zh-CN" dirty="0"/>
              <a:t>Protocol Buffer</a:t>
            </a:r>
            <a:r>
              <a:rPr lang="zh-CN" altLang="en-US" dirty="0"/>
              <a:t>中可定义如下的嵌套数据类型：</a:t>
            </a:r>
          </a:p>
        </p:txBody>
      </p:sp>
      <p:pic>
        <p:nvPicPr>
          <p:cNvPr id="2" name="图片 1"/>
          <p:cNvPicPr>
            <a:picLocks noChangeAspect="1"/>
          </p:cNvPicPr>
          <p:nvPr/>
        </p:nvPicPr>
        <p:blipFill>
          <a:blip r:embed="rId4" cstate="print"/>
          <a:stretch>
            <a:fillRect/>
          </a:stretch>
        </p:blipFill>
        <p:spPr>
          <a:xfrm>
            <a:off x="769882" y="2068735"/>
            <a:ext cx="7078718" cy="2670703"/>
          </a:xfrm>
          <a:prstGeom prst="rect">
            <a:avLst/>
          </a:prstGeom>
        </p:spPr>
      </p:pic>
      <p:sp>
        <p:nvSpPr>
          <p:cNvPr id="4" name="矩形 3"/>
          <p:cNvSpPr/>
          <p:nvPr/>
        </p:nvSpPr>
        <p:spPr>
          <a:xfrm>
            <a:off x="738996" y="4821368"/>
            <a:ext cx="7924800" cy="669414"/>
          </a:xfrm>
          <a:prstGeom prst="rect">
            <a:avLst/>
          </a:prstGeom>
        </p:spPr>
        <p:txBody>
          <a:bodyPr wrap="square">
            <a:spAutoFit/>
          </a:bodyPr>
          <a:lstStyle/>
          <a:p>
            <a:pPr marL="0" marR="0" indent="0" algn="just">
              <a:lnSpc>
                <a:spcPts val="1500"/>
              </a:lnSpc>
              <a:spcBef>
                <a:spcPts val="1200"/>
              </a:spcBef>
              <a:spcAft>
                <a:spcPts val="1200"/>
              </a:spcAft>
            </a:pPr>
            <a:r>
              <a:rPr lang="zh-CN" altLang="en-US" kern="100" dirty="0">
                <a:solidFill>
                  <a:srgbClr val="000000"/>
                </a:solidFill>
                <a:latin typeface="宋体" panose="02010600030101010101" pitchFamily="2" charset="-122"/>
                <a:cs typeface="Times New Roman" panose="02020603050405020304" pitchFamily="18" charset="0"/>
              </a:rPr>
              <a:t>其中，</a:t>
            </a:r>
            <a:r>
              <a:rPr lang="en-US" altLang="zh-CN" kern="100" dirty="0">
                <a:solidFill>
                  <a:srgbClr val="000000"/>
                </a:solidFill>
                <a:latin typeface="宋体" panose="02010600030101010101" pitchFamily="2" charset="-122"/>
                <a:cs typeface="Times New Roman" panose="02020603050405020304" pitchFamily="18" charset="0"/>
              </a:rPr>
              <a:t>Result</a:t>
            </a:r>
            <a:r>
              <a:rPr lang="zh-CN" altLang="en-US" kern="100" dirty="0">
                <a:solidFill>
                  <a:srgbClr val="000000"/>
                </a:solidFill>
                <a:latin typeface="宋体" panose="02010600030101010101" pitchFamily="2" charset="-122"/>
                <a:cs typeface="Times New Roman" panose="02020603050405020304" pitchFamily="18" charset="0"/>
              </a:rPr>
              <a:t>是嵌套在</a:t>
            </a:r>
            <a:r>
              <a:rPr lang="en-US" altLang="zh-CN" kern="100" dirty="0" err="1">
                <a:solidFill>
                  <a:srgbClr val="000000"/>
                </a:solidFill>
                <a:latin typeface="宋体" panose="02010600030101010101" pitchFamily="2" charset="-122"/>
                <a:cs typeface="Times New Roman" panose="02020603050405020304" pitchFamily="18" charset="0"/>
              </a:rPr>
              <a:t>SearchResponse</a:t>
            </a:r>
            <a:r>
              <a:rPr lang="zh-CN" altLang="en-US" kern="100" dirty="0">
                <a:solidFill>
                  <a:srgbClr val="000000"/>
                </a:solidFill>
                <a:latin typeface="宋体" panose="02010600030101010101" pitchFamily="2" charset="-122"/>
                <a:cs typeface="Times New Roman" panose="02020603050405020304" pitchFamily="18" charset="0"/>
              </a:rPr>
              <a:t>中的一个数据结构。如果在</a:t>
            </a:r>
            <a:r>
              <a:rPr lang="en-US" altLang="zh-CN" kern="100" dirty="0" err="1">
                <a:solidFill>
                  <a:srgbClr val="000000"/>
                </a:solidFill>
                <a:latin typeface="宋体" panose="02010600030101010101" pitchFamily="2" charset="-122"/>
                <a:cs typeface="Times New Roman" panose="02020603050405020304" pitchFamily="18" charset="0"/>
              </a:rPr>
              <a:t>SearchResponse</a:t>
            </a:r>
            <a:r>
              <a:rPr lang="zh-CN" altLang="en-US" kern="100" dirty="0">
                <a:solidFill>
                  <a:srgbClr val="000000"/>
                </a:solidFill>
                <a:latin typeface="宋体" panose="02010600030101010101" pitchFamily="2" charset="-122"/>
                <a:cs typeface="Times New Roman" panose="02020603050405020304" pitchFamily="18" charset="0"/>
              </a:rPr>
              <a:t>之外另有一个变量要使用</a:t>
            </a:r>
            <a:r>
              <a:rPr lang="en-US" altLang="zh-CN" kern="100" dirty="0">
                <a:solidFill>
                  <a:srgbClr val="000000"/>
                </a:solidFill>
                <a:latin typeface="宋体" panose="02010600030101010101" pitchFamily="2" charset="-122"/>
                <a:cs typeface="Times New Roman" panose="02020603050405020304" pitchFamily="18" charset="0"/>
              </a:rPr>
              <a:t>Result</a:t>
            </a:r>
            <a:r>
              <a:rPr lang="zh-CN" altLang="en-US" kern="100" dirty="0">
                <a:solidFill>
                  <a:srgbClr val="000000"/>
                </a:solidFill>
                <a:latin typeface="宋体" panose="02010600030101010101" pitchFamily="2" charset="-122"/>
                <a:cs typeface="Times New Roman" panose="02020603050405020304" pitchFamily="18" charset="0"/>
              </a:rPr>
              <a:t>，可采用</a:t>
            </a:r>
            <a:r>
              <a:rPr lang="en-US" altLang="zh-CN" kern="100" dirty="0">
                <a:solidFill>
                  <a:srgbClr val="000000"/>
                </a:solidFill>
                <a:latin typeface="宋体" panose="02010600030101010101" pitchFamily="2" charset="-122"/>
                <a:cs typeface="Times New Roman" panose="02020603050405020304" pitchFamily="18" charset="0"/>
              </a:rPr>
              <a:t>parent-</a:t>
            </a:r>
            <a:r>
              <a:rPr lang="en-US" altLang="zh-CN" kern="100" dirty="0" err="1">
                <a:solidFill>
                  <a:srgbClr val="000000"/>
                </a:solidFill>
                <a:latin typeface="宋体" panose="02010600030101010101" pitchFamily="2" charset="-122"/>
                <a:cs typeface="Times New Roman" panose="02020603050405020304" pitchFamily="18" charset="0"/>
              </a:rPr>
              <a:t>name.child</a:t>
            </a:r>
            <a:r>
              <a:rPr lang="en-US" altLang="zh-CN" kern="100" dirty="0">
                <a:solidFill>
                  <a:srgbClr val="000000"/>
                </a:solidFill>
                <a:latin typeface="宋体" panose="02010600030101010101" pitchFamily="2" charset="-122"/>
                <a:cs typeface="Times New Roman" panose="02020603050405020304" pitchFamily="18" charset="0"/>
              </a:rPr>
              <a:t>-name</a:t>
            </a:r>
            <a:r>
              <a:rPr lang="zh-CN" altLang="en-US" kern="100" dirty="0">
                <a:solidFill>
                  <a:srgbClr val="000000"/>
                </a:solidFill>
                <a:latin typeface="宋体" panose="02010600030101010101" pitchFamily="2" charset="-122"/>
                <a:cs typeface="Times New Roman" panose="02020603050405020304" pitchFamily="18" charset="0"/>
              </a:rPr>
              <a:t>的形式调用，如下所示：</a:t>
            </a:r>
            <a:endParaRPr lang="zh-CN" altLang="en-US" sz="1400" kern="100" dirty="0">
              <a:latin typeface="Times New Roman" panose="02020603050405020304" pitchFamily="18" charset="0"/>
            </a:endParaRPr>
          </a:p>
        </p:txBody>
      </p:sp>
      <p:pic>
        <p:nvPicPr>
          <p:cNvPr id="5" name="图片 4"/>
          <p:cNvPicPr>
            <a:picLocks noChangeAspect="1"/>
          </p:cNvPicPr>
          <p:nvPr/>
        </p:nvPicPr>
        <p:blipFill>
          <a:blip r:embed="rId5" cstate="print"/>
          <a:stretch>
            <a:fillRect/>
          </a:stretch>
        </p:blipFill>
        <p:spPr>
          <a:xfrm>
            <a:off x="729379" y="5638387"/>
            <a:ext cx="7108166" cy="720182"/>
          </a:xfrm>
          <a:prstGeom prst="rect">
            <a:avLst/>
          </a:prstGeom>
        </p:spPr>
      </p:pic>
    </p:spTree>
    <p:extLst>
      <p:ext uri="{BB962C8B-B14F-4D97-AF65-F5344CB8AC3E}">
        <p14:creationId xmlns:p14="http://schemas.microsoft.com/office/powerpoint/2010/main" val="3026232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6</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40434" y="1068288"/>
            <a:ext cx="7924800" cy="460375"/>
          </a:xfrm>
          <a:prstGeom prst="rect">
            <a:avLst/>
          </a:prstGeom>
          <a:noFill/>
          <a:ln w="9525">
            <a:noFill/>
            <a:miter lim="800000"/>
          </a:ln>
        </p:spPr>
        <p:txBody>
          <a:bodyPr>
            <a:spAutoFit/>
          </a:bodyPr>
          <a:lstStyle/>
          <a:p>
            <a:r>
              <a:rPr lang="en-US" altLang="zh-CN" sz="2400" b="1" dirty="0">
                <a:solidFill>
                  <a:srgbClr val="0823A8"/>
                </a:solidFill>
                <a:latin typeface="Calibri" panose="020F0502020204030204" pitchFamily="34" charset="0"/>
              </a:rPr>
              <a:t>13.1Dremel</a:t>
            </a:r>
            <a:r>
              <a:rPr lang="zh-CN" altLang="en-US" sz="2400" b="1" dirty="0">
                <a:solidFill>
                  <a:srgbClr val="0823A8"/>
                </a:solidFill>
                <a:latin typeface="Calibri" panose="020F0502020204030204" pitchFamily="34" charset="0"/>
              </a:rPr>
              <a:t>数据模型与存储结构</a:t>
            </a:r>
          </a:p>
        </p:txBody>
      </p:sp>
      <p:sp>
        <p:nvSpPr>
          <p:cNvPr id="3" name="文本框 2"/>
          <p:cNvSpPr txBox="1"/>
          <p:nvPr/>
        </p:nvSpPr>
        <p:spPr>
          <a:xfrm>
            <a:off x="740434" y="1676400"/>
            <a:ext cx="7946366" cy="2031325"/>
          </a:xfrm>
          <a:prstGeom prst="rect">
            <a:avLst/>
          </a:prstGeom>
          <a:noFill/>
        </p:spPr>
        <p:txBody>
          <a:bodyPr wrap="square" rtlCol="0">
            <a:spAutoFit/>
          </a:bodyPr>
          <a:lstStyle/>
          <a:p>
            <a:r>
              <a:rPr lang="zh-CN" altLang="en-US" b="1" dirty="0"/>
              <a:t>存储结构</a:t>
            </a:r>
          </a:p>
          <a:p>
            <a:r>
              <a:rPr lang="zh-CN" altLang="en-US" dirty="0"/>
              <a:t>在讨论存储结构之前，我们先定义如下的概念：</a:t>
            </a:r>
          </a:p>
          <a:p>
            <a:r>
              <a:rPr lang="zh-CN" altLang="en-US" dirty="0"/>
              <a:t>数据记录（</a:t>
            </a:r>
            <a:r>
              <a:rPr lang="en-US" altLang="zh-CN" dirty="0"/>
              <a:t>record</a:t>
            </a:r>
            <a:r>
              <a:rPr lang="zh-CN" altLang="en-US" dirty="0"/>
              <a:t>）：指一条完整的嵌套数据，如果是数据库中，一条记录就是一行（</a:t>
            </a:r>
            <a:r>
              <a:rPr lang="en-US" altLang="zh-CN" dirty="0"/>
              <a:t>row</a:t>
            </a:r>
            <a:r>
              <a:rPr lang="zh-CN" altLang="en-US" dirty="0"/>
              <a:t>）数据。</a:t>
            </a:r>
          </a:p>
          <a:p>
            <a:r>
              <a:rPr lang="zh-CN" altLang="en-US" dirty="0"/>
              <a:t>值域或字码段（</a:t>
            </a:r>
            <a:r>
              <a:rPr lang="en-US" altLang="zh-CN" dirty="0"/>
              <a:t>field</a:t>
            </a:r>
            <a:r>
              <a:rPr lang="zh-CN" altLang="en-US" dirty="0"/>
              <a:t>）：值域或字码段在大部分情况下指的是同一个概念，是嵌套数据结构中的一个子项或元素，在数据表中就是一个列。</a:t>
            </a:r>
          </a:p>
          <a:p>
            <a:endParaRPr lang="zh-CN" altLang="en-US" dirty="0"/>
          </a:p>
        </p:txBody>
      </p:sp>
      <p:sp>
        <p:nvSpPr>
          <p:cNvPr id="7" name="文本框 6"/>
          <p:cNvSpPr txBox="1"/>
          <p:nvPr/>
        </p:nvSpPr>
        <p:spPr>
          <a:xfrm>
            <a:off x="740434" y="3581400"/>
            <a:ext cx="3298166" cy="2308324"/>
          </a:xfrm>
          <a:prstGeom prst="rect">
            <a:avLst/>
          </a:prstGeom>
          <a:noFill/>
        </p:spPr>
        <p:txBody>
          <a:bodyPr wrap="square" rtlCol="0">
            <a:spAutoFit/>
          </a:bodyPr>
          <a:lstStyle/>
          <a:p>
            <a:r>
              <a:rPr lang="zh-CN" altLang="en-US" dirty="0"/>
              <a:t>列（</a:t>
            </a:r>
            <a:r>
              <a:rPr lang="en-US" altLang="zh-CN" dirty="0"/>
              <a:t>column</a:t>
            </a:r>
            <a:r>
              <a:rPr lang="zh-CN" altLang="en-US" dirty="0"/>
              <a:t>）：数据结构中的一个值域或字码段在存储时就是一个列。</a:t>
            </a:r>
            <a:endParaRPr lang="en-US" altLang="zh-CN" dirty="0"/>
          </a:p>
          <a:p>
            <a:r>
              <a:rPr lang="zh-CN" altLang="en-US" dirty="0"/>
              <a:t>对于前述的</a:t>
            </a:r>
            <a:r>
              <a:rPr lang="en-US" altLang="zh-CN" dirty="0"/>
              <a:t>Document</a:t>
            </a:r>
            <a:r>
              <a:rPr lang="zh-CN" altLang="en-US" dirty="0"/>
              <a:t>嵌套数据类型，图</a:t>
            </a:r>
            <a:r>
              <a:rPr lang="en-US" altLang="zh-CN" dirty="0"/>
              <a:t>14-1</a:t>
            </a:r>
            <a:r>
              <a:rPr lang="zh-CN" altLang="en-US" dirty="0"/>
              <a:t>右上的代码可以产生如下两条数据记录（即</a:t>
            </a:r>
            <a:r>
              <a:rPr lang="en-US" altLang="zh-CN" dirty="0"/>
              <a:t>Protocol Buffer</a:t>
            </a:r>
            <a:r>
              <a:rPr lang="zh-CN" altLang="en-US" dirty="0"/>
              <a:t>文件包含的消息数据），即图</a:t>
            </a:r>
            <a:r>
              <a:rPr lang="en-US" altLang="zh-CN" dirty="0"/>
              <a:t>14-1</a:t>
            </a:r>
            <a:r>
              <a:rPr lang="zh-CN" altLang="en-US" dirty="0"/>
              <a:t>中的</a:t>
            </a:r>
            <a:r>
              <a:rPr lang="en-US" altLang="zh-CN" dirty="0"/>
              <a:t>r1</a:t>
            </a:r>
            <a:r>
              <a:rPr lang="zh-CN" altLang="en-US" dirty="0"/>
              <a:t>和</a:t>
            </a:r>
            <a:r>
              <a:rPr lang="en-US" altLang="zh-CN" dirty="0"/>
              <a:t>r2</a:t>
            </a:r>
            <a:r>
              <a:rPr lang="zh-CN" altLang="en-US" dirty="0"/>
              <a:t>。</a:t>
            </a:r>
          </a:p>
        </p:txBody>
      </p:sp>
      <p:pic>
        <p:nvPicPr>
          <p:cNvPr id="14" name="图片 13" descr="无标题111111111111"/>
          <p:cNvPicPr>
            <a:picLocks noChangeAspect="1" noChangeArrowheads="1"/>
          </p:cNvPicPr>
          <p:nvPr/>
        </p:nvPicPr>
        <p:blipFill>
          <a:blip r:embed="rId4" cstate="print"/>
          <a:srcRect r="774" b="7764"/>
          <a:stretch>
            <a:fillRect/>
          </a:stretch>
        </p:blipFill>
        <p:spPr>
          <a:xfrm>
            <a:off x="4191000" y="3422332"/>
            <a:ext cx="4078605" cy="3116580"/>
          </a:xfrm>
          <a:prstGeom prst="rect">
            <a:avLst/>
          </a:prstGeom>
          <a:noFill/>
          <a:ln>
            <a:noFill/>
          </a:ln>
        </p:spPr>
      </p:pic>
    </p:spTree>
    <p:extLst>
      <p:ext uri="{BB962C8B-B14F-4D97-AF65-F5344CB8AC3E}">
        <p14:creationId xmlns:p14="http://schemas.microsoft.com/office/powerpoint/2010/main" val="3369889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7</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40434" y="1068288"/>
            <a:ext cx="7924800" cy="460375"/>
          </a:xfrm>
          <a:prstGeom prst="rect">
            <a:avLst/>
          </a:prstGeom>
          <a:noFill/>
          <a:ln w="9525">
            <a:noFill/>
            <a:miter lim="800000"/>
          </a:ln>
        </p:spPr>
        <p:txBody>
          <a:bodyPr>
            <a:spAutoFit/>
          </a:bodyPr>
          <a:lstStyle/>
          <a:p>
            <a:r>
              <a:rPr lang="en-US" altLang="zh-CN" sz="2400" b="1" dirty="0">
                <a:solidFill>
                  <a:srgbClr val="0823A8"/>
                </a:solidFill>
                <a:latin typeface="Calibri" panose="020F0502020204030204" pitchFamily="34" charset="0"/>
              </a:rPr>
              <a:t>13.1Dremel</a:t>
            </a:r>
            <a:r>
              <a:rPr lang="zh-CN" altLang="en-US" sz="2400" b="1" dirty="0">
                <a:solidFill>
                  <a:srgbClr val="0823A8"/>
                </a:solidFill>
                <a:latin typeface="Calibri" panose="020F0502020204030204" pitchFamily="34" charset="0"/>
              </a:rPr>
              <a:t>数据模型与存储结构</a:t>
            </a:r>
          </a:p>
        </p:txBody>
      </p:sp>
      <p:sp>
        <p:nvSpPr>
          <p:cNvPr id="3" name="文本框 2"/>
          <p:cNvSpPr txBox="1"/>
          <p:nvPr/>
        </p:nvSpPr>
        <p:spPr>
          <a:xfrm>
            <a:off x="740434" y="1676400"/>
            <a:ext cx="7946366" cy="646331"/>
          </a:xfrm>
          <a:prstGeom prst="rect">
            <a:avLst/>
          </a:prstGeom>
          <a:noFill/>
        </p:spPr>
        <p:txBody>
          <a:bodyPr wrap="square" rtlCol="0">
            <a:spAutoFit/>
          </a:bodyPr>
          <a:lstStyle/>
          <a:p>
            <a:r>
              <a:rPr lang="zh-CN" altLang="en-US" dirty="0"/>
              <a:t>上述数据记录实际上可以用表格形式表示为：</a:t>
            </a:r>
          </a:p>
          <a:p>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1101546084"/>
              </p:ext>
            </p:extLst>
          </p:nvPr>
        </p:nvGraphicFramePr>
        <p:xfrm>
          <a:off x="865711" y="2216942"/>
          <a:ext cx="6754288" cy="1626873"/>
        </p:xfrm>
        <a:graphic>
          <a:graphicData uri="http://schemas.openxmlformats.org/drawingml/2006/table">
            <a:tbl>
              <a:tblPr>
                <a:tableStyleId>{5C22544A-7EE6-4342-B048-85BDC9FD1C3A}</a:tableStyleId>
              </a:tblPr>
              <a:tblGrid>
                <a:gridCol w="763722">
                  <a:extLst>
                    <a:ext uri="{9D8B030D-6E8A-4147-A177-3AD203B41FA5}">
                      <a16:colId xmlns:a16="http://schemas.microsoft.com/office/drawing/2014/main" val="604011415"/>
                    </a:ext>
                  </a:extLst>
                </a:gridCol>
                <a:gridCol w="508380">
                  <a:extLst>
                    <a:ext uri="{9D8B030D-6E8A-4147-A177-3AD203B41FA5}">
                      <a16:colId xmlns:a16="http://schemas.microsoft.com/office/drawing/2014/main" val="524132046"/>
                    </a:ext>
                  </a:extLst>
                </a:gridCol>
                <a:gridCol w="469154">
                  <a:extLst>
                    <a:ext uri="{9D8B030D-6E8A-4147-A177-3AD203B41FA5}">
                      <a16:colId xmlns:a16="http://schemas.microsoft.com/office/drawing/2014/main" val="3074629237"/>
                    </a:ext>
                  </a:extLst>
                </a:gridCol>
                <a:gridCol w="543758">
                  <a:extLst>
                    <a:ext uri="{9D8B030D-6E8A-4147-A177-3AD203B41FA5}">
                      <a16:colId xmlns:a16="http://schemas.microsoft.com/office/drawing/2014/main" val="2917556579"/>
                    </a:ext>
                  </a:extLst>
                </a:gridCol>
                <a:gridCol w="544527">
                  <a:extLst>
                    <a:ext uri="{9D8B030D-6E8A-4147-A177-3AD203B41FA5}">
                      <a16:colId xmlns:a16="http://schemas.microsoft.com/office/drawing/2014/main" val="3637339972"/>
                    </a:ext>
                  </a:extLst>
                </a:gridCol>
                <a:gridCol w="980610">
                  <a:extLst>
                    <a:ext uri="{9D8B030D-6E8A-4147-A177-3AD203B41FA5}">
                      <a16:colId xmlns:a16="http://schemas.microsoft.com/office/drawing/2014/main" val="2384175195"/>
                    </a:ext>
                  </a:extLst>
                </a:gridCol>
                <a:gridCol w="981379">
                  <a:extLst>
                    <a:ext uri="{9D8B030D-6E8A-4147-A177-3AD203B41FA5}">
                      <a16:colId xmlns:a16="http://schemas.microsoft.com/office/drawing/2014/main" val="3023081183"/>
                    </a:ext>
                  </a:extLst>
                </a:gridCol>
                <a:gridCol w="981379">
                  <a:extLst>
                    <a:ext uri="{9D8B030D-6E8A-4147-A177-3AD203B41FA5}">
                      <a16:colId xmlns:a16="http://schemas.microsoft.com/office/drawing/2014/main" val="3944219564"/>
                    </a:ext>
                  </a:extLst>
                </a:gridCol>
                <a:gridCol w="981379">
                  <a:extLst>
                    <a:ext uri="{9D8B030D-6E8A-4147-A177-3AD203B41FA5}">
                      <a16:colId xmlns:a16="http://schemas.microsoft.com/office/drawing/2014/main" val="3669007401"/>
                    </a:ext>
                  </a:extLst>
                </a:gridCol>
              </a:tblGrid>
              <a:tr h="0">
                <a:tc rowSpan="3">
                  <a:txBody>
                    <a:bodyPr/>
                    <a:lstStyle/>
                    <a:p>
                      <a:pPr marL="0" marR="0" indent="0" algn="just">
                        <a:lnSpc>
                          <a:spcPts val="1500"/>
                        </a:lnSpc>
                        <a:spcBef>
                          <a:spcPts val="0"/>
                        </a:spcBef>
                        <a:spcAft>
                          <a:spcPts val="0"/>
                        </a:spcAft>
                      </a:pPr>
                      <a:r>
                        <a:rPr lang="en-US" sz="1200" kern="100">
                          <a:effectLst/>
                        </a:rPr>
                        <a:t>DocId</a:t>
                      </a:r>
                      <a:endParaRPr lang="en-US" sz="1050" kern="100">
                        <a:effectLst/>
                        <a:latin typeface="Times New Roman" panose="02020603050405020304" pitchFamily="18" charset="0"/>
                        <a:ea typeface="宋体" panose="02010600030101010101" pitchFamily="2" charset="-122"/>
                      </a:endParaRPr>
                    </a:p>
                  </a:txBody>
                  <a:tcPr marL="68580" marR="68580" anchor="ctr"/>
                </a:tc>
                <a:tc gridSpan="4">
                  <a:txBody>
                    <a:bodyPr/>
                    <a:lstStyle/>
                    <a:p>
                      <a:pPr marL="0" marR="0" indent="0" algn="ctr">
                        <a:lnSpc>
                          <a:spcPts val="1500"/>
                        </a:lnSpc>
                        <a:spcBef>
                          <a:spcPts val="0"/>
                        </a:spcBef>
                        <a:spcAft>
                          <a:spcPts val="0"/>
                        </a:spcAft>
                      </a:pPr>
                      <a:r>
                        <a:rPr lang="en-US" sz="1200" kern="100">
                          <a:effectLst/>
                        </a:rPr>
                        <a:t>Links</a:t>
                      </a:r>
                      <a:endParaRPr lang="en-US" sz="1050" kern="100">
                        <a:effectLst/>
                        <a:latin typeface="Times New Roman" panose="02020603050405020304" pitchFamily="18" charset="0"/>
                        <a:ea typeface="宋体" panose="02010600030101010101" pitchFamily="2" charset="-122"/>
                      </a:endParaRPr>
                    </a:p>
                  </a:txBody>
                  <a:tcPr marL="68580" marR="6858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indent="0" algn="ctr">
                        <a:lnSpc>
                          <a:spcPts val="1500"/>
                        </a:lnSpc>
                        <a:spcBef>
                          <a:spcPts val="0"/>
                        </a:spcBef>
                        <a:spcAft>
                          <a:spcPts val="0"/>
                        </a:spcAft>
                      </a:pPr>
                      <a:r>
                        <a:rPr lang="en-US" sz="1200" kern="100">
                          <a:effectLst/>
                        </a:rPr>
                        <a:t>Name</a:t>
                      </a:r>
                      <a:endParaRPr lang="en-US" sz="1050" kern="100">
                        <a:effectLst/>
                        <a:latin typeface="Times New Roman" panose="02020603050405020304" pitchFamily="18" charset="0"/>
                        <a:ea typeface="宋体" panose="02010600030101010101" pitchFamily="2" charset="-122"/>
                      </a:endParaRPr>
                    </a:p>
                  </a:txBody>
                  <a:tcPr marL="68580" marR="68580"/>
                </a:tc>
                <a:tc hMerge="1">
                  <a:txBody>
                    <a:bodyPr/>
                    <a:lstStyle/>
                    <a:p>
                      <a:endParaRPr lang="zh-CN" altLang="en-US"/>
                    </a:p>
                  </a:txBody>
                  <a:tcPr/>
                </a:tc>
                <a:tc hMerge="1">
                  <a:txBody>
                    <a:bodyPr/>
                    <a:lstStyle/>
                    <a:p>
                      <a:endParaRPr lang="zh-CN" altLang="en-US"/>
                    </a:p>
                  </a:txBody>
                  <a:tcPr/>
                </a:tc>
                <a:tc>
                  <a:txBody>
                    <a:bodyPr/>
                    <a:lstStyle/>
                    <a:p>
                      <a:pPr marL="0" marR="0" indent="0" algn="just">
                        <a:lnSpc>
                          <a:spcPts val="1500"/>
                        </a:lnSpc>
                        <a:spcBef>
                          <a:spcPts val="0"/>
                        </a:spcBef>
                        <a:spcAft>
                          <a:spcPts val="0"/>
                        </a:spcAft>
                      </a:pPr>
                      <a:r>
                        <a:rPr lang="en-US" altLang="zh-CN" sz="1200" kern="100">
                          <a:effectLst/>
                        </a:rPr>
                        <a:t>...</a:t>
                      </a:r>
                      <a:endParaRPr lang="zh-CN" altLang="en-US" sz="1050" kern="100">
                        <a:effectLst/>
                        <a:latin typeface="Times New Roman" panose="02020603050405020304" pitchFamily="18" charset="0"/>
                        <a:ea typeface="宋体" panose="02010600030101010101" pitchFamily="2" charset="-122"/>
                      </a:endParaRPr>
                    </a:p>
                  </a:txBody>
                  <a:tcPr marL="68580" marR="68580"/>
                </a:tc>
                <a:extLst>
                  <a:ext uri="{0D108BD9-81ED-4DB2-BD59-A6C34878D82A}">
                    <a16:rowId xmlns:a16="http://schemas.microsoft.com/office/drawing/2014/main" val="405953092"/>
                  </a:ext>
                </a:extLst>
              </a:tr>
              <a:tr h="0">
                <a:tc vMerge="1">
                  <a:txBody>
                    <a:bodyPr/>
                    <a:lstStyle/>
                    <a:p>
                      <a:endParaRPr lang="zh-CN" altLang="en-US"/>
                    </a:p>
                  </a:txBody>
                  <a:tcPr/>
                </a:tc>
                <a:tc rowSpan="2" gridSpan="2">
                  <a:txBody>
                    <a:bodyPr/>
                    <a:lstStyle/>
                    <a:p>
                      <a:pPr marL="0" marR="0" indent="0" algn="ctr">
                        <a:lnSpc>
                          <a:spcPts val="1500"/>
                        </a:lnSpc>
                        <a:spcBef>
                          <a:spcPts val="0"/>
                        </a:spcBef>
                        <a:spcAft>
                          <a:spcPts val="0"/>
                        </a:spcAft>
                      </a:pPr>
                      <a:r>
                        <a:rPr lang="en-US" sz="1200" kern="100">
                          <a:effectLst/>
                        </a:rPr>
                        <a:t>Backword</a:t>
                      </a:r>
                      <a:endParaRPr lang="en-US" sz="1050" kern="100">
                        <a:effectLst/>
                        <a:latin typeface="Times New Roman" panose="02020603050405020304" pitchFamily="18" charset="0"/>
                        <a:ea typeface="宋体" panose="02010600030101010101" pitchFamily="2" charset="-122"/>
                      </a:endParaRPr>
                    </a:p>
                  </a:txBody>
                  <a:tcPr marL="68580" marR="68580" anchor="ctr"/>
                </a:tc>
                <a:tc rowSpan="2" hMerge="1">
                  <a:txBody>
                    <a:bodyPr/>
                    <a:lstStyle/>
                    <a:p>
                      <a:endParaRPr lang="zh-CN" altLang="en-US"/>
                    </a:p>
                  </a:txBody>
                  <a:tcPr/>
                </a:tc>
                <a:tc rowSpan="2" gridSpan="2">
                  <a:txBody>
                    <a:bodyPr/>
                    <a:lstStyle/>
                    <a:p>
                      <a:pPr marL="0" marR="0" indent="0" algn="ctr">
                        <a:lnSpc>
                          <a:spcPts val="1500"/>
                        </a:lnSpc>
                        <a:spcBef>
                          <a:spcPts val="0"/>
                        </a:spcBef>
                        <a:spcAft>
                          <a:spcPts val="0"/>
                        </a:spcAft>
                      </a:pPr>
                      <a:r>
                        <a:rPr lang="en-US" sz="1200" kern="100">
                          <a:effectLst/>
                        </a:rPr>
                        <a:t>Forward</a:t>
                      </a:r>
                      <a:endParaRPr lang="en-US" sz="1050" kern="100">
                        <a:effectLst/>
                        <a:latin typeface="Times New Roman" panose="02020603050405020304" pitchFamily="18" charset="0"/>
                        <a:ea typeface="宋体" panose="02010600030101010101" pitchFamily="2" charset="-122"/>
                      </a:endParaRPr>
                    </a:p>
                  </a:txBody>
                  <a:tcPr marL="68580" marR="68580" anchor="ctr"/>
                </a:tc>
                <a:tc rowSpan="2" hMerge="1">
                  <a:txBody>
                    <a:bodyPr/>
                    <a:lstStyle/>
                    <a:p>
                      <a:endParaRPr lang="zh-CN" altLang="en-US"/>
                    </a:p>
                  </a:txBody>
                  <a:tcPr/>
                </a:tc>
                <a:tc gridSpan="2">
                  <a:txBody>
                    <a:bodyPr/>
                    <a:lstStyle/>
                    <a:p>
                      <a:pPr marL="0" marR="0" indent="0" algn="ctr">
                        <a:lnSpc>
                          <a:spcPts val="1500"/>
                        </a:lnSpc>
                        <a:spcBef>
                          <a:spcPts val="0"/>
                        </a:spcBef>
                        <a:spcAft>
                          <a:spcPts val="0"/>
                        </a:spcAft>
                      </a:pPr>
                      <a:r>
                        <a:rPr lang="en-US" sz="1200" kern="100">
                          <a:effectLst/>
                        </a:rPr>
                        <a:t>Language</a:t>
                      </a:r>
                      <a:endParaRPr lang="en-US" sz="1050" kern="100">
                        <a:effectLst/>
                        <a:latin typeface="Times New Roman" panose="02020603050405020304" pitchFamily="18" charset="0"/>
                        <a:ea typeface="宋体" panose="02010600030101010101" pitchFamily="2" charset="-122"/>
                      </a:endParaRPr>
                    </a:p>
                  </a:txBody>
                  <a:tcPr marL="68580" marR="68580"/>
                </a:tc>
                <a:tc hMerge="1">
                  <a:txBody>
                    <a:bodyPr/>
                    <a:lstStyle/>
                    <a:p>
                      <a:endParaRPr lang="zh-CN" altLang="en-US"/>
                    </a:p>
                  </a:txBody>
                  <a:tcPr/>
                </a:tc>
                <a:tc rowSpan="2">
                  <a:txBody>
                    <a:bodyPr/>
                    <a:lstStyle/>
                    <a:p>
                      <a:pPr marL="0" marR="0" indent="0" algn="ctr">
                        <a:lnSpc>
                          <a:spcPts val="1500"/>
                        </a:lnSpc>
                        <a:spcBef>
                          <a:spcPts val="0"/>
                        </a:spcBef>
                        <a:spcAft>
                          <a:spcPts val="0"/>
                        </a:spcAft>
                      </a:pPr>
                      <a:r>
                        <a:rPr lang="en-US" sz="1200" kern="100">
                          <a:effectLst/>
                        </a:rPr>
                        <a:t>Url</a:t>
                      </a:r>
                      <a:endParaRPr lang="en-US" sz="1050" kern="100">
                        <a:effectLst/>
                        <a:latin typeface="Times New Roman" panose="02020603050405020304" pitchFamily="18" charset="0"/>
                        <a:ea typeface="宋体" panose="02010600030101010101" pitchFamily="2" charset="-122"/>
                      </a:endParaRPr>
                    </a:p>
                  </a:txBody>
                  <a:tcPr marL="68580" marR="68580" anchor="ctr"/>
                </a:tc>
                <a:tc>
                  <a:txBody>
                    <a:bodyPr/>
                    <a:lstStyle/>
                    <a:p>
                      <a:pPr marL="0" marR="0" indent="0" algn="just">
                        <a:lnSpc>
                          <a:spcPts val="1500"/>
                        </a:lnSpc>
                        <a:spcBef>
                          <a:spcPts val="0"/>
                        </a:spcBef>
                        <a:spcAft>
                          <a:spcPts val="0"/>
                        </a:spcAft>
                      </a:pPr>
                      <a:r>
                        <a:rPr lang="en-US" altLang="zh-CN" sz="1200" kern="100">
                          <a:effectLst/>
                        </a:rPr>
                        <a:t>...</a:t>
                      </a:r>
                      <a:endParaRPr lang="zh-CN" altLang="en-US" sz="1050" kern="100">
                        <a:effectLst/>
                        <a:latin typeface="Times New Roman" panose="02020603050405020304" pitchFamily="18" charset="0"/>
                        <a:ea typeface="宋体" panose="02010600030101010101" pitchFamily="2" charset="-122"/>
                      </a:endParaRPr>
                    </a:p>
                  </a:txBody>
                  <a:tcPr marL="68580" marR="68580"/>
                </a:tc>
                <a:extLst>
                  <a:ext uri="{0D108BD9-81ED-4DB2-BD59-A6C34878D82A}">
                    <a16:rowId xmlns:a16="http://schemas.microsoft.com/office/drawing/2014/main" val="826517649"/>
                  </a:ext>
                </a:extLst>
              </a:tr>
              <a:tr h="0">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a:txBody>
                    <a:bodyPr/>
                    <a:lstStyle/>
                    <a:p>
                      <a:pPr marL="0" marR="0" indent="0" algn="just">
                        <a:lnSpc>
                          <a:spcPts val="1500"/>
                        </a:lnSpc>
                        <a:spcBef>
                          <a:spcPts val="0"/>
                        </a:spcBef>
                        <a:spcAft>
                          <a:spcPts val="0"/>
                        </a:spcAft>
                      </a:pPr>
                      <a:r>
                        <a:rPr lang="en-US" sz="1200" kern="100">
                          <a:effectLst/>
                        </a:rPr>
                        <a:t>Code</a:t>
                      </a:r>
                      <a:endParaRPr 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sz="1200" kern="100">
                          <a:effectLst/>
                        </a:rPr>
                        <a:t>Country</a:t>
                      </a:r>
                      <a:endParaRPr lang="en-US" sz="1050" kern="100">
                        <a:effectLst/>
                        <a:latin typeface="Times New Roman" panose="02020603050405020304" pitchFamily="18" charset="0"/>
                        <a:ea typeface="宋体" panose="02010600030101010101" pitchFamily="2" charset="-122"/>
                      </a:endParaRPr>
                    </a:p>
                  </a:txBody>
                  <a:tcPr marL="68580" marR="68580"/>
                </a:tc>
                <a:tc vMerge="1">
                  <a:txBody>
                    <a:bodyPr/>
                    <a:lstStyle/>
                    <a:p>
                      <a:endParaRPr lang="zh-CN" altLang="en-US"/>
                    </a:p>
                  </a:txBody>
                  <a:tcPr/>
                </a:tc>
                <a:tc>
                  <a:txBody>
                    <a:bodyPr/>
                    <a:lstStyle/>
                    <a:p>
                      <a:pPr marL="0" marR="0" indent="0" algn="just">
                        <a:lnSpc>
                          <a:spcPts val="1500"/>
                        </a:lnSpc>
                        <a:spcBef>
                          <a:spcPts val="0"/>
                        </a:spcBef>
                        <a:spcAft>
                          <a:spcPts val="0"/>
                        </a:spcAft>
                      </a:pPr>
                      <a:r>
                        <a:rPr lang="en-US" altLang="zh-CN" sz="1200" kern="100">
                          <a:effectLst/>
                        </a:rPr>
                        <a:t>...</a:t>
                      </a:r>
                      <a:endParaRPr lang="zh-CN" altLang="en-US" sz="1050" kern="100">
                        <a:effectLst/>
                        <a:latin typeface="Times New Roman" panose="02020603050405020304" pitchFamily="18" charset="0"/>
                        <a:ea typeface="宋体" panose="02010600030101010101" pitchFamily="2" charset="-122"/>
                      </a:endParaRPr>
                    </a:p>
                  </a:txBody>
                  <a:tcPr marL="68580" marR="68580"/>
                </a:tc>
                <a:extLst>
                  <a:ext uri="{0D108BD9-81ED-4DB2-BD59-A6C34878D82A}">
                    <a16:rowId xmlns:a16="http://schemas.microsoft.com/office/drawing/2014/main" val="167979085"/>
                  </a:ext>
                </a:extLst>
              </a:tr>
              <a:tr h="0">
                <a:tc>
                  <a:txBody>
                    <a:bodyPr/>
                    <a:lstStyle/>
                    <a:p>
                      <a:pPr marL="0" marR="0" indent="0" algn="just">
                        <a:lnSpc>
                          <a:spcPts val="1500"/>
                        </a:lnSpc>
                        <a:spcBef>
                          <a:spcPts val="0"/>
                        </a:spcBef>
                        <a:spcAft>
                          <a:spcPts val="0"/>
                        </a:spcAft>
                      </a:pPr>
                      <a:r>
                        <a:rPr lang="en-US" altLang="zh-CN" sz="1050" kern="100">
                          <a:effectLst/>
                        </a:rPr>
                        <a:t>10</a:t>
                      </a:r>
                      <a:endParaRPr lang="zh-CN" alt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sz="1050" kern="100">
                          <a:effectLst/>
                        </a:rPr>
                        <a:t>null</a:t>
                      </a:r>
                      <a:endParaRPr 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050" kern="100">
                          <a:effectLst/>
                        </a:rPr>
                        <a:t>...</a:t>
                      </a:r>
                      <a:endParaRPr lang="zh-CN" alt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050" kern="100">
                          <a:effectLst/>
                        </a:rPr>
                        <a:t>20</a:t>
                      </a:r>
                      <a:endParaRPr lang="zh-CN" alt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050" kern="100">
                          <a:effectLst/>
                        </a:rPr>
                        <a:t>...</a:t>
                      </a:r>
                      <a:endParaRPr lang="zh-CN" alt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sz="1050" kern="100">
                          <a:effectLst/>
                        </a:rPr>
                        <a:t>en-us</a:t>
                      </a:r>
                      <a:endParaRPr 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sz="1050" kern="100">
                          <a:effectLst/>
                        </a:rPr>
                        <a:t>us</a:t>
                      </a:r>
                      <a:endParaRPr 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sz="1050" kern="100">
                          <a:effectLst/>
                        </a:rPr>
                        <a:t>http://A</a:t>
                      </a:r>
                      <a:endParaRPr 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050" kern="100">
                          <a:effectLst/>
                        </a:rPr>
                        <a:t>...</a:t>
                      </a:r>
                      <a:endParaRPr lang="zh-CN" altLang="en-US" sz="1050" kern="100">
                        <a:effectLst/>
                        <a:latin typeface="Times New Roman" panose="02020603050405020304" pitchFamily="18" charset="0"/>
                        <a:ea typeface="宋体" panose="02010600030101010101" pitchFamily="2" charset="-122"/>
                      </a:endParaRPr>
                    </a:p>
                  </a:txBody>
                  <a:tcPr marL="68580" marR="68580"/>
                </a:tc>
                <a:extLst>
                  <a:ext uri="{0D108BD9-81ED-4DB2-BD59-A6C34878D82A}">
                    <a16:rowId xmlns:a16="http://schemas.microsoft.com/office/drawing/2014/main" val="2437635992"/>
                  </a:ext>
                </a:extLst>
              </a:tr>
              <a:tr h="0">
                <a:tc>
                  <a:txBody>
                    <a:bodyPr/>
                    <a:lstStyle/>
                    <a:p>
                      <a:pPr marL="0" marR="0" indent="0" algn="just">
                        <a:lnSpc>
                          <a:spcPts val="1500"/>
                        </a:lnSpc>
                        <a:spcBef>
                          <a:spcPts val="0"/>
                        </a:spcBef>
                        <a:spcAft>
                          <a:spcPts val="0"/>
                        </a:spcAft>
                      </a:pPr>
                      <a:r>
                        <a:rPr lang="en-US" altLang="zh-CN" sz="1050" kern="100">
                          <a:effectLst/>
                        </a:rPr>
                        <a:t>20</a:t>
                      </a:r>
                      <a:endParaRPr lang="zh-CN" alt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050" kern="100">
                          <a:effectLst/>
                        </a:rPr>
                        <a:t>10</a:t>
                      </a:r>
                      <a:endParaRPr lang="zh-CN" alt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050" kern="100">
                          <a:effectLst/>
                        </a:rPr>
                        <a:t>...</a:t>
                      </a:r>
                      <a:endParaRPr lang="zh-CN" alt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050" kern="100">
                          <a:effectLst/>
                        </a:rPr>
                        <a:t>80</a:t>
                      </a:r>
                      <a:endParaRPr lang="zh-CN" alt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050" kern="100">
                          <a:effectLst/>
                        </a:rPr>
                        <a:t>...</a:t>
                      </a:r>
                      <a:endParaRPr lang="zh-CN" alt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sz="1050" kern="100">
                          <a:effectLst/>
                        </a:rPr>
                        <a:t>null</a:t>
                      </a:r>
                      <a:endParaRPr 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sz="1050" kern="100">
                          <a:effectLst/>
                        </a:rPr>
                        <a:t>null</a:t>
                      </a:r>
                      <a:endParaRPr 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sz="1050" kern="100">
                          <a:effectLst/>
                        </a:rPr>
                        <a:t>http://C</a:t>
                      </a:r>
                      <a:endParaRPr 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050" kern="100">
                          <a:effectLst/>
                        </a:rPr>
                        <a:t>...</a:t>
                      </a:r>
                      <a:endParaRPr lang="zh-CN" altLang="en-US" sz="1050" kern="100">
                        <a:effectLst/>
                        <a:latin typeface="Times New Roman" panose="02020603050405020304" pitchFamily="18" charset="0"/>
                        <a:ea typeface="宋体" panose="02010600030101010101" pitchFamily="2" charset="-122"/>
                      </a:endParaRPr>
                    </a:p>
                  </a:txBody>
                  <a:tcPr marL="68580" marR="68580"/>
                </a:tc>
                <a:extLst>
                  <a:ext uri="{0D108BD9-81ED-4DB2-BD59-A6C34878D82A}">
                    <a16:rowId xmlns:a16="http://schemas.microsoft.com/office/drawing/2014/main" val="1706973079"/>
                  </a:ext>
                </a:extLst>
              </a:tr>
              <a:tr h="0">
                <a:tc>
                  <a:txBody>
                    <a:bodyPr/>
                    <a:lstStyle/>
                    <a:p>
                      <a:pPr marL="0" marR="0" indent="0" algn="just">
                        <a:lnSpc>
                          <a:spcPts val="1500"/>
                        </a:lnSpc>
                        <a:spcBef>
                          <a:spcPts val="0"/>
                        </a:spcBef>
                        <a:spcAft>
                          <a:spcPts val="0"/>
                        </a:spcAft>
                      </a:pPr>
                      <a:r>
                        <a:rPr lang="en-US" altLang="zh-CN" sz="1050" kern="100">
                          <a:effectLst/>
                        </a:rPr>
                        <a:t>...</a:t>
                      </a:r>
                      <a:endParaRPr lang="zh-CN" alt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050" kern="100">
                          <a:effectLst/>
                        </a:rPr>
                        <a:t>...</a:t>
                      </a:r>
                      <a:endParaRPr lang="zh-CN" alt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zh-CN" altLang="en-US" sz="1050" kern="100">
                          <a:effectLst/>
                        </a:rPr>
                        <a:t> </a:t>
                      </a:r>
                      <a:endParaRPr lang="zh-CN" alt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050" kern="100">
                          <a:effectLst/>
                        </a:rPr>
                        <a:t>...</a:t>
                      </a:r>
                      <a:endParaRPr lang="zh-CN" alt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050" kern="100">
                          <a:effectLst/>
                        </a:rPr>
                        <a:t>...</a:t>
                      </a:r>
                      <a:endParaRPr lang="zh-CN" alt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050" kern="100">
                          <a:effectLst/>
                        </a:rPr>
                        <a:t>...</a:t>
                      </a:r>
                      <a:endParaRPr lang="zh-CN" alt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050" kern="100">
                          <a:effectLst/>
                        </a:rPr>
                        <a:t>...</a:t>
                      </a:r>
                      <a:endParaRPr lang="zh-CN" alt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050" kern="100">
                          <a:effectLst/>
                        </a:rPr>
                        <a:t>...</a:t>
                      </a:r>
                      <a:endParaRPr lang="zh-CN" altLang="en-US" sz="1050" kern="100">
                        <a:effectLst/>
                        <a:latin typeface="Times New Roman" panose="02020603050405020304" pitchFamily="18" charset="0"/>
                        <a:ea typeface="宋体" panose="02010600030101010101" pitchFamily="2" charset="-122"/>
                      </a:endParaRPr>
                    </a:p>
                  </a:txBody>
                  <a:tcPr marL="68580" marR="68580"/>
                </a:tc>
                <a:tc>
                  <a:txBody>
                    <a:bodyPr/>
                    <a:lstStyle/>
                    <a:p>
                      <a:pPr marL="0" marR="0" indent="0" algn="just">
                        <a:lnSpc>
                          <a:spcPts val="1500"/>
                        </a:lnSpc>
                        <a:spcBef>
                          <a:spcPts val="0"/>
                        </a:spcBef>
                        <a:spcAft>
                          <a:spcPts val="0"/>
                        </a:spcAft>
                      </a:pPr>
                      <a:r>
                        <a:rPr lang="en-US" altLang="zh-CN" sz="1050" kern="100" dirty="0">
                          <a:effectLst/>
                        </a:rPr>
                        <a:t>...</a:t>
                      </a:r>
                      <a:endParaRPr lang="zh-CN" altLang="en-US" sz="1050" kern="100" dirty="0">
                        <a:effectLst/>
                        <a:latin typeface="Times New Roman" panose="02020603050405020304" pitchFamily="18" charset="0"/>
                        <a:ea typeface="宋体" panose="02010600030101010101" pitchFamily="2" charset="-122"/>
                      </a:endParaRPr>
                    </a:p>
                  </a:txBody>
                  <a:tcPr marL="68580" marR="68580"/>
                </a:tc>
                <a:extLst>
                  <a:ext uri="{0D108BD9-81ED-4DB2-BD59-A6C34878D82A}">
                    <a16:rowId xmlns:a16="http://schemas.microsoft.com/office/drawing/2014/main" val="4290051208"/>
                  </a:ext>
                </a:extLst>
              </a:tr>
            </a:tbl>
          </a:graphicData>
        </a:graphic>
      </p:graphicFrame>
      <p:sp>
        <p:nvSpPr>
          <p:cNvPr id="4" name="文本框 3"/>
          <p:cNvSpPr txBox="1"/>
          <p:nvPr/>
        </p:nvSpPr>
        <p:spPr>
          <a:xfrm>
            <a:off x="865711" y="4114800"/>
            <a:ext cx="7799523" cy="2031325"/>
          </a:xfrm>
          <a:prstGeom prst="rect">
            <a:avLst/>
          </a:prstGeom>
          <a:noFill/>
        </p:spPr>
        <p:txBody>
          <a:bodyPr wrap="square" rtlCol="0">
            <a:spAutoFit/>
          </a:bodyPr>
          <a:lstStyle/>
          <a:p>
            <a:r>
              <a:rPr lang="zh-CN" altLang="en-US" dirty="0"/>
              <a:t>上述二维表数据在存储空间存储时有两种方式：行存储（</a:t>
            </a:r>
            <a:r>
              <a:rPr lang="en-US" altLang="zh-CN" dirty="0"/>
              <a:t>row-oriented storage</a:t>
            </a:r>
            <a:r>
              <a:rPr lang="zh-CN" altLang="en-US" dirty="0"/>
              <a:t>）和列存储（</a:t>
            </a:r>
            <a:r>
              <a:rPr lang="en-US" altLang="zh-CN" dirty="0"/>
              <a:t>column-oriented storage</a:t>
            </a:r>
            <a:r>
              <a:rPr lang="zh-CN" altLang="en-US" dirty="0"/>
              <a:t>）</a:t>
            </a:r>
            <a:r>
              <a:rPr lang="en-US" altLang="zh-CN" dirty="0"/>
              <a:t>,</a:t>
            </a:r>
            <a:r>
              <a:rPr lang="zh-CN" altLang="en-US" dirty="0"/>
              <a:t>如图</a:t>
            </a:r>
            <a:r>
              <a:rPr lang="en-US" altLang="zh-CN" dirty="0"/>
              <a:t>14-2</a:t>
            </a:r>
            <a:r>
              <a:rPr lang="zh-CN" altLang="en-US" dirty="0"/>
              <a:t>所示。行存储是以数据表的行键（</a:t>
            </a:r>
            <a:r>
              <a:rPr lang="en-US" altLang="zh-CN" dirty="0" err="1"/>
              <a:t>RowKey</a:t>
            </a:r>
            <a:r>
              <a:rPr lang="zh-CN" altLang="en-US" dirty="0"/>
              <a:t>）为基准、以数据记录（</a:t>
            </a:r>
            <a:r>
              <a:rPr lang="en-US" altLang="zh-CN" dirty="0"/>
              <a:t>record</a:t>
            </a:r>
            <a:r>
              <a:rPr lang="zh-CN" altLang="en-US" dirty="0"/>
              <a:t>）为单位进行存储，每一行数据包含了一个对象或事务的完整记录，每一行记录包含了多个值域（图</a:t>
            </a:r>
            <a:r>
              <a:rPr lang="en-US" altLang="zh-CN" dirty="0"/>
              <a:t>14-2</a:t>
            </a:r>
            <a:r>
              <a:rPr lang="zh-CN" altLang="en-US" dirty="0"/>
              <a:t>右边</a:t>
            </a:r>
            <a:r>
              <a:rPr lang="en-US" altLang="zh-CN" dirty="0"/>
              <a:t>r1</a:t>
            </a:r>
            <a:r>
              <a:rPr lang="zh-CN" altLang="en-US" dirty="0"/>
              <a:t>和</a:t>
            </a:r>
            <a:r>
              <a:rPr lang="en-US" altLang="zh-CN" dirty="0"/>
              <a:t>r2</a:t>
            </a:r>
            <a:r>
              <a:rPr lang="zh-CN" altLang="en-US" dirty="0"/>
              <a:t>的不同颜色块表示不同的值域）。列存储则是将不同记录的相同值域（</a:t>
            </a:r>
            <a:r>
              <a:rPr lang="en-US" altLang="zh-CN" dirty="0"/>
              <a:t>r1</a:t>
            </a:r>
            <a:r>
              <a:rPr lang="zh-CN" altLang="en-US" dirty="0"/>
              <a:t>和</a:t>
            </a:r>
            <a:r>
              <a:rPr lang="en-US" altLang="zh-CN" dirty="0"/>
              <a:t>r2</a:t>
            </a:r>
            <a:r>
              <a:rPr lang="zh-CN" altLang="en-US" dirty="0"/>
              <a:t>的相同颜色块）放入一个列中存储，采用的是树状存储结构，如图</a:t>
            </a:r>
            <a:r>
              <a:rPr lang="en-US" altLang="zh-CN" dirty="0"/>
              <a:t>14-2</a:t>
            </a:r>
            <a:r>
              <a:rPr lang="zh-CN" altLang="en-US" dirty="0"/>
              <a:t>右边所示。</a:t>
            </a:r>
          </a:p>
        </p:txBody>
      </p:sp>
    </p:spTree>
    <p:extLst>
      <p:ext uri="{BB962C8B-B14F-4D97-AF65-F5344CB8AC3E}">
        <p14:creationId xmlns:p14="http://schemas.microsoft.com/office/powerpoint/2010/main" val="68998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8</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40434" y="1068288"/>
            <a:ext cx="7924800" cy="460375"/>
          </a:xfrm>
          <a:prstGeom prst="rect">
            <a:avLst/>
          </a:prstGeom>
          <a:noFill/>
          <a:ln w="9525">
            <a:noFill/>
            <a:miter lim="800000"/>
          </a:ln>
        </p:spPr>
        <p:txBody>
          <a:bodyPr>
            <a:spAutoFit/>
          </a:bodyPr>
          <a:lstStyle/>
          <a:p>
            <a:r>
              <a:rPr lang="en-US" altLang="zh-CN" sz="2400" b="1" dirty="0">
                <a:solidFill>
                  <a:srgbClr val="0823A8"/>
                </a:solidFill>
                <a:latin typeface="Calibri" panose="020F0502020204030204" pitchFamily="34" charset="0"/>
              </a:rPr>
              <a:t>13.1Dremel</a:t>
            </a:r>
            <a:r>
              <a:rPr lang="zh-CN" altLang="en-US" sz="2400" b="1" dirty="0">
                <a:solidFill>
                  <a:srgbClr val="0823A8"/>
                </a:solidFill>
                <a:latin typeface="Calibri" panose="020F0502020204030204" pitchFamily="34" charset="0"/>
              </a:rPr>
              <a:t>数据模型与存储结构</a:t>
            </a:r>
          </a:p>
        </p:txBody>
      </p:sp>
      <p:pic>
        <p:nvPicPr>
          <p:cNvPr id="5" name="图片 4"/>
          <p:cNvPicPr>
            <a:picLocks noChangeAspect="1"/>
          </p:cNvPicPr>
          <p:nvPr/>
        </p:nvPicPr>
        <p:blipFill>
          <a:blip r:embed="rId4" cstate="print"/>
          <a:stretch>
            <a:fillRect/>
          </a:stretch>
        </p:blipFill>
        <p:spPr>
          <a:xfrm>
            <a:off x="3276600" y="3641125"/>
            <a:ext cx="5861353" cy="2571204"/>
          </a:xfrm>
          <a:prstGeom prst="rect">
            <a:avLst/>
          </a:prstGeom>
        </p:spPr>
      </p:pic>
      <p:sp>
        <p:nvSpPr>
          <p:cNvPr id="7" name="文本框 6"/>
          <p:cNvSpPr txBox="1"/>
          <p:nvPr/>
        </p:nvSpPr>
        <p:spPr>
          <a:xfrm>
            <a:off x="740434" y="1628199"/>
            <a:ext cx="7924800" cy="2308324"/>
          </a:xfrm>
          <a:prstGeom prst="rect">
            <a:avLst/>
          </a:prstGeom>
          <a:noFill/>
        </p:spPr>
        <p:txBody>
          <a:bodyPr wrap="square" rtlCol="0">
            <a:spAutoFit/>
          </a:bodyPr>
          <a:lstStyle/>
          <a:p>
            <a:r>
              <a:rPr lang="zh-CN" altLang="en-US" dirty="0"/>
              <a:t>如果是行存储，在读取数据时（查找一条记录的某个值域）需要完成两个步骤：</a:t>
            </a:r>
            <a:r>
              <a:rPr lang="en-US" altLang="zh-CN" dirty="0" err="1"/>
              <a:t>i</a:t>
            </a:r>
            <a:r>
              <a:rPr lang="zh-CN" altLang="en-US" dirty="0"/>
              <a:t>）纵向按行键（</a:t>
            </a:r>
            <a:r>
              <a:rPr lang="en-US" altLang="zh-CN" dirty="0" err="1"/>
              <a:t>RowKey</a:t>
            </a:r>
            <a:r>
              <a:rPr lang="zh-CN" altLang="en-US" dirty="0"/>
              <a:t>）查找到该行；</a:t>
            </a:r>
            <a:r>
              <a:rPr lang="en-US" altLang="zh-CN" dirty="0"/>
              <a:t>ii</a:t>
            </a:r>
            <a:r>
              <a:rPr lang="zh-CN" altLang="en-US" dirty="0"/>
              <a:t>）横向向右搜索，跳过不相关值域，直到找到查询项。这种存储方式使得每读一个</a:t>
            </a:r>
            <a:r>
              <a:rPr lang="en-US" altLang="zh-CN" dirty="0" err="1"/>
              <a:t>RowKey</a:t>
            </a:r>
            <a:r>
              <a:rPr lang="zh-CN" altLang="en-US" dirty="0"/>
              <a:t>后，都需要跳到下一个</a:t>
            </a:r>
            <a:r>
              <a:rPr lang="en-US" altLang="zh-CN" dirty="0" err="1"/>
              <a:t>RowKey</a:t>
            </a:r>
            <a:r>
              <a:rPr lang="zh-CN" altLang="en-US" dirty="0"/>
              <a:t>的位置，所有要搜索的字段都不是连续存放，且有些值域是变长度的字符串（</a:t>
            </a:r>
            <a:r>
              <a:rPr lang="en-US" altLang="zh-CN" dirty="0"/>
              <a:t>repeated</a:t>
            </a:r>
            <a:r>
              <a:rPr lang="zh-CN" altLang="en-US" dirty="0"/>
              <a:t>）</a:t>
            </a:r>
            <a:r>
              <a:rPr lang="en-US" altLang="zh-CN" dirty="0"/>
              <a:t>,</a:t>
            </a:r>
            <a:r>
              <a:rPr lang="zh-CN" altLang="en-US" dirty="0"/>
              <a:t>不能通过简单公式计算得到地址，查询起来效率非常低。而如果按列存储方式，只需按树状结构找到需要查询列（</a:t>
            </a:r>
            <a:r>
              <a:rPr lang="en-US" altLang="zh-CN" dirty="0"/>
              <a:t>column</a:t>
            </a:r>
            <a:r>
              <a:rPr lang="zh-CN" altLang="en-US" dirty="0"/>
              <a:t>）第一个值域的首地址，</a:t>
            </a:r>
          </a:p>
          <a:p>
            <a:r>
              <a:rPr lang="zh-CN" altLang="en-US" dirty="0"/>
              <a:t>	</a:t>
            </a:r>
          </a:p>
        </p:txBody>
      </p:sp>
      <p:sp>
        <p:nvSpPr>
          <p:cNvPr id="8" name="文本框 7"/>
          <p:cNvSpPr txBox="1"/>
          <p:nvPr/>
        </p:nvSpPr>
        <p:spPr>
          <a:xfrm>
            <a:off x="740434" y="3587905"/>
            <a:ext cx="3062377" cy="3139321"/>
          </a:xfrm>
          <a:prstGeom prst="rect">
            <a:avLst/>
          </a:prstGeom>
          <a:noFill/>
        </p:spPr>
        <p:txBody>
          <a:bodyPr wrap="square" rtlCol="0">
            <a:spAutoFit/>
          </a:bodyPr>
          <a:lstStyle/>
          <a:p>
            <a:r>
              <a:rPr lang="zh-CN" altLang="en-US" dirty="0"/>
              <a:t>然后顺序读取数据（每个</a:t>
            </a:r>
            <a:r>
              <a:rPr lang="en-US" altLang="zh-CN" dirty="0"/>
              <a:t>record</a:t>
            </a:r>
            <a:r>
              <a:rPr lang="zh-CN" altLang="en-US" dirty="0"/>
              <a:t>对应值域的地址飘移值（</a:t>
            </a:r>
            <a:r>
              <a:rPr lang="en-US" altLang="zh-CN" dirty="0"/>
              <a:t>offset</a:t>
            </a:r>
            <a:r>
              <a:rPr lang="zh-CN" altLang="en-US" dirty="0"/>
              <a:t>）都记录在元数据表中），不需要扫描其他不相干的列，不仅实现简单，而且磁盘顺序读取比随机读取要快得多，而且更容易进行优化（比如把临近地址的数据预读到内存，对连续同类型数据进行压缩存放），效率大大提高。</a:t>
            </a:r>
          </a:p>
        </p:txBody>
      </p:sp>
    </p:spTree>
    <p:extLst>
      <p:ext uri="{BB962C8B-B14F-4D97-AF65-F5344CB8AC3E}">
        <p14:creationId xmlns:p14="http://schemas.microsoft.com/office/powerpoint/2010/main" val="2689807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9</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40434" y="1068288"/>
            <a:ext cx="7924800" cy="460375"/>
          </a:xfrm>
          <a:prstGeom prst="rect">
            <a:avLst/>
          </a:prstGeom>
          <a:noFill/>
          <a:ln w="9525">
            <a:noFill/>
            <a:miter lim="800000"/>
          </a:ln>
        </p:spPr>
        <p:txBody>
          <a:bodyPr>
            <a:spAutoFit/>
          </a:bodyPr>
          <a:lstStyle/>
          <a:p>
            <a:r>
              <a:rPr lang="en-US" altLang="zh-CN" sz="2400" b="1" dirty="0">
                <a:solidFill>
                  <a:srgbClr val="0823A8"/>
                </a:solidFill>
                <a:latin typeface="Calibri" panose="020F0502020204030204" pitchFamily="34" charset="0"/>
              </a:rPr>
              <a:t>13.1Dremel</a:t>
            </a:r>
            <a:r>
              <a:rPr lang="zh-CN" altLang="en-US" sz="2400" b="1" dirty="0">
                <a:solidFill>
                  <a:srgbClr val="0823A8"/>
                </a:solidFill>
                <a:latin typeface="Calibri" panose="020F0502020204030204" pitchFamily="34" charset="0"/>
              </a:rPr>
              <a:t>数据模型与存储结构</a:t>
            </a:r>
          </a:p>
        </p:txBody>
      </p:sp>
      <p:sp>
        <p:nvSpPr>
          <p:cNvPr id="7" name="文本框 6"/>
          <p:cNvSpPr txBox="1"/>
          <p:nvPr/>
        </p:nvSpPr>
        <p:spPr>
          <a:xfrm>
            <a:off x="740434" y="2209800"/>
            <a:ext cx="2993366" cy="4247317"/>
          </a:xfrm>
          <a:prstGeom prst="rect">
            <a:avLst/>
          </a:prstGeom>
          <a:noFill/>
        </p:spPr>
        <p:txBody>
          <a:bodyPr wrap="square" rtlCol="0">
            <a:spAutoFit/>
          </a:bodyPr>
          <a:lstStyle/>
          <a:p>
            <a:r>
              <a:rPr lang="zh-CN" altLang="en-US" dirty="0"/>
              <a:t>这里，记录项</a:t>
            </a:r>
            <a:r>
              <a:rPr lang="en-US" altLang="zh-CN" dirty="0"/>
              <a:t>r1</a:t>
            </a:r>
            <a:r>
              <a:rPr lang="zh-CN" altLang="en-US" dirty="0"/>
              <a:t>和</a:t>
            </a:r>
            <a:r>
              <a:rPr lang="en-US" altLang="zh-CN" dirty="0"/>
              <a:t>r2</a:t>
            </a:r>
            <a:r>
              <a:rPr lang="zh-CN" altLang="en-US" dirty="0"/>
              <a:t>基于值域（列）被拆分成字码段，每一个字码段都用一个表存储，字码段名称保持了嵌套结构。</a:t>
            </a:r>
            <a:r>
              <a:rPr lang="en-US" altLang="zh-CN" dirty="0"/>
              <a:t>r1</a:t>
            </a:r>
            <a:r>
              <a:rPr lang="zh-CN" altLang="en-US" dirty="0"/>
              <a:t>和</a:t>
            </a:r>
            <a:r>
              <a:rPr lang="en-US" altLang="zh-CN" dirty="0"/>
              <a:t>r2</a:t>
            </a:r>
            <a:r>
              <a:rPr lang="zh-CN" altLang="en-US" dirty="0"/>
              <a:t>的嵌套数据结构包含</a:t>
            </a:r>
            <a:r>
              <a:rPr lang="en-US" altLang="zh-CN" dirty="0" err="1"/>
              <a:t>DocId</a:t>
            </a:r>
            <a:r>
              <a:rPr lang="zh-CN" altLang="en-US" dirty="0"/>
              <a:t>，</a:t>
            </a:r>
            <a:r>
              <a:rPr lang="en-US" altLang="zh-CN" dirty="0"/>
              <a:t>Forward, </a:t>
            </a:r>
            <a:r>
              <a:rPr lang="en-US" altLang="zh-CN" dirty="0" err="1"/>
              <a:t>Backword</a:t>
            </a:r>
            <a:r>
              <a:rPr lang="en-US" altLang="zh-CN" dirty="0"/>
              <a:t>, Code, Country, </a:t>
            </a:r>
            <a:r>
              <a:rPr lang="en-US" altLang="zh-CN" dirty="0" err="1"/>
              <a:t>Url</a:t>
            </a:r>
            <a:r>
              <a:rPr lang="zh-CN" altLang="en-US" dirty="0"/>
              <a:t>等值域，按嵌套结构可以表示为：</a:t>
            </a:r>
          </a:p>
          <a:p>
            <a:r>
              <a:rPr lang="en-US" altLang="zh-CN" dirty="0" err="1"/>
              <a:t>DocId</a:t>
            </a:r>
            <a:endParaRPr lang="en-US" altLang="zh-CN" dirty="0"/>
          </a:p>
          <a:p>
            <a:r>
              <a:rPr lang="en-US" altLang="zh-CN" dirty="0" err="1"/>
              <a:t>Links.Forward</a:t>
            </a:r>
            <a:endParaRPr lang="en-US" altLang="zh-CN" dirty="0"/>
          </a:p>
          <a:p>
            <a:r>
              <a:rPr lang="en-US" altLang="zh-CN" dirty="0" err="1"/>
              <a:t>Links.Backward</a:t>
            </a:r>
            <a:endParaRPr lang="en-US" altLang="zh-CN" dirty="0"/>
          </a:p>
          <a:p>
            <a:r>
              <a:rPr lang="en-US" altLang="zh-CN" dirty="0" err="1"/>
              <a:t>Name.Language.Code</a:t>
            </a:r>
            <a:endParaRPr lang="en-US" altLang="zh-CN" dirty="0"/>
          </a:p>
          <a:p>
            <a:r>
              <a:rPr lang="en-US" altLang="zh-CN" dirty="0" err="1"/>
              <a:t>Name.Language.Country</a:t>
            </a:r>
            <a:endParaRPr lang="en-US" altLang="zh-CN" dirty="0"/>
          </a:p>
          <a:p>
            <a:r>
              <a:rPr lang="en-US" altLang="zh-CN" dirty="0" err="1"/>
              <a:t>Name.Url</a:t>
            </a:r>
            <a:endParaRPr lang="en-US" altLang="zh-CN" dirty="0"/>
          </a:p>
        </p:txBody>
      </p:sp>
      <p:pic>
        <p:nvPicPr>
          <p:cNvPr id="2" name="图片 1"/>
          <p:cNvPicPr>
            <a:picLocks noChangeAspect="1"/>
          </p:cNvPicPr>
          <p:nvPr/>
        </p:nvPicPr>
        <p:blipFill>
          <a:blip r:embed="rId4" cstate="print"/>
          <a:stretch>
            <a:fillRect/>
          </a:stretch>
        </p:blipFill>
        <p:spPr>
          <a:xfrm>
            <a:off x="3320425" y="2209800"/>
            <a:ext cx="5859518" cy="3921895"/>
          </a:xfrm>
          <a:prstGeom prst="rect">
            <a:avLst/>
          </a:prstGeom>
        </p:spPr>
      </p:pic>
      <p:sp>
        <p:nvSpPr>
          <p:cNvPr id="3" name="文本框 2"/>
          <p:cNvSpPr txBox="1"/>
          <p:nvPr/>
        </p:nvSpPr>
        <p:spPr>
          <a:xfrm>
            <a:off x="740434" y="1676401"/>
            <a:ext cx="7946366" cy="646331"/>
          </a:xfrm>
          <a:prstGeom prst="rect">
            <a:avLst/>
          </a:prstGeom>
          <a:noFill/>
        </p:spPr>
        <p:txBody>
          <a:bodyPr wrap="square" rtlCol="0">
            <a:spAutoFit/>
          </a:bodyPr>
          <a:lstStyle/>
          <a:p>
            <a:r>
              <a:rPr lang="zh-CN" altLang="en-US" dirty="0"/>
              <a:t>图</a:t>
            </a:r>
            <a:r>
              <a:rPr lang="en-US" altLang="zh-CN" dirty="0"/>
              <a:t>14-3</a:t>
            </a:r>
            <a:r>
              <a:rPr lang="zh-CN" altLang="en-US" dirty="0"/>
              <a:t>表示了嵌套数据结构（图</a:t>
            </a:r>
            <a:r>
              <a:rPr lang="en-US" altLang="zh-CN" dirty="0"/>
              <a:t>14-1</a:t>
            </a:r>
            <a:r>
              <a:rPr lang="zh-CN" altLang="en-US" dirty="0"/>
              <a:t>）按照图</a:t>
            </a:r>
            <a:r>
              <a:rPr lang="en-US" altLang="zh-CN" dirty="0"/>
              <a:t>14-2</a:t>
            </a:r>
            <a:r>
              <a:rPr lang="zh-CN" altLang="en-US" dirty="0"/>
              <a:t>所示的列存储模式的实际存储结构。</a:t>
            </a:r>
          </a:p>
        </p:txBody>
      </p:sp>
    </p:spTree>
    <p:extLst>
      <p:ext uri="{BB962C8B-B14F-4D97-AF65-F5344CB8AC3E}">
        <p14:creationId xmlns:p14="http://schemas.microsoft.com/office/powerpoint/2010/main" val="34536496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TotalTime>
  <Words>2372</Words>
  <Application>Microsoft Office PowerPoint</Application>
  <PresentationFormat>全屏显示(4:3)</PresentationFormat>
  <Paragraphs>208</Paragraphs>
  <Slides>22</Slides>
  <Notes>22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宋体</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Thinker Deep_</cp:lastModifiedBy>
  <cp:revision>153</cp:revision>
  <dcterms:created xsi:type="dcterms:W3CDTF">2010-07-16T22:48:00Z</dcterms:created>
  <dcterms:modified xsi:type="dcterms:W3CDTF">2018-05-22T12:03:08Z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2052-10.1.0.6660</vt:lpwstr>
  </property>
</Properties>
</file>