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329" r:id="rId2"/>
    <p:sldId id="334" r:id="rId3"/>
    <p:sldId id="333" r:id="rId4"/>
    <p:sldId id="327" r:id="rId5"/>
    <p:sldId id="328" r:id="rId6"/>
    <p:sldId id="332" r:id="rId7"/>
    <p:sldId id="338" r:id="rId8"/>
    <p:sldId id="409" r:id="rId9"/>
    <p:sldId id="410" r:id="rId10"/>
    <p:sldId id="411" r:id="rId11"/>
    <p:sldId id="347" r:id="rId12"/>
    <p:sldId id="349" r:id="rId13"/>
    <p:sldId id="350" r:id="rId14"/>
    <p:sldId id="382" r:id="rId15"/>
    <p:sldId id="399" r:id="rId16"/>
    <p:sldId id="353" r:id="rId17"/>
    <p:sldId id="386" r:id="rId18"/>
    <p:sldId id="387" r:id="rId19"/>
    <p:sldId id="395" r:id="rId20"/>
    <p:sldId id="414" r:id="rId21"/>
    <p:sldId id="415" r:id="rId22"/>
    <p:sldId id="416" r:id="rId23"/>
    <p:sldId id="417" r:id="rId24"/>
    <p:sldId id="396" r:id="rId25"/>
    <p:sldId id="398" r:id="rId26"/>
    <p:sldId id="400" r:id="rId27"/>
    <p:sldId id="384" r:id="rId28"/>
    <p:sldId id="385" r:id="rId29"/>
    <p:sldId id="356" r:id="rId30"/>
    <p:sldId id="390" r:id="rId31"/>
    <p:sldId id="394" r:id="rId32"/>
    <p:sldId id="392" r:id="rId33"/>
    <p:sldId id="412" r:id="rId34"/>
    <p:sldId id="413" r:id="rId35"/>
    <p:sldId id="406" r:id="rId3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99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89550" autoAdjust="0"/>
  </p:normalViewPr>
  <p:slideViewPr>
    <p:cSldViewPr snapToGrid="0" snapToObjects="1">
      <p:cViewPr>
        <p:scale>
          <a:sx n="59" d="100"/>
          <a:sy n="59" d="100"/>
        </p:scale>
        <p:origin x="1458" y="60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10/04/2019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a:t>
            </a:fld>
            <a:endParaRPr lang="es-CO"/>
          </a:p>
        </p:txBody>
      </p:sp>
    </p:spTree>
    <p:extLst>
      <p:ext uri="{BB962C8B-B14F-4D97-AF65-F5344CB8AC3E}">
        <p14:creationId xmlns:p14="http://schemas.microsoft.com/office/powerpoint/2010/main" val="408036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dirty="0">
                <a:solidFill>
                  <a:schemeClr val="tx1"/>
                </a:solidFill>
                <a:effectLst/>
                <a:latin typeface="+mn-lt"/>
                <a:ea typeface="+mn-ea"/>
                <a:cs typeface="+mn-cs"/>
              </a:rPr>
              <a:t>- se evidencia en el proyecto que realizaron el prototipo no funcional usando CSS a partir de un </a:t>
            </a:r>
            <a:r>
              <a:rPr lang="es-ES" sz="1200" b="0" i="0" u="none" strike="noStrike" kern="1200" dirty="0" err="1">
                <a:solidFill>
                  <a:schemeClr val="tx1"/>
                </a:solidFill>
                <a:effectLst/>
                <a:latin typeface="+mn-lt"/>
                <a:ea typeface="+mn-ea"/>
                <a:cs typeface="+mn-cs"/>
              </a:rPr>
              <a:t>mockup</a:t>
            </a:r>
            <a:r>
              <a:rPr lang="es-ES" sz="1200" b="0" i="0" u="none" strike="noStrike" kern="1200" dirty="0">
                <a:solidFill>
                  <a:schemeClr val="tx1"/>
                </a:solidFill>
                <a:effectLst/>
                <a:latin typeface="+mn-lt"/>
                <a:ea typeface="+mn-ea"/>
                <a:cs typeface="+mn-cs"/>
              </a:rPr>
              <a:t> o </a:t>
            </a:r>
            <a:r>
              <a:rPr lang="es-ES" sz="1200" b="0" i="0" u="none" strike="noStrike" kern="1200" dirty="0" err="1">
                <a:solidFill>
                  <a:schemeClr val="tx1"/>
                </a:solidFill>
                <a:effectLst/>
                <a:latin typeface="+mn-lt"/>
                <a:ea typeface="+mn-ea"/>
                <a:cs typeface="+mn-cs"/>
              </a:rPr>
              <a:t>wireframe</a:t>
            </a:r>
            <a:r>
              <a:rPr lang="es-E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en el proyecto que se realizo el </a:t>
            </a:r>
            <a:r>
              <a:rPr lang="es-ES" sz="1200" b="0" i="0" u="none" strike="noStrike" kern="1200" dirty="0" err="1">
                <a:solidFill>
                  <a:schemeClr val="tx1"/>
                </a:solidFill>
                <a:effectLst/>
                <a:latin typeface="+mn-lt"/>
                <a:ea typeface="+mn-ea"/>
                <a:cs typeface="+mn-cs"/>
              </a:rPr>
              <a:t>codigo</a:t>
            </a:r>
            <a:r>
              <a:rPr lang="es-ES" sz="1200" b="0" i="0" u="none" strike="noStrike" kern="1200" dirty="0">
                <a:solidFill>
                  <a:schemeClr val="tx1"/>
                </a:solidFill>
                <a:effectLst/>
                <a:latin typeface="+mn-lt"/>
                <a:ea typeface="+mn-ea"/>
                <a:cs typeface="+mn-cs"/>
              </a:rPr>
              <a:t> según el diagrama de clases usando el lenguaje JAVA</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se evidencia el proyecto realizado </a:t>
            </a:r>
            <a:r>
              <a:rPr lang="es-ES" sz="1200" b="0" i="0" u="none" strike="noStrike" kern="1200" dirty="0" err="1">
                <a:solidFill>
                  <a:schemeClr val="tx1"/>
                </a:solidFill>
                <a:effectLst/>
                <a:latin typeface="+mn-lt"/>
                <a:ea typeface="+mn-ea"/>
                <a:cs typeface="+mn-cs"/>
              </a:rPr>
              <a:t>minimo</a:t>
            </a:r>
            <a:r>
              <a:rPr lang="es-ES" sz="1200" b="0" i="0" u="none" strike="noStrike" kern="1200" dirty="0">
                <a:solidFill>
                  <a:schemeClr val="tx1"/>
                </a:solidFill>
                <a:effectLst/>
                <a:latin typeface="+mn-lt"/>
                <a:ea typeface="+mn-ea"/>
                <a:cs typeface="+mn-cs"/>
              </a:rPr>
              <a:t> con </a:t>
            </a:r>
            <a:r>
              <a:rPr lang="es-ES" sz="1200" b="0" i="0" u="none" strike="noStrike" kern="1200" dirty="0" err="1">
                <a:solidFill>
                  <a:schemeClr val="tx1"/>
                </a:solidFill>
                <a:effectLst/>
                <a:latin typeface="+mn-lt"/>
                <a:ea typeface="+mn-ea"/>
                <a:cs typeface="+mn-cs"/>
              </a:rPr>
              <a:t>javaFX</a:t>
            </a:r>
            <a:r>
              <a:rPr lang="es-ES" sz="1200" b="0" i="0" u="none" strike="noStrike" kern="1200" dirty="0">
                <a:solidFill>
                  <a:schemeClr val="tx1"/>
                </a:solidFill>
                <a:effectLst/>
                <a:latin typeface="+mn-lt"/>
                <a:ea typeface="+mn-ea"/>
                <a:cs typeface="+mn-cs"/>
              </a:rPr>
              <a:t> o java swing terminado en su totalidad con estas </a:t>
            </a:r>
            <a:r>
              <a:rPr lang="es-ES" sz="1200" b="0" i="0" u="none" strike="noStrike" kern="1200" dirty="0" err="1">
                <a:solidFill>
                  <a:schemeClr val="tx1"/>
                </a:solidFill>
                <a:effectLst/>
                <a:latin typeface="+mn-lt"/>
                <a:ea typeface="+mn-ea"/>
                <a:cs typeface="+mn-cs"/>
              </a:rPr>
              <a:t>tecnologias</a:t>
            </a: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13</a:t>
            </a:fld>
            <a:endParaRPr lang="es-CO"/>
          </a:p>
        </p:txBody>
      </p:sp>
    </p:spTree>
    <p:extLst>
      <p:ext uri="{BB962C8B-B14F-4D97-AF65-F5344CB8AC3E}">
        <p14:creationId xmlns:p14="http://schemas.microsoft.com/office/powerpoint/2010/main" val="1529377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16</a:t>
            </a:fld>
            <a:endParaRPr lang="es-CO"/>
          </a:p>
        </p:txBody>
      </p:sp>
    </p:spTree>
    <p:extLst>
      <p:ext uri="{BB962C8B-B14F-4D97-AF65-F5344CB8AC3E}">
        <p14:creationId xmlns:p14="http://schemas.microsoft.com/office/powerpoint/2010/main" val="3182644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29</a:t>
            </a:fld>
            <a:endParaRPr lang="es-CO"/>
          </a:p>
        </p:txBody>
      </p:sp>
    </p:spTree>
    <p:extLst>
      <p:ext uri="{BB962C8B-B14F-4D97-AF65-F5344CB8AC3E}">
        <p14:creationId xmlns:p14="http://schemas.microsoft.com/office/powerpoint/2010/main" val="346585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a:t>
            </a:fld>
            <a:endParaRPr lang="es-CO"/>
          </a:p>
        </p:txBody>
      </p:sp>
    </p:spTree>
    <p:extLst>
      <p:ext uri="{BB962C8B-B14F-4D97-AF65-F5344CB8AC3E}">
        <p14:creationId xmlns:p14="http://schemas.microsoft.com/office/powerpoint/2010/main" val="18365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a:t>
            </a:fld>
            <a:endParaRPr lang="es-CO"/>
          </a:p>
        </p:txBody>
      </p:sp>
    </p:spTree>
    <p:extLst>
      <p:ext uri="{BB962C8B-B14F-4D97-AF65-F5344CB8AC3E}">
        <p14:creationId xmlns:p14="http://schemas.microsoft.com/office/powerpoint/2010/main" val="129776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El Instructor es quien elige la línea de proyecto y será la misma para toda</a:t>
            </a:r>
            <a:r>
              <a:rPr lang="es-CO" baseline="0" dirty="0"/>
              <a:t> la Ficha.  Adicional debe estipular que deben ser equipos de máximo de 5 aprendices por proyecto.</a:t>
            </a:r>
          </a:p>
          <a:p>
            <a:r>
              <a:rPr lang="es-CO" baseline="0" dirty="0"/>
              <a:t>El Instructor definirá una actividad con el grupo para concertar la línea a elegir.</a:t>
            </a:r>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411223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7</a:t>
            </a:fld>
            <a:endParaRPr lang="es-CO"/>
          </a:p>
        </p:txBody>
      </p:sp>
    </p:spTree>
    <p:extLst>
      <p:ext uri="{BB962C8B-B14F-4D97-AF65-F5344CB8AC3E}">
        <p14:creationId xmlns:p14="http://schemas.microsoft.com/office/powerpoint/2010/main" val="194324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11</a:t>
            </a:fld>
            <a:endParaRPr lang="es-CO"/>
          </a:p>
        </p:txBody>
      </p:sp>
    </p:spTree>
    <p:extLst>
      <p:ext uri="{BB962C8B-B14F-4D97-AF65-F5344CB8AC3E}">
        <p14:creationId xmlns:p14="http://schemas.microsoft.com/office/powerpoint/2010/main" val="1319693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12</a:t>
            </a:fld>
            <a:endParaRPr lang="es-CO"/>
          </a:p>
        </p:txBody>
      </p:sp>
    </p:spTree>
    <p:extLst>
      <p:ext uri="{BB962C8B-B14F-4D97-AF65-F5344CB8AC3E}">
        <p14:creationId xmlns:p14="http://schemas.microsoft.com/office/powerpoint/2010/main" val="1285336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10/04/2019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344302" y="251839"/>
            <a:ext cx="5650868" cy="147533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CO" sz="5400" dirty="0">
                <a:latin typeface="Algerian" panose="04020705040A02060702" pitchFamily="82" charset="0"/>
              </a:rPr>
              <a:t> SENALDIA</a:t>
            </a:r>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67763"/>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CuadroTexto 6"/>
          <p:cNvSpPr txBox="1"/>
          <p:nvPr/>
        </p:nvSpPr>
        <p:spPr>
          <a:xfrm>
            <a:off x="126782" y="2040404"/>
            <a:ext cx="8085909" cy="3017520"/>
          </a:xfrm>
          <a:prstGeom prst="rect">
            <a:avLst/>
          </a:prstGeom>
        </p:spPr>
        <p:txBody>
          <a:bodyPr vert="horz" wrap="square" lIns="91440" tIns="45720" rIns="91440" bIns="45720" rtlCol="0" anchor="ctr">
            <a:noAutofit/>
          </a:bodyPr>
          <a:lstStyle/>
          <a:p>
            <a:pPr algn="ctr"/>
            <a:endParaRPr lang="es-ES" sz="8000" b="1" dirty="0">
              <a:solidFill>
                <a:schemeClr val="accent5">
                  <a:lumMod val="75000"/>
                </a:schemeClr>
              </a:solidFill>
              <a:latin typeface="Arial Narrow" panose="020B0606020202030204" pitchFamily="34" charset="0"/>
            </a:endParaRPr>
          </a:p>
        </p:txBody>
      </p:sp>
      <p:pic>
        <p:nvPicPr>
          <p:cNvPr id="10" name="Picture 2" descr="C:\Users\RONALD\Downloads\IMG-20171207-WA0053.jpg">
            <a:extLst>
              <a:ext uri="{FF2B5EF4-FFF2-40B4-BE49-F238E27FC236}">
                <a16:creationId xmlns:a16="http://schemas.microsoft.com/office/drawing/2014/main" id="{0986A3D7-6EEB-42F8-9644-0EBED570E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132" y="1737824"/>
            <a:ext cx="3887010" cy="372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ángulo 11">
            <a:extLst>
              <a:ext uri="{FF2B5EF4-FFF2-40B4-BE49-F238E27FC236}">
                <a16:creationId xmlns:a16="http://schemas.microsoft.com/office/drawing/2014/main" id="{2EB2E37E-7A05-426A-87EC-39B6907AB8F1}"/>
              </a:ext>
            </a:extLst>
          </p:cNvPr>
          <p:cNvSpPr/>
          <p:nvPr/>
        </p:nvSpPr>
        <p:spPr>
          <a:xfrm>
            <a:off x="1556755" y="4695966"/>
            <a:ext cx="3820358" cy="369332"/>
          </a:xfrm>
          <a:prstGeom prst="rect">
            <a:avLst/>
          </a:prstGeom>
        </p:spPr>
        <p:txBody>
          <a:bodyPr wrap="square">
            <a:spAutoFit/>
          </a:bodyPr>
          <a:lstStyle/>
          <a:p>
            <a:pPr algn="r">
              <a:spcBef>
                <a:spcPct val="0"/>
              </a:spcBef>
            </a:pPr>
            <a:r>
              <a:rPr lang="es-CO" altLang="es-CO" dirty="0">
                <a:solidFill>
                  <a:srgbClr val="00B0F0"/>
                </a:solidFill>
                <a:latin typeface="Algerian" panose="04020705040A02060702" pitchFamily="82" charset="0"/>
              </a:rPr>
              <a:t>“Tu estudio tu tiempo</a:t>
            </a:r>
            <a:r>
              <a:rPr lang="es-CO" altLang="es-CO" sz="1400" dirty="0">
                <a:solidFill>
                  <a:srgbClr val="00B0F0"/>
                </a:solidFill>
                <a:latin typeface="Algerian" panose="04020705040A02060702" pitchFamily="82" charset="0"/>
              </a:rPr>
              <a:t>”  </a:t>
            </a:r>
            <a:endParaRPr lang="es-ES" altLang="es-CO" sz="14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84005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2">
            <a:extLst>
              <a:ext uri="{28A0092B-C50C-407E-A947-70E740481C1C}">
                <a14:useLocalDpi xmlns:a14="http://schemas.microsoft.com/office/drawing/2010/main" val="0"/>
              </a:ext>
            </a:extLst>
          </a:blip>
          <a:stretch>
            <a:fillRect/>
          </a:stretch>
        </p:blipFill>
        <p:spPr>
          <a:xfrm>
            <a:off x="836024" y="2220685"/>
            <a:ext cx="8007531" cy="4467497"/>
          </a:xfrm>
          <a:prstGeom prst="rect">
            <a:avLst/>
          </a:prstGeom>
        </p:spPr>
      </p:pic>
    </p:spTree>
    <p:extLst>
      <p:ext uri="{BB962C8B-B14F-4D97-AF65-F5344CB8AC3E}">
        <p14:creationId xmlns:p14="http://schemas.microsoft.com/office/powerpoint/2010/main" val="197672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01625" y="999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r>
              <a:rPr lang="es-CO" sz="3200" b="1" u="sng" dirty="0">
                <a:solidFill>
                  <a:schemeClr val="bg1"/>
                </a:solidFill>
                <a:effectLst>
                  <a:outerShdw blurRad="38100" dist="38100" dir="2700000" algn="tl">
                    <a:srgbClr val="000000">
                      <a:alpha val="43137"/>
                    </a:srgbClr>
                  </a:outerShdw>
                </a:effectLst>
                <a:latin typeface="Agency FB" panose="020B0503020202020204" pitchFamily="34" charset="0"/>
              </a:rPr>
              <a:t>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id="{82A323A0-7B0E-454D-B219-327AE0336086}"/>
              </a:ext>
            </a:extLst>
          </p:cNvPr>
          <p:cNvSpPr/>
          <p:nvPr/>
        </p:nvSpPr>
        <p:spPr>
          <a:xfrm>
            <a:off x="838288" y="1775441"/>
            <a:ext cx="7156952" cy="3139321"/>
          </a:xfrm>
          <a:prstGeom prst="rect">
            <a:avLst/>
          </a:prstGeom>
        </p:spPr>
        <p:txBody>
          <a:bodyPr wrap="square">
            <a:spAutoFit/>
          </a:bodyPr>
          <a:lstStyle/>
          <a:p>
            <a:pPr>
              <a:defRPr/>
            </a:pPr>
            <a:r>
              <a:rPr lang="es-CO" dirty="0"/>
              <a:t>De la encuesta realizada a través de un formulario en Google Docs., referente al proyecto de aplicación (software) de horarios ,con lo cual se concluye lo siguiente:</a:t>
            </a:r>
          </a:p>
          <a:p>
            <a:pPr>
              <a:defRPr/>
            </a:pPr>
            <a:endParaRPr lang="es-CO" dirty="0">
              <a:latin typeface="Arial" panose="020B0604020202020204" pitchFamily="34" charset="0"/>
            </a:endParaRPr>
          </a:p>
          <a:p>
            <a:pPr>
              <a:defRPr/>
            </a:pPr>
            <a:r>
              <a:rPr lang="es-CO" dirty="0">
                <a:latin typeface="Arial" panose="020B0604020202020204" pitchFamily="34" charset="0"/>
              </a:rPr>
              <a:t>La mayor población de los aprendices del SENA CEET sede Colombia, se encuentra inconforme con el sistema de horarios que maneja actualmente con un 77.31 % y conformes con un 22.69%.  Lo que nos indica que el aplicativo web generará un </a:t>
            </a:r>
            <a:r>
              <a:rPr lang="es-CO">
                <a:latin typeface="Arial" panose="020B0604020202020204" pitchFamily="34" charset="0"/>
              </a:rPr>
              <a:t>cambio agradable.</a:t>
            </a:r>
            <a:endParaRPr lang="es-CO" dirty="0">
              <a:latin typeface="Arial" panose="020B0604020202020204" pitchFamily="34" charset="0"/>
            </a:endParaRPr>
          </a:p>
          <a:p>
            <a:pPr>
              <a:defRPr/>
            </a:pPr>
            <a:endParaRPr lang="es-CO" dirty="0">
              <a:latin typeface="Arial" panose="020B0604020202020204" pitchFamily="34" charset="0"/>
            </a:endParaRPr>
          </a:p>
          <a:p>
            <a:pPr>
              <a:defRPr/>
            </a:pPr>
            <a:r>
              <a:rPr lang="es-CO" dirty="0">
                <a:latin typeface="Arial" panose="020B0604020202020204" pitchFamily="34" charset="0"/>
              </a:rPr>
              <a:t> </a:t>
            </a:r>
            <a:endParaRPr lang="es-CO" dirty="0"/>
          </a:p>
        </p:txBody>
      </p:sp>
    </p:spTree>
    <p:extLst>
      <p:ext uri="{BB962C8B-B14F-4D97-AF65-F5344CB8AC3E}">
        <p14:creationId xmlns:p14="http://schemas.microsoft.com/office/powerpoint/2010/main" val="223729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17377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endParaRPr lang="es-CO" sz="3200" u="sng"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endParaRPr>
          </a:p>
        </p:txBody>
      </p:sp>
      <p:sp>
        <p:nvSpPr>
          <p:cNvPr id="5" name="Rectángulo 4">
            <a:extLst>
              <a:ext uri="{FF2B5EF4-FFF2-40B4-BE49-F238E27FC236}">
                <a16:creationId xmlns:a16="http://schemas.microsoft.com/office/drawing/2014/main" id="{A324E290-5F90-432F-B88E-889E98C09A61}"/>
              </a:ext>
            </a:extLst>
          </p:cNvPr>
          <p:cNvSpPr/>
          <p:nvPr/>
        </p:nvSpPr>
        <p:spPr>
          <a:xfrm>
            <a:off x="728871" y="2132307"/>
            <a:ext cx="7391400" cy="3693319"/>
          </a:xfrm>
          <a:prstGeom prst="rect">
            <a:avLst/>
          </a:prstGeom>
        </p:spPr>
        <p:txBody>
          <a:bodyPr wrap="square">
            <a:spAutoFit/>
          </a:bodyPr>
          <a:lstStyle/>
          <a:p>
            <a:pPr>
              <a:defRPr/>
            </a:pPr>
            <a:r>
              <a:rPr lang="es-CO" dirty="0">
                <a:latin typeface="Arial" panose="020B0604020202020204" pitchFamily="34" charset="0"/>
              </a:rPr>
              <a:t>Observamos en la pregunta numero 1. Que los aprendices consideran en un 87,96% que si se puede crear una aplicación que de mejora a la divulgación de horarios contra un 7,8% que no lo considera necesario; los instructores con un 3,24% consideran que si es necesario. De acuerdo a lo anterior es notoriamente Claro que existe la necesidad de crear una aplicación (software) que nos brinde mayor agilidad en el reporte de horarios Sena.</a:t>
            </a:r>
          </a:p>
          <a:p>
            <a:pPr>
              <a:defRPr/>
            </a:pPr>
            <a:endParaRPr lang="es-CO" dirty="0">
              <a:latin typeface="Arial" panose="020B0604020202020204" pitchFamily="34" charset="0"/>
            </a:endParaRPr>
          </a:p>
          <a:p>
            <a:pPr>
              <a:defRPr/>
            </a:pPr>
            <a:r>
              <a:rPr lang="es-CO" dirty="0">
                <a:latin typeface="Arial" panose="020B0604020202020204" pitchFamily="34" charset="0"/>
              </a:rPr>
              <a:t>Los aprendices del Sena esta poco conformes con la divulgación de horarios en un 69,43% . Los instructores del Sena se sienten poco conformes en 1,85%. Se evidencia que a la fecha contamos con poca información en la remisión de los horarios para lo cual es fundamental implementar una nueva aplicación que brinde mayor reporte.</a:t>
            </a:r>
          </a:p>
        </p:txBody>
      </p:sp>
    </p:spTree>
    <p:extLst>
      <p:ext uri="{BB962C8B-B14F-4D97-AF65-F5344CB8AC3E}">
        <p14:creationId xmlns:p14="http://schemas.microsoft.com/office/powerpoint/2010/main" val="279979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53009" y="37239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endParaRPr lang="es-CO" sz="3200" u="sng" dirty="0">
              <a:solidFill>
                <a:schemeClr val="bg1">
                  <a:lumMod val="95000"/>
                </a:schemeClr>
              </a:solidFill>
              <a:effectLst>
                <a:outerShdw blurRad="38100" dist="38100" dir="2700000" algn="tl">
                  <a:srgbClr val="000000">
                    <a:alpha val="43137"/>
                  </a:srgbClr>
                </a:outerShdw>
              </a:effectLst>
              <a:latin typeface="Agency FB" panose="020B0503020202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id="{30DA3808-507F-4E9B-9A6E-F4DD69CCC4E9}"/>
              </a:ext>
            </a:extLst>
          </p:cNvPr>
          <p:cNvSpPr/>
          <p:nvPr/>
        </p:nvSpPr>
        <p:spPr>
          <a:xfrm>
            <a:off x="954157" y="2093842"/>
            <a:ext cx="6546573" cy="3416320"/>
          </a:xfrm>
          <a:prstGeom prst="rect">
            <a:avLst/>
          </a:prstGeom>
        </p:spPr>
        <p:txBody>
          <a:bodyPr wrap="square">
            <a:spAutoFit/>
          </a:bodyPr>
          <a:lstStyle/>
          <a:p>
            <a:pPr marL="285750" indent="-285750">
              <a:buFont typeface="Arial" panose="020B0604020202020204" pitchFamily="34" charset="0"/>
              <a:buChar char="•"/>
              <a:defRPr/>
            </a:pPr>
            <a:endParaRPr lang="es-CO" dirty="0">
              <a:latin typeface="Arial" panose="020B0604020202020204" pitchFamily="34" charset="0"/>
            </a:endParaRPr>
          </a:p>
          <a:p>
            <a:pPr marL="285750" indent="-285750">
              <a:buFont typeface="Arial" panose="020B0604020202020204" pitchFamily="34" charset="0"/>
              <a:buChar char="•"/>
              <a:defRPr/>
            </a:pPr>
            <a:r>
              <a:rPr lang="es-CO" dirty="0">
                <a:latin typeface="Arial" panose="020B0604020202020204" pitchFamily="34" charset="0"/>
              </a:rPr>
              <a:t>Se cuenta con un 45,12% de los integrantes del Sena que desean que la aplicación de horarios creada esté disponible en dispositivos móviles ya que hoy en día todo se maneja por este medio</a:t>
            </a:r>
          </a:p>
          <a:p>
            <a:pPr>
              <a:defRPr/>
            </a:pPr>
            <a:endParaRPr lang="es-CO" dirty="0">
              <a:latin typeface="Arial" panose="020B0604020202020204" pitchFamily="34" charset="0"/>
            </a:endParaRPr>
          </a:p>
          <a:p>
            <a:pPr marL="285750" indent="-285750">
              <a:buFont typeface="Arial" panose="020B0604020202020204" pitchFamily="34" charset="0"/>
              <a:buChar char="•"/>
              <a:defRPr/>
            </a:pPr>
            <a:r>
              <a:rPr lang="es-CO" dirty="0">
                <a:latin typeface="Arial" panose="020B0604020202020204" pitchFamily="34" charset="0"/>
              </a:rPr>
              <a:t>Podemos evidenciar que la creación de  una aplicación (software)  para la consulta de horarios, ambientes, será de gran ayuda para aprendices e instructores ya que permitiría la consulta de una manera mucho mas rápida ágil y dinámica.</a:t>
            </a:r>
          </a:p>
          <a:p>
            <a:pPr marL="285750" indent="-285750">
              <a:buFont typeface="Arial" panose="020B0604020202020204" pitchFamily="34" charset="0"/>
              <a:buChar char="•"/>
              <a:defRPr/>
            </a:pPr>
            <a:endParaRPr lang="es-CO" dirty="0">
              <a:latin typeface="Arial" panose="020B0604020202020204" pitchFamily="34" charset="0"/>
            </a:endParaRPr>
          </a:p>
        </p:txBody>
      </p:sp>
    </p:spTree>
    <p:extLst>
      <p:ext uri="{BB962C8B-B14F-4D97-AF65-F5344CB8AC3E}">
        <p14:creationId xmlns:p14="http://schemas.microsoft.com/office/powerpoint/2010/main" val="171356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C87FC-CBF5-410A-9421-D27803AF86AB}"/>
              </a:ext>
            </a:extLst>
          </p:cNvPr>
          <p:cNvSpPr txBox="1">
            <a:spLocks/>
          </p:cNvSpPr>
          <p:nvPr/>
        </p:nvSpPr>
        <p:spPr>
          <a:xfrm>
            <a:off x="341515" y="424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3" name="Título 1">
            <a:extLst>
              <a:ext uri="{FF2B5EF4-FFF2-40B4-BE49-F238E27FC236}">
                <a16:creationId xmlns:a16="http://schemas.microsoft.com/office/drawing/2014/main" id="{6A6B3CAD-CF22-4592-9819-A73B6BE02C40}"/>
              </a:ext>
            </a:extLst>
          </p:cNvPr>
          <p:cNvSpPr txBox="1">
            <a:spLocks/>
          </p:cNvSpPr>
          <p:nvPr/>
        </p:nvSpPr>
        <p:spPr>
          <a:xfrm>
            <a:off x="474037" y="468046"/>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id="{538B61FD-9B2D-4547-9469-DF4D3669E2F7}"/>
              </a:ext>
            </a:extLst>
          </p:cNvPr>
          <p:cNvSpPr/>
          <p:nvPr/>
        </p:nvSpPr>
        <p:spPr>
          <a:xfrm>
            <a:off x="1007164" y="424070"/>
            <a:ext cx="4465983" cy="584775"/>
          </a:xfrm>
          <a:prstGeom prst="rect">
            <a:avLst/>
          </a:prstGeom>
        </p:spPr>
        <p:txBody>
          <a:bodyPr wrap="square">
            <a:spAutoFit/>
          </a:bodyPr>
          <a:lstStyle/>
          <a:p>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CONCLUSIONES</a:t>
            </a:r>
            <a:endParaRPr lang="es-CO" sz="3200" dirty="0"/>
          </a:p>
        </p:txBody>
      </p:sp>
      <p:sp>
        <p:nvSpPr>
          <p:cNvPr id="7" name="Rectángulo 6">
            <a:extLst>
              <a:ext uri="{FF2B5EF4-FFF2-40B4-BE49-F238E27FC236}">
                <a16:creationId xmlns:a16="http://schemas.microsoft.com/office/drawing/2014/main" id="{CDF2CE5A-D311-40D6-A27B-CE5B2D2FB27F}"/>
              </a:ext>
            </a:extLst>
          </p:cNvPr>
          <p:cNvSpPr/>
          <p:nvPr/>
        </p:nvSpPr>
        <p:spPr>
          <a:xfrm>
            <a:off x="1322449" y="1982887"/>
            <a:ext cx="6542988" cy="3693319"/>
          </a:xfrm>
          <a:prstGeom prst="rect">
            <a:avLst/>
          </a:prstGeom>
        </p:spPr>
        <p:txBody>
          <a:bodyPr wrap="square">
            <a:spAutoFit/>
          </a:bodyPr>
          <a:lstStyle/>
          <a:p>
            <a:pPr>
              <a:defRPr/>
            </a:pPr>
            <a:endParaRPr lang="es-CO" dirty="0">
              <a:latin typeface="Arial" panose="020B0604020202020204" pitchFamily="34" charset="0"/>
            </a:endParaRPr>
          </a:p>
          <a:p>
            <a:pPr>
              <a:defRPr/>
            </a:pPr>
            <a:r>
              <a:rPr lang="es-CO" dirty="0">
                <a:latin typeface="Arial" panose="020B0604020202020204" pitchFamily="34" charset="0"/>
              </a:rPr>
              <a:t>Por estos resultados podemos concluir que la mayoría de los encuestados (aprendices, instructores) expresan la importancia de consultar horarios ambientes de una manera mas fácil, mediante dispositivos móviles. La mayoría de los encuestados pensaban que aunque se puede consultar inicialmente los horarios, no tenemos control completo. En una gran mayoría, los encuestados piensan  que seria un gran cambio e innovación para la población del Sena.</a:t>
            </a:r>
          </a:p>
          <a:p>
            <a:pPr>
              <a:defRPr/>
            </a:pPr>
            <a:r>
              <a:rPr lang="es-CO" dirty="0">
                <a:latin typeface="Arial" panose="020B0604020202020204" pitchFamily="34" charset="0"/>
              </a:rPr>
              <a:t>Nuestra conclusión tras analizar la encuesta es que existe una gran necesidad por tener todo lo relacionado con temas de horarios sedes, clases en un solo lugar o aplicación, y por ello nuestro proyecto es de suma importancia</a:t>
            </a:r>
            <a:endParaRPr lang="es-CO" dirty="0"/>
          </a:p>
        </p:txBody>
      </p:sp>
    </p:spTree>
    <p:extLst>
      <p:ext uri="{BB962C8B-B14F-4D97-AF65-F5344CB8AC3E}">
        <p14:creationId xmlns:p14="http://schemas.microsoft.com/office/powerpoint/2010/main" val="92697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38B61FD-9B2D-4547-9469-DF4D3669E2F7}"/>
              </a:ext>
            </a:extLst>
          </p:cNvPr>
          <p:cNvSpPr/>
          <p:nvPr/>
        </p:nvSpPr>
        <p:spPr>
          <a:xfrm>
            <a:off x="1007164" y="424070"/>
            <a:ext cx="4465983" cy="584775"/>
          </a:xfrm>
          <a:prstGeom prst="rect">
            <a:avLst/>
          </a:prstGeom>
        </p:spPr>
        <p:txBody>
          <a:bodyPr wrap="square">
            <a:spAutoFit/>
          </a:bodyPr>
          <a:lstStyle/>
          <a:p>
            <a:r>
              <a:rPr lang="es-CO" alt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 IEEE 830</a:t>
            </a:r>
            <a:endParaRPr lang="es-CO" sz="3200" dirty="0"/>
          </a:p>
        </p:txBody>
      </p:sp>
      <p:pic>
        <p:nvPicPr>
          <p:cNvPr id="4" name="Imagen 3">
            <a:extLst>
              <a:ext uri="{FF2B5EF4-FFF2-40B4-BE49-F238E27FC236}">
                <a16:creationId xmlns:a16="http://schemas.microsoft.com/office/drawing/2014/main" id="{A87D1DD4-1BF6-487D-9DA3-4BDE2AC1F628}"/>
              </a:ext>
            </a:extLst>
          </p:cNvPr>
          <p:cNvPicPr>
            <a:picLocks noChangeAspect="1"/>
          </p:cNvPicPr>
          <p:nvPr/>
        </p:nvPicPr>
        <p:blipFill>
          <a:blip r:embed="rId2"/>
          <a:stretch>
            <a:fillRect/>
          </a:stretch>
        </p:blipFill>
        <p:spPr>
          <a:xfrm>
            <a:off x="1837081" y="2171700"/>
            <a:ext cx="4848226" cy="2983524"/>
          </a:xfrm>
          <a:prstGeom prst="rect">
            <a:avLst/>
          </a:prstGeom>
        </p:spPr>
      </p:pic>
    </p:spTree>
    <p:extLst>
      <p:ext uri="{BB962C8B-B14F-4D97-AF65-F5344CB8AC3E}">
        <p14:creationId xmlns:p14="http://schemas.microsoft.com/office/powerpoint/2010/main" val="93649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36237" y="267285"/>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1200" b="1" dirty="0">
                <a:solidFill>
                  <a:schemeClr val="bg1"/>
                </a:solidFill>
              </a:rPr>
              <a:t> </a:t>
            </a:r>
          </a:p>
          <a:p>
            <a:pPr defTabSz="288000"/>
            <a:r>
              <a:rPr lang="es-CO" sz="6600" b="1" dirty="0">
                <a:solidFill>
                  <a:schemeClr val="bg1"/>
                </a:solidFill>
              </a:rPr>
              <a:t>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7" name="Rectángulo 6">
            <a:extLst>
              <a:ext uri="{FF2B5EF4-FFF2-40B4-BE49-F238E27FC236}">
                <a16:creationId xmlns:a16="http://schemas.microsoft.com/office/drawing/2014/main" id="{538B61FD-9B2D-4547-9469-DF4D3669E2F7}"/>
              </a:ext>
            </a:extLst>
          </p:cNvPr>
          <p:cNvSpPr/>
          <p:nvPr/>
        </p:nvSpPr>
        <p:spPr>
          <a:xfrm>
            <a:off x="319466" y="420622"/>
            <a:ext cx="4871512" cy="1077218"/>
          </a:xfrm>
          <a:prstGeom prst="rect">
            <a:avLst/>
          </a:prstGeom>
        </p:spPr>
        <p:txBody>
          <a:bodyPr wrap="square">
            <a:spAutoFit/>
          </a:bodyPr>
          <a:lstStyle/>
          <a:p>
            <a:r>
              <a:rPr lang="es-CO" sz="3200" u="sng" dirty="0">
                <a:effectLst>
                  <a:outerShdw blurRad="38100" dist="38100" dir="2700000" algn="tl">
                    <a:srgbClr val="000000">
                      <a:alpha val="43137"/>
                    </a:srgbClr>
                  </a:outerShdw>
                </a:effectLst>
                <a:latin typeface="Agency FB" panose="020B0503020202020204" pitchFamily="34" charset="0"/>
                <a:cs typeface="Arial" panose="020B0604020202020204" pitchFamily="34" charset="0"/>
              </a:rPr>
              <a:t>REQUERIENTOS Y CASO DE USO GESTIONAR BASE DE DATOS </a:t>
            </a:r>
            <a:endParaRPr lang="es-CO" sz="3200" dirty="0"/>
          </a:p>
        </p:txBody>
      </p:sp>
      <p:pic>
        <p:nvPicPr>
          <p:cNvPr id="8" name="Imagen 7">
            <a:extLst>
              <a:ext uri="{FF2B5EF4-FFF2-40B4-BE49-F238E27FC236}">
                <a16:creationId xmlns:a16="http://schemas.microsoft.com/office/drawing/2014/main" id="{B07074BD-28DC-4306-829A-BD577C6B8263}"/>
              </a:ext>
            </a:extLst>
          </p:cNvPr>
          <p:cNvPicPr>
            <a:picLocks noChangeAspect="1"/>
          </p:cNvPicPr>
          <p:nvPr/>
        </p:nvPicPr>
        <p:blipFill>
          <a:blip r:embed="rId3"/>
          <a:stretch>
            <a:fillRect/>
          </a:stretch>
        </p:blipFill>
        <p:spPr>
          <a:xfrm>
            <a:off x="319466" y="2292404"/>
            <a:ext cx="8350082" cy="3858371"/>
          </a:xfrm>
          <a:prstGeom prst="rect">
            <a:avLst/>
          </a:prstGeom>
        </p:spPr>
      </p:pic>
    </p:spTree>
    <p:extLst>
      <p:ext uri="{BB962C8B-B14F-4D97-AF65-F5344CB8AC3E}">
        <p14:creationId xmlns:p14="http://schemas.microsoft.com/office/powerpoint/2010/main" val="245770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REQUERIMIENTO NO FUNCINAL </a:t>
            </a:r>
          </a:p>
        </p:txBody>
      </p:sp>
      <p:graphicFrame>
        <p:nvGraphicFramePr>
          <p:cNvPr id="3" name="Tabla 2"/>
          <p:cNvGraphicFramePr>
            <a:graphicFrameLocks noGrp="1"/>
          </p:cNvGraphicFramePr>
          <p:nvPr>
            <p:extLst>
              <p:ext uri="{D42A27DB-BD31-4B8C-83A1-F6EECF244321}">
                <p14:modId xmlns:p14="http://schemas.microsoft.com/office/powerpoint/2010/main" val="3289047754"/>
              </p:ext>
            </p:extLst>
          </p:nvPr>
        </p:nvGraphicFramePr>
        <p:xfrm>
          <a:off x="992640" y="2124209"/>
          <a:ext cx="7080206" cy="1807711"/>
        </p:xfrm>
        <a:graphic>
          <a:graphicData uri="http://schemas.openxmlformats.org/drawingml/2006/table">
            <a:tbl>
              <a:tblPr firstRow="1" firstCol="1" bandRow="1">
                <a:tableStyleId>{5C22544A-7EE6-4342-B048-85BDC9FD1C3A}</a:tableStyleId>
              </a:tblPr>
              <a:tblGrid>
                <a:gridCol w="2457430">
                  <a:extLst>
                    <a:ext uri="{9D8B030D-6E8A-4147-A177-3AD203B41FA5}">
                      <a16:colId xmlns:a16="http://schemas.microsoft.com/office/drawing/2014/main" val="817431803"/>
                    </a:ext>
                  </a:extLst>
                </a:gridCol>
                <a:gridCol w="4622776">
                  <a:extLst>
                    <a:ext uri="{9D8B030D-6E8A-4147-A177-3AD203B41FA5}">
                      <a16:colId xmlns:a16="http://schemas.microsoft.com/office/drawing/2014/main" val="1853795860"/>
                    </a:ext>
                  </a:extLst>
                </a:gridCol>
              </a:tblGrid>
              <a:tr h="358743">
                <a:tc>
                  <a:txBody>
                    <a:bodyPr/>
                    <a:lstStyle/>
                    <a:p>
                      <a:pPr algn="just">
                        <a:lnSpc>
                          <a:spcPct val="107000"/>
                        </a:lnSpc>
                        <a:spcAft>
                          <a:spcPts val="0"/>
                        </a:spcAft>
                      </a:pPr>
                      <a:r>
                        <a:rPr lang="es-ES" sz="1100">
                          <a:effectLst/>
                        </a:rPr>
                        <a:t>Identificación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dirty="0">
                          <a:effectLst/>
                        </a:rPr>
                        <a:t>RFN</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365702610"/>
                  </a:ext>
                </a:extLst>
              </a:tr>
              <a:tr h="289794">
                <a:tc>
                  <a:txBody>
                    <a:bodyPr/>
                    <a:lstStyle/>
                    <a:p>
                      <a:pPr algn="just">
                        <a:lnSpc>
                          <a:spcPct val="107000"/>
                        </a:lnSpc>
                        <a:spcAft>
                          <a:spcPts val="0"/>
                        </a:spcAft>
                      </a:pPr>
                      <a:r>
                        <a:rPr lang="es-ES" sz="1100">
                          <a:effectLst/>
                        </a:rPr>
                        <a:t>Nombre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dirty="0">
                          <a:effectLst/>
                        </a:rPr>
                        <a:t>Usabilidad </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678104512"/>
                  </a:ext>
                </a:extLst>
              </a:tr>
              <a:tr h="289794">
                <a:tc>
                  <a:txBody>
                    <a:bodyPr/>
                    <a:lstStyle/>
                    <a:p>
                      <a:pPr algn="just">
                        <a:lnSpc>
                          <a:spcPct val="107000"/>
                        </a:lnSpc>
                        <a:spcAft>
                          <a:spcPts val="0"/>
                        </a:spcAft>
                      </a:pPr>
                      <a:r>
                        <a:rPr lang="es-ES" sz="1100">
                          <a:effectLst/>
                        </a:rPr>
                        <a:t>Características</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Sencilla y cómoda</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58405901"/>
                  </a:ext>
                </a:extLst>
              </a:tr>
              <a:tr h="579586">
                <a:tc>
                  <a:txBody>
                    <a:bodyPr/>
                    <a:lstStyle/>
                    <a:p>
                      <a:pPr algn="just">
                        <a:lnSpc>
                          <a:spcPct val="107000"/>
                        </a:lnSpc>
                        <a:spcAft>
                          <a:spcPts val="0"/>
                        </a:spcAft>
                      </a:pPr>
                      <a:r>
                        <a:rPr lang="es-ES" sz="1100">
                          <a:effectLst/>
                        </a:rPr>
                        <a:t>Descripción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Obtener la  facilidad  para los usuarios. Debe permitir su cierre siempre y cuando la  consulta finalice de manera  satisfactoria.</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232419216"/>
                  </a:ext>
                </a:extLst>
              </a:tr>
              <a:tr h="289794">
                <a:tc gridSpan="2">
                  <a:txBody>
                    <a:bodyPr/>
                    <a:lstStyle/>
                    <a:p>
                      <a:pPr algn="just">
                        <a:lnSpc>
                          <a:spcPct val="107000"/>
                        </a:lnSpc>
                        <a:spcAft>
                          <a:spcPts val="0"/>
                        </a:spcAft>
                        <a:tabLst>
                          <a:tab pos="2126615" algn="l"/>
                        </a:tabLst>
                      </a:pPr>
                      <a:r>
                        <a:rPr lang="es-ES" sz="1100" dirty="0">
                          <a:effectLst/>
                        </a:rPr>
                        <a:t>Propiedad del requerimiento: alta </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689611928"/>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117674361"/>
              </p:ext>
            </p:extLst>
          </p:nvPr>
        </p:nvGraphicFramePr>
        <p:xfrm>
          <a:off x="992640" y="4049488"/>
          <a:ext cx="7080206" cy="2517276"/>
        </p:xfrm>
        <a:graphic>
          <a:graphicData uri="http://schemas.openxmlformats.org/drawingml/2006/table">
            <a:tbl>
              <a:tblPr firstRow="1" firstCol="1" bandRow="1">
                <a:tableStyleId>{5C22544A-7EE6-4342-B048-85BDC9FD1C3A}</a:tableStyleId>
              </a:tblPr>
              <a:tblGrid>
                <a:gridCol w="2457430">
                  <a:extLst>
                    <a:ext uri="{9D8B030D-6E8A-4147-A177-3AD203B41FA5}">
                      <a16:colId xmlns:a16="http://schemas.microsoft.com/office/drawing/2014/main" val="1351462700"/>
                    </a:ext>
                  </a:extLst>
                </a:gridCol>
                <a:gridCol w="4622776">
                  <a:extLst>
                    <a:ext uri="{9D8B030D-6E8A-4147-A177-3AD203B41FA5}">
                      <a16:colId xmlns:a16="http://schemas.microsoft.com/office/drawing/2014/main" val="3278131199"/>
                    </a:ext>
                  </a:extLst>
                </a:gridCol>
              </a:tblGrid>
              <a:tr h="478929">
                <a:tc>
                  <a:txBody>
                    <a:bodyPr/>
                    <a:lstStyle/>
                    <a:p>
                      <a:pPr algn="just">
                        <a:lnSpc>
                          <a:spcPct val="107000"/>
                        </a:lnSpc>
                        <a:spcAft>
                          <a:spcPts val="0"/>
                        </a:spcAft>
                      </a:pPr>
                      <a:r>
                        <a:rPr lang="es-ES" sz="1100">
                          <a:effectLst/>
                        </a:rPr>
                        <a:t>Identificación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dirty="0">
                          <a:effectLst/>
                        </a:rPr>
                        <a:t>RFN</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76199348"/>
                  </a:ext>
                </a:extLst>
              </a:tr>
              <a:tr h="601560">
                <a:tc>
                  <a:txBody>
                    <a:bodyPr/>
                    <a:lstStyle/>
                    <a:p>
                      <a:pPr algn="just">
                        <a:lnSpc>
                          <a:spcPct val="107000"/>
                        </a:lnSpc>
                        <a:spcAft>
                          <a:spcPts val="0"/>
                        </a:spcAft>
                      </a:pPr>
                      <a:r>
                        <a:rPr lang="es-ES" sz="1100">
                          <a:effectLst/>
                        </a:rPr>
                        <a:t>Nombre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dirty="0">
                          <a:effectLst/>
                        </a:rPr>
                        <a:t>Seguridad </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621686418"/>
                  </a:ext>
                </a:extLst>
              </a:tr>
              <a:tr h="478929">
                <a:tc>
                  <a:txBody>
                    <a:bodyPr/>
                    <a:lstStyle/>
                    <a:p>
                      <a:pPr algn="just">
                        <a:lnSpc>
                          <a:spcPct val="107000"/>
                        </a:lnSpc>
                        <a:spcAft>
                          <a:spcPts val="0"/>
                        </a:spcAft>
                      </a:pPr>
                      <a:r>
                        <a:rPr lang="es-ES" sz="1100">
                          <a:effectLst/>
                        </a:rPr>
                        <a:t>Características</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Verificación de usuario </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940386500"/>
                  </a:ext>
                </a:extLst>
              </a:tr>
              <a:tr h="478929">
                <a:tc>
                  <a:txBody>
                    <a:bodyPr/>
                    <a:lstStyle/>
                    <a:p>
                      <a:pPr algn="just">
                        <a:lnSpc>
                          <a:spcPct val="107000"/>
                        </a:lnSpc>
                        <a:spcAft>
                          <a:spcPts val="0"/>
                        </a:spcAft>
                      </a:pPr>
                      <a:r>
                        <a:rPr lang="es-ES" sz="1100">
                          <a:effectLst/>
                        </a:rPr>
                        <a:t>Descripción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Se le requiere al usuario número de documento y contraseña.</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689671138"/>
                  </a:ext>
                </a:extLst>
              </a:tr>
              <a:tr h="478929">
                <a:tc gridSpan="2">
                  <a:txBody>
                    <a:bodyPr/>
                    <a:lstStyle/>
                    <a:p>
                      <a:pPr algn="just">
                        <a:lnSpc>
                          <a:spcPct val="107000"/>
                        </a:lnSpc>
                        <a:spcAft>
                          <a:spcPts val="0"/>
                        </a:spcAft>
                        <a:tabLst>
                          <a:tab pos="2126615" algn="l"/>
                        </a:tabLst>
                      </a:pPr>
                      <a:r>
                        <a:rPr lang="es-ES" sz="1100" dirty="0">
                          <a:effectLst/>
                        </a:rPr>
                        <a:t>Propiedad del requerimiento: alta </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957284922"/>
                  </a:ext>
                </a:extLst>
              </a:tr>
            </a:tbl>
          </a:graphicData>
        </a:graphic>
      </p:graphicFrame>
      <p:sp>
        <p:nvSpPr>
          <p:cNvPr id="6" name="Rectangle 1"/>
          <p:cNvSpPr>
            <a:spLocks noChangeArrowheads="1"/>
          </p:cNvSpPr>
          <p:nvPr/>
        </p:nvSpPr>
        <p:spPr bwMode="auto">
          <a:xfrm>
            <a:off x="1188901" y="212420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53572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REQUERIMIENTO NO FUNCINAL </a:t>
            </a:r>
          </a:p>
        </p:txBody>
      </p:sp>
      <p:graphicFrame>
        <p:nvGraphicFramePr>
          <p:cNvPr id="5" name="Tabla 4"/>
          <p:cNvGraphicFramePr>
            <a:graphicFrameLocks noGrp="1"/>
          </p:cNvGraphicFramePr>
          <p:nvPr>
            <p:extLst>
              <p:ext uri="{D42A27DB-BD31-4B8C-83A1-F6EECF244321}">
                <p14:modId xmlns:p14="http://schemas.microsoft.com/office/powerpoint/2010/main" val="376936408"/>
              </p:ext>
            </p:extLst>
          </p:nvPr>
        </p:nvGraphicFramePr>
        <p:xfrm>
          <a:off x="992641" y="2299062"/>
          <a:ext cx="6649130" cy="2011681"/>
        </p:xfrm>
        <a:graphic>
          <a:graphicData uri="http://schemas.openxmlformats.org/drawingml/2006/table">
            <a:tbl>
              <a:tblPr firstRow="1" firstCol="1" bandRow="1">
                <a:tableStyleId>{5C22544A-7EE6-4342-B048-85BDC9FD1C3A}</a:tableStyleId>
              </a:tblPr>
              <a:tblGrid>
                <a:gridCol w="2396409">
                  <a:extLst>
                    <a:ext uri="{9D8B030D-6E8A-4147-A177-3AD203B41FA5}">
                      <a16:colId xmlns:a16="http://schemas.microsoft.com/office/drawing/2014/main" val="3743708034"/>
                    </a:ext>
                  </a:extLst>
                </a:gridCol>
                <a:gridCol w="4252721">
                  <a:extLst>
                    <a:ext uri="{9D8B030D-6E8A-4147-A177-3AD203B41FA5}">
                      <a16:colId xmlns:a16="http://schemas.microsoft.com/office/drawing/2014/main" val="1615058193"/>
                    </a:ext>
                  </a:extLst>
                </a:gridCol>
              </a:tblGrid>
              <a:tr h="247410">
                <a:tc>
                  <a:txBody>
                    <a:bodyPr/>
                    <a:lstStyle/>
                    <a:p>
                      <a:pPr algn="just">
                        <a:lnSpc>
                          <a:spcPct val="107000"/>
                        </a:lnSpc>
                        <a:spcAft>
                          <a:spcPts val="0"/>
                        </a:spcAft>
                      </a:pPr>
                      <a:r>
                        <a:rPr lang="es-ES" sz="1100">
                          <a:effectLst/>
                        </a:rPr>
                        <a:t>Identificación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RFN</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36545520"/>
                  </a:ext>
                </a:extLst>
              </a:tr>
              <a:tr h="247410">
                <a:tc>
                  <a:txBody>
                    <a:bodyPr/>
                    <a:lstStyle/>
                    <a:p>
                      <a:pPr algn="just">
                        <a:lnSpc>
                          <a:spcPct val="107000"/>
                        </a:lnSpc>
                        <a:spcAft>
                          <a:spcPts val="0"/>
                        </a:spcAft>
                      </a:pPr>
                      <a:r>
                        <a:rPr lang="es-ES" sz="1100">
                          <a:effectLst/>
                        </a:rPr>
                        <a:t>Nombre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Mantenibilidad</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795353317"/>
                  </a:ext>
                </a:extLst>
              </a:tr>
              <a:tr h="247410">
                <a:tc>
                  <a:txBody>
                    <a:bodyPr/>
                    <a:lstStyle/>
                    <a:p>
                      <a:pPr algn="just">
                        <a:lnSpc>
                          <a:spcPct val="107000"/>
                        </a:lnSpc>
                        <a:spcAft>
                          <a:spcPts val="0"/>
                        </a:spcAft>
                      </a:pPr>
                      <a:r>
                        <a:rPr lang="es-ES" sz="1100">
                          <a:effectLst/>
                        </a:rPr>
                        <a:t>Características</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Fácil mantenimiento </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97147672"/>
                  </a:ext>
                </a:extLst>
              </a:tr>
              <a:tr h="1022041">
                <a:tc>
                  <a:txBody>
                    <a:bodyPr/>
                    <a:lstStyle/>
                    <a:p>
                      <a:pPr algn="just">
                        <a:lnSpc>
                          <a:spcPct val="107000"/>
                        </a:lnSpc>
                        <a:spcAft>
                          <a:spcPts val="0"/>
                        </a:spcAft>
                      </a:pPr>
                      <a:r>
                        <a:rPr lang="es-ES" sz="1100">
                          <a:effectLst/>
                        </a:rPr>
                        <a:t>Descripción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50000"/>
                        </a:lnSpc>
                        <a:spcAft>
                          <a:spcPts val="0"/>
                        </a:spcAft>
                      </a:pPr>
                      <a:r>
                        <a:rPr lang="es-ES" sz="1100">
                          <a:effectLst/>
                        </a:rPr>
                        <a:t>El sistema nos muestra un mensaje del error  los cuales conlleven a una identificación inmediata de la causa  o motivo.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956368010"/>
                  </a:ext>
                </a:extLst>
              </a:tr>
              <a:tr h="247410">
                <a:tc gridSpan="2">
                  <a:txBody>
                    <a:bodyPr/>
                    <a:lstStyle/>
                    <a:p>
                      <a:pPr algn="just">
                        <a:lnSpc>
                          <a:spcPct val="107000"/>
                        </a:lnSpc>
                        <a:spcAft>
                          <a:spcPts val="0"/>
                        </a:spcAft>
                        <a:tabLst>
                          <a:tab pos="2126615" algn="l"/>
                        </a:tabLst>
                      </a:pPr>
                      <a:r>
                        <a:rPr lang="es-ES" sz="1100" dirty="0">
                          <a:effectLst/>
                        </a:rPr>
                        <a:t>Propiedad del requerimiento: alta </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3161507109"/>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662196177"/>
              </p:ext>
            </p:extLst>
          </p:nvPr>
        </p:nvGraphicFramePr>
        <p:xfrm>
          <a:off x="992641" y="4624251"/>
          <a:ext cx="6649130" cy="1555837"/>
        </p:xfrm>
        <a:graphic>
          <a:graphicData uri="http://schemas.openxmlformats.org/drawingml/2006/table">
            <a:tbl>
              <a:tblPr firstRow="1" firstCol="1" bandRow="1">
                <a:tableStyleId>{5C22544A-7EE6-4342-B048-85BDC9FD1C3A}</a:tableStyleId>
              </a:tblPr>
              <a:tblGrid>
                <a:gridCol w="2307810">
                  <a:extLst>
                    <a:ext uri="{9D8B030D-6E8A-4147-A177-3AD203B41FA5}">
                      <a16:colId xmlns:a16="http://schemas.microsoft.com/office/drawing/2014/main" val="4239809570"/>
                    </a:ext>
                  </a:extLst>
                </a:gridCol>
                <a:gridCol w="4341320">
                  <a:extLst>
                    <a:ext uri="{9D8B030D-6E8A-4147-A177-3AD203B41FA5}">
                      <a16:colId xmlns:a16="http://schemas.microsoft.com/office/drawing/2014/main" val="2913725302"/>
                    </a:ext>
                  </a:extLst>
                </a:gridCol>
              </a:tblGrid>
              <a:tr h="351920">
                <a:tc>
                  <a:txBody>
                    <a:bodyPr/>
                    <a:lstStyle/>
                    <a:p>
                      <a:pPr algn="just">
                        <a:lnSpc>
                          <a:spcPct val="107000"/>
                        </a:lnSpc>
                        <a:spcAft>
                          <a:spcPts val="0"/>
                        </a:spcAft>
                      </a:pPr>
                      <a:r>
                        <a:rPr lang="es-ES" sz="1100" dirty="0">
                          <a:effectLst/>
                        </a:rPr>
                        <a:t>Identificación del requerimiento</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RFN</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674433994"/>
                  </a:ext>
                </a:extLst>
              </a:tr>
              <a:tr h="256703">
                <a:tc>
                  <a:txBody>
                    <a:bodyPr/>
                    <a:lstStyle/>
                    <a:p>
                      <a:pPr algn="just">
                        <a:lnSpc>
                          <a:spcPct val="107000"/>
                        </a:lnSpc>
                        <a:spcAft>
                          <a:spcPts val="0"/>
                        </a:spcAft>
                      </a:pPr>
                      <a:r>
                        <a:rPr lang="es-ES" sz="1100">
                          <a:effectLst/>
                        </a:rPr>
                        <a:t>Nombre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Disponibilidad  del sistema</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896076967"/>
                  </a:ext>
                </a:extLst>
              </a:tr>
              <a:tr h="430378">
                <a:tc>
                  <a:txBody>
                    <a:bodyPr/>
                    <a:lstStyle/>
                    <a:p>
                      <a:pPr algn="just">
                        <a:lnSpc>
                          <a:spcPct val="107000"/>
                        </a:lnSpc>
                        <a:spcAft>
                          <a:spcPts val="0"/>
                        </a:spcAft>
                      </a:pPr>
                      <a:r>
                        <a:rPr lang="es-ES" sz="1100">
                          <a:effectLst/>
                        </a:rPr>
                        <a:t>Características</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07000"/>
                        </a:lnSpc>
                        <a:spcAft>
                          <a:spcPts val="0"/>
                        </a:spcAft>
                      </a:pPr>
                      <a:r>
                        <a:rPr lang="es-ES" sz="1100">
                          <a:effectLst/>
                        </a:rPr>
                        <a:t>La disponibilidad de este sistema debe ser 100% permanente ya que en cualquier momento se puede requerir de su utilización.</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190260267"/>
                  </a:ext>
                </a:extLst>
              </a:tr>
              <a:tr h="301646">
                <a:tc>
                  <a:txBody>
                    <a:bodyPr/>
                    <a:lstStyle/>
                    <a:p>
                      <a:pPr algn="just">
                        <a:lnSpc>
                          <a:spcPct val="107000"/>
                        </a:lnSpc>
                        <a:spcAft>
                          <a:spcPts val="0"/>
                        </a:spcAft>
                      </a:pPr>
                      <a:r>
                        <a:rPr lang="es-ES" sz="1100">
                          <a:effectLst/>
                        </a:rPr>
                        <a:t>Descripción del requerimiento</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algn="just">
                        <a:lnSpc>
                          <a:spcPct val="150000"/>
                        </a:lnSpc>
                        <a:spcAft>
                          <a:spcPts val="0"/>
                        </a:spcAft>
                      </a:pPr>
                      <a:r>
                        <a:rPr lang="es-ES" sz="1100">
                          <a:effectLst/>
                        </a:rPr>
                        <a:t>También se garantiza la seguridad del almacenamientos de datos.</a:t>
                      </a:r>
                      <a:endParaRPr lang="es-CO" sz="11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482300237"/>
                  </a:ext>
                </a:extLst>
              </a:tr>
              <a:tr h="215190">
                <a:tc gridSpan="2">
                  <a:txBody>
                    <a:bodyPr/>
                    <a:lstStyle/>
                    <a:p>
                      <a:pPr algn="just">
                        <a:lnSpc>
                          <a:spcPct val="107000"/>
                        </a:lnSpc>
                        <a:spcAft>
                          <a:spcPts val="0"/>
                        </a:spcAft>
                        <a:tabLst>
                          <a:tab pos="2126615" algn="l"/>
                        </a:tabLst>
                      </a:pPr>
                      <a:r>
                        <a:rPr lang="es-ES" sz="1100" dirty="0">
                          <a:effectLst/>
                        </a:rPr>
                        <a:t>Propiedad del requerimiento: alta </a:t>
                      </a:r>
                      <a:endParaRPr lang="es-CO" sz="1100" dirty="0">
                        <a:effectLst/>
                        <a:latin typeface="Cambria" panose="02040503050406030204" pitchFamily="18" charset="0"/>
                        <a:ea typeface="MS Mincho"/>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545289808"/>
                  </a:ext>
                </a:extLst>
              </a:tr>
            </a:tbl>
          </a:graphicData>
        </a:graphic>
      </p:graphicFrame>
      <p:sp>
        <p:nvSpPr>
          <p:cNvPr id="7" name="Rectangle 1"/>
          <p:cNvSpPr>
            <a:spLocks noChangeArrowheads="1"/>
          </p:cNvSpPr>
          <p:nvPr/>
        </p:nvSpPr>
        <p:spPr bwMode="auto">
          <a:xfrm>
            <a:off x="1358718" y="529971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04593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GANTT  </a:t>
            </a:r>
          </a:p>
        </p:txBody>
      </p:sp>
      <p:pic>
        <p:nvPicPr>
          <p:cNvPr id="3" name="Imagen 2">
            <a:extLst>
              <a:ext uri="{FF2B5EF4-FFF2-40B4-BE49-F238E27FC236}">
                <a16:creationId xmlns:a16="http://schemas.microsoft.com/office/drawing/2014/main" id="{57E314B8-E78B-4B6E-A26A-1A6945C1C50E}"/>
              </a:ext>
            </a:extLst>
          </p:cNvPr>
          <p:cNvPicPr>
            <a:picLocks noChangeAspect="1"/>
          </p:cNvPicPr>
          <p:nvPr/>
        </p:nvPicPr>
        <p:blipFill>
          <a:blip r:embed="rId2"/>
          <a:stretch>
            <a:fillRect/>
          </a:stretch>
        </p:blipFill>
        <p:spPr>
          <a:xfrm>
            <a:off x="1245704" y="1920579"/>
            <a:ext cx="7169425" cy="4606117"/>
          </a:xfrm>
          <a:prstGeom prst="rect">
            <a:avLst/>
          </a:prstGeom>
        </p:spPr>
      </p:pic>
    </p:spTree>
    <p:extLst>
      <p:ext uri="{BB962C8B-B14F-4D97-AF65-F5344CB8AC3E}">
        <p14:creationId xmlns:p14="http://schemas.microsoft.com/office/powerpoint/2010/main" val="2542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6"/>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altLang="es-CO" sz="6600" u="sng" dirty="0">
                <a:effectLst>
                  <a:outerShdw blurRad="38100" dist="38100" dir="2700000" algn="tl">
                    <a:srgbClr val="000000">
                      <a:alpha val="43137"/>
                    </a:srgbClr>
                  </a:outerShdw>
                </a:effectLst>
                <a:latin typeface="Agency FB" pitchFamily="34" charset="0"/>
              </a:rPr>
              <a:t>OBJETIVO GENERAL</a:t>
            </a:r>
            <a:endParaRPr lang="es-CO" sz="66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id="{98B32E3D-83B0-43BE-9633-51694D081336}"/>
              </a:ext>
            </a:extLst>
          </p:cNvPr>
          <p:cNvSpPr/>
          <p:nvPr/>
        </p:nvSpPr>
        <p:spPr>
          <a:xfrm>
            <a:off x="1235468" y="2644155"/>
            <a:ext cx="5868537" cy="1785104"/>
          </a:xfrm>
          <a:prstGeom prst="rect">
            <a:avLst/>
          </a:prstGeom>
        </p:spPr>
        <p:txBody>
          <a:bodyPr wrap="square">
            <a:spAutoFit/>
          </a:bodyPr>
          <a:lstStyle/>
          <a:p>
            <a:pPr algn="just"/>
            <a:endParaRPr lang="es-CO" altLang="es-CO" dirty="0">
              <a:latin typeface="Agency FB" panose="020B0503020202020204" pitchFamily="34" charset="0"/>
            </a:endParaRPr>
          </a:p>
          <a:p>
            <a:pPr algn="just"/>
            <a:endParaRPr lang="es-CO" altLang="es-CO" dirty="0">
              <a:latin typeface="Agency FB" panose="020B0503020202020204" pitchFamily="34" charset="0"/>
            </a:endParaRPr>
          </a:p>
          <a:p>
            <a:pPr marL="285750" indent="-285750" algn="just">
              <a:buFont typeface="Arial" panose="020B0604020202020204" pitchFamily="34" charset="0"/>
              <a:buChar char="•"/>
            </a:pPr>
            <a:r>
              <a:rPr lang="es-CO" altLang="es-CO" dirty="0">
                <a:latin typeface="Arial "/>
              </a:rPr>
              <a:t>Diseñar una aplicación</a:t>
            </a:r>
            <a:r>
              <a:rPr lang="es-ES" altLang="es-CO" dirty="0">
                <a:latin typeface="Arial "/>
              </a:rPr>
              <a:t> web </a:t>
            </a:r>
            <a:r>
              <a:rPr lang="es-CO" altLang="es-CO" dirty="0">
                <a:latin typeface="Arial "/>
              </a:rPr>
              <a:t>que permita  consultar los horarios establecidos para cada trimestre de los aprendices  del  SENA  CEET sede Colombia.</a:t>
            </a:r>
          </a:p>
          <a:p>
            <a:pPr algn="just"/>
            <a:endParaRPr lang="es-CO" altLang="es-CO" sz="2000" dirty="0">
              <a:latin typeface="Arial "/>
            </a:endParaRPr>
          </a:p>
        </p:txBody>
      </p:sp>
    </p:spTree>
    <p:extLst>
      <p:ext uri="{BB962C8B-B14F-4D97-AF65-F5344CB8AC3E}">
        <p14:creationId xmlns:p14="http://schemas.microsoft.com/office/powerpoint/2010/main" val="29485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F6933-4E93-4E29-9337-E49F739EFC20}"/>
              </a:ext>
            </a:extLst>
          </p:cNvPr>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GANTT  </a:t>
            </a:r>
          </a:p>
        </p:txBody>
      </p:sp>
      <p:pic>
        <p:nvPicPr>
          <p:cNvPr id="3" name="Imagen 2">
            <a:extLst>
              <a:ext uri="{FF2B5EF4-FFF2-40B4-BE49-F238E27FC236}">
                <a16:creationId xmlns:a16="http://schemas.microsoft.com/office/drawing/2014/main" id="{F3DAEC6F-CFF9-47D1-9482-980D127134FF}"/>
              </a:ext>
            </a:extLst>
          </p:cNvPr>
          <p:cNvPicPr>
            <a:picLocks noChangeAspect="1"/>
          </p:cNvPicPr>
          <p:nvPr/>
        </p:nvPicPr>
        <p:blipFill>
          <a:blip r:embed="rId2"/>
          <a:stretch>
            <a:fillRect/>
          </a:stretch>
        </p:blipFill>
        <p:spPr>
          <a:xfrm>
            <a:off x="979714" y="2014329"/>
            <a:ext cx="7413172" cy="4658139"/>
          </a:xfrm>
          <a:prstGeom prst="rect">
            <a:avLst/>
          </a:prstGeom>
        </p:spPr>
      </p:pic>
    </p:spTree>
    <p:extLst>
      <p:ext uri="{BB962C8B-B14F-4D97-AF65-F5344CB8AC3E}">
        <p14:creationId xmlns:p14="http://schemas.microsoft.com/office/powerpoint/2010/main" val="40720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827D8-8B20-4C04-B68E-FBC54135E2C9}"/>
              </a:ext>
            </a:extLst>
          </p:cNvPr>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GANTT  </a:t>
            </a:r>
          </a:p>
        </p:txBody>
      </p:sp>
      <p:pic>
        <p:nvPicPr>
          <p:cNvPr id="3" name="Imagen 2">
            <a:extLst>
              <a:ext uri="{FF2B5EF4-FFF2-40B4-BE49-F238E27FC236}">
                <a16:creationId xmlns:a16="http://schemas.microsoft.com/office/drawing/2014/main" id="{811A378C-7552-46E8-A126-2BD1C07AA6FA}"/>
              </a:ext>
            </a:extLst>
          </p:cNvPr>
          <p:cNvPicPr>
            <a:picLocks noChangeAspect="1"/>
          </p:cNvPicPr>
          <p:nvPr/>
        </p:nvPicPr>
        <p:blipFill>
          <a:blip r:embed="rId2"/>
          <a:stretch>
            <a:fillRect/>
          </a:stretch>
        </p:blipFill>
        <p:spPr>
          <a:xfrm>
            <a:off x="458271" y="2269670"/>
            <a:ext cx="8163215" cy="4588329"/>
          </a:xfrm>
          <a:prstGeom prst="rect">
            <a:avLst/>
          </a:prstGeom>
        </p:spPr>
      </p:pic>
    </p:spTree>
    <p:extLst>
      <p:ext uri="{BB962C8B-B14F-4D97-AF65-F5344CB8AC3E}">
        <p14:creationId xmlns:p14="http://schemas.microsoft.com/office/powerpoint/2010/main" val="409163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A4B75-6513-4D61-8C9A-BA4ACBF62CEE}"/>
              </a:ext>
            </a:extLst>
          </p:cNvPr>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GANTT  </a:t>
            </a:r>
          </a:p>
        </p:txBody>
      </p:sp>
      <p:pic>
        <p:nvPicPr>
          <p:cNvPr id="3" name="Imagen 2">
            <a:extLst>
              <a:ext uri="{FF2B5EF4-FFF2-40B4-BE49-F238E27FC236}">
                <a16:creationId xmlns:a16="http://schemas.microsoft.com/office/drawing/2014/main" id="{CB092466-792B-409B-944F-5135DF38320E}"/>
              </a:ext>
            </a:extLst>
          </p:cNvPr>
          <p:cNvPicPr>
            <a:picLocks noChangeAspect="1"/>
          </p:cNvPicPr>
          <p:nvPr/>
        </p:nvPicPr>
        <p:blipFill>
          <a:blip r:embed="rId2"/>
          <a:stretch>
            <a:fillRect/>
          </a:stretch>
        </p:blipFill>
        <p:spPr>
          <a:xfrm>
            <a:off x="947057" y="2041072"/>
            <a:ext cx="7641772" cy="4584576"/>
          </a:xfrm>
          <a:prstGeom prst="rect">
            <a:avLst/>
          </a:prstGeom>
        </p:spPr>
      </p:pic>
    </p:spTree>
    <p:extLst>
      <p:ext uri="{BB962C8B-B14F-4D97-AF65-F5344CB8AC3E}">
        <p14:creationId xmlns:p14="http://schemas.microsoft.com/office/powerpoint/2010/main" val="235085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4A061-0325-4D83-96E0-F6A24963A312}"/>
              </a:ext>
            </a:extLst>
          </p:cNvPr>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GANTT  </a:t>
            </a:r>
          </a:p>
        </p:txBody>
      </p:sp>
      <p:pic>
        <p:nvPicPr>
          <p:cNvPr id="3" name="Imagen 2">
            <a:extLst>
              <a:ext uri="{FF2B5EF4-FFF2-40B4-BE49-F238E27FC236}">
                <a16:creationId xmlns:a16="http://schemas.microsoft.com/office/drawing/2014/main" id="{A75BD2B2-43A5-4575-B0A2-5D3AB1F966CE}"/>
              </a:ext>
            </a:extLst>
          </p:cNvPr>
          <p:cNvPicPr>
            <a:picLocks noChangeAspect="1"/>
          </p:cNvPicPr>
          <p:nvPr/>
        </p:nvPicPr>
        <p:blipFill>
          <a:blip r:embed="rId2"/>
          <a:stretch>
            <a:fillRect/>
          </a:stretch>
        </p:blipFill>
        <p:spPr>
          <a:xfrm>
            <a:off x="751114" y="2285182"/>
            <a:ext cx="7641771" cy="4203776"/>
          </a:xfrm>
          <a:prstGeom prst="rect">
            <a:avLst/>
          </a:prstGeom>
        </p:spPr>
      </p:pic>
    </p:spTree>
    <p:extLst>
      <p:ext uri="{BB962C8B-B14F-4D97-AF65-F5344CB8AC3E}">
        <p14:creationId xmlns:p14="http://schemas.microsoft.com/office/powerpoint/2010/main" val="3330877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RECURSOS</a:t>
            </a:r>
          </a:p>
        </p:txBody>
      </p:sp>
      <p:pic>
        <p:nvPicPr>
          <p:cNvPr id="2" name="Imagen 1">
            <a:extLst>
              <a:ext uri="{FF2B5EF4-FFF2-40B4-BE49-F238E27FC236}">
                <a16:creationId xmlns:a16="http://schemas.microsoft.com/office/drawing/2014/main" id="{0F52F60B-3AA1-4208-B6CA-38323736110A}"/>
              </a:ext>
            </a:extLst>
          </p:cNvPr>
          <p:cNvPicPr>
            <a:picLocks noChangeAspect="1"/>
          </p:cNvPicPr>
          <p:nvPr/>
        </p:nvPicPr>
        <p:blipFill>
          <a:blip r:embed="rId2"/>
          <a:stretch>
            <a:fillRect/>
          </a:stretch>
        </p:blipFill>
        <p:spPr>
          <a:xfrm>
            <a:off x="-408215" y="2701418"/>
            <a:ext cx="9144000" cy="4156582"/>
          </a:xfrm>
          <a:prstGeom prst="rect">
            <a:avLst/>
          </a:prstGeom>
        </p:spPr>
      </p:pic>
    </p:spTree>
    <p:extLst>
      <p:ext uri="{BB962C8B-B14F-4D97-AF65-F5344CB8AC3E}">
        <p14:creationId xmlns:p14="http://schemas.microsoft.com/office/powerpoint/2010/main" val="274483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532328"/>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u="sng" dirty="0">
                <a:effectLst>
                  <a:outerShdw blurRad="38100" dist="38100" dir="2700000" algn="tl">
                    <a:srgbClr val="000000">
                      <a:alpha val="43137"/>
                    </a:srgbClr>
                  </a:outerShdw>
                </a:effectLst>
                <a:latin typeface="Agency FB" panose="020B0503020202020204" pitchFamily="34" charset="0"/>
              </a:rPr>
              <a:t>DIAGRAMA DE  PROCESOS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63" y="2035309"/>
            <a:ext cx="7439770" cy="4128424"/>
          </a:xfrm>
          <a:prstGeom prst="rect">
            <a:avLst/>
          </a:prstGeom>
        </p:spPr>
      </p:pic>
    </p:spTree>
    <p:extLst>
      <p:ext uri="{BB962C8B-B14F-4D97-AF65-F5344CB8AC3E}">
        <p14:creationId xmlns:p14="http://schemas.microsoft.com/office/powerpoint/2010/main" val="409477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265BB-B169-4B4C-98BC-3A00F29EAF40}"/>
              </a:ext>
            </a:extLst>
          </p:cNvPr>
          <p:cNvSpPr txBox="1">
            <a:spLocks/>
          </p:cNvSpPr>
          <p:nvPr/>
        </p:nvSpPr>
        <p:spPr>
          <a:xfrm>
            <a:off x="-734096" y="187570"/>
            <a:ext cx="5692958" cy="12935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3200" b="1" dirty="0">
              <a:solidFill>
                <a:schemeClr val="bg1"/>
              </a:solidFill>
            </a:endParaRPr>
          </a:p>
          <a:p>
            <a:pPr defTabSz="288000"/>
            <a:r>
              <a:rPr lang="es-CO" sz="3200" u="sng" dirty="0">
                <a:effectLst>
                  <a:outerShdw blurRad="38100" dist="38100" dir="2700000" algn="tl">
                    <a:srgbClr val="000000">
                      <a:alpha val="43137"/>
                    </a:srgbClr>
                  </a:outerShdw>
                </a:effectLst>
                <a:latin typeface="Agency FB" panose="020B0503020202020204" pitchFamily="34" charset="0"/>
              </a:rPr>
              <a:t>DIAGRAMA DE DISTRIBUCIÓN  </a:t>
            </a:r>
            <a:endParaRPr lang="es-CO" sz="3200" b="1" dirty="0">
              <a:solidFill>
                <a:schemeClr val="bg1"/>
              </a:solidFill>
            </a:endParaRPr>
          </a:p>
        </p:txBody>
      </p:sp>
      <p:pic>
        <p:nvPicPr>
          <p:cNvPr id="5" name="Imagen 4"/>
          <p:cNvPicPr/>
          <p:nvPr/>
        </p:nvPicPr>
        <p:blipFill>
          <a:blip r:embed="rId2"/>
          <a:stretch>
            <a:fillRect/>
          </a:stretch>
        </p:blipFill>
        <p:spPr>
          <a:xfrm>
            <a:off x="1504360" y="2233749"/>
            <a:ext cx="6699114" cy="3931920"/>
          </a:xfrm>
          <a:prstGeom prst="rect">
            <a:avLst/>
          </a:prstGeom>
        </p:spPr>
      </p:pic>
    </p:spTree>
    <p:extLst>
      <p:ext uri="{BB962C8B-B14F-4D97-AF65-F5344CB8AC3E}">
        <p14:creationId xmlns:p14="http://schemas.microsoft.com/office/powerpoint/2010/main" val="3881190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236237" y="267285"/>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1200" b="1" dirty="0">
                <a:solidFill>
                  <a:schemeClr val="bg1"/>
                </a:solidFill>
              </a:rPr>
              <a:t> </a:t>
            </a:r>
          </a:p>
          <a:p>
            <a:pPr defTabSz="288000"/>
            <a:r>
              <a:rPr lang="es-CO" sz="6600" b="1" dirty="0">
                <a:solidFill>
                  <a:schemeClr val="bg1"/>
                </a:solidFill>
              </a:rPr>
              <a:t> </a:t>
            </a:r>
          </a:p>
        </p:txBody>
      </p:sp>
      <p:sp>
        <p:nvSpPr>
          <p:cNvPr id="4" name="Título 1"/>
          <p:cNvSpPr txBox="1">
            <a:spLocks/>
          </p:cNvSpPr>
          <p:nvPr/>
        </p:nvSpPr>
        <p:spPr>
          <a:xfrm>
            <a:off x="-236237" y="155466"/>
            <a:ext cx="7891811" cy="1383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r>
              <a:rPr lang="es-CO" sz="3600" u="sng" dirty="0">
                <a:effectLst>
                  <a:outerShdw blurRad="38100" dist="38100" dir="2700000" algn="tl">
                    <a:srgbClr val="000000">
                      <a:alpha val="43137"/>
                    </a:srgbClr>
                  </a:outerShdw>
                </a:effectLst>
                <a:latin typeface="Agency FB" panose="020B0503020202020204" pitchFamily="34" charset="0"/>
              </a:rPr>
              <a:t>DIAGRAMA DE ENTIDAD Y RELACIÓN </a:t>
            </a:r>
            <a:endParaRPr lang="es-CO" sz="3600" b="1" u="sng"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pic>
        <p:nvPicPr>
          <p:cNvPr id="5" name="Imagen 4"/>
          <p:cNvPicPr>
            <a:picLocks noChangeAspect="1"/>
          </p:cNvPicPr>
          <p:nvPr/>
        </p:nvPicPr>
        <p:blipFill>
          <a:blip r:embed="rId2"/>
          <a:stretch>
            <a:fillRect/>
          </a:stretch>
        </p:blipFill>
        <p:spPr>
          <a:xfrm>
            <a:off x="1436915" y="2220685"/>
            <a:ext cx="6583680" cy="4088675"/>
          </a:xfrm>
          <a:prstGeom prst="rect">
            <a:avLst/>
          </a:prstGeom>
        </p:spPr>
      </p:pic>
    </p:spTree>
    <p:extLst>
      <p:ext uri="{BB962C8B-B14F-4D97-AF65-F5344CB8AC3E}">
        <p14:creationId xmlns:p14="http://schemas.microsoft.com/office/powerpoint/2010/main" val="4161135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734096" y="187570"/>
            <a:ext cx="5692958" cy="12935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3200" b="1" dirty="0">
              <a:solidFill>
                <a:schemeClr val="bg1"/>
              </a:solidFill>
            </a:endParaRPr>
          </a:p>
          <a:p>
            <a:pPr defTabSz="288000"/>
            <a:r>
              <a:rPr lang="es-CO" sz="3200" u="sng" dirty="0">
                <a:effectLst>
                  <a:outerShdw blurRad="38100" dist="38100" dir="2700000" algn="tl">
                    <a:srgbClr val="000000">
                      <a:alpha val="43137"/>
                    </a:srgbClr>
                  </a:outerShdw>
                </a:effectLst>
                <a:latin typeface="Agency FB" panose="020B0503020202020204" pitchFamily="34" charset="0"/>
              </a:rPr>
              <a:t>DIAGRAMA DE CLASE </a:t>
            </a:r>
            <a:endParaRPr lang="es-CO" sz="3200" b="1" dirty="0">
              <a:solidFill>
                <a:schemeClr val="bg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2222233"/>
            <a:ext cx="7955280" cy="4348384"/>
          </a:xfrm>
          <a:prstGeom prst="rect">
            <a:avLst/>
          </a:prstGeom>
        </p:spPr>
      </p:pic>
    </p:spTree>
    <p:extLst>
      <p:ext uri="{BB962C8B-B14F-4D97-AF65-F5344CB8AC3E}">
        <p14:creationId xmlns:p14="http://schemas.microsoft.com/office/powerpoint/2010/main" val="183644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196172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0" y="170587"/>
            <a:ext cx="5568529"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DIAGRAMA BASE DE DATOS</a:t>
            </a:r>
          </a:p>
        </p:txBody>
      </p:sp>
      <p:pic>
        <p:nvPicPr>
          <p:cNvPr id="4" name="Imagen 3"/>
          <p:cNvPicPr>
            <a:picLocks noChangeAspect="1"/>
          </p:cNvPicPr>
          <p:nvPr/>
        </p:nvPicPr>
        <p:blipFill>
          <a:blip r:embed="rId3"/>
          <a:stretch>
            <a:fillRect/>
          </a:stretch>
        </p:blipFill>
        <p:spPr>
          <a:xfrm>
            <a:off x="1493384" y="1880780"/>
            <a:ext cx="6657839" cy="5238750"/>
          </a:xfrm>
          <a:prstGeom prst="rect">
            <a:avLst/>
          </a:prstGeom>
        </p:spPr>
      </p:pic>
    </p:spTree>
    <p:extLst>
      <p:ext uri="{BB962C8B-B14F-4D97-AF65-F5344CB8AC3E}">
        <p14:creationId xmlns:p14="http://schemas.microsoft.com/office/powerpoint/2010/main" val="218206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0" y="170587"/>
            <a:ext cx="6611269" cy="156723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2014946" y="285617"/>
            <a:ext cx="6155141"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u="sng" dirty="0">
                <a:effectLst>
                  <a:outerShdw blurRad="38100" dist="38100" dir="2700000" algn="tl">
                    <a:srgbClr val="000000">
                      <a:alpha val="43137"/>
                    </a:srgbClr>
                  </a:outerShdw>
                </a:effectLst>
                <a:latin typeface="Agency FB" pitchFamily="34" charset="0"/>
              </a:rPr>
              <a:t>OBJETIVOS ESPECIFICOS</a:t>
            </a:r>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id="{A35AA01B-2657-47F3-AAC1-D64FBB230136}"/>
              </a:ext>
            </a:extLst>
          </p:cNvPr>
          <p:cNvSpPr/>
          <p:nvPr/>
        </p:nvSpPr>
        <p:spPr>
          <a:xfrm>
            <a:off x="821006" y="1483729"/>
            <a:ext cx="7081048" cy="3170099"/>
          </a:xfrm>
          <a:prstGeom prst="rect">
            <a:avLst/>
          </a:prstGeom>
        </p:spPr>
        <p:txBody>
          <a:bodyPr wrap="square">
            <a:spAutoFit/>
          </a:bodyPr>
          <a:lstStyle/>
          <a:p>
            <a:endParaRPr lang="es-CO" altLang="es-CO" dirty="0">
              <a:latin typeface="Agency FB" panose="020B0503020202020204" pitchFamily="34" charset="0"/>
            </a:endParaRPr>
          </a:p>
          <a:p>
            <a:endParaRPr lang="es-CO" altLang="es-CO" sz="2000" dirty="0">
              <a:latin typeface="Arial "/>
            </a:endParaRPr>
          </a:p>
          <a:p>
            <a:pPr marL="285750" indent="-285750">
              <a:buFont typeface="Arial" panose="020B0604020202020204" pitchFamily="34" charset="0"/>
              <a:buChar char="•"/>
            </a:pPr>
            <a:r>
              <a:rPr lang="es-CO" altLang="es-CO" dirty="0">
                <a:latin typeface="Arial "/>
              </a:rPr>
              <a:t>Contribuir con la mejora y la innovación del sistema de horarios del SENA  CEET sede Colombia por medio una aplicación  web.</a:t>
            </a:r>
          </a:p>
          <a:p>
            <a:pPr marL="285750" indent="-285750">
              <a:buFont typeface="Arial" panose="020B0604020202020204" pitchFamily="34" charset="0"/>
              <a:buChar char="•"/>
            </a:pPr>
            <a:endParaRPr lang="es-CO" altLang="es-CO" dirty="0">
              <a:latin typeface="Arial "/>
            </a:endParaRPr>
          </a:p>
          <a:p>
            <a:pPr marL="285750" indent="-285750">
              <a:buFont typeface="Arial" panose="020B0604020202020204" pitchFamily="34" charset="0"/>
              <a:buChar char="•"/>
            </a:pPr>
            <a:r>
              <a:rPr lang="es-CO" altLang="es-CO" dirty="0">
                <a:latin typeface="Arial "/>
              </a:rPr>
              <a:t>Facilitar  la información  a aprendices, instructores y administrativos sobre los horarios, ambientes, sedes y novedades del SENA.</a:t>
            </a:r>
          </a:p>
          <a:p>
            <a:pPr marL="285750" indent="-285750">
              <a:buFont typeface="Arial" panose="020B0604020202020204" pitchFamily="34" charset="0"/>
              <a:buChar char="•"/>
            </a:pPr>
            <a:endParaRPr lang="es-CO" altLang="es-CO" dirty="0">
              <a:latin typeface="Arial "/>
            </a:endParaRPr>
          </a:p>
          <a:p>
            <a:pPr marL="285750" indent="-285750">
              <a:buFont typeface="Arial" panose="020B0604020202020204" pitchFamily="34" charset="0"/>
              <a:buChar char="•"/>
            </a:pPr>
            <a:r>
              <a:rPr lang="es-CO" altLang="es-CO" dirty="0">
                <a:latin typeface="Arial "/>
              </a:rPr>
              <a:t>Mejorar la forma que se brinda la información a aprendices, instructores y administrativos sobre los horarios y ambientes.</a:t>
            </a:r>
          </a:p>
        </p:txBody>
      </p:sp>
    </p:spTree>
    <p:extLst>
      <p:ext uri="{BB962C8B-B14F-4D97-AF65-F5344CB8AC3E}">
        <p14:creationId xmlns:p14="http://schemas.microsoft.com/office/powerpoint/2010/main" val="2682821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DICCIONARIO</a:t>
            </a:r>
            <a:r>
              <a:rPr lang="es-CO" sz="5400" u="sng" dirty="0">
                <a:effectLst>
                  <a:outerShdw blurRad="38100" dist="38100" dir="2700000" algn="tl">
                    <a:srgbClr val="000000">
                      <a:alpha val="43137"/>
                    </a:srgbClr>
                  </a:outerShdw>
                </a:effectLst>
                <a:latin typeface="Agency FB" panose="020B0503020202020204" pitchFamily="34" charset="0"/>
              </a:rPr>
              <a:t> </a:t>
            </a:r>
            <a:r>
              <a:rPr lang="es-CO" sz="3200" u="sng" dirty="0">
                <a:effectLst>
                  <a:outerShdw blurRad="38100" dist="38100" dir="2700000" algn="tl">
                    <a:srgbClr val="000000">
                      <a:alpha val="43137"/>
                    </a:srgbClr>
                  </a:outerShdw>
                </a:effectLst>
                <a:latin typeface="Agency FB" panose="020B0503020202020204" pitchFamily="34" charset="0"/>
              </a:rPr>
              <a:t>DE</a:t>
            </a:r>
            <a:r>
              <a:rPr lang="es-CO" sz="5400" u="sng" dirty="0">
                <a:effectLst>
                  <a:outerShdw blurRad="38100" dist="38100" dir="2700000" algn="tl">
                    <a:srgbClr val="000000">
                      <a:alpha val="43137"/>
                    </a:srgbClr>
                  </a:outerShdw>
                </a:effectLst>
                <a:latin typeface="Agency FB" panose="020B0503020202020204" pitchFamily="34" charset="0"/>
              </a:rPr>
              <a:t> </a:t>
            </a:r>
            <a:r>
              <a:rPr lang="es-CO" sz="3200" u="sng" dirty="0">
                <a:effectLst>
                  <a:outerShdw blurRad="38100" dist="38100" dir="2700000" algn="tl">
                    <a:srgbClr val="000000">
                      <a:alpha val="43137"/>
                    </a:srgbClr>
                  </a:outerShdw>
                </a:effectLst>
                <a:latin typeface="Agency FB" panose="020B0503020202020204" pitchFamily="34" charset="0"/>
              </a:rPr>
              <a:t>DATOS</a:t>
            </a:r>
          </a:p>
        </p:txBody>
      </p:sp>
      <p:pic>
        <p:nvPicPr>
          <p:cNvPr id="4" name="Imagen 3"/>
          <p:cNvPicPr>
            <a:picLocks noChangeAspect="1"/>
          </p:cNvPicPr>
          <p:nvPr/>
        </p:nvPicPr>
        <p:blipFill>
          <a:blip r:embed="rId2"/>
          <a:stretch>
            <a:fillRect/>
          </a:stretch>
        </p:blipFill>
        <p:spPr>
          <a:xfrm>
            <a:off x="1358536" y="2259874"/>
            <a:ext cx="6753498" cy="4012843"/>
          </a:xfrm>
          <a:prstGeom prst="rect">
            <a:avLst/>
          </a:prstGeom>
        </p:spPr>
      </p:pic>
    </p:spTree>
    <p:extLst>
      <p:ext uri="{BB962C8B-B14F-4D97-AF65-F5344CB8AC3E}">
        <p14:creationId xmlns:p14="http://schemas.microsoft.com/office/powerpoint/2010/main" val="595595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DICCIONARIO</a:t>
            </a:r>
            <a:r>
              <a:rPr lang="es-CO" sz="5400" u="sng" dirty="0">
                <a:effectLst>
                  <a:outerShdw blurRad="38100" dist="38100" dir="2700000" algn="tl">
                    <a:srgbClr val="000000">
                      <a:alpha val="43137"/>
                    </a:srgbClr>
                  </a:outerShdw>
                </a:effectLst>
                <a:latin typeface="Agency FB" panose="020B0503020202020204" pitchFamily="34" charset="0"/>
              </a:rPr>
              <a:t> </a:t>
            </a:r>
            <a:r>
              <a:rPr lang="es-CO" sz="3200" u="sng" dirty="0">
                <a:effectLst>
                  <a:outerShdw blurRad="38100" dist="38100" dir="2700000" algn="tl">
                    <a:srgbClr val="000000">
                      <a:alpha val="43137"/>
                    </a:srgbClr>
                  </a:outerShdw>
                </a:effectLst>
                <a:latin typeface="Agency FB" panose="020B0503020202020204" pitchFamily="34" charset="0"/>
              </a:rPr>
              <a:t>DE</a:t>
            </a:r>
            <a:r>
              <a:rPr lang="es-CO" sz="5400" u="sng" dirty="0">
                <a:effectLst>
                  <a:outerShdw blurRad="38100" dist="38100" dir="2700000" algn="tl">
                    <a:srgbClr val="000000">
                      <a:alpha val="43137"/>
                    </a:srgbClr>
                  </a:outerShdw>
                </a:effectLst>
                <a:latin typeface="Agency FB" panose="020B0503020202020204" pitchFamily="34" charset="0"/>
              </a:rPr>
              <a:t> </a:t>
            </a:r>
            <a:r>
              <a:rPr lang="es-CO" sz="3200" u="sng" dirty="0">
                <a:effectLst>
                  <a:outerShdw blurRad="38100" dist="38100" dir="2700000" algn="tl">
                    <a:srgbClr val="000000">
                      <a:alpha val="43137"/>
                    </a:srgbClr>
                  </a:outerShdw>
                </a:effectLst>
                <a:latin typeface="Agency FB" panose="020B0503020202020204" pitchFamily="34" charset="0"/>
              </a:rPr>
              <a:t>DATOS</a:t>
            </a:r>
          </a:p>
        </p:txBody>
      </p:sp>
      <p:pic>
        <p:nvPicPr>
          <p:cNvPr id="4" name="Imagen 3"/>
          <p:cNvPicPr>
            <a:picLocks noChangeAspect="1"/>
          </p:cNvPicPr>
          <p:nvPr/>
        </p:nvPicPr>
        <p:blipFill>
          <a:blip r:embed="rId2"/>
          <a:stretch>
            <a:fillRect/>
          </a:stretch>
        </p:blipFill>
        <p:spPr>
          <a:xfrm>
            <a:off x="1448889" y="2155371"/>
            <a:ext cx="6793774" cy="4381747"/>
          </a:xfrm>
          <a:prstGeom prst="rect">
            <a:avLst/>
          </a:prstGeom>
        </p:spPr>
      </p:pic>
    </p:spTree>
    <p:extLst>
      <p:ext uri="{BB962C8B-B14F-4D97-AF65-F5344CB8AC3E}">
        <p14:creationId xmlns:p14="http://schemas.microsoft.com/office/powerpoint/2010/main" val="3948540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DICCIONARIO DE DATOS</a:t>
            </a:r>
          </a:p>
        </p:txBody>
      </p:sp>
      <p:pic>
        <p:nvPicPr>
          <p:cNvPr id="5" name="Imagen 4"/>
          <p:cNvPicPr>
            <a:picLocks noChangeAspect="1"/>
          </p:cNvPicPr>
          <p:nvPr/>
        </p:nvPicPr>
        <p:blipFill>
          <a:blip r:embed="rId2"/>
          <a:stretch>
            <a:fillRect/>
          </a:stretch>
        </p:blipFill>
        <p:spPr>
          <a:xfrm>
            <a:off x="1320165" y="2419078"/>
            <a:ext cx="6686550" cy="4057650"/>
          </a:xfrm>
          <a:prstGeom prst="rect">
            <a:avLst/>
          </a:prstGeom>
        </p:spPr>
      </p:pic>
    </p:spTree>
    <p:extLst>
      <p:ext uri="{BB962C8B-B14F-4D97-AF65-F5344CB8AC3E}">
        <p14:creationId xmlns:p14="http://schemas.microsoft.com/office/powerpoint/2010/main" val="286216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DICCIONARIO DE DATOS</a:t>
            </a:r>
          </a:p>
        </p:txBody>
      </p:sp>
      <p:pic>
        <p:nvPicPr>
          <p:cNvPr id="3" name="Imagen 2"/>
          <p:cNvPicPr>
            <a:picLocks noChangeAspect="1"/>
          </p:cNvPicPr>
          <p:nvPr/>
        </p:nvPicPr>
        <p:blipFill>
          <a:blip r:embed="rId2"/>
          <a:stretch>
            <a:fillRect/>
          </a:stretch>
        </p:blipFill>
        <p:spPr>
          <a:xfrm>
            <a:off x="1214437" y="2062162"/>
            <a:ext cx="7407049" cy="4562475"/>
          </a:xfrm>
          <a:prstGeom prst="rect">
            <a:avLst/>
          </a:prstGeom>
        </p:spPr>
      </p:pic>
    </p:spTree>
    <p:extLst>
      <p:ext uri="{BB962C8B-B14F-4D97-AF65-F5344CB8AC3E}">
        <p14:creationId xmlns:p14="http://schemas.microsoft.com/office/powerpoint/2010/main" val="2344395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6450" y="206061"/>
            <a:ext cx="7101629" cy="147548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DICCIONARIO DE DATOS</a:t>
            </a:r>
          </a:p>
        </p:txBody>
      </p:sp>
      <p:pic>
        <p:nvPicPr>
          <p:cNvPr id="3" name="Imagen 2"/>
          <p:cNvPicPr>
            <a:picLocks noChangeAspect="1"/>
          </p:cNvPicPr>
          <p:nvPr/>
        </p:nvPicPr>
        <p:blipFill>
          <a:blip r:embed="rId2"/>
          <a:stretch>
            <a:fillRect/>
          </a:stretch>
        </p:blipFill>
        <p:spPr>
          <a:xfrm>
            <a:off x="705395" y="2114550"/>
            <a:ext cx="7654834" cy="4416879"/>
          </a:xfrm>
          <a:prstGeom prst="rect">
            <a:avLst/>
          </a:prstGeom>
        </p:spPr>
      </p:pic>
    </p:spTree>
    <p:extLst>
      <p:ext uri="{BB962C8B-B14F-4D97-AF65-F5344CB8AC3E}">
        <p14:creationId xmlns:p14="http://schemas.microsoft.com/office/powerpoint/2010/main" val="1330317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10582F-A4AA-4DAC-85EB-82C5E5EA0EA0}"/>
              </a:ext>
            </a:extLst>
          </p:cNvPr>
          <p:cNvPicPr>
            <a:picLocks noChangeAspect="1"/>
          </p:cNvPicPr>
          <p:nvPr/>
        </p:nvPicPr>
        <p:blipFill>
          <a:blip r:embed="rId2"/>
          <a:stretch>
            <a:fillRect/>
          </a:stretch>
        </p:blipFill>
        <p:spPr>
          <a:xfrm>
            <a:off x="491836" y="2217869"/>
            <a:ext cx="8160327" cy="4235106"/>
          </a:xfrm>
          <a:prstGeom prst="rect">
            <a:avLst/>
          </a:prstGeom>
        </p:spPr>
      </p:pic>
      <p:sp>
        <p:nvSpPr>
          <p:cNvPr id="4" name="Título 1">
            <a:extLst>
              <a:ext uri="{FF2B5EF4-FFF2-40B4-BE49-F238E27FC236}">
                <a16:creationId xmlns:a16="http://schemas.microsoft.com/office/drawing/2014/main" id="{D40F1677-1DDF-41D7-BF00-8A95B2F4FACF}"/>
              </a:ext>
            </a:extLst>
          </p:cNvPr>
          <p:cNvSpPr txBox="1">
            <a:spLocks/>
          </p:cNvSpPr>
          <p:nvPr/>
        </p:nvSpPr>
        <p:spPr>
          <a:xfrm>
            <a:off x="1590218" y="349607"/>
            <a:ext cx="5963562" cy="116483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200" u="sng" dirty="0">
                <a:effectLst>
                  <a:outerShdw blurRad="38100" dist="38100" dir="2700000" algn="tl">
                    <a:srgbClr val="000000">
                      <a:alpha val="43137"/>
                    </a:srgbClr>
                  </a:outerShdw>
                </a:effectLst>
                <a:latin typeface="Agency FB" panose="020B0503020202020204" pitchFamily="34" charset="0"/>
              </a:rPr>
              <a:t>CONTROL DE VERSIONES https://github.com/yulisatrinida/SENALDIA </a:t>
            </a:r>
          </a:p>
        </p:txBody>
      </p:sp>
    </p:spTree>
    <p:extLst>
      <p:ext uri="{BB962C8B-B14F-4D97-AF65-F5344CB8AC3E}">
        <p14:creationId xmlns:p14="http://schemas.microsoft.com/office/powerpoint/2010/main" val="338105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427626" y="281055"/>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u="sng" dirty="0">
                <a:effectLst>
                  <a:outerShdw blurRad="38100" dist="38100" dir="2700000" algn="tl">
                    <a:srgbClr val="000000">
                      <a:alpha val="43137"/>
                    </a:srgbClr>
                  </a:outerShdw>
                </a:effectLst>
                <a:latin typeface="Agency FB" pitchFamily="34" charset="0"/>
              </a:rPr>
              <a:t>PLANTEAMIENTO DEL PROBLEMA</a:t>
            </a:r>
            <a:endParaRPr lang="es-CO" b="1" dirty="0">
              <a:solidFill>
                <a:schemeClr val="bg1">
                  <a:lumMod val="95000"/>
                </a:schemeClr>
              </a:solidFill>
            </a:endParaRPr>
          </a:p>
        </p:txBody>
      </p:sp>
      <p:sp>
        <p:nvSpPr>
          <p:cNvPr id="6" name="Rectángulo 5">
            <a:extLst>
              <a:ext uri="{FF2B5EF4-FFF2-40B4-BE49-F238E27FC236}">
                <a16:creationId xmlns:a16="http://schemas.microsoft.com/office/drawing/2014/main" id="{2F4EAC90-005D-4FD3-BB04-9C88B9F6C2EE}"/>
              </a:ext>
            </a:extLst>
          </p:cNvPr>
          <p:cNvSpPr/>
          <p:nvPr/>
        </p:nvSpPr>
        <p:spPr>
          <a:xfrm>
            <a:off x="1175088" y="2749456"/>
            <a:ext cx="6665844" cy="1754326"/>
          </a:xfrm>
          <a:prstGeom prst="rect">
            <a:avLst/>
          </a:prstGeom>
        </p:spPr>
        <p:txBody>
          <a:bodyPr wrap="square">
            <a:spAutoFit/>
          </a:bodyPr>
          <a:lstStyle/>
          <a:p>
            <a:pPr marL="342900" indent="-342900">
              <a:buFont typeface="Arial" panose="020B0604020202020204" pitchFamily="34" charset="0"/>
              <a:buChar char="•"/>
            </a:pPr>
            <a:r>
              <a:rPr lang="es-CO" altLang="es-CO" dirty="0">
                <a:latin typeface="Arial "/>
              </a:rPr>
              <a:t>El SENA cuenta con un sistema de horarios para el CEET que para su creación y actualización se utiliza Excel como herramienta de consolidación de información y el correo electrónico como instrumento  de notificación de novedades, esto ocasiona que el proceso de registro y publicación de los horario requiera mucho tiempo.</a:t>
            </a:r>
          </a:p>
        </p:txBody>
      </p:sp>
    </p:spTree>
    <p:extLst>
      <p:ext uri="{BB962C8B-B14F-4D97-AF65-F5344CB8AC3E}">
        <p14:creationId xmlns:p14="http://schemas.microsoft.com/office/powerpoint/2010/main" val="148749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170586"/>
            <a:ext cx="5664870"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u="sng" dirty="0">
                <a:effectLst>
                  <a:outerShdw blurRad="38100" dist="38100" dir="2700000" algn="tl">
                    <a:srgbClr val="000000">
                      <a:alpha val="43137"/>
                    </a:srgbClr>
                  </a:outerShdw>
                </a:effectLst>
                <a:latin typeface="Agency FB" pitchFamily="34" charset="0"/>
              </a:rPr>
              <a:t>ALCANCE DEL PROYECTO</a:t>
            </a:r>
            <a:endParaRPr lang="es-CO" b="1" dirty="0">
              <a:solidFill>
                <a:schemeClr val="bg1">
                  <a:lumMod val="95000"/>
                </a:schemeClr>
              </a:solidFill>
            </a:endParaRPr>
          </a:p>
        </p:txBody>
      </p:sp>
      <p:sp>
        <p:nvSpPr>
          <p:cNvPr id="5" name="Rectángulo 4">
            <a:extLst>
              <a:ext uri="{FF2B5EF4-FFF2-40B4-BE49-F238E27FC236}">
                <a16:creationId xmlns:a16="http://schemas.microsoft.com/office/drawing/2014/main" id="{193D6284-C2A2-4271-852E-1F53ED428A3E}"/>
              </a:ext>
            </a:extLst>
          </p:cNvPr>
          <p:cNvSpPr/>
          <p:nvPr/>
        </p:nvSpPr>
        <p:spPr>
          <a:xfrm>
            <a:off x="874643" y="2132306"/>
            <a:ext cx="6864626" cy="2369880"/>
          </a:xfrm>
          <a:prstGeom prst="rect">
            <a:avLst/>
          </a:prstGeom>
        </p:spPr>
        <p:txBody>
          <a:bodyPr wrap="square">
            <a:spAutoFit/>
          </a:bodyPr>
          <a:lstStyle/>
          <a:p>
            <a:endParaRPr lang="es-CO" altLang="es-CO" sz="2000" dirty="0">
              <a:latin typeface="Arial "/>
            </a:endParaRPr>
          </a:p>
          <a:p>
            <a:pPr marL="342900" indent="-342900">
              <a:buFont typeface="Arial" panose="020B0604020202020204" pitchFamily="34" charset="0"/>
              <a:buChar char="•"/>
            </a:pPr>
            <a:r>
              <a:rPr lang="es-CO" altLang="es-CO" dirty="0">
                <a:latin typeface="Arial "/>
              </a:rPr>
              <a:t>Con la creación de la aplicación web en .NET en un tiempo estimado de 24 meses, se  pretende a nivel institucional resolver problemas y satisfacer necesidades, controlando y mejorando el sistema de información de horarios, de la sede Colombia  facilitando la búsqueda a aprendices, instructores y administrativos, transformando el sistema de forma  crítica a creativa aplicando conocimientos sistemáticos</a:t>
            </a:r>
            <a:r>
              <a:rPr lang="es-CO" altLang="es-CO" sz="2000" dirty="0">
                <a:latin typeface="Arial "/>
              </a:rPr>
              <a:t>.</a:t>
            </a:r>
            <a:endParaRPr lang="es-ES" altLang="es-CO" sz="2000" dirty="0">
              <a:latin typeface="Arial "/>
            </a:endParaRPr>
          </a:p>
        </p:txBody>
      </p:sp>
    </p:spTree>
    <p:extLst>
      <p:ext uri="{BB962C8B-B14F-4D97-AF65-F5344CB8AC3E}">
        <p14:creationId xmlns:p14="http://schemas.microsoft.com/office/powerpoint/2010/main" val="424948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409551"/>
            <a:ext cx="9116803"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altLang="es-CO" sz="5400" u="sng" dirty="0">
                <a:effectLst>
                  <a:outerShdw blurRad="38100" dist="38100" dir="2700000" algn="tl">
                    <a:srgbClr val="000000">
                      <a:alpha val="43137"/>
                    </a:srgbClr>
                  </a:outerShdw>
                </a:effectLst>
                <a:latin typeface="Agency FB" panose="020B0503020202020204" pitchFamily="34" charset="0"/>
              </a:rPr>
              <a:t>JUSTIFICACION</a:t>
            </a:r>
            <a:endParaRPr lang="es-CO" sz="5400" b="1" dirty="0">
              <a:solidFill>
                <a:schemeClr val="bg1"/>
              </a:solidFill>
              <a:latin typeface="Corbel" panose="020B0503020204020204" pitchFamily="34" charset="0"/>
            </a:endParaRP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919976" y="1871776"/>
            <a:ext cx="7794922" cy="427470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s-CO" sz="2800" dirty="0">
              <a:solidFill>
                <a:schemeClr val="tx1">
                  <a:lumMod val="75000"/>
                  <a:lumOff val="25000"/>
                </a:schemeClr>
              </a:solidFill>
              <a:latin typeface="Eras Medium ITC" panose="020B0602030504020804" pitchFamily="34" charset="0"/>
            </a:endParaRPr>
          </a:p>
        </p:txBody>
      </p:sp>
      <p:sp>
        <p:nvSpPr>
          <p:cNvPr id="5" name="Rectángulo 4">
            <a:extLst>
              <a:ext uri="{FF2B5EF4-FFF2-40B4-BE49-F238E27FC236}">
                <a16:creationId xmlns:a16="http://schemas.microsoft.com/office/drawing/2014/main" id="{E9074360-6756-488E-AA5A-9B8160C83551}"/>
              </a:ext>
            </a:extLst>
          </p:cNvPr>
          <p:cNvSpPr/>
          <p:nvPr/>
        </p:nvSpPr>
        <p:spPr>
          <a:xfrm>
            <a:off x="756339" y="2254044"/>
            <a:ext cx="7109097" cy="4247317"/>
          </a:xfrm>
          <a:prstGeom prst="rect">
            <a:avLst/>
          </a:prstGeom>
        </p:spPr>
        <p:txBody>
          <a:bodyPr wrap="square">
            <a:spAutoFit/>
          </a:bodyPr>
          <a:lstStyle/>
          <a:p>
            <a:endParaRPr lang="es-CO" altLang="es-C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altLang="es-CO" dirty="0">
                <a:latin typeface="Arial" panose="020B0604020202020204" pitchFamily="34" charset="0"/>
                <a:cs typeface="Arial" panose="020B0604020202020204" pitchFamily="34" charset="0"/>
              </a:rPr>
              <a:t>En el SENA CEET sede Colombia  hay un sistema poco eficiente para la creación y divulgación  de horarios, por esta razón se vio la necesidad de diseñar una aplicación que sea agradable y sencilla de usar para la comunidad SENA  sede Colombia.</a:t>
            </a:r>
          </a:p>
          <a:p>
            <a:r>
              <a:rPr lang="es-CO" altLang="es-CO"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CO" altLang="es-CO" dirty="0">
                <a:latin typeface="Arial" panose="020B0604020202020204" pitchFamily="34" charset="0"/>
                <a:cs typeface="Arial" panose="020B0604020202020204" pitchFamily="34" charset="0"/>
              </a:rPr>
              <a:t>Con este aplicativo web se requiere que con solo ingresar el numero de documento se puedan ver horarios, ambientes e información de instructores  o de la ficha en la que se encuentra cada aprendiz e instructor.</a:t>
            </a:r>
          </a:p>
          <a:p>
            <a:pPr marL="285750" indent="-285750">
              <a:buFont typeface="Arial" panose="020B0604020202020204" pitchFamily="34" charset="0"/>
              <a:buChar char="•"/>
            </a:pPr>
            <a:endParaRPr lang="es-CO" altLang="es-C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altLang="es-CO" dirty="0">
                <a:latin typeface="Arial" panose="020B0604020202020204" pitchFamily="34" charset="0"/>
                <a:cs typeface="Arial" panose="020B0604020202020204" pitchFamily="34" charset="0"/>
              </a:rPr>
              <a:t>Se realizara por medio de un aplicativo web con el cual el proceso sea mas ágil y seguro</a:t>
            </a:r>
          </a:p>
          <a:p>
            <a:endParaRPr lang="es-CO" altLang="es-CO" dirty="0">
              <a:latin typeface="Arial" panose="020B0604020202020204" pitchFamily="34" charset="0"/>
              <a:cs typeface="Arial" panose="020B0604020202020204" pitchFamily="34" charset="0"/>
            </a:endParaRPr>
          </a:p>
          <a:p>
            <a:endParaRPr lang="es-ES" alt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36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6"/>
            <a:ext cx="7891812" cy="15672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ES" sz="3200" u="sng" dirty="0">
                <a:effectLst>
                  <a:outerShdw blurRad="38100" dist="38100" dir="2700000" algn="tl">
                    <a:srgbClr val="000000">
                      <a:alpha val="43137"/>
                    </a:srgbClr>
                  </a:outerShdw>
                </a:effectLst>
                <a:latin typeface="Agency FB" panose="020B0503020202020204" pitchFamily="34" charset="0"/>
              </a:rPr>
              <a:t>INFORME DE LEVANTAMIENTO DE INFORMACION</a:t>
            </a:r>
            <a:r>
              <a:rPr lang="es-CO" sz="3200" b="1" dirty="0">
                <a:solidFill>
                  <a:schemeClr val="bg1"/>
                </a:solidFill>
              </a:rPr>
              <a:t>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8350082" y="5093889"/>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endParaRPr lang="es-CO" sz="2800" dirty="0">
              <a:solidFill>
                <a:schemeClr val="tx1">
                  <a:lumMod val="75000"/>
                  <a:lumOff val="25000"/>
                </a:schemeClr>
              </a:solidFill>
            </a:endParaRPr>
          </a:p>
        </p:txBody>
      </p:sp>
      <p:sp>
        <p:nvSpPr>
          <p:cNvPr id="5" name="Rectángulo 4">
            <a:extLst>
              <a:ext uri="{FF2B5EF4-FFF2-40B4-BE49-F238E27FC236}">
                <a16:creationId xmlns:a16="http://schemas.microsoft.com/office/drawing/2014/main" id="{CD94B3A5-2A86-47A1-B8B3-C6AC34E39292}"/>
              </a:ext>
            </a:extLst>
          </p:cNvPr>
          <p:cNvSpPr/>
          <p:nvPr/>
        </p:nvSpPr>
        <p:spPr>
          <a:xfrm>
            <a:off x="798393" y="2954191"/>
            <a:ext cx="5302155" cy="923330"/>
          </a:xfrm>
          <a:prstGeom prst="rect">
            <a:avLst/>
          </a:prstGeom>
        </p:spPr>
        <p:txBody>
          <a:bodyPr wrap="square">
            <a:spAutoFit/>
          </a:bodyPr>
          <a:lstStyle/>
          <a:p>
            <a:pPr>
              <a:buFont typeface="Wingdings" panose="05000000000000000000" pitchFamily="2" charset="2"/>
              <a:buChar char="Ø"/>
            </a:pPr>
            <a:r>
              <a:rPr lang="es-ES" altLang="es-CO" dirty="0">
                <a:latin typeface="Arial" panose="020B0604020202020204" pitchFamily="34" charset="0"/>
                <a:cs typeface="Arial" panose="020B0604020202020204" pitchFamily="34" charset="0"/>
              </a:rPr>
              <a:t>TECNICAS E INSTRUMENTOS</a:t>
            </a:r>
          </a:p>
          <a:p>
            <a:pPr>
              <a:buFont typeface="Wingdings" panose="05000000000000000000" pitchFamily="2" charset="2"/>
              <a:buChar char="ü"/>
            </a:pPr>
            <a:r>
              <a:rPr lang="es-ES" altLang="es-CO" dirty="0">
                <a:latin typeface="Arial" panose="020B0604020202020204" pitchFamily="34" charset="0"/>
                <a:cs typeface="Arial" panose="020B0604020202020204" pitchFamily="34" charset="0"/>
              </a:rPr>
              <a:t>Encuestas</a:t>
            </a:r>
          </a:p>
          <a:p>
            <a:pPr>
              <a:buFont typeface="Wingdings" panose="05000000000000000000" pitchFamily="2" charset="2"/>
              <a:buChar char="ü"/>
            </a:pPr>
            <a:r>
              <a:rPr lang="es-ES" altLang="es-CO" dirty="0">
                <a:latin typeface="Arial" panose="020B0604020202020204" pitchFamily="34" charset="0"/>
                <a:cs typeface="Arial" panose="020B0604020202020204" pitchFamily="34" charset="0"/>
              </a:rPr>
              <a:t>Entrevistas</a:t>
            </a:r>
          </a:p>
        </p:txBody>
      </p:sp>
    </p:spTree>
    <p:extLst>
      <p:ext uri="{BB962C8B-B14F-4D97-AF65-F5344CB8AC3E}">
        <p14:creationId xmlns:p14="http://schemas.microsoft.com/office/powerpoint/2010/main" val="384087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591494" y="511238"/>
            <a:ext cx="2274519" cy="769441"/>
          </a:xfrm>
          <a:prstGeom prst="rect">
            <a:avLst/>
          </a:prstGeom>
        </p:spPr>
        <p:txBody>
          <a:bodyPr wrap="square">
            <a:spAutoFit/>
          </a:bodyPr>
          <a:lstStyle/>
          <a:p>
            <a:pPr defTabSz="288000"/>
            <a:r>
              <a:rPr lang="es-ES" sz="4400" u="sng" dirty="0">
                <a:effectLst>
                  <a:outerShdw blurRad="38100" dist="38100" dir="2700000" algn="tl">
                    <a:srgbClr val="000000">
                      <a:alpha val="43137"/>
                    </a:srgbClr>
                  </a:outerShdw>
                </a:effectLst>
                <a:latin typeface="Agency FB" panose="020B0503020202020204" pitchFamily="34" charset="0"/>
              </a:rPr>
              <a:t>ENCUESTAS</a:t>
            </a:r>
            <a:r>
              <a:rPr lang="es-CO" b="1" dirty="0">
                <a:solidFill>
                  <a:schemeClr val="bg1"/>
                </a:solidFill>
              </a:rPr>
              <a:t> </a:t>
            </a:r>
          </a:p>
        </p:txBody>
      </p:sp>
      <p:pic>
        <p:nvPicPr>
          <p:cNvPr id="5" name="Imagen 4"/>
          <p:cNvPicPr/>
          <p:nvPr/>
        </p:nvPicPr>
        <p:blipFill rotWithShape="1">
          <a:blip r:embed="rId2">
            <a:extLst>
              <a:ext uri="{28A0092B-C50C-407E-A947-70E740481C1C}">
                <a14:useLocalDpi xmlns:a14="http://schemas.microsoft.com/office/drawing/2010/main" val="0"/>
              </a:ext>
            </a:extLst>
          </a:blip>
          <a:srcRect l="162" r="1" b="4469"/>
          <a:stretch/>
        </p:blipFill>
        <p:spPr bwMode="auto">
          <a:xfrm>
            <a:off x="1008697" y="2137092"/>
            <a:ext cx="7192328" cy="44316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554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2">
            <a:extLst>
              <a:ext uri="{28A0092B-C50C-407E-A947-70E740481C1C}">
                <a14:useLocalDpi xmlns:a14="http://schemas.microsoft.com/office/drawing/2010/main" val="0"/>
              </a:ext>
            </a:extLst>
          </a:blip>
          <a:stretch>
            <a:fillRect/>
          </a:stretch>
        </p:blipFill>
        <p:spPr>
          <a:xfrm>
            <a:off x="1871980" y="1926771"/>
            <a:ext cx="5965734" cy="4474029"/>
          </a:xfrm>
          <a:prstGeom prst="rect">
            <a:avLst/>
          </a:prstGeom>
        </p:spPr>
      </p:pic>
    </p:spTree>
    <p:extLst>
      <p:ext uri="{BB962C8B-B14F-4D97-AF65-F5344CB8AC3E}">
        <p14:creationId xmlns:p14="http://schemas.microsoft.com/office/powerpoint/2010/main" val="19595307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8217</TotalTime>
  <Words>1079</Words>
  <Application>Microsoft Office PowerPoint</Application>
  <PresentationFormat>Presentación en pantalla (4:3)</PresentationFormat>
  <Paragraphs>130</Paragraphs>
  <Slides>35</Slides>
  <Notes>12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35</vt:i4>
      </vt:variant>
    </vt:vector>
  </HeadingPairs>
  <TitlesOfParts>
    <vt:vector size="46" baseType="lpstr">
      <vt:lpstr>Agency FB</vt:lpstr>
      <vt:lpstr>Algerian</vt:lpstr>
      <vt:lpstr>Arial</vt:lpstr>
      <vt:lpstr>Arial </vt:lpstr>
      <vt:lpstr>Arial Narrow</vt:lpstr>
      <vt:lpstr>Calibri</vt:lpstr>
      <vt:lpstr>Cambria</vt:lpstr>
      <vt:lpstr>Corbel</vt:lpstr>
      <vt:lpstr>Eras Medium ITC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327</cp:revision>
  <dcterms:created xsi:type="dcterms:W3CDTF">2014-06-25T16:18:26Z</dcterms:created>
  <dcterms:modified xsi:type="dcterms:W3CDTF">2019-04-10T23:10:41Z</dcterms:modified>
</cp:coreProperties>
</file>