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notesSlides/notesSlide8.xml" ContentType="application/vnd.openxmlformats-officedocument.presentationml.notesSlide+xml"/>
  <Override PartName="/ppt/charts/chart5.xml" ContentType="application/vnd.openxmlformats-officedocument.drawingml.chart+xml"/>
  <Override PartName="/ppt/theme/themeOverride5.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handoutMasterIdLst>
    <p:handoutMasterId r:id="rId42"/>
  </p:handoutMasterIdLst>
  <p:sldIdLst>
    <p:sldId id="329" r:id="rId2"/>
    <p:sldId id="327" r:id="rId3"/>
    <p:sldId id="334" r:id="rId4"/>
    <p:sldId id="333" r:id="rId5"/>
    <p:sldId id="328" r:id="rId6"/>
    <p:sldId id="332" r:id="rId7"/>
    <p:sldId id="338" r:id="rId8"/>
    <p:sldId id="376" r:id="rId9"/>
    <p:sldId id="377" r:id="rId10"/>
    <p:sldId id="379" r:id="rId11"/>
    <p:sldId id="380" r:id="rId12"/>
    <p:sldId id="381" r:id="rId13"/>
    <p:sldId id="345" r:id="rId14"/>
    <p:sldId id="347" r:id="rId15"/>
    <p:sldId id="349" r:id="rId16"/>
    <p:sldId id="350" r:id="rId17"/>
    <p:sldId id="382" r:id="rId18"/>
    <p:sldId id="353" r:id="rId19"/>
    <p:sldId id="354" r:id="rId20"/>
    <p:sldId id="355" r:id="rId21"/>
    <p:sldId id="386" r:id="rId22"/>
    <p:sldId id="387" r:id="rId23"/>
    <p:sldId id="388" r:id="rId24"/>
    <p:sldId id="395" r:id="rId25"/>
    <p:sldId id="396" r:id="rId26"/>
    <p:sldId id="397" r:id="rId27"/>
    <p:sldId id="398" r:id="rId28"/>
    <p:sldId id="384" r:id="rId29"/>
    <p:sldId id="385" r:id="rId30"/>
    <p:sldId id="356" r:id="rId31"/>
    <p:sldId id="390" r:id="rId32"/>
    <p:sldId id="394" r:id="rId33"/>
    <p:sldId id="392" r:id="rId34"/>
    <p:sldId id="357" r:id="rId35"/>
    <p:sldId id="371" r:id="rId36"/>
    <p:sldId id="383" r:id="rId37"/>
    <p:sldId id="360" r:id="rId38"/>
    <p:sldId id="361" r:id="rId39"/>
    <p:sldId id="362" r:id="rId40"/>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A5"/>
    <a:srgbClr val="FFFFFF"/>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78" autoAdjust="0"/>
    <p:restoredTop sz="89550" autoAdjust="0"/>
  </p:normalViewPr>
  <p:slideViewPr>
    <p:cSldViewPr snapToGrid="0" snapToObjects="1">
      <p:cViewPr>
        <p:scale>
          <a:sx n="82" d="100"/>
          <a:sy n="82" d="100"/>
        </p:scale>
        <p:origin x="570" y="-330"/>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oleObject" Target="file:///C:\Users\coord.masivos4\Downloads\Copia%20de%20ENCUESTA%20APRENDICES%20SENA%20(respuestas)%20(2).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C:\Users\coord.masivos4\Downloads\Copia%20de%20ENCUESTA%20APRENDICES%20SENA%20(respuestas)%20(2).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file:///C:\Users\coord.masivos4\Downloads\Copia%20de%20ENCUESTA%20APRENDICES%20SENA%20(respuestas)%20(2).xlsx"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oleObject" Target="file:///C:\Users\coord.masivos4\Downloads\Copia%20de%20ENCUESTA%20APRENDICES%20SENA%20(respuestas)%20(2).xlsx" TargetMode="External"/><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oleObject" Target="file:///C:\Users\coord.masivos4\Downloads\Copia%20de%20ENCUESTA%20APRENDICES%20SENA%20(respuestas)%20(2).xlsx" TargetMode="External"/><Relationship Id="rId1" Type="http://schemas.openxmlformats.org/officeDocument/2006/relationships/themeOverride" Target="../theme/themeOverrid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[Copia de ENCUESTA APRENDICES SENA (respuestas) (2).xlsx]Hoja5!TablaDinámica3</c:name>
    <c:fmtId val="-1"/>
  </c:pivotSource>
  <c:chart>
    <c:title>
      <c:layout/>
      <c:overlay val="0"/>
      <c:spPr>
        <a:noFill/>
        <a:ln>
          <a:noFill/>
        </a:ln>
        <a:effectLst/>
      </c:spPr>
      <c:txPr>
        <a:bodyPr rot="0" spcFirstLastPara="1" vertOverflow="ellipsis" vert="horz" wrap="square" anchor="ctr" anchorCtr="1"/>
        <a:lstStyle/>
        <a:p>
          <a:pPr>
            <a:defRPr lang="es-ES" sz="1400" b="0" i="0" u="none" strike="noStrike" kern="1200" spc="0" baseline="0">
              <a:solidFill>
                <a:schemeClr val="tx1">
                  <a:lumMod val="65000"/>
                  <a:lumOff val="35000"/>
                </a:schemeClr>
              </a:solidFill>
              <a:latin typeface="+mn-lt"/>
              <a:ea typeface="+mn-ea"/>
              <a:cs typeface="+mn-cs"/>
            </a:defRPr>
          </a:pPr>
          <a:endParaRPr lang="es-E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bg1"/>
                  </a:solidFill>
                  <a:latin typeface="+mn-lt"/>
                  <a:ea typeface="+mn-ea"/>
                  <a:cs typeface="+mn-cs"/>
                </a:defRPr>
              </a:pPr>
              <a:endParaRPr lang="es-E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ES"/>
            </a:p>
          </c:txPr>
          <c:dLblPos val="in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ES"/>
            </a:p>
          </c:txPr>
          <c:dLblPos val="in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s-ES" sz="900" b="0" i="0" u="none" strike="noStrike" kern="1200" baseline="0">
                  <a:solidFill>
                    <a:schemeClr val="bg1"/>
                  </a:solidFill>
                  <a:latin typeface="+mn-lt"/>
                  <a:ea typeface="+mn-ea"/>
                  <a:cs typeface="+mn-cs"/>
                </a:defRPr>
              </a:pPr>
              <a:endParaRPr lang="es-ES"/>
            </a:p>
          </c:txPr>
          <c:dLblPos val="in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9"/>
        <c:spPr>
          <a:solidFill>
            <a:schemeClr val="accent1"/>
          </a:solidFill>
          <a:ln w="19050">
            <a:solidFill>
              <a:schemeClr val="lt1"/>
            </a:solidFill>
          </a:ln>
          <a:effectLst/>
        </c:spPr>
      </c:pivotFmt>
      <c:pivotFmt>
        <c:idx val="10"/>
        <c:spPr>
          <a:solidFill>
            <a:schemeClr val="accent2"/>
          </a:solidFill>
          <a:ln w="19050">
            <a:solidFill>
              <a:schemeClr val="lt1"/>
            </a:solidFill>
          </a:ln>
          <a:effectLst/>
        </c:spPr>
      </c:pivotFmt>
      <c:pivotFmt>
        <c:idx val="11"/>
        <c:spPr>
          <a:solidFill>
            <a:schemeClr val="accent3"/>
          </a:solidFill>
          <a:ln w="19050">
            <a:solidFill>
              <a:schemeClr val="lt1"/>
            </a:solidFill>
          </a:ln>
          <a:effectLst/>
        </c:spPr>
      </c:pivotFmt>
      <c:pivotFmt>
        <c:idx val="12"/>
        <c:spPr>
          <a:solidFill>
            <a:schemeClr val="accent4"/>
          </a:solidFill>
          <a:ln w="19050">
            <a:solidFill>
              <a:schemeClr val="lt1"/>
            </a:solidFill>
          </a:ln>
          <a:effectLst/>
        </c:spPr>
      </c:pivotFmt>
      <c:pivotFmt>
        <c:idx val="13"/>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s-ES" sz="900" b="0" i="0" u="none" strike="noStrike" kern="1200" baseline="0">
                  <a:solidFill>
                    <a:schemeClr val="bg1"/>
                  </a:solidFill>
                  <a:latin typeface="+mn-lt"/>
                  <a:ea typeface="+mn-ea"/>
                  <a:cs typeface="+mn-cs"/>
                </a:defRPr>
              </a:pPr>
              <a:endParaRPr lang="es-ES"/>
            </a:p>
          </c:txPr>
          <c:dLblPos val="in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4"/>
        <c:spPr>
          <a:solidFill>
            <a:schemeClr val="accent1"/>
          </a:solidFill>
          <a:ln w="19050">
            <a:solidFill>
              <a:schemeClr val="lt1"/>
            </a:solidFill>
          </a:ln>
          <a:effectLst/>
        </c:spPr>
      </c:pivotFmt>
      <c:pivotFmt>
        <c:idx val="15"/>
        <c:spPr>
          <a:solidFill>
            <a:schemeClr val="accent2"/>
          </a:solidFill>
          <a:ln w="19050">
            <a:solidFill>
              <a:schemeClr val="lt1"/>
            </a:solidFill>
          </a:ln>
          <a:effectLst/>
        </c:spPr>
      </c:pivotFmt>
      <c:pivotFmt>
        <c:idx val="16"/>
        <c:spPr>
          <a:solidFill>
            <a:schemeClr val="accent3"/>
          </a:solidFill>
          <a:ln w="19050">
            <a:solidFill>
              <a:schemeClr val="lt1"/>
            </a:solidFill>
          </a:ln>
          <a:effectLst/>
        </c:spPr>
      </c:pivotFmt>
      <c:pivotFmt>
        <c:idx val="17"/>
        <c:spPr>
          <a:solidFill>
            <a:schemeClr val="accent4"/>
          </a:solidFill>
          <a:ln w="19050">
            <a:solidFill>
              <a:schemeClr val="lt1"/>
            </a:solidFill>
          </a:ln>
          <a:effectLst/>
        </c:spPr>
      </c:pivotFmt>
    </c:pivotFmts>
    <c:plotArea>
      <c:layout>
        <c:manualLayout>
          <c:layoutTarget val="inner"/>
          <c:xMode val="edge"/>
          <c:yMode val="edge"/>
          <c:x val="0"/>
          <c:y val="0.21633380753590362"/>
          <c:w val="0.58366642943052294"/>
          <c:h val="0.41965935760014161"/>
        </c:manualLayout>
      </c:layout>
      <c:pieChart>
        <c:varyColors val="1"/>
        <c:ser>
          <c:idx val="0"/>
          <c:order val="0"/>
          <c:tx>
            <c:strRef>
              <c:f>Hoja5!$B$1</c:f>
              <c:strCache>
                <c:ptCount val="1"/>
                <c:pt idx="0">
                  <c:v>Total</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E703-4536-87AD-14287375DF90}"/>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E703-4536-87AD-14287375DF90}"/>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E703-4536-87AD-14287375DF90}"/>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E703-4536-87AD-14287375DF90}"/>
              </c:ext>
            </c:extLst>
          </c:dPt>
          <c:dLbls>
            <c:spPr>
              <a:noFill/>
              <a:ln>
                <a:noFill/>
              </a:ln>
              <a:effectLst/>
            </c:spPr>
            <c:txPr>
              <a:bodyPr rot="0" spcFirstLastPara="1" vertOverflow="ellipsis" vert="horz" wrap="square" lIns="38100" tIns="19050" rIns="38100" bIns="19050" anchor="ctr" anchorCtr="1">
                <a:spAutoFit/>
              </a:bodyPr>
              <a:lstStyle/>
              <a:p>
                <a:pPr>
                  <a:defRPr lang="es-ES" sz="900" b="0" i="0" u="none" strike="noStrike" kern="1200" baseline="0">
                    <a:solidFill>
                      <a:schemeClr val="bg1"/>
                    </a:solidFill>
                    <a:latin typeface="+mn-lt"/>
                    <a:ea typeface="+mn-ea"/>
                    <a:cs typeface="+mn-cs"/>
                  </a:defRPr>
                </a:pPr>
                <a:endParaRPr lang="es-E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Hoja5!$A$2:$A$6</c:f>
              <c:strCache>
                <c:ptCount val="4"/>
                <c:pt idx="0">
                  <c:v>30 años en adelante</c:v>
                </c:pt>
                <c:pt idx="1">
                  <c:v>Entre 15 - 20 años</c:v>
                </c:pt>
                <c:pt idx="2">
                  <c:v>Entre 21 - 25 años</c:v>
                </c:pt>
                <c:pt idx="3">
                  <c:v>Entre 26 - 30 años</c:v>
                </c:pt>
              </c:strCache>
            </c:strRef>
          </c:cat>
          <c:val>
            <c:numRef>
              <c:f>Hoja5!$B$2:$B$6</c:f>
              <c:numCache>
                <c:formatCode>0.00%</c:formatCode>
                <c:ptCount val="4"/>
                <c:pt idx="0">
                  <c:v>0.1111111111111111</c:v>
                </c:pt>
                <c:pt idx="1">
                  <c:v>0.5092592592592593</c:v>
                </c:pt>
                <c:pt idx="2">
                  <c:v>0.28240740740740738</c:v>
                </c:pt>
                <c:pt idx="3">
                  <c:v>9.7222222222222224E-2</c:v>
                </c:pt>
              </c:numCache>
            </c:numRef>
          </c:val>
          <c:extLst xmlns:c16r2="http://schemas.microsoft.com/office/drawing/2015/06/chart">
            <c:ext xmlns:c16="http://schemas.microsoft.com/office/drawing/2014/chart" uri="{C3380CC4-5D6E-409C-BE32-E72D297353CC}">
              <c16:uniqueId val="{00000008-E703-4536-87AD-14287375DF90}"/>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s-ES" sz="900" b="0" i="0" u="none" strike="noStrike" kern="1200" baseline="0">
              <a:solidFill>
                <a:schemeClr val="tx1">
                  <a:lumMod val="65000"/>
                  <a:lumOff val="35000"/>
                </a:schemeClr>
              </a:solidFill>
              <a:latin typeface="+mn-lt"/>
              <a:ea typeface="+mn-ea"/>
              <a:cs typeface="+mn-cs"/>
            </a:defRPr>
          </a:pPr>
          <a:endParaRPr lang="es-ES"/>
        </a:p>
      </c:txPr>
    </c:legend>
    <c:plotVisOnly val="1"/>
    <c:dispBlanksAs val="zero"/>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s-ES"/>
    </a:p>
  </c:txPr>
  <c:externalData r:id="rId2">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[Copia de ENCUESTA APRENDICES SENA (respuestas) (2).xlsx]Hoja5!TablaDinámica4</c:name>
    <c:fmtId val="-1"/>
  </c:pivotSource>
  <c:chart>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marker>
          <c:symbol val="none"/>
        </c:marker>
      </c:pivotFmt>
      <c:pivotFmt>
        <c:idx val="3"/>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ES"/>
            </a:p>
          </c:txPr>
          <c:showLegendKey val="1"/>
          <c:showVal val="1"/>
          <c:showCatName val="1"/>
          <c:showSerName val="1"/>
          <c:showPercent val="1"/>
          <c:showBubbleSize val="1"/>
          <c:extLst xmlns:c16r2="http://schemas.microsoft.com/office/drawing/2015/06/char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pivotFmt>
      <c:pivotFmt>
        <c:idx val="6"/>
        <c:spPr>
          <a:solidFill>
            <a:schemeClr val="accent1"/>
          </a:solidFill>
          <a:ln w="19050">
            <a:solidFill>
              <a:schemeClr val="lt1"/>
            </a:solidFill>
          </a:ln>
          <a:effectLst/>
        </c:spPr>
        <c:marker>
          <c:symbol val="none"/>
        </c:marker>
      </c:pivotFmt>
      <c:pivotFmt>
        <c:idx val="7"/>
        <c:spPr>
          <a:solidFill>
            <a:schemeClr val="accent1"/>
          </a:solidFill>
          <a:ln w="19050">
            <a:solidFill>
              <a:schemeClr val="lt1"/>
            </a:solidFill>
          </a:ln>
          <a:effectLst/>
        </c:spPr>
        <c:marker>
          <c:symbol val="none"/>
        </c:marker>
      </c:pivotFmt>
      <c:pivotFmt>
        <c:idx val="8"/>
        <c:spPr>
          <a:solidFill>
            <a:schemeClr val="accent1"/>
          </a:solidFill>
          <a:ln w="19050">
            <a:solidFill>
              <a:schemeClr val="lt1"/>
            </a:solidFill>
          </a:ln>
          <a:effectLst/>
        </c:spPr>
        <c:marker>
          <c:symbol val="none"/>
        </c:marker>
      </c:pivotFmt>
      <c:pivotFmt>
        <c:idx val="9"/>
        <c:spPr>
          <a:solidFill>
            <a:schemeClr val="accent1"/>
          </a:solidFill>
          <a:ln w="19050">
            <a:solidFill>
              <a:schemeClr val="lt1"/>
            </a:solidFill>
          </a:ln>
          <a:effectLst/>
        </c:spPr>
        <c:marker>
          <c:symbol val="none"/>
        </c:marker>
      </c:pivotFmt>
      <c:pivotFmt>
        <c:idx val="10"/>
        <c:spPr>
          <a:solidFill>
            <a:schemeClr val="accent1"/>
          </a:solidFill>
          <a:ln w="19050">
            <a:solidFill>
              <a:schemeClr val="lt1"/>
            </a:solidFill>
          </a:ln>
          <a:effectLst/>
        </c:spPr>
        <c:marker>
          <c:symbol val="none"/>
        </c:marker>
      </c:pivotFmt>
      <c:pivotFmt>
        <c:idx val="11"/>
        <c:spPr>
          <a:solidFill>
            <a:schemeClr val="accent1"/>
          </a:solidFill>
          <a:ln w="19050">
            <a:solidFill>
              <a:schemeClr val="lt1"/>
            </a:solidFill>
          </a:ln>
          <a:effectLst/>
        </c:spPr>
        <c:marker>
          <c:symbol val="none"/>
        </c:marker>
      </c:pivotFmt>
      <c:pivotFmt>
        <c:idx val="12"/>
        <c:spPr>
          <a:solidFill>
            <a:schemeClr val="accent1"/>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E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3"/>
        <c:spPr>
          <a:solidFill>
            <a:schemeClr val="accent2"/>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E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4"/>
        <c:spPr>
          <a:solidFill>
            <a:schemeClr val="accent3"/>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E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5"/>
        <c:spPr>
          <a:solidFill>
            <a:schemeClr val="accent4"/>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E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E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E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E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E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s-ES" sz="900" b="0" i="0" u="none" strike="noStrike" kern="1200" baseline="0">
                  <a:solidFill>
                    <a:schemeClr val="bg1"/>
                  </a:solidFill>
                  <a:latin typeface="+mn-lt"/>
                  <a:ea typeface="+mn-ea"/>
                  <a:cs typeface="+mn-cs"/>
                </a:defRPr>
              </a:pPr>
              <a:endParaRPr lang="es-E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1"/>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s-ES" sz="900" b="0" i="0" u="none" strike="noStrike" kern="1200" baseline="0">
                  <a:solidFill>
                    <a:schemeClr val="bg1"/>
                  </a:solidFill>
                  <a:latin typeface="+mn-lt"/>
                  <a:ea typeface="+mn-ea"/>
                  <a:cs typeface="+mn-cs"/>
                </a:defRPr>
              </a:pPr>
              <a:endParaRPr lang="es-E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2"/>
        <c:spPr>
          <a:solidFill>
            <a:schemeClr val="accent3"/>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s-ES" sz="900" b="0" i="0" u="none" strike="noStrike" kern="1200" baseline="0">
                  <a:solidFill>
                    <a:schemeClr val="bg1"/>
                  </a:solidFill>
                  <a:latin typeface="+mn-lt"/>
                  <a:ea typeface="+mn-ea"/>
                  <a:cs typeface="+mn-cs"/>
                </a:defRPr>
              </a:pPr>
              <a:endParaRPr lang="es-E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3"/>
        <c:spPr>
          <a:solidFill>
            <a:schemeClr val="accent4"/>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s-ES" sz="900" b="0" i="0" u="none" strike="noStrike" kern="1200" baseline="0">
                  <a:solidFill>
                    <a:schemeClr val="bg1"/>
                  </a:solidFill>
                  <a:latin typeface="+mn-lt"/>
                  <a:ea typeface="+mn-ea"/>
                  <a:cs typeface="+mn-cs"/>
                </a:defRPr>
              </a:pPr>
              <a:endParaRPr lang="es-E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s-ES" sz="900" b="0" i="0" u="none" strike="noStrike" kern="1200" baseline="0">
                  <a:solidFill>
                    <a:schemeClr val="bg1"/>
                  </a:solidFill>
                  <a:latin typeface="+mn-lt"/>
                  <a:ea typeface="+mn-ea"/>
                  <a:cs typeface="+mn-cs"/>
                </a:defRPr>
              </a:pPr>
              <a:endParaRPr lang="es-E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5"/>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s-ES" sz="900" b="0" i="0" u="none" strike="noStrike" kern="1200" baseline="0">
                  <a:solidFill>
                    <a:schemeClr val="bg1"/>
                  </a:solidFill>
                  <a:latin typeface="+mn-lt"/>
                  <a:ea typeface="+mn-ea"/>
                  <a:cs typeface="+mn-cs"/>
                </a:defRPr>
              </a:pPr>
              <a:endParaRPr lang="es-E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6"/>
        <c:spPr>
          <a:solidFill>
            <a:schemeClr val="accent3"/>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s-ES" sz="900" b="0" i="0" u="none" strike="noStrike" kern="1200" baseline="0">
                  <a:solidFill>
                    <a:schemeClr val="bg1"/>
                  </a:solidFill>
                  <a:latin typeface="+mn-lt"/>
                  <a:ea typeface="+mn-ea"/>
                  <a:cs typeface="+mn-cs"/>
                </a:defRPr>
              </a:pPr>
              <a:endParaRPr lang="es-E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7"/>
        <c:spPr>
          <a:solidFill>
            <a:schemeClr val="accent4"/>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s-ES" sz="900" b="0" i="0" u="none" strike="noStrike" kern="1200" baseline="0">
                  <a:solidFill>
                    <a:schemeClr val="bg1"/>
                  </a:solidFill>
                  <a:latin typeface="+mn-lt"/>
                  <a:ea typeface="+mn-ea"/>
                  <a:cs typeface="+mn-cs"/>
                </a:defRPr>
              </a:pPr>
              <a:endParaRPr lang="es-E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s>
    <c:plotArea>
      <c:layout/>
      <c:barChart>
        <c:barDir val="col"/>
        <c:grouping val="percentStacked"/>
        <c:varyColors val="0"/>
        <c:ser>
          <c:idx val="0"/>
          <c:order val="0"/>
          <c:tx>
            <c:strRef>
              <c:f>Hoja5!$B$11:$B$12</c:f>
              <c:strCache>
                <c:ptCount val="1"/>
                <c:pt idx="0">
                  <c:v>30 años en adelante</c:v>
                </c:pt>
              </c:strCache>
            </c:strRef>
          </c:tx>
          <c:spPr>
            <a:solidFill>
              <a:schemeClr val="accent1"/>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s-ES" sz="900" b="0" i="0" u="none" strike="noStrike" kern="1200" baseline="0">
                    <a:solidFill>
                      <a:schemeClr val="bg1"/>
                    </a:solidFill>
                    <a:latin typeface="+mn-lt"/>
                    <a:ea typeface="+mn-ea"/>
                    <a:cs typeface="+mn-cs"/>
                  </a:defRPr>
                </a:pPr>
                <a:endParaRPr lang="es-E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Hoja5!$A$13:$A$16</c:f>
              <c:strCache>
                <c:ptCount val="3"/>
                <c:pt idx="0">
                  <c:v>Aprendiz</c:v>
                </c:pt>
                <c:pt idx="1">
                  <c:v>Instructor</c:v>
                </c:pt>
                <c:pt idx="2">
                  <c:v>Psicologa Bienestar</c:v>
                </c:pt>
              </c:strCache>
            </c:strRef>
          </c:cat>
          <c:val>
            <c:numRef>
              <c:f>Hoja5!$B$13:$B$16</c:f>
              <c:numCache>
                <c:formatCode>0.00%</c:formatCode>
                <c:ptCount val="3"/>
                <c:pt idx="0">
                  <c:v>7.870370370370372E-2</c:v>
                </c:pt>
                <c:pt idx="1">
                  <c:v>3.2407407407407413E-2</c:v>
                </c:pt>
                <c:pt idx="2">
                  <c:v>0</c:v>
                </c:pt>
              </c:numCache>
            </c:numRef>
          </c:val>
          <c:extLst xmlns:c16r2="http://schemas.microsoft.com/office/drawing/2015/06/chart">
            <c:ext xmlns:c16="http://schemas.microsoft.com/office/drawing/2014/chart" uri="{C3380CC4-5D6E-409C-BE32-E72D297353CC}">
              <c16:uniqueId val="{00000000-4835-494F-B05A-650A98734C97}"/>
            </c:ext>
          </c:extLst>
        </c:ser>
        <c:ser>
          <c:idx val="1"/>
          <c:order val="1"/>
          <c:tx>
            <c:strRef>
              <c:f>Hoja5!$C$11:$C$12</c:f>
              <c:strCache>
                <c:ptCount val="1"/>
                <c:pt idx="0">
                  <c:v>Entre 15 - 20 años</c:v>
                </c:pt>
              </c:strCache>
            </c:strRef>
          </c:tx>
          <c:spPr>
            <a:solidFill>
              <a:schemeClr val="accent2"/>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s-ES" sz="900" b="0" i="0" u="none" strike="noStrike" kern="1200" baseline="0">
                    <a:solidFill>
                      <a:schemeClr val="bg1"/>
                    </a:solidFill>
                    <a:latin typeface="+mn-lt"/>
                    <a:ea typeface="+mn-ea"/>
                    <a:cs typeface="+mn-cs"/>
                  </a:defRPr>
                </a:pPr>
                <a:endParaRPr lang="es-E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Hoja5!$A$13:$A$16</c:f>
              <c:strCache>
                <c:ptCount val="3"/>
                <c:pt idx="0">
                  <c:v>Aprendiz</c:v>
                </c:pt>
                <c:pt idx="1">
                  <c:v>Instructor</c:v>
                </c:pt>
                <c:pt idx="2">
                  <c:v>Psicologa Bienestar</c:v>
                </c:pt>
              </c:strCache>
            </c:strRef>
          </c:cat>
          <c:val>
            <c:numRef>
              <c:f>Hoja5!$C$13:$C$16</c:f>
              <c:numCache>
                <c:formatCode>0.00%</c:formatCode>
                <c:ptCount val="3"/>
                <c:pt idx="0">
                  <c:v>0.5092592592592593</c:v>
                </c:pt>
                <c:pt idx="1">
                  <c:v>0</c:v>
                </c:pt>
                <c:pt idx="2">
                  <c:v>0</c:v>
                </c:pt>
              </c:numCache>
            </c:numRef>
          </c:val>
          <c:extLst xmlns:c16r2="http://schemas.microsoft.com/office/drawing/2015/06/chart">
            <c:ext xmlns:c16="http://schemas.microsoft.com/office/drawing/2014/chart" uri="{C3380CC4-5D6E-409C-BE32-E72D297353CC}">
              <c16:uniqueId val="{00000001-4835-494F-B05A-650A98734C97}"/>
            </c:ext>
          </c:extLst>
        </c:ser>
        <c:ser>
          <c:idx val="2"/>
          <c:order val="2"/>
          <c:tx>
            <c:strRef>
              <c:f>Hoja5!$D$11:$D$12</c:f>
              <c:strCache>
                <c:ptCount val="1"/>
                <c:pt idx="0">
                  <c:v>Entre 21 - 25 años</c:v>
                </c:pt>
              </c:strCache>
            </c:strRef>
          </c:tx>
          <c:spPr>
            <a:solidFill>
              <a:schemeClr val="accent3"/>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s-ES" sz="900" b="0" i="0" u="none" strike="noStrike" kern="1200" baseline="0">
                    <a:solidFill>
                      <a:schemeClr val="bg1"/>
                    </a:solidFill>
                    <a:latin typeface="+mn-lt"/>
                    <a:ea typeface="+mn-ea"/>
                    <a:cs typeface="+mn-cs"/>
                  </a:defRPr>
                </a:pPr>
                <a:endParaRPr lang="es-E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Hoja5!$A$13:$A$16</c:f>
              <c:strCache>
                <c:ptCount val="3"/>
                <c:pt idx="0">
                  <c:v>Aprendiz</c:v>
                </c:pt>
                <c:pt idx="1">
                  <c:v>Instructor</c:v>
                </c:pt>
                <c:pt idx="2">
                  <c:v>Psicologa Bienestar</c:v>
                </c:pt>
              </c:strCache>
            </c:strRef>
          </c:cat>
          <c:val>
            <c:numRef>
              <c:f>Hoja5!$D$13:$D$16</c:f>
              <c:numCache>
                <c:formatCode>0.00%</c:formatCode>
                <c:ptCount val="3"/>
                <c:pt idx="0">
                  <c:v>0.28240740740740738</c:v>
                </c:pt>
                <c:pt idx="1">
                  <c:v>0</c:v>
                </c:pt>
                <c:pt idx="2">
                  <c:v>0</c:v>
                </c:pt>
              </c:numCache>
            </c:numRef>
          </c:val>
          <c:extLst xmlns:c16r2="http://schemas.microsoft.com/office/drawing/2015/06/chart">
            <c:ext xmlns:c16="http://schemas.microsoft.com/office/drawing/2014/chart" uri="{C3380CC4-5D6E-409C-BE32-E72D297353CC}">
              <c16:uniqueId val="{00000002-4835-494F-B05A-650A98734C97}"/>
            </c:ext>
          </c:extLst>
        </c:ser>
        <c:ser>
          <c:idx val="3"/>
          <c:order val="3"/>
          <c:tx>
            <c:strRef>
              <c:f>Hoja5!$E$11:$E$12</c:f>
              <c:strCache>
                <c:ptCount val="1"/>
                <c:pt idx="0">
                  <c:v>Entre 26 - 30 años</c:v>
                </c:pt>
              </c:strCache>
            </c:strRef>
          </c:tx>
          <c:spPr>
            <a:solidFill>
              <a:schemeClr val="accent4"/>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s-ES" sz="900" b="0" i="0" u="none" strike="noStrike" kern="1200" baseline="0">
                    <a:solidFill>
                      <a:schemeClr val="bg1"/>
                    </a:solidFill>
                    <a:latin typeface="+mn-lt"/>
                    <a:ea typeface="+mn-ea"/>
                    <a:cs typeface="+mn-cs"/>
                  </a:defRPr>
                </a:pPr>
                <a:endParaRPr lang="es-E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Hoja5!$A$13:$A$16</c:f>
              <c:strCache>
                <c:ptCount val="3"/>
                <c:pt idx="0">
                  <c:v>Aprendiz</c:v>
                </c:pt>
                <c:pt idx="1">
                  <c:v>Instructor</c:v>
                </c:pt>
                <c:pt idx="2">
                  <c:v>Psicologa Bienestar</c:v>
                </c:pt>
              </c:strCache>
            </c:strRef>
          </c:cat>
          <c:val>
            <c:numRef>
              <c:f>Hoja5!$E$13:$E$16</c:f>
              <c:numCache>
                <c:formatCode>0.00%</c:formatCode>
                <c:ptCount val="3"/>
                <c:pt idx="0">
                  <c:v>8.7962962962962993E-2</c:v>
                </c:pt>
                <c:pt idx="1">
                  <c:v>4.6296296296296302E-3</c:v>
                </c:pt>
                <c:pt idx="2">
                  <c:v>4.6296296296296302E-3</c:v>
                </c:pt>
              </c:numCache>
            </c:numRef>
          </c:val>
          <c:extLst xmlns:c16r2="http://schemas.microsoft.com/office/drawing/2015/06/chart">
            <c:ext xmlns:c16="http://schemas.microsoft.com/office/drawing/2014/chart" uri="{C3380CC4-5D6E-409C-BE32-E72D297353CC}">
              <c16:uniqueId val="{00000003-4835-494F-B05A-650A98734C97}"/>
            </c:ext>
          </c:extLst>
        </c:ser>
        <c:dLbls>
          <c:showLegendKey val="0"/>
          <c:showVal val="0"/>
          <c:showCatName val="0"/>
          <c:showSerName val="0"/>
          <c:showPercent val="0"/>
          <c:showBubbleSize val="0"/>
        </c:dLbls>
        <c:gapWidth val="150"/>
        <c:overlap val="100"/>
        <c:axId val="-55317328"/>
        <c:axId val="-55318960"/>
      </c:barChart>
      <c:catAx>
        <c:axId val="-5531732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s-ES" sz="900" b="0" i="0" u="none" strike="noStrike" kern="1200" baseline="0">
                <a:solidFill>
                  <a:schemeClr val="tx1">
                    <a:lumMod val="65000"/>
                    <a:lumOff val="35000"/>
                  </a:schemeClr>
                </a:solidFill>
                <a:latin typeface="+mn-lt"/>
                <a:ea typeface="+mn-ea"/>
                <a:cs typeface="+mn-cs"/>
              </a:defRPr>
            </a:pPr>
            <a:endParaRPr lang="es-ES"/>
          </a:p>
        </c:txPr>
        <c:crossAx val="-55318960"/>
        <c:crosses val="autoZero"/>
        <c:auto val="1"/>
        <c:lblAlgn val="ctr"/>
        <c:lblOffset val="100"/>
        <c:noMultiLvlLbl val="0"/>
      </c:catAx>
      <c:valAx>
        <c:axId val="-5531896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lang="es-ES" sz="900" b="0" i="0" u="none" strike="noStrike" kern="1200" baseline="0">
                <a:solidFill>
                  <a:schemeClr val="tx1">
                    <a:lumMod val="65000"/>
                    <a:lumOff val="35000"/>
                  </a:schemeClr>
                </a:solidFill>
                <a:latin typeface="+mn-lt"/>
                <a:ea typeface="+mn-ea"/>
                <a:cs typeface="+mn-cs"/>
              </a:defRPr>
            </a:pPr>
            <a:endParaRPr lang="es-ES"/>
          </a:p>
        </c:txPr>
        <c:crossAx val="-55317328"/>
        <c:crosses val="autoZero"/>
        <c:crossBetween val="between"/>
      </c:valAx>
      <c:spPr>
        <a:noFill/>
        <a:ln>
          <a:noFill/>
        </a:ln>
        <a:effectLst/>
      </c:spPr>
    </c:plotArea>
    <c:legend>
      <c:legendPos val="r"/>
      <c:layout>
        <c:manualLayout>
          <c:xMode val="edge"/>
          <c:yMode val="edge"/>
          <c:x val="0.78425563693057576"/>
          <c:y val="0.35219805632404078"/>
          <c:w val="0.20243321498290268"/>
          <c:h val="0.45055855855855859"/>
        </c:manualLayout>
      </c:layout>
      <c:overlay val="0"/>
      <c:spPr>
        <a:noFill/>
        <a:ln>
          <a:noFill/>
        </a:ln>
        <a:effectLst/>
      </c:spPr>
      <c:txPr>
        <a:bodyPr rot="0" spcFirstLastPara="1" vertOverflow="ellipsis" vert="horz" wrap="square" anchor="ctr" anchorCtr="1"/>
        <a:lstStyle/>
        <a:p>
          <a:pPr>
            <a:defRPr lang="es-ES" sz="900" b="0" i="0" u="none" strike="noStrike" kern="1200" baseline="0">
              <a:solidFill>
                <a:schemeClr val="tx1">
                  <a:lumMod val="65000"/>
                  <a:lumOff val="35000"/>
                </a:schemeClr>
              </a:solidFill>
              <a:latin typeface="+mn-lt"/>
              <a:ea typeface="+mn-ea"/>
              <a:cs typeface="+mn-cs"/>
            </a:defRPr>
          </a:pPr>
          <a:endParaRPr lang="es-E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s-ES"/>
    </a:p>
  </c:txPr>
  <c:externalData r:id="rId2">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[Copia de ENCUESTA APRENDICES SENA (respuestas) (2).xlsx]Hoja4!Tabla dinámica3</c:name>
    <c:fmtId val="-1"/>
  </c:pivotSource>
  <c:chart>
    <c:autoTitleDeleted val="0"/>
    <c:pivotFmts>
      <c:pivotFmt>
        <c:idx val="0"/>
        <c:marker>
          <c:symbol val="none"/>
        </c:marker>
        <c:dLbl>
          <c:idx val="0"/>
          <c:spPr/>
          <c:txPr>
            <a:bodyPr/>
            <a:lstStyle/>
            <a:p>
              <a:pPr>
                <a:defRPr b="0" i="0" baseline="0">
                  <a:solidFill>
                    <a:srgbClr val="C00000"/>
                  </a:solidFill>
                </a:defRPr>
              </a:pPr>
              <a:endParaRPr lang="es-E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marker>
          <c:symbol val="none"/>
        </c:marker>
      </c:pivotFmt>
      <c:pivotFmt>
        <c:idx val="2"/>
        <c:marker>
          <c:symbol val="none"/>
        </c:marker>
      </c:pivotFmt>
      <c:pivotFmt>
        <c:idx val="3"/>
        <c:marker>
          <c:symbol val="none"/>
        </c:marker>
        <c:dLbl>
          <c:idx val="0"/>
          <c:spPr/>
          <c:txPr>
            <a:bodyPr/>
            <a:lstStyle/>
            <a:p>
              <a:pPr>
                <a:defRPr b="0" i="0" baseline="0">
                  <a:solidFill>
                    <a:srgbClr val="C00000"/>
                  </a:solidFill>
                </a:defRPr>
              </a:pPr>
              <a:endParaRPr lang="es-E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marker>
          <c:symbol val="none"/>
        </c:marker>
      </c:pivotFmt>
      <c:pivotFmt>
        <c:idx val="5"/>
        <c:marker>
          <c:symbol val="none"/>
        </c:marker>
      </c:pivotFmt>
    </c:pivotFmts>
    <c:plotArea>
      <c:layout/>
      <c:areaChart>
        <c:grouping val="standard"/>
        <c:varyColors val="0"/>
        <c:ser>
          <c:idx val="0"/>
          <c:order val="0"/>
          <c:tx>
            <c:strRef>
              <c:f>Hoja4!$B$18:$B$19</c:f>
              <c:strCache>
                <c:ptCount val="1"/>
                <c:pt idx="0">
                  <c:v>Centro de Electricidad, Electrónica y Telecomunicaciones</c:v>
                </c:pt>
              </c:strCache>
            </c:strRef>
          </c:tx>
          <c:dLbls>
            <c:spPr>
              <a:noFill/>
              <a:ln>
                <a:noFill/>
              </a:ln>
              <a:effectLst/>
            </c:spPr>
            <c:txPr>
              <a:bodyPr/>
              <a:lstStyle/>
              <a:p>
                <a:pPr>
                  <a:defRPr b="0" i="0" baseline="0">
                    <a:solidFill>
                      <a:srgbClr val="C00000"/>
                    </a:solidFill>
                  </a:defRPr>
                </a:pPr>
                <a:endParaRPr lang="es-E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multiLvlStrRef>
              <c:f>Hoja4!$A$20:$A$30</c:f>
              <c:multiLvlStrCache>
                <c:ptCount val="7"/>
                <c:lvl>
                  <c:pt idx="0">
                    <c:v>Colombia</c:v>
                  </c:pt>
                  <c:pt idx="1">
                    <c:v>Complejo Sur</c:v>
                  </c:pt>
                  <c:pt idx="2">
                    <c:v>Otro</c:v>
                  </c:pt>
                  <c:pt idx="3">
                    <c:v>Servicios Financieros</c:v>
                  </c:pt>
                  <c:pt idx="4">
                    <c:v>Colombia</c:v>
                  </c:pt>
                  <c:pt idx="5">
                    <c:v>Ricaurte</c:v>
                  </c:pt>
                  <c:pt idx="6">
                    <c:v>Colombia</c:v>
                  </c:pt>
                </c:lvl>
                <c:lvl>
                  <c:pt idx="0">
                    <c:v>Aprendiz</c:v>
                  </c:pt>
                  <c:pt idx="4">
                    <c:v>Instructor</c:v>
                  </c:pt>
                  <c:pt idx="6">
                    <c:v>Psicologa Bienestar</c:v>
                  </c:pt>
                </c:lvl>
              </c:multiLvlStrCache>
            </c:multiLvlStrRef>
          </c:cat>
          <c:val>
            <c:numRef>
              <c:f>Hoja4!$B$20:$B$30</c:f>
              <c:numCache>
                <c:formatCode>0.00%</c:formatCode>
                <c:ptCount val="7"/>
                <c:pt idx="0">
                  <c:v>0.92129629629629639</c:v>
                </c:pt>
                <c:pt idx="1">
                  <c:v>2.3148148148148147E-2</c:v>
                </c:pt>
                <c:pt idx="2">
                  <c:v>0</c:v>
                </c:pt>
                <c:pt idx="3">
                  <c:v>0</c:v>
                </c:pt>
                <c:pt idx="4">
                  <c:v>3.2407407407407413E-2</c:v>
                </c:pt>
                <c:pt idx="5">
                  <c:v>4.6296296296296302E-3</c:v>
                </c:pt>
                <c:pt idx="6">
                  <c:v>4.6296296296296302E-3</c:v>
                </c:pt>
              </c:numCache>
            </c:numRef>
          </c:val>
          <c:extLst xmlns:c16r2="http://schemas.microsoft.com/office/drawing/2015/06/chart">
            <c:ext xmlns:c16="http://schemas.microsoft.com/office/drawing/2014/chart" uri="{C3380CC4-5D6E-409C-BE32-E72D297353CC}">
              <c16:uniqueId val="{00000000-8885-4FAC-B66A-9D17B94DEA83}"/>
            </c:ext>
          </c:extLst>
        </c:ser>
        <c:ser>
          <c:idx val="1"/>
          <c:order val="1"/>
          <c:tx>
            <c:strRef>
              <c:f>Hoja4!$C$18:$C$19</c:f>
              <c:strCache>
                <c:ptCount val="1"/>
                <c:pt idx="0">
                  <c:v>Centro de Servicios Financieros</c:v>
                </c:pt>
              </c:strCache>
            </c:strRef>
          </c:tx>
          <c:cat>
            <c:multiLvlStrRef>
              <c:f>Hoja4!$A$20:$A$30</c:f>
              <c:multiLvlStrCache>
                <c:ptCount val="7"/>
                <c:lvl>
                  <c:pt idx="0">
                    <c:v>Colombia</c:v>
                  </c:pt>
                  <c:pt idx="1">
                    <c:v>Complejo Sur</c:v>
                  </c:pt>
                  <c:pt idx="2">
                    <c:v>Otro</c:v>
                  </c:pt>
                  <c:pt idx="3">
                    <c:v>Servicios Financieros</c:v>
                  </c:pt>
                  <c:pt idx="4">
                    <c:v>Colombia</c:v>
                  </c:pt>
                  <c:pt idx="5">
                    <c:v>Ricaurte</c:v>
                  </c:pt>
                  <c:pt idx="6">
                    <c:v>Colombia</c:v>
                  </c:pt>
                </c:lvl>
                <c:lvl>
                  <c:pt idx="0">
                    <c:v>Aprendiz</c:v>
                  </c:pt>
                  <c:pt idx="4">
                    <c:v>Instructor</c:v>
                  </c:pt>
                  <c:pt idx="6">
                    <c:v>Psicologa Bienestar</c:v>
                  </c:pt>
                </c:lvl>
              </c:multiLvlStrCache>
            </c:multiLvlStrRef>
          </c:cat>
          <c:val>
            <c:numRef>
              <c:f>Hoja4!$C$20:$C$30</c:f>
              <c:numCache>
                <c:formatCode>0.00%</c:formatCode>
                <c:ptCount val="7"/>
                <c:pt idx="0">
                  <c:v>0</c:v>
                </c:pt>
                <c:pt idx="1">
                  <c:v>0</c:v>
                </c:pt>
                <c:pt idx="2">
                  <c:v>4.6296296296296302E-3</c:v>
                </c:pt>
                <c:pt idx="3">
                  <c:v>4.6296296296296302E-3</c:v>
                </c:pt>
                <c:pt idx="4">
                  <c:v>0</c:v>
                </c:pt>
                <c:pt idx="5">
                  <c:v>0</c:v>
                </c:pt>
                <c:pt idx="6">
                  <c:v>0</c:v>
                </c:pt>
              </c:numCache>
            </c:numRef>
          </c:val>
          <c:extLst xmlns:c16r2="http://schemas.microsoft.com/office/drawing/2015/06/chart">
            <c:ext xmlns:c16="http://schemas.microsoft.com/office/drawing/2014/chart" uri="{C3380CC4-5D6E-409C-BE32-E72D297353CC}">
              <c16:uniqueId val="{00000001-8885-4FAC-B66A-9D17B94DEA83}"/>
            </c:ext>
          </c:extLst>
        </c:ser>
        <c:ser>
          <c:idx val="2"/>
          <c:order val="2"/>
          <c:tx>
            <c:strRef>
              <c:f>Hoja4!$D$18:$D$19</c:f>
              <c:strCache>
                <c:ptCount val="1"/>
                <c:pt idx="0">
                  <c:v>Otro</c:v>
                </c:pt>
              </c:strCache>
            </c:strRef>
          </c:tx>
          <c:cat>
            <c:multiLvlStrRef>
              <c:f>Hoja4!$A$20:$A$30</c:f>
              <c:multiLvlStrCache>
                <c:ptCount val="7"/>
                <c:lvl>
                  <c:pt idx="0">
                    <c:v>Colombia</c:v>
                  </c:pt>
                  <c:pt idx="1">
                    <c:v>Complejo Sur</c:v>
                  </c:pt>
                  <c:pt idx="2">
                    <c:v>Otro</c:v>
                  </c:pt>
                  <c:pt idx="3">
                    <c:v>Servicios Financieros</c:v>
                  </c:pt>
                  <c:pt idx="4">
                    <c:v>Colombia</c:v>
                  </c:pt>
                  <c:pt idx="5">
                    <c:v>Ricaurte</c:v>
                  </c:pt>
                  <c:pt idx="6">
                    <c:v>Colombia</c:v>
                  </c:pt>
                </c:lvl>
                <c:lvl>
                  <c:pt idx="0">
                    <c:v>Aprendiz</c:v>
                  </c:pt>
                  <c:pt idx="4">
                    <c:v>Instructor</c:v>
                  </c:pt>
                  <c:pt idx="6">
                    <c:v>Psicologa Bienestar</c:v>
                  </c:pt>
                </c:lvl>
              </c:multiLvlStrCache>
            </c:multiLvlStrRef>
          </c:cat>
          <c:val>
            <c:numRef>
              <c:f>Hoja4!$D$20:$D$30</c:f>
              <c:numCache>
                <c:formatCode>0.00%</c:formatCode>
                <c:ptCount val="7"/>
                <c:pt idx="0">
                  <c:v>0</c:v>
                </c:pt>
                <c:pt idx="1">
                  <c:v>0</c:v>
                </c:pt>
                <c:pt idx="2">
                  <c:v>4.6296296296296302E-3</c:v>
                </c:pt>
                <c:pt idx="3">
                  <c:v>0</c:v>
                </c:pt>
                <c:pt idx="4">
                  <c:v>0</c:v>
                </c:pt>
                <c:pt idx="5">
                  <c:v>0</c:v>
                </c:pt>
                <c:pt idx="6">
                  <c:v>0</c:v>
                </c:pt>
              </c:numCache>
            </c:numRef>
          </c:val>
          <c:extLst xmlns:c16r2="http://schemas.microsoft.com/office/drawing/2015/06/chart">
            <c:ext xmlns:c16="http://schemas.microsoft.com/office/drawing/2014/chart" uri="{C3380CC4-5D6E-409C-BE32-E72D297353CC}">
              <c16:uniqueId val="{00000002-8885-4FAC-B66A-9D17B94DEA83}"/>
            </c:ext>
          </c:extLst>
        </c:ser>
        <c:dLbls>
          <c:showLegendKey val="0"/>
          <c:showVal val="0"/>
          <c:showCatName val="0"/>
          <c:showSerName val="0"/>
          <c:showPercent val="0"/>
          <c:showBubbleSize val="0"/>
        </c:dLbls>
        <c:axId val="-83947232"/>
        <c:axId val="-83941248"/>
      </c:areaChart>
      <c:catAx>
        <c:axId val="-83947232"/>
        <c:scaling>
          <c:orientation val="minMax"/>
        </c:scaling>
        <c:delete val="0"/>
        <c:axPos val="b"/>
        <c:numFmt formatCode="General" sourceLinked="0"/>
        <c:majorTickMark val="out"/>
        <c:minorTickMark val="none"/>
        <c:tickLblPos val="nextTo"/>
        <c:crossAx val="-83941248"/>
        <c:crosses val="autoZero"/>
        <c:auto val="1"/>
        <c:lblAlgn val="ctr"/>
        <c:lblOffset val="100"/>
        <c:noMultiLvlLbl val="0"/>
      </c:catAx>
      <c:valAx>
        <c:axId val="-83941248"/>
        <c:scaling>
          <c:orientation val="minMax"/>
        </c:scaling>
        <c:delete val="0"/>
        <c:axPos val="l"/>
        <c:majorGridlines/>
        <c:numFmt formatCode="0.00%" sourceLinked="1"/>
        <c:majorTickMark val="out"/>
        <c:minorTickMark val="none"/>
        <c:tickLblPos val="nextTo"/>
        <c:crossAx val="-83947232"/>
        <c:crosses val="autoZero"/>
        <c:crossBetween val="midCat"/>
      </c:valAx>
    </c:plotArea>
    <c:legend>
      <c:legendPos val="r"/>
      <c:layout/>
      <c:overlay val="0"/>
    </c:legend>
    <c:plotVisOnly val="1"/>
    <c:dispBlanksAs val="gap"/>
    <c:showDLblsOverMax val="0"/>
  </c:chart>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[Copia de ENCUESTA APRENDICES SENA (respuestas) (2).xlsx]Hoja1!TablaDinámica6</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lang="es-ES" sz="900" b="0" i="0" u="none" strike="noStrike" kern="1200" baseline="0">
                  <a:solidFill>
                    <a:schemeClr val="tx1">
                      <a:lumMod val="75000"/>
                      <a:lumOff val="25000"/>
                    </a:schemeClr>
                  </a:solidFill>
                  <a:latin typeface="+mn-lt"/>
                  <a:ea typeface="+mn-ea"/>
                  <a:cs typeface="+mn-cs"/>
                </a:defRPr>
              </a:pPr>
              <a:endParaRPr lang="es-E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0"/>
        <c:spPr>
          <a:solidFill>
            <a:schemeClr val="accent2"/>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lang="es-ES" sz="900" b="0" i="0" u="none" strike="noStrike" kern="1200" baseline="0">
                  <a:solidFill>
                    <a:schemeClr val="tx1">
                      <a:lumMod val="75000"/>
                      <a:lumOff val="25000"/>
                    </a:schemeClr>
                  </a:solidFill>
                  <a:latin typeface="+mn-lt"/>
                  <a:ea typeface="+mn-ea"/>
                  <a:cs typeface="+mn-cs"/>
                </a:defRPr>
              </a:pPr>
              <a:endParaRPr lang="es-E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1"/>
        <c:spPr>
          <a:solidFill>
            <a:schemeClr val="accent3"/>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lang="es-ES" sz="900" b="0" i="0" u="none" strike="noStrike" kern="1200" baseline="0">
                  <a:solidFill>
                    <a:schemeClr val="tx1">
                      <a:lumMod val="75000"/>
                      <a:lumOff val="25000"/>
                    </a:schemeClr>
                  </a:solidFill>
                  <a:latin typeface="+mn-lt"/>
                  <a:ea typeface="+mn-ea"/>
                  <a:cs typeface="+mn-cs"/>
                </a:defRPr>
              </a:pPr>
              <a:endParaRPr lang="es-E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2"/>
        <c:spPr>
          <a:solidFill>
            <a:schemeClr val="accent4"/>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lang="es-ES" sz="900" b="0" i="0" u="none" strike="noStrike" kern="1200" baseline="0">
                  <a:solidFill>
                    <a:schemeClr val="tx1">
                      <a:lumMod val="75000"/>
                      <a:lumOff val="25000"/>
                    </a:schemeClr>
                  </a:solidFill>
                  <a:latin typeface="+mn-lt"/>
                  <a:ea typeface="+mn-ea"/>
                  <a:cs typeface="+mn-cs"/>
                </a:defRPr>
              </a:pPr>
              <a:endParaRPr lang="es-E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lang="es-ES" sz="900" b="0" i="0" u="none" strike="noStrike" kern="1200" baseline="0">
                  <a:solidFill>
                    <a:schemeClr val="tx1">
                      <a:lumMod val="75000"/>
                      <a:lumOff val="25000"/>
                    </a:schemeClr>
                  </a:solidFill>
                  <a:latin typeface="+mn-lt"/>
                  <a:ea typeface="+mn-ea"/>
                  <a:cs typeface="+mn-cs"/>
                </a:defRPr>
              </a:pPr>
              <a:endParaRPr lang="es-E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4"/>
        <c:spPr>
          <a:solidFill>
            <a:schemeClr val="accent2"/>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lang="es-ES" sz="900" b="0" i="0" u="none" strike="noStrike" kern="1200" baseline="0">
                  <a:solidFill>
                    <a:schemeClr val="tx1">
                      <a:lumMod val="75000"/>
                      <a:lumOff val="25000"/>
                    </a:schemeClr>
                  </a:solidFill>
                  <a:latin typeface="+mn-lt"/>
                  <a:ea typeface="+mn-ea"/>
                  <a:cs typeface="+mn-cs"/>
                </a:defRPr>
              </a:pPr>
              <a:endParaRPr lang="es-E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5"/>
        <c:spPr>
          <a:solidFill>
            <a:schemeClr val="accent3"/>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lang="es-ES" sz="900" b="0" i="0" u="none" strike="noStrike" kern="1200" baseline="0">
                  <a:solidFill>
                    <a:schemeClr val="tx1">
                      <a:lumMod val="75000"/>
                      <a:lumOff val="25000"/>
                    </a:schemeClr>
                  </a:solidFill>
                  <a:latin typeface="+mn-lt"/>
                  <a:ea typeface="+mn-ea"/>
                  <a:cs typeface="+mn-cs"/>
                </a:defRPr>
              </a:pPr>
              <a:endParaRPr lang="es-E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6"/>
        <c:spPr>
          <a:solidFill>
            <a:schemeClr val="accent4"/>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lang="es-ES" sz="900" b="0" i="0" u="none" strike="noStrike" kern="1200" baseline="0">
                  <a:solidFill>
                    <a:schemeClr val="tx1">
                      <a:lumMod val="75000"/>
                      <a:lumOff val="25000"/>
                    </a:schemeClr>
                  </a:solidFill>
                  <a:latin typeface="+mn-lt"/>
                  <a:ea typeface="+mn-ea"/>
                  <a:cs typeface="+mn-cs"/>
                </a:defRPr>
              </a:pPr>
              <a:endParaRPr lang="es-E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s>
    <c:plotArea>
      <c:layout>
        <c:manualLayout>
          <c:layoutTarget val="inner"/>
          <c:xMode val="edge"/>
          <c:yMode val="edge"/>
          <c:x val="9.8400310304338975E-2"/>
          <c:y val="4.3787285576455989E-2"/>
          <c:w val="0.74494277866432745"/>
          <c:h val="0.90388323692497774"/>
        </c:manualLayout>
      </c:layout>
      <c:barChart>
        <c:barDir val="col"/>
        <c:grouping val="clustered"/>
        <c:varyColors val="0"/>
        <c:ser>
          <c:idx val="0"/>
          <c:order val="0"/>
          <c:tx>
            <c:strRef>
              <c:f>Hoja1!$B$27:$B$28</c:f>
              <c:strCache>
                <c:ptCount val="1"/>
                <c:pt idx="0">
                  <c:v>Nada conforme</c:v>
                </c:pt>
              </c:strCache>
            </c:strRef>
          </c:tx>
          <c:spPr>
            <a:solidFill>
              <a:schemeClr val="accent1"/>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lang="es-ES" sz="900" b="0" i="0" u="none" strike="noStrike" kern="1200" baseline="0">
                    <a:solidFill>
                      <a:schemeClr val="tx1">
                        <a:lumMod val="75000"/>
                        <a:lumOff val="25000"/>
                      </a:schemeClr>
                    </a:solidFill>
                    <a:latin typeface="+mn-lt"/>
                    <a:ea typeface="+mn-ea"/>
                    <a:cs typeface="+mn-cs"/>
                  </a:defRPr>
                </a:pPr>
                <a:endParaRPr lang="es-E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Hoja1!$A$29:$A$32</c:f>
              <c:strCache>
                <c:ptCount val="3"/>
                <c:pt idx="0">
                  <c:v>Aprendiz</c:v>
                </c:pt>
                <c:pt idx="1">
                  <c:v>Instructor</c:v>
                </c:pt>
                <c:pt idx="2">
                  <c:v>Psicologa Bienestar</c:v>
                </c:pt>
              </c:strCache>
            </c:strRef>
          </c:cat>
          <c:val>
            <c:numRef>
              <c:f>Hoja1!$B$29:$B$32</c:f>
              <c:numCache>
                <c:formatCode>0.00%</c:formatCode>
                <c:ptCount val="3"/>
                <c:pt idx="0">
                  <c:v>9.7222222222222224E-2</c:v>
                </c:pt>
                <c:pt idx="1">
                  <c:v>1.3888888888888892E-2</c:v>
                </c:pt>
                <c:pt idx="2">
                  <c:v>0</c:v>
                </c:pt>
              </c:numCache>
            </c:numRef>
          </c:val>
          <c:extLst xmlns:c16r2="http://schemas.microsoft.com/office/drawing/2015/06/chart">
            <c:ext xmlns:c16="http://schemas.microsoft.com/office/drawing/2014/chart" uri="{C3380CC4-5D6E-409C-BE32-E72D297353CC}">
              <c16:uniqueId val="{00000000-1645-40E4-92CB-1BF17761B604}"/>
            </c:ext>
          </c:extLst>
        </c:ser>
        <c:ser>
          <c:idx val="1"/>
          <c:order val="1"/>
          <c:tx>
            <c:strRef>
              <c:f>Hoja1!$C$27:$C$28</c:f>
              <c:strCache>
                <c:ptCount val="1"/>
                <c:pt idx="0">
                  <c:v>Poco conforme</c:v>
                </c:pt>
              </c:strCache>
            </c:strRef>
          </c:tx>
          <c:spPr>
            <a:solidFill>
              <a:schemeClr val="accent2"/>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lang="es-ES" sz="900" b="0" i="0" u="none" strike="noStrike" kern="1200" baseline="0">
                    <a:solidFill>
                      <a:schemeClr val="tx1">
                        <a:lumMod val="75000"/>
                        <a:lumOff val="25000"/>
                      </a:schemeClr>
                    </a:solidFill>
                    <a:latin typeface="+mn-lt"/>
                    <a:ea typeface="+mn-ea"/>
                    <a:cs typeface="+mn-cs"/>
                  </a:defRPr>
                </a:pPr>
                <a:endParaRPr lang="es-E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Hoja1!$A$29:$A$32</c:f>
              <c:strCache>
                <c:ptCount val="3"/>
                <c:pt idx="0">
                  <c:v>Aprendiz</c:v>
                </c:pt>
                <c:pt idx="1">
                  <c:v>Instructor</c:v>
                </c:pt>
                <c:pt idx="2">
                  <c:v>Psicologa Bienestar</c:v>
                </c:pt>
              </c:strCache>
            </c:strRef>
          </c:cat>
          <c:val>
            <c:numRef>
              <c:f>Hoja1!$C$29:$C$32</c:f>
              <c:numCache>
                <c:formatCode>0.00%</c:formatCode>
                <c:ptCount val="3"/>
                <c:pt idx="0">
                  <c:v>0.63425925925925941</c:v>
                </c:pt>
                <c:pt idx="1">
                  <c:v>1.8518518518518521E-2</c:v>
                </c:pt>
                <c:pt idx="2">
                  <c:v>4.6296296296296302E-3</c:v>
                </c:pt>
              </c:numCache>
            </c:numRef>
          </c:val>
          <c:extLst xmlns:c16r2="http://schemas.microsoft.com/office/drawing/2015/06/chart">
            <c:ext xmlns:c16="http://schemas.microsoft.com/office/drawing/2014/chart" uri="{C3380CC4-5D6E-409C-BE32-E72D297353CC}">
              <c16:uniqueId val="{00000001-1645-40E4-92CB-1BF17761B604}"/>
            </c:ext>
          </c:extLst>
        </c:ser>
        <c:ser>
          <c:idx val="2"/>
          <c:order val="2"/>
          <c:tx>
            <c:strRef>
              <c:f>Hoja1!$D$27:$D$28</c:f>
              <c:strCache>
                <c:ptCount val="1"/>
                <c:pt idx="0">
                  <c:v>Totalmente conforme</c:v>
                </c:pt>
              </c:strCache>
            </c:strRef>
          </c:tx>
          <c:spPr>
            <a:solidFill>
              <a:schemeClr val="accent3"/>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lang="es-ES" sz="900" b="0" i="0" u="none" strike="noStrike" kern="1200" baseline="0">
                    <a:solidFill>
                      <a:schemeClr val="tx1">
                        <a:lumMod val="75000"/>
                        <a:lumOff val="25000"/>
                      </a:schemeClr>
                    </a:solidFill>
                    <a:latin typeface="+mn-lt"/>
                    <a:ea typeface="+mn-ea"/>
                    <a:cs typeface="+mn-cs"/>
                  </a:defRPr>
                </a:pPr>
                <a:endParaRPr lang="es-E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Hoja1!$A$29:$A$32</c:f>
              <c:strCache>
                <c:ptCount val="3"/>
                <c:pt idx="0">
                  <c:v>Aprendiz</c:v>
                </c:pt>
                <c:pt idx="1">
                  <c:v>Instructor</c:v>
                </c:pt>
                <c:pt idx="2">
                  <c:v>Psicologa Bienestar</c:v>
                </c:pt>
              </c:strCache>
            </c:strRef>
          </c:cat>
          <c:val>
            <c:numRef>
              <c:f>Hoja1!$D$29:$D$32</c:f>
              <c:numCache>
                <c:formatCode>0.00%</c:formatCode>
                <c:ptCount val="3"/>
                <c:pt idx="0">
                  <c:v>0.22685185185185186</c:v>
                </c:pt>
                <c:pt idx="1">
                  <c:v>0</c:v>
                </c:pt>
                <c:pt idx="2">
                  <c:v>0</c:v>
                </c:pt>
              </c:numCache>
            </c:numRef>
          </c:val>
          <c:extLst xmlns:c16r2="http://schemas.microsoft.com/office/drawing/2015/06/chart">
            <c:ext xmlns:c16="http://schemas.microsoft.com/office/drawing/2014/chart" uri="{C3380CC4-5D6E-409C-BE32-E72D297353CC}">
              <c16:uniqueId val="{00000002-1645-40E4-92CB-1BF17761B604}"/>
            </c:ext>
          </c:extLst>
        </c:ser>
        <c:ser>
          <c:idx val="3"/>
          <c:order val="3"/>
          <c:tx>
            <c:strRef>
              <c:f>Hoja1!$E$27:$E$28</c:f>
              <c:strCache>
                <c:ptCount val="1"/>
                <c:pt idx="0">
                  <c:v>No sabe / no responde</c:v>
                </c:pt>
              </c:strCache>
            </c:strRef>
          </c:tx>
          <c:spPr>
            <a:solidFill>
              <a:schemeClr val="accent4"/>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lang="es-ES" sz="900" b="0" i="0" u="none" strike="noStrike" kern="1200" baseline="0">
                    <a:solidFill>
                      <a:schemeClr val="tx1">
                        <a:lumMod val="75000"/>
                        <a:lumOff val="25000"/>
                      </a:schemeClr>
                    </a:solidFill>
                    <a:latin typeface="+mn-lt"/>
                    <a:ea typeface="+mn-ea"/>
                    <a:cs typeface="+mn-cs"/>
                  </a:defRPr>
                </a:pPr>
                <a:endParaRPr lang="es-E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Hoja1!$A$29:$A$32</c:f>
              <c:strCache>
                <c:ptCount val="3"/>
                <c:pt idx="0">
                  <c:v>Aprendiz</c:v>
                </c:pt>
                <c:pt idx="1">
                  <c:v>Instructor</c:v>
                </c:pt>
                <c:pt idx="2">
                  <c:v>Psicologa Bienestar</c:v>
                </c:pt>
              </c:strCache>
            </c:strRef>
          </c:cat>
          <c:val>
            <c:numRef>
              <c:f>Hoja1!$E$29:$E$32</c:f>
              <c:numCache>
                <c:formatCode>0.00%</c:formatCode>
                <c:ptCount val="3"/>
                <c:pt idx="0">
                  <c:v>0</c:v>
                </c:pt>
                <c:pt idx="1">
                  <c:v>4.6296296296296302E-3</c:v>
                </c:pt>
                <c:pt idx="2">
                  <c:v>0</c:v>
                </c:pt>
              </c:numCache>
            </c:numRef>
          </c:val>
          <c:extLst xmlns:c16r2="http://schemas.microsoft.com/office/drawing/2015/06/chart">
            <c:ext xmlns:c16="http://schemas.microsoft.com/office/drawing/2014/chart" uri="{C3380CC4-5D6E-409C-BE32-E72D297353CC}">
              <c16:uniqueId val="{00000003-1645-40E4-92CB-1BF17761B604}"/>
            </c:ext>
          </c:extLst>
        </c:ser>
        <c:dLbls>
          <c:showLegendKey val="0"/>
          <c:showVal val="0"/>
          <c:showCatName val="0"/>
          <c:showSerName val="0"/>
          <c:showPercent val="0"/>
          <c:showBubbleSize val="0"/>
        </c:dLbls>
        <c:gapWidth val="219"/>
        <c:overlap val="-27"/>
        <c:axId val="-83948864"/>
        <c:axId val="-83936352"/>
      </c:barChart>
      <c:catAx>
        <c:axId val="-83948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s-ES" sz="900" b="0" i="0" u="none" strike="noStrike" kern="1200" baseline="0">
                <a:solidFill>
                  <a:schemeClr val="tx1">
                    <a:lumMod val="65000"/>
                    <a:lumOff val="35000"/>
                  </a:schemeClr>
                </a:solidFill>
                <a:latin typeface="+mn-lt"/>
                <a:ea typeface="+mn-ea"/>
                <a:cs typeface="+mn-cs"/>
              </a:defRPr>
            </a:pPr>
            <a:endParaRPr lang="es-ES"/>
          </a:p>
        </c:txPr>
        <c:crossAx val="-83936352"/>
        <c:crosses val="autoZero"/>
        <c:auto val="1"/>
        <c:lblAlgn val="ctr"/>
        <c:lblOffset val="100"/>
        <c:noMultiLvlLbl val="0"/>
      </c:catAx>
      <c:valAx>
        <c:axId val="-8393635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s-ES" sz="900" b="0" i="0" u="none" strike="noStrike" kern="1200" baseline="0">
                <a:solidFill>
                  <a:schemeClr val="tx1">
                    <a:lumMod val="65000"/>
                    <a:lumOff val="35000"/>
                  </a:schemeClr>
                </a:solidFill>
                <a:latin typeface="+mn-lt"/>
                <a:ea typeface="+mn-ea"/>
                <a:cs typeface="+mn-cs"/>
              </a:defRPr>
            </a:pPr>
            <a:endParaRPr lang="es-ES"/>
          </a:p>
        </c:txPr>
        <c:crossAx val="-8394886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s-ES" sz="900" b="0" i="0" u="none" strike="noStrike" kern="1200" baseline="0">
              <a:solidFill>
                <a:schemeClr val="tx1">
                  <a:lumMod val="65000"/>
                  <a:lumOff val="35000"/>
                </a:schemeClr>
              </a:solidFill>
              <a:latin typeface="+mn-lt"/>
              <a:ea typeface="+mn-ea"/>
              <a:cs typeface="+mn-cs"/>
            </a:defRPr>
          </a:pPr>
          <a:endParaRPr lang="es-E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s-ES"/>
    </a:p>
  </c:txPr>
  <c:externalData r:id="rId2">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s-ES" sz="900" b="0" i="0" u="none" strike="noStrike" kern="1200" baseline="0">
                    <a:solidFill>
                      <a:schemeClr val="tx1">
                        <a:lumMod val="75000"/>
                        <a:lumOff val="25000"/>
                      </a:schemeClr>
                    </a:solidFill>
                    <a:latin typeface="+mn-lt"/>
                    <a:ea typeface="+mn-ea"/>
                    <a:cs typeface="+mn-cs"/>
                  </a:defRPr>
                </a:pPr>
                <a:endParaRPr lang="es-E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'Respuestas de formulario 1'!$A$225:$A$233</c:f>
              <c:strCache>
                <c:ptCount val="9"/>
                <c:pt idx="0">
                  <c:v>Horarios</c:v>
                </c:pt>
                <c:pt idx="1">
                  <c:v>Competencias</c:v>
                </c:pt>
                <c:pt idx="2">
                  <c:v>instructores</c:v>
                </c:pt>
                <c:pt idx="3">
                  <c:v>ambiente y franja horaria</c:v>
                </c:pt>
                <c:pt idx="4">
                  <c:v>Alertas de Notificación de Eventos (Inducciones, actividades del área de bienestar, entre otros)</c:v>
                </c:pt>
                <c:pt idx="5">
                  <c:v>Planilla de asistencia</c:v>
                </c:pt>
                <c:pt idx="6">
                  <c:v>Seguimiento de proyectos</c:v>
                </c:pt>
                <c:pt idx="7">
                  <c:v>Agenda Personal</c:v>
                </c:pt>
                <c:pt idx="8">
                  <c:v>Chat</c:v>
                </c:pt>
              </c:strCache>
            </c:strRef>
          </c:cat>
          <c:val>
            <c:numRef>
              <c:f>'Respuestas de formulario 1'!$B$225:$B$233</c:f>
              <c:numCache>
                <c:formatCode>0.00%</c:formatCode>
                <c:ptCount val="9"/>
                <c:pt idx="0">
                  <c:v>0.72685185185185197</c:v>
                </c:pt>
                <c:pt idx="1">
                  <c:v>0.72685185185185197</c:v>
                </c:pt>
                <c:pt idx="2">
                  <c:v>0.72685185185185197</c:v>
                </c:pt>
                <c:pt idx="3">
                  <c:v>0.72685185185185197</c:v>
                </c:pt>
                <c:pt idx="4">
                  <c:v>0.57870370370370372</c:v>
                </c:pt>
                <c:pt idx="5">
                  <c:v>0.3611111111111111</c:v>
                </c:pt>
                <c:pt idx="6">
                  <c:v>0.32407407407407418</c:v>
                </c:pt>
                <c:pt idx="7">
                  <c:v>0.31481481481481499</c:v>
                </c:pt>
                <c:pt idx="8">
                  <c:v>0.28240740740740738</c:v>
                </c:pt>
              </c:numCache>
            </c:numRef>
          </c:val>
          <c:extLst xmlns:c16r2="http://schemas.microsoft.com/office/drawing/2015/06/chart">
            <c:ext xmlns:c16="http://schemas.microsoft.com/office/drawing/2014/chart" uri="{C3380CC4-5D6E-409C-BE32-E72D297353CC}">
              <c16:uniqueId val="{00000000-2A6B-4C30-BBF9-07E00C4D3A42}"/>
            </c:ext>
          </c:extLst>
        </c:ser>
        <c:dLbls>
          <c:showLegendKey val="0"/>
          <c:showVal val="0"/>
          <c:showCatName val="0"/>
          <c:showSerName val="0"/>
          <c:showPercent val="0"/>
          <c:showBubbleSize val="0"/>
        </c:dLbls>
        <c:gapWidth val="182"/>
        <c:axId val="-83945600"/>
        <c:axId val="-83945056"/>
      </c:barChart>
      <c:catAx>
        <c:axId val="-839456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s-ES" sz="900" b="0" i="0" u="none" strike="noStrike" kern="1200" baseline="0">
                <a:solidFill>
                  <a:schemeClr val="tx1">
                    <a:lumMod val="65000"/>
                    <a:lumOff val="35000"/>
                  </a:schemeClr>
                </a:solidFill>
                <a:latin typeface="+mn-lt"/>
                <a:ea typeface="+mn-ea"/>
                <a:cs typeface="+mn-cs"/>
              </a:defRPr>
            </a:pPr>
            <a:endParaRPr lang="es-ES"/>
          </a:p>
        </c:txPr>
        <c:crossAx val="-83945056"/>
        <c:crosses val="autoZero"/>
        <c:auto val="1"/>
        <c:lblAlgn val="ctr"/>
        <c:lblOffset val="100"/>
        <c:noMultiLvlLbl val="0"/>
      </c:catAx>
      <c:valAx>
        <c:axId val="-83945056"/>
        <c:scaling>
          <c:orientation val="minMax"/>
        </c:scaling>
        <c:delete val="1"/>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crossAx val="-83945600"/>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s-ES"/>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4206E0-8F38-491F-8DD8-9DEF31DAB11E}" type="datetimeFigureOut">
              <a:rPr lang="es-CO" smtClean="0"/>
              <a:t>20/09/2018</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A6C985-72EC-4B6C-AB9B-9E37B8ADE95E}" type="slidenum">
              <a:rPr lang="es-CO" smtClean="0"/>
              <a:t>‹Nº›</a:t>
            </a:fld>
            <a:endParaRPr lang="es-CO"/>
          </a:p>
        </p:txBody>
      </p:sp>
    </p:spTree>
    <p:extLst>
      <p:ext uri="{BB962C8B-B14F-4D97-AF65-F5344CB8AC3E}">
        <p14:creationId xmlns:p14="http://schemas.microsoft.com/office/powerpoint/2010/main" val="1762765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7E15B5-955E-4B5B-9E1F-B3C4B4C6AE0C}" type="datetimeFigureOut">
              <a:rPr lang="es-CO" smtClean="0"/>
              <a:t>20/09/2018</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DF1DBB-D2B5-4901-B422-57DA65914203}" type="slidenum">
              <a:rPr lang="es-CO" smtClean="0"/>
              <a:t>‹Nº›</a:t>
            </a:fld>
            <a:endParaRPr lang="es-CO"/>
          </a:p>
        </p:txBody>
      </p:sp>
    </p:spTree>
    <p:extLst>
      <p:ext uri="{BB962C8B-B14F-4D97-AF65-F5344CB8AC3E}">
        <p14:creationId xmlns:p14="http://schemas.microsoft.com/office/powerpoint/2010/main" val="125366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1</a:t>
            </a:fld>
            <a:endParaRPr lang="es-CO"/>
          </a:p>
        </p:txBody>
      </p:sp>
    </p:spTree>
    <p:extLst>
      <p:ext uri="{BB962C8B-B14F-4D97-AF65-F5344CB8AC3E}">
        <p14:creationId xmlns:p14="http://schemas.microsoft.com/office/powerpoint/2010/main" val="4080368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15</a:t>
            </a:fld>
            <a:endParaRPr lang="es-CO"/>
          </a:p>
        </p:txBody>
      </p:sp>
    </p:spTree>
    <p:extLst>
      <p:ext uri="{BB962C8B-B14F-4D97-AF65-F5344CB8AC3E}">
        <p14:creationId xmlns:p14="http://schemas.microsoft.com/office/powerpoint/2010/main" val="1285336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b="0" i="0" u="none" strike="noStrike" kern="1200" dirty="0">
                <a:solidFill>
                  <a:schemeClr val="tx1"/>
                </a:solidFill>
                <a:effectLst/>
                <a:latin typeface="+mn-lt"/>
                <a:ea typeface="+mn-ea"/>
                <a:cs typeface="+mn-cs"/>
              </a:rPr>
              <a:t>- se evidencia en el proyecto que realizaron el prototipo no funcional usando CSS a partir de un </a:t>
            </a:r>
            <a:r>
              <a:rPr lang="es-ES" sz="1200" b="0" i="0" u="none" strike="noStrike" kern="1200" dirty="0" err="1">
                <a:solidFill>
                  <a:schemeClr val="tx1"/>
                </a:solidFill>
                <a:effectLst/>
                <a:latin typeface="+mn-lt"/>
                <a:ea typeface="+mn-ea"/>
                <a:cs typeface="+mn-cs"/>
              </a:rPr>
              <a:t>mockup</a:t>
            </a:r>
            <a:r>
              <a:rPr lang="es-ES" sz="1200" b="0" i="0" u="none" strike="noStrike" kern="1200" dirty="0">
                <a:solidFill>
                  <a:schemeClr val="tx1"/>
                </a:solidFill>
                <a:effectLst/>
                <a:latin typeface="+mn-lt"/>
                <a:ea typeface="+mn-ea"/>
                <a:cs typeface="+mn-cs"/>
              </a:rPr>
              <a:t> o </a:t>
            </a:r>
            <a:r>
              <a:rPr lang="es-ES" sz="1200" b="0" i="0" u="none" strike="noStrike" kern="1200" dirty="0" err="1">
                <a:solidFill>
                  <a:schemeClr val="tx1"/>
                </a:solidFill>
                <a:effectLst/>
                <a:latin typeface="+mn-lt"/>
                <a:ea typeface="+mn-ea"/>
                <a:cs typeface="+mn-cs"/>
              </a:rPr>
              <a:t>wireframe</a:t>
            </a:r>
            <a:r>
              <a:rPr lang="es-ES" dirty="0"/>
              <a:t> </a:t>
            </a:r>
          </a:p>
          <a:p>
            <a:pPr marL="0" marR="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indent="0" algn="l" defTabSz="914400" rtl="0" eaLnBrk="1" fontAlgn="auto" latinLnBrk="0" hangingPunct="1">
              <a:lnSpc>
                <a:spcPct val="100000"/>
              </a:lnSpc>
              <a:spcBef>
                <a:spcPts val="0"/>
              </a:spcBef>
              <a:spcAft>
                <a:spcPts val="0"/>
              </a:spcAft>
              <a:buClrTx/>
              <a:buSzTx/>
              <a:buFontTx/>
              <a:buNone/>
              <a:tabLst/>
              <a:defRPr/>
            </a:pPr>
            <a:r>
              <a:rPr lang="es-ES" dirty="0"/>
              <a:t>******</a:t>
            </a:r>
            <a:r>
              <a:rPr lang="es-ES" sz="1200" b="0" i="0" u="none" strike="noStrike" kern="1200" dirty="0">
                <a:solidFill>
                  <a:schemeClr val="tx1"/>
                </a:solidFill>
                <a:effectLst/>
                <a:latin typeface="+mn-lt"/>
                <a:ea typeface="+mn-ea"/>
                <a:cs typeface="+mn-cs"/>
              </a:rPr>
              <a:t/>
            </a:r>
            <a:br>
              <a:rPr lang="es-ES" sz="1200" b="0" i="0" u="none" strike="noStrike" kern="1200" dirty="0">
                <a:solidFill>
                  <a:schemeClr val="tx1"/>
                </a:solidFill>
                <a:effectLst/>
                <a:latin typeface="+mn-lt"/>
                <a:ea typeface="+mn-ea"/>
                <a:cs typeface="+mn-cs"/>
              </a:rPr>
            </a:br>
            <a:r>
              <a:rPr lang="es-ES" sz="1200" b="0" i="0" u="none" strike="noStrike" kern="1200" dirty="0">
                <a:solidFill>
                  <a:schemeClr val="tx1"/>
                </a:solidFill>
                <a:effectLst/>
                <a:latin typeface="+mn-lt"/>
                <a:ea typeface="+mn-ea"/>
                <a:cs typeface="+mn-cs"/>
              </a:rPr>
              <a:t>- se evidencia en el proyecto que se realizo el </a:t>
            </a:r>
            <a:r>
              <a:rPr lang="es-ES" sz="1200" b="0" i="0" u="none" strike="noStrike" kern="1200" dirty="0" err="1">
                <a:solidFill>
                  <a:schemeClr val="tx1"/>
                </a:solidFill>
                <a:effectLst/>
                <a:latin typeface="+mn-lt"/>
                <a:ea typeface="+mn-ea"/>
                <a:cs typeface="+mn-cs"/>
              </a:rPr>
              <a:t>codigo</a:t>
            </a:r>
            <a:r>
              <a:rPr lang="es-ES" sz="1200" b="0" i="0" u="none" strike="noStrike" kern="1200" dirty="0">
                <a:solidFill>
                  <a:schemeClr val="tx1"/>
                </a:solidFill>
                <a:effectLst/>
                <a:latin typeface="+mn-lt"/>
                <a:ea typeface="+mn-ea"/>
                <a:cs typeface="+mn-cs"/>
              </a:rPr>
              <a:t> según el diagrama de clases usando el lenguaje JAVA</a:t>
            </a:r>
            <a:br>
              <a:rPr lang="es-ES" sz="1200" b="0" i="0" u="none" strike="noStrike" kern="1200" dirty="0">
                <a:solidFill>
                  <a:schemeClr val="tx1"/>
                </a:solidFill>
                <a:effectLst/>
                <a:latin typeface="+mn-lt"/>
                <a:ea typeface="+mn-ea"/>
                <a:cs typeface="+mn-cs"/>
              </a:rPr>
            </a:br>
            <a:r>
              <a:rPr lang="es-ES" sz="1200" b="0" i="0" u="none" strike="noStrike" kern="1200" dirty="0">
                <a:solidFill>
                  <a:schemeClr val="tx1"/>
                </a:solidFill>
                <a:effectLst/>
                <a:latin typeface="+mn-lt"/>
                <a:ea typeface="+mn-ea"/>
                <a:cs typeface="+mn-cs"/>
              </a:rPr>
              <a:t>- se evidencia el proyecto realizado </a:t>
            </a:r>
            <a:r>
              <a:rPr lang="es-ES" sz="1200" b="0" i="0" u="none" strike="noStrike" kern="1200" dirty="0" err="1">
                <a:solidFill>
                  <a:schemeClr val="tx1"/>
                </a:solidFill>
                <a:effectLst/>
                <a:latin typeface="+mn-lt"/>
                <a:ea typeface="+mn-ea"/>
                <a:cs typeface="+mn-cs"/>
              </a:rPr>
              <a:t>minimo</a:t>
            </a:r>
            <a:r>
              <a:rPr lang="es-ES" sz="1200" b="0" i="0" u="none" strike="noStrike" kern="1200" dirty="0">
                <a:solidFill>
                  <a:schemeClr val="tx1"/>
                </a:solidFill>
                <a:effectLst/>
                <a:latin typeface="+mn-lt"/>
                <a:ea typeface="+mn-ea"/>
                <a:cs typeface="+mn-cs"/>
              </a:rPr>
              <a:t> con </a:t>
            </a:r>
            <a:r>
              <a:rPr lang="es-ES" sz="1200" b="0" i="0" u="none" strike="noStrike" kern="1200" dirty="0" err="1">
                <a:solidFill>
                  <a:schemeClr val="tx1"/>
                </a:solidFill>
                <a:effectLst/>
                <a:latin typeface="+mn-lt"/>
                <a:ea typeface="+mn-ea"/>
                <a:cs typeface="+mn-cs"/>
              </a:rPr>
              <a:t>javaFX</a:t>
            </a:r>
            <a:r>
              <a:rPr lang="es-ES" sz="1200" b="0" i="0" u="none" strike="noStrike" kern="1200" dirty="0">
                <a:solidFill>
                  <a:schemeClr val="tx1"/>
                </a:solidFill>
                <a:effectLst/>
                <a:latin typeface="+mn-lt"/>
                <a:ea typeface="+mn-ea"/>
                <a:cs typeface="+mn-cs"/>
              </a:rPr>
              <a:t> o java swing terminado en su totalidad con estas </a:t>
            </a:r>
            <a:r>
              <a:rPr lang="es-ES" sz="1200" b="0" i="0" u="none" strike="noStrike" kern="1200" dirty="0" err="1">
                <a:solidFill>
                  <a:schemeClr val="tx1"/>
                </a:solidFill>
                <a:effectLst/>
                <a:latin typeface="+mn-lt"/>
                <a:ea typeface="+mn-ea"/>
                <a:cs typeface="+mn-cs"/>
              </a:rPr>
              <a:t>tecnologias</a:t>
            </a:r>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16</a:t>
            </a:fld>
            <a:endParaRPr lang="es-CO"/>
          </a:p>
        </p:txBody>
      </p:sp>
    </p:spTree>
    <p:extLst>
      <p:ext uri="{BB962C8B-B14F-4D97-AF65-F5344CB8AC3E}">
        <p14:creationId xmlns:p14="http://schemas.microsoft.com/office/powerpoint/2010/main" val="1529377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18</a:t>
            </a:fld>
            <a:endParaRPr lang="es-CO"/>
          </a:p>
        </p:txBody>
      </p:sp>
    </p:spTree>
    <p:extLst>
      <p:ext uri="{BB962C8B-B14F-4D97-AF65-F5344CB8AC3E}">
        <p14:creationId xmlns:p14="http://schemas.microsoft.com/office/powerpoint/2010/main" val="3182644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19</a:t>
            </a:fld>
            <a:endParaRPr lang="es-CO"/>
          </a:p>
        </p:txBody>
      </p:sp>
    </p:spTree>
    <p:extLst>
      <p:ext uri="{BB962C8B-B14F-4D97-AF65-F5344CB8AC3E}">
        <p14:creationId xmlns:p14="http://schemas.microsoft.com/office/powerpoint/2010/main" val="4160258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0" i="0" u="none" strike="noStrike" kern="1200" dirty="0">
                <a:solidFill>
                  <a:schemeClr val="tx1"/>
                </a:solidFill>
                <a:effectLst/>
                <a:latin typeface="+mn-lt"/>
                <a:ea typeface="+mn-ea"/>
                <a:cs typeface="+mn-cs"/>
              </a:rPr>
              <a:t>*******</a:t>
            </a:r>
          </a:p>
          <a:p>
            <a:r>
              <a:rPr lang="es-ES" sz="1200" b="0" i="0" u="none" strike="noStrike" kern="1200" dirty="0">
                <a:solidFill>
                  <a:schemeClr val="tx1"/>
                </a:solidFill>
                <a:effectLst/>
                <a:latin typeface="+mn-lt"/>
                <a:ea typeface="+mn-ea"/>
                <a:cs typeface="+mn-cs"/>
              </a:rPr>
              <a:t/>
            </a:r>
            <a:br>
              <a:rPr lang="es-ES" sz="1200" b="0" i="0" u="none" strike="noStrike" kern="1200" dirty="0">
                <a:solidFill>
                  <a:schemeClr val="tx1"/>
                </a:solidFill>
                <a:effectLst/>
                <a:latin typeface="+mn-lt"/>
                <a:ea typeface="+mn-ea"/>
                <a:cs typeface="+mn-cs"/>
              </a:rPr>
            </a:br>
            <a:r>
              <a:rPr lang="es-ES" sz="1200" b="0" i="0" u="none" strike="noStrike" kern="1200" dirty="0">
                <a:solidFill>
                  <a:schemeClr val="tx1"/>
                </a:solidFill>
                <a:effectLst/>
                <a:latin typeface="+mn-lt"/>
                <a:ea typeface="+mn-ea"/>
                <a:cs typeface="+mn-cs"/>
              </a:rPr>
              <a:t>- se evidencia en el proyecto que se realizo el </a:t>
            </a:r>
            <a:r>
              <a:rPr lang="es-ES" sz="1200" b="0" i="0" u="none" strike="noStrike" kern="1200" dirty="0" err="1">
                <a:solidFill>
                  <a:schemeClr val="tx1"/>
                </a:solidFill>
                <a:effectLst/>
                <a:latin typeface="+mn-lt"/>
                <a:ea typeface="+mn-ea"/>
                <a:cs typeface="+mn-cs"/>
              </a:rPr>
              <a:t>codigo</a:t>
            </a:r>
            <a:r>
              <a:rPr lang="es-ES" sz="1200" b="0" i="0" u="none" strike="noStrike" kern="1200" dirty="0">
                <a:solidFill>
                  <a:schemeClr val="tx1"/>
                </a:solidFill>
                <a:effectLst/>
                <a:latin typeface="+mn-lt"/>
                <a:ea typeface="+mn-ea"/>
                <a:cs typeface="+mn-cs"/>
              </a:rPr>
              <a:t> según el diagrama de clases usando el lenguaje JAVA</a:t>
            </a:r>
            <a:br>
              <a:rPr lang="es-ES" sz="1200" b="0" i="0" u="none" strike="noStrike" kern="1200" dirty="0">
                <a:solidFill>
                  <a:schemeClr val="tx1"/>
                </a:solidFill>
                <a:effectLst/>
                <a:latin typeface="+mn-lt"/>
                <a:ea typeface="+mn-ea"/>
                <a:cs typeface="+mn-cs"/>
              </a:rPr>
            </a:br>
            <a:r>
              <a:rPr lang="es-ES" sz="1200" b="0" i="0" u="none" strike="noStrike" kern="1200" dirty="0">
                <a:solidFill>
                  <a:schemeClr val="tx1"/>
                </a:solidFill>
                <a:effectLst/>
                <a:latin typeface="+mn-lt"/>
                <a:ea typeface="+mn-ea"/>
                <a:cs typeface="+mn-cs"/>
              </a:rPr>
              <a:t>- se evidencia el proyecto realizado </a:t>
            </a:r>
            <a:r>
              <a:rPr lang="es-ES" sz="1200" b="0" i="0" u="none" strike="noStrike" kern="1200" dirty="0" err="1">
                <a:solidFill>
                  <a:schemeClr val="tx1"/>
                </a:solidFill>
                <a:effectLst/>
                <a:latin typeface="+mn-lt"/>
                <a:ea typeface="+mn-ea"/>
                <a:cs typeface="+mn-cs"/>
              </a:rPr>
              <a:t>minimo</a:t>
            </a:r>
            <a:r>
              <a:rPr lang="es-ES" sz="1200" b="0" i="0" u="none" strike="noStrike" kern="1200" dirty="0">
                <a:solidFill>
                  <a:schemeClr val="tx1"/>
                </a:solidFill>
                <a:effectLst/>
                <a:latin typeface="+mn-lt"/>
                <a:ea typeface="+mn-ea"/>
                <a:cs typeface="+mn-cs"/>
              </a:rPr>
              <a:t> con </a:t>
            </a:r>
            <a:r>
              <a:rPr lang="es-ES" sz="1200" b="0" i="0" u="none" strike="noStrike" kern="1200" dirty="0" err="1">
                <a:solidFill>
                  <a:schemeClr val="tx1"/>
                </a:solidFill>
                <a:effectLst/>
                <a:latin typeface="+mn-lt"/>
                <a:ea typeface="+mn-ea"/>
                <a:cs typeface="+mn-cs"/>
              </a:rPr>
              <a:t>servlet</a:t>
            </a:r>
            <a:r>
              <a:rPr lang="es-ES" sz="1200" b="0" i="0" u="none" strike="noStrike" kern="1200" dirty="0">
                <a:solidFill>
                  <a:schemeClr val="tx1"/>
                </a:solidFill>
                <a:effectLst/>
                <a:latin typeface="+mn-lt"/>
                <a:ea typeface="+mn-ea"/>
                <a:cs typeface="+mn-cs"/>
              </a:rPr>
              <a:t> y </a:t>
            </a:r>
            <a:r>
              <a:rPr lang="es-ES" sz="1200" b="0" i="0" u="none" strike="noStrike" kern="1200" dirty="0" err="1">
                <a:solidFill>
                  <a:schemeClr val="tx1"/>
                </a:solidFill>
                <a:effectLst/>
                <a:latin typeface="+mn-lt"/>
                <a:ea typeface="+mn-ea"/>
                <a:cs typeface="+mn-cs"/>
              </a:rPr>
              <a:t>jsp</a:t>
            </a:r>
            <a:r>
              <a:rPr lang="es-ES" sz="1200" b="0" i="0" u="none" strike="noStrike" kern="1200" dirty="0">
                <a:solidFill>
                  <a:schemeClr val="tx1"/>
                </a:solidFill>
                <a:effectLst/>
                <a:latin typeface="+mn-lt"/>
                <a:ea typeface="+mn-ea"/>
                <a:cs typeface="+mn-cs"/>
              </a:rPr>
              <a:t> terminado en su totalidad con estas </a:t>
            </a:r>
            <a:r>
              <a:rPr lang="es-ES" sz="1200" b="0" i="0" u="none" strike="noStrike" kern="1200" dirty="0" err="1">
                <a:solidFill>
                  <a:schemeClr val="tx1"/>
                </a:solidFill>
                <a:effectLst/>
                <a:latin typeface="+mn-lt"/>
                <a:ea typeface="+mn-ea"/>
                <a:cs typeface="+mn-cs"/>
              </a:rPr>
              <a:t>tecnologias</a:t>
            </a:r>
            <a:r>
              <a:rPr lang="es-ES" sz="1200" b="0" i="0" u="none" strike="noStrike" kern="1200" dirty="0">
                <a:solidFill>
                  <a:schemeClr val="tx1"/>
                </a:solidFill>
                <a:effectLst/>
                <a:latin typeface="+mn-lt"/>
                <a:ea typeface="+mn-ea"/>
                <a:cs typeface="+mn-cs"/>
              </a:rPr>
              <a:t/>
            </a:r>
            <a:br>
              <a:rPr lang="es-ES" sz="1200" b="0" i="0" u="none" strike="noStrike" kern="1200" dirty="0">
                <a:solidFill>
                  <a:schemeClr val="tx1"/>
                </a:solidFill>
                <a:effectLst/>
                <a:latin typeface="+mn-lt"/>
                <a:ea typeface="+mn-ea"/>
                <a:cs typeface="+mn-cs"/>
              </a:rPr>
            </a:br>
            <a:r>
              <a:rPr lang="es-ES" sz="1200" b="0" i="0" u="none" strike="noStrike" kern="1200" dirty="0">
                <a:solidFill>
                  <a:schemeClr val="tx1"/>
                </a:solidFill>
                <a:effectLst/>
                <a:latin typeface="+mn-lt"/>
                <a:ea typeface="+mn-ea"/>
                <a:cs typeface="+mn-cs"/>
              </a:rPr>
              <a:t/>
            </a:r>
            <a:br>
              <a:rPr lang="es-ES" sz="1200" b="0" i="0" u="none" strike="noStrike" kern="1200" dirty="0">
                <a:solidFill>
                  <a:schemeClr val="tx1"/>
                </a:solidFill>
                <a:effectLst/>
                <a:latin typeface="+mn-lt"/>
                <a:ea typeface="+mn-ea"/>
                <a:cs typeface="+mn-cs"/>
              </a:rPr>
            </a:br>
            <a:r>
              <a:rPr lang="es-ES" sz="1200" b="0" i="0" u="none" strike="noStrike" kern="1200" dirty="0">
                <a:solidFill>
                  <a:schemeClr val="tx1"/>
                </a:solidFill>
                <a:effectLst/>
                <a:latin typeface="+mn-lt"/>
                <a:ea typeface="+mn-ea"/>
                <a:cs typeface="+mn-cs"/>
              </a:rPr>
              <a:t>este punto es imposible enseñar todo el siguiente contenido a menos que se enseñe de forma muy superficial donde la persona no </a:t>
            </a:r>
            <a:r>
              <a:rPr lang="es-ES" sz="1200" b="0" i="0" u="none" strike="noStrike" kern="1200" dirty="0" err="1">
                <a:solidFill>
                  <a:schemeClr val="tx1"/>
                </a:solidFill>
                <a:effectLst/>
                <a:latin typeface="+mn-lt"/>
                <a:ea typeface="+mn-ea"/>
                <a:cs typeface="+mn-cs"/>
              </a:rPr>
              <a:t>aprenderia</a:t>
            </a:r>
            <a:r>
              <a:rPr lang="es-ES" sz="1200" b="0" i="0" u="none" strike="noStrike" kern="1200" dirty="0">
                <a:solidFill>
                  <a:schemeClr val="tx1"/>
                </a:solidFill>
                <a:effectLst/>
                <a:latin typeface="+mn-lt"/>
                <a:ea typeface="+mn-ea"/>
                <a:cs typeface="+mn-cs"/>
              </a:rPr>
              <a:t> programación si no sintaxis hay que buscar una </a:t>
            </a:r>
            <a:r>
              <a:rPr lang="es-ES" sz="1200" b="0" i="0" u="none" strike="noStrike" kern="1200" dirty="0" err="1">
                <a:solidFill>
                  <a:schemeClr val="tx1"/>
                </a:solidFill>
                <a:effectLst/>
                <a:latin typeface="+mn-lt"/>
                <a:ea typeface="+mn-ea"/>
                <a:cs typeface="+mn-cs"/>
              </a:rPr>
              <a:t>solucion</a:t>
            </a:r>
            <a:r>
              <a:rPr lang="es-ES" sz="1200" b="0" i="0" u="none" strike="noStrike" kern="1200" dirty="0">
                <a:solidFill>
                  <a:schemeClr val="tx1"/>
                </a:solidFill>
                <a:effectLst/>
                <a:latin typeface="+mn-lt"/>
                <a:ea typeface="+mn-ea"/>
                <a:cs typeface="+mn-cs"/>
              </a:rPr>
              <a:t> a esto el tiempo estimado para enseñar esto son 2 trimestres o mas enseñando JEE como requisito deben manejar JSE, HTML, CSS, </a:t>
            </a:r>
            <a:r>
              <a:rPr lang="es-ES" sz="1200" b="0" i="0" u="none" strike="noStrike" kern="1200" dirty="0" err="1">
                <a:solidFill>
                  <a:schemeClr val="tx1"/>
                </a:solidFill>
                <a:effectLst/>
                <a:latin typeface="+mn-lt"/>
                <a:ea typeface="+mn-ea"/>
                <a:cs typeface="+mn-cs"/>
              </a:rPr>
              <a:t>Javascript</a:t>
            </a:r>
            <a:r>
              <a:rPr lang="es-ES" sz="1200" b="0" i="0" u="none" strike="noStrike" kern="1200" dirty="0">
                <a:solidFill>
                  <a:schemeClr val="tx1"/>
                </a:solidFill>
                <a:effectLst/>
                <a:latin typeface="+mn-lt"/>
                <a:ea typeface="+mn-ea"/>
                <a:cs typeface="+mn-cs"/>
              </a:rPr>
              <a:t>, XML y bases de datos </a:t>
            </a:r>
            <a:r>
              <a:rPr lang="es-ES" sz="1200" b="0" i="0" u="none" strike="noStrike" kern="1200" dirty="0" err="1">
                <a:solidFill>
                  <a:schemeClr val="tx1"/>
                </a:solidFill>
                <a:effectLst/>
                <a:latin typeface="+mn-lt"/>
                <a:ea typeface="+mn-ea"/>
                <a:cs typeface="+mn-cs"/>
              </a:rPr>
              <a:t>minimo</a:t>
            </a:r>
            <a:r>
              <a:rPr lang="es-ES" sz="1200" b="0" i="0" u="none" strike="noStrike" kern="1200" dirty="0">
                <a:solidFill>
                  <a:schemeClr val="tx1"/>
                </a:solidFill>
                <a:effectLst/>
                <a:latin typeface="+mn-lt"/>
                <a:ea typeface="+mn-ea"/>
                <a:cs typeface="+mn-cs"/>
              </a:rPr>
              <a:t> </a:t>
            </a:r>
            <a:r>
              <a:rPr lang="es-ES" sz="1200" b="0" i="0" u="none" strike="noStrike" kern="1200" dirty="0" err="1">
                <a:solidFill>
                  <a:schemeClr val="tx1"/>
                </a:solidFill>
                <a:effectLst/>
                <a:latin typeface="+mn-lt"/>
                <a:ea typeface="+mn-ea"/>
                <a:cs typeface="+mn-cs"/>
              </a:rPr>
              <a:t>ademas</a:t>
            </a:r>
            <a:r>
              <a:rPr lang="es-ES" sz="1200" b="0" i="0" u="none" strike="noStrike" kern="1200" dirty="0">
                <a:solidFill>
                  <a:schemeClr val="tx1"/>
                </a:solidFill>
                <a:effectLst/>
                <a:latin typeface="+mn-lt"/>
                <a:ea typeface="+mn-ea"/>
                <a:cs typeface="+mn-cs"/>
              </a:rPr>
              <a:t> el siguiente contenido es de J2EE y actualmente estamos en la </a:t>
            </a:r>
            <a:r>
              <a:rPr lang="es-ES" sz="1200" b="0" i="0" u="none" strike="noStrike" kern="1200" dirty="0" err="1">
                <a:solidFill>
                  <a:schemeClr val="tx1"/>
                </a:solidFill>
                <a:effectLst/>
                <a:latin typeface="+mn-lt"/>
                <a:ea typeface="+mn-ea"/>
                <a:cs typeface="+mn-cs"/>
              </a:rPr>
              <a:t>version</a:t>
            </a:r>
            <a:r>
              <a:rPr lang="es-ES" sz="1200" b="0" i="0" u="none" strike="noStrike" kern="1200" dirty="0">
                <a:solidFill>
                  <a:schemeClr val="tx1"/>
                </a:solidFill>
                <a:effectLst/>
                <a:latin typeface="+mn-lt"/>
                <a:ea typeface="+mn-ea"/>
                <a:cs typeface="+mn-cs"/>
              </a:rPr>
              <a:t> JEE7</a:t>
            </a:r>
            <a:br>
              <a:rPr lang="es-ES" sz="1200" b="0" i="0" u="none" strike="noStrike" kern="1200" dirty="0">
                <a:solidFill>
                  <a:schemeClr val="tx1"/>
                </a:solidFill>
                <a:effectLst/>
                <a:latin typeface="+mn-lt"/>
                <a:ea typeface="+mn-ea"/>
                <a:cs typeface="+mn-cs"/>
              </a:rPr>
            </a:br>
            <a:r>
              <a:rPr lang="es-ES" sz="1200" b="0" i="0" u="none" strike="noStrike" kern="1200" dirty="0">
                <a:solidFill>
                  <a:schemeClr val="tx1"/>
                </a:solidFill>
                <a:effectLst/>
                <a:latin typeface="+mn-lt"/>
                <a:ea typeface="+mn-ea"/>
                <a:cs typeface="+mn-cs"/>
              </a:rPr>
              <a:t/>
            </a:r>
            <a:br>
              <a:rPr lang="es-ES" sz="1200" b="0" i="0" u="none" strike="noStrike" kern="1200" dirty="0">
                <a:solidFill>
                  <a:schemeClr val="tx1"/>
                </a:solidFill>
                <a:effectLst/>
                <a:latin typeface="+mn-lt"/>
                <a:ea typeface="+mn-ea"/>
                <a:cs typeface="+mn-cs"/>
              </a:rPr>
            </a:br>
            <a:r>
              <a:rPr lang="es-ES" sz="1200" b="0" i="0" u="none" strike="noStrike" kern="1200" dirty="0">
                <a:solidFill>
                  <a:schemeClr val="tx1"/>
                </a:solidFill>
                <a:effectLst/>
                <a:latin typeface="+mn-lt"/>
                <a:ea typeface="+mn-ea"/>
                <a:cs typeface="+mn-cs"/>
              </a:rPr>
              <a:t>-</a:t>
            </a:r>
            <a:r>
              <a:rPr lang="es-ES" sz="1200" b="0" i="0" u="none" strike="noStrike" kern="1200" dirty="0" err="1">
                <a:solidFill>
                  <a:schemeClr val="tx1"/>
                </a:solidFill>
                <a:effectLst/>
                <a:latin typeface="+mn-lt"/>
                <a:ea typeface="+mn-ea"/>
                <a:cs typeface="+mn-cs"/>
              </a:rPr>
              <a:t>Jsp</a:t>
            </a:r>
            <a:r>
              <a:rPr lang="es-ES" sz="1200" b="0" i="0" u="none" strike="noStrike" kern="1200" dirty="0">
                <a:solidFill>
                  <a:schemeClr val="tx1"/>
                </a:solidFill>
                <a:effectLst/>
                <a:latin typeface="+mn-lt"/>
                <a:ea typeface="+mn-ea"/>
                <a:cs typeface="+mn-cs"/>
              </a:rPr>
              <a:t>: etiquetas y encabezados, acceso a bases de datos(conexión por </a:t>
            </a:r>
            <a:r>
              <a:rPr lang="es-ES" sz="1200" b="0" i="0" u="none" strike="noStrike" kern="1200" dirty="0" err="1">
                <a:solidFill>
                  <a:schemeClr val="tx1"/>
                </a:solidFill>
                <a:effectLst/>
                <a:latin typeface="+mn-lt"/>
                <a:ea typeface="+mn-ea"/>
                <a:cs typeface="+mn-cs"/>
              </a:rPr>
              <a:t>odbc,conexión</a:t>
            </a:r>
            <a:r>
              <a:rPr lang="es-ES" sz="1200" b="0" i="0" u="none" strike="noStrike" kern="1200" dirty="0">
                <a:solidFill>
                  <a:schemeClr val="tx1"/>
                </a:solidFill>
                <a:effectLst/>
                <a:latin typeface="+mn-lt"/>
                <a:ea typeface="+mn-ea"/>
                <a:cs typeface="+mn-cs"/>
              </a:rPr>
              <a:t> por driver </a:t>
            </a:r>
            <a:r>
              <a:rPr lang="es-ES" sz="1200" b="0" i="0" u="none" strike="noStrike" kern="1200" dirty="0" err="1">
                <a:solidFill>
                  <a:schemeClr val="tx1"/>
                </a:solidFill>
                <a:effectLst/>
                <a:latin typeface="+mn-lt"/>
                <a:ea typeface="+mn-ea"/>
                <a:cs typeface="+mn-cs"/>
              </a:rPr>
              <a:t>jdbc</a:t>
            </a:r>
            <a:r>
              <a:rPr lang="es-ES" sz="1200" b="0" i="0" u="none" strike="noStrike" kern="1200" dirty="0">
                <a:solidFill>
                  <a:schemeClr val="tx1"/>
                </a:solidFill>
                <a:effectLst/>
                <a:latin typeface="+mn-lt"/>
                <a:ea typeface="+mn-ea"/>
                <a:cs typeface="+mn-cs"/>
              </a:rPr>
              <a:t>), patrones de diseño de sesión de datos (</a:t>
            </a:r>
            <a:r>
              <a:rPr lang="es-ES" sz="1200" b="0" i="0" u="none" strike="noStrike" kern="1200" dirty="0" err="1">
                <a:solidFill>
                  <a:schemeClr val="tx1"/>
                </a:solidFill>
                <a:effectLst/>
                <a:latin typeface="+mn-lt"/>
                <a:ea typeface="+mn-ea"/>
                <a:cs typeface="+mn-cs"/>
              </a:rPr>
              <a:t>dao</a:t>
            </a:r>
            <a:r>
              <a:rPr lang="es-ES" sz="1200" b="0" i="0" u="none" strike="noStrike" kern="1200" dirty="0">
                <a:solidFill>
                  <a:schemeClr val="tx1"/>
                </a:solidFill>
                <a:effectLst/>
                <a:latin typeface="+mn-lt"/>
                <a:ea typeface="+mn-ea"/>
                <a:cs typeface="+mn-cs"/>
              </a:rPr>
              <a:t> (data </a:t>
            </a:r>
            <a:r>
              <a:rPr lang="es-ES" sz="1200" b="0" i="0" u="none" strike="noStrike" kern="1200" dirty="0" err="1">
                <a:solidFill>
                  <a:schemeClr val="tx1"/>
                </a:solidFill>
                <a:effectLst/>
                <a:latin typeface="+mn-lt"/>
                <a:ea typeface="+mn-ea"/>
                <a:cs typeface="+mn-cs"/>
              </a:rPr>
              <a:t>access</a:t>
            </a:r>
            <a:r>
              <a:rPr lang="es-ES" sz="1200" b="0" i="0" u="none" strike="noStrike" kern="1200" dirty="0">
                <a:solidFill>
                  <a:schemeClr val="tx1"/>
                </a:solidFill>
                <a:effectLst/>
                <a:latin typeface="+mn-lt"/>
                <a:ea typeface="+mn-ea"/>
                <a:cs typeface="+mn-cs"/>
              </a:rPr>
              <a:t> </a:t>
            </a:r>
            <a:r>
              <a:rPr lang="es-ES" sz="1200" b="0" i="0" u="none" strike="noStrike" kern="1200" dirty="0" err="1">
                <a:solidFill>
                  <a:schemeClr val="tx1"/>
                </a:solidFill>
                <a:effectLst/>
                <a:latin typeface="+mn-lt"/>
                <a:ea typeface="+mn-ea"/>
                <a:cs typeface="+mn-cs"/>
              </a:rPr>
              <a:t>object</a:t>
            </a:r>
            <a:r>
              <a:rPr lang="es-ES" sz="1200" b="0" i="0" u="none" strike="noStrike" kern="1200" dirty="0">
                <a:solidFill>
                  <a:schemeClr val="tx1"/>
                </a:solidFill>
                <a:effectLst/>
                <a:latin typeface="+mn-lt"/>
                <a:ea typeface="+mn-ea"/>
                <a:cs typeface="+mn-cs"/>
              </a:rPr>
              <a:t>), </a:t>
            </a:r>
            <a:r>
              <a:rPr lang="es-ES" sz="1200" b="0" i="0" u="none" strike="noStrike" kern="1200" dirty="0" err="1">
                <a:solidFill>
                  <a:schemeClr val="tx1"/>
                </a:solidFill>
                <a:effectLst/>
                <a:latin typeface="+mn-lt"/>
                <a:ea typeface="+mn-ea"/>
                <a:cs typeface="+mn-cs"/>
              </a:rPr>
              <a:t>vo</a:t>
            </a:r>
            <a:r>
              <a:rPr lang="es-ES" sz="1200" b="0" i="0" u="none" strike="noStrike" kern="1200" dirty="0">
                <a:solidFill>
                  <a:schemeClr val="tx1"/>
                </a:solidFill>
                <a:effectLst/>
                <a:latin typeface="+mn-lt"/>
                <a:ea typeface="+mn-ea"/>
                <a:cs typeface="+mn-cs"/>
              </a:rPr>
              <a:t> (</a:t>
            </a:r>
            <a:r>
              <a:rPr lang="es-ES" sz="1200" b="0" i="0" u="none" strike="noStrike" kern="1200" dirty="0" err="1">
                <a:solidFill>
                  <a:schemeClr val="tx1"/>
                </a:solidFill>
                <a:effectLst/>
                <a:latin typeface="+mn-lt"/>
                <a:ea typeface="+mn-ea"/>
                <a:cs typeface="+mn-cs"/>
              </a:rPr>
              <a:t>value</a:t>
            </a:r>
            <a:r>
              <a:rPr lang="es-ES" sz="1200" b="0" i="0" u="none" strike="noStrike" kern="1200" dirty="0">
                <a:solidFill>
                  <a:schemeClr val="tx1"/>
                </a:solidFill>
                <a:effectLst/>
                <a:latin typeface="+mn-lt"/>
                <a:ea typeface="+mn-ea"/>
                <a:cs typeface="+mn-cs"/>
              </a:rPr>
              <a:t> </a:t>
            </a:r>
            <a:r>
              <a:rPr lang="es-ES" sz="1200" b="0" i="0" u="none" strike="noStrike" kern="1200" dirty="0" err="1">
                <a:solidFill>
                  <a:schemeClr val="tx1"/>
                </a:solidFill>
                <a:effectLst/>
                <a:latin typeface="+mn-lt"/>
                <a:ea typeface="+mn-ea"/>
                <a:cs typeface="+mn-cs"/>
              </a:rPr>
              <a:t>object</a:t>
            </a:r>
            <a:r>
              <a:rPr lang="es-ES" sz="1200" b="0" i="0" u="none" strike="noStrike" kern="1200" dirty="0">
                <a:solidFill>
                  <a:schemeClr val="tx1"/>
                </a:solidFill>
                <a:effectLst/>
                <a:latin typeface="+mn-lt"/>
                <a:ea typeface="+mn-ea"/>
                <a:cs typeface="+mn-cs"/>
              </a:rPr>
              <a:t>)), </a:t>
            </a:r>
            <a:r>
              <a:rPr lang="es-ES" sz="1200" b="0" i="0" u="none" strike="noStrike" kern="1200" dirty="0" err="1">
                <a:solidFill>
                  <a:schemeClr val="tx1"/>
                </a:solidFill>
                <a:effectLst/>
                <a:latin typeface="+mn-lt"/>
                <a:ea typeface="+mn-ea"/>
                <a:cs typeface="+mn-cs"/>
              </a:rPr>
              <a:t>pull</a:t>
            </a:r>
            <a:r>
              <a:rPr lang="es-ES" sz="1200" b="0" i="0" u="none" strike="noStrike" kern="1200" dirty="0">
                <a:solidFill>
                  <a:schemeClr val="tx1"/>
                </a:solidFill>
                <a:effectLst/>
                <a:latin typeface="+mn-lt"/>
                <a:ea typeface="+mn-ea"/>
                <a:cs typeface="+mn-cs"/>
              </a:rPr>
              <a:t> de conexiones </a:t>
            </a:r>
            <a:r>
              <a:rPr lang="es-ES" sz="1200" b="0" i="0" u="none" strike="noStrike" kern="1200" dirty="0" err="1">
                <a:solidFill>
                  <a:schemeClr val="tx1"/>
                </a:solidFill>
                <a:effectLst/>
                <a:latin typeface="+mn-lt"/>
                <a:ea typeface="+mn-ea"/>
                <a:cs typeface="+mn-cs"/>
              </a:rPr>
              <a:t>jdbc</a:t>
            </a:r>
            <a:r>
              <a:rPr lang="es-ES" sz="1200" b="0" i="0" u="none" strike="noStrike" kern="1200" dirty="0">
                <a:solidFill>
                  <a:schemeClr val="tx1"/>
                </a:solidFill>
                <a:effectLst/>
                <a:latin typeface="+mn-lt"/>
                <a:ea typeface="+mn-ea"/>
                <a:cs typeface="+mn-cs"/>
              </a:rPr>
              <a:t>, </a:t>
            </a:r>
            <a:r>
              <a:rPr lang="es-ES" sz="1200" b="0" i="0" u="none" strike="noStrike" kern="1200" dirty="0" err="1">
                <a:solidFill>
                  <a:schemeClr val="tx1"/>
                </a:solidFill>
                <a:effectLst/>
                <a:latin typeface="+mn-lt"/>
                <a:ea typeface="+mn-ea"/>
                <a:cs typeface="+mn-cs"/>
              </a:rPr>
              <a:t>servlets</a:t>
            </a:r>
            <a:r>
              <a:rPr lang="es-ES" sz="1200" b="0" i="0" u="none" strike="noStrike" kern="1200" dirty="0">
                <a:solidFill>
                  <a:schemeClr val="tx1"/>
                </a:solidFill>
                <a:effectLst/>
                <a:latin typeface="+mn-lt"/>
                <a:ea typeface="+mn-ea"/>
                <a:cs typeface="+mn-cs"/>
              </a:rPr>
              <a:t> (aplicación de los </a:t>
            </a:r>
            <a:r>
              <a:rPr lang="es-ES" sz="1200" b="0" i="0" u="none" strike="noStrike" kern="1200" dirty="0" err="1">
                <a:solidFill>
                  <a:schemeClr val="tx1"/>
                </a:solidFill>
                <a:effectLst/>
                <a:latin typeface="+mn-lt"/>
                <a:ea typeface="+mn-ea"/>
                <a:cs typeface="+mn-cs"/>
              </a:rPr>
              <a:t>servlets</a:t>
            </a:r>
            <a:r>
              <a:rPr lang="es-ES" sz="1200" b="0" i="0" u="none" strike="noStrike" kern="1200" dirty="0">
                <a:solidFill>
                  <a:schemeClr val="tx1"/>
                </a:solidFill>
                <a:effectLst/>
                <a:latin typeface="+mn-lt"/>
                <a:ea typeface="+mn-ea"/>
                <a:cs typeface="+mn-cs"/>
              </a:rPr>
              <a:t> como controladores de flujo), arquitectura en tres capas (presentación, negociación, sesión), ayudantes de vista (</a:t>
            </a:r>
            <a:r>
              <a:rPr lang="es-ES" sz="1200" b="0" i="0" u="none" strike="noStrike" kern="1200" dirty="0" err="1">
                <a:solidFill>
                  <a:schemeClr val="tx1"/>
                </a:solidFill>
                <a:effectLst/>
                <a:latin typeface="+mn-lt"/>
                <a:ea typeface="+mn-ea"/>
                <a:cs typeface="+mn-cs"/>
              </a:rPr>
              <a:t>view</a:t>
            </a:r>
            <a:r>
              <a:rPr lang="es-ES" sz="1200" b="0" i="0" u="none" strike="noStrike" kern="1200" dirty="0">
                <a:solidFill>
                  <a:schemeClr val="tx1"/>
                </a:solidFill>
                <a:effectLst/>
                <a:latin typeface="+mn-lt"/>
                <a:ea typeface="+mn-ea"/>
                <a:cs typeface="+mn-cs"/>
              </a:rPr>
              <a:t> </a:t>
            </a:r>
            <a:r>
              <a:rPr lang="es-ES" sz="1200" b="0" i="0" u="none" strike="noStrike" kern="1200" dirty="0" err="1">
                <a:solidFill>
                  <a:schemeClr val="tx1"/>
                </a:solidFill>
                <a:effectLst/>
                <a:latin typeface="+mn-lt"/>
                <a:ea typeface="+mn-ea"/>
                <a:cs typeface="+mn-cs"/>
              </a:rPr>
              <a:t>helpers</a:t>
            </a:r>
            <a:r>
              <a:rPr lang="es-ES" sz="1200" b="0" i="0" u="none" strike="noStrike" kern="1200" dirty="0">
                <a:solidFill>
                  <a:schemeClr val="tx1"/>
                </a:solidFill>
                <a:effectLst/>
                <a:latin typeface="+mn-lt"/>
                <a:ea typeface="+mn-ea"/>
                <a:cs typeface="+mn-cs"/>
              </a:rPr>
              <a:t>, </a:t>
            </a:r>
            <a:r>
              <a:rPr lang="es-ES" sz="1200" b="0" i="0" u="none" strike="noStrike" kern="1200" dirty="0" err="1">
                <a:solidFill>
                  <a:schemeClr val="tx1"/>
                </a:solidFill>
                <a:effectLst/>
                <a:latin typeface="+mn-lt"/>
                <a:ea typeface="+mn-ea"/>
                <a:cs typeface="+mn-cs"/>
              </a:rPr>
              <a:t>taglibs</a:t>
            </a:r>
            <a:r>
              <a:rPr lang="es-ES" sz="1200" b="0" i="0" u="none" strike="noStrike" kern="1200" dirty="0">
                <a:solidFill>
                  <a:schemeClr val="tx1"/>
                </a:solidFill>
                <a:effectLst/>
                <a:latin typeface="+mn-lt"/>
                <a:ea typeface="+mn-ea"/>
                <a:cs typeface="+mn-cs"/>
              </a:rPr>
              <a:t>), patrón </a:t>
            </a:r>
            <a:r>
              <a:rPr lang="es-ES" sz="1200" b="0" i="0" u="none" strike="noStrike" kern="1200" dirty="0" err="1">
                <a:solidFill>
                  <a:schemeClr val="tx1"/>
                </a:solidFill>
                <a:effectLst/>
                <a:latin typeface="+mn-lt"/>
                <a:ea typeface="+mn-ea"/>
                <a:cs typeface="+mn-cs"/>
              </a:rPr>
              <a:t>mvc</a:t>
            </a:r>
            <a:r>
              <a:rPr lang="es-ES" sz="1200" b="0" i="0" u="none" strike="noStrike" kern="1200" dirty="0">
                <a:solidFill>
                  <a:schemeClr val="tx1"/>
                </a:solidFill>
                <a:effectLst/>
                <a:latin typeface="+mn-lt"/>
                <a:ea typeface="+mn-ea"/>
                <a:cs typeface="+mn-cs"/>
              </a:rPr>
              <a:t> (modelo vista controlador), reportes web con </a:t>
            </a:r>
            <a:r>
              <a:rPr lang="es-ES" sz="1200" b="0" i="0" u="none" strike="noStrike" kern="1200" dirty="0" err="1">
                <a:solidFill>
                  <a:schemeClr val="tx1"/>
                </a:solidFill>
                <a:effectLst/>
                <a:latin typeface="+mn-lt"/>
                <a:ea typeface="+mn-ea"/>
                <a:cs typeface="+mn-cs"/>
              </a:rPr>
              <a:t>ireports</a:t>
            </a:r>
            <a:r>
              <a:rPr lang="es-ES" sz="1200" b="0" i="0" u="none" strike="noStrike" kern="1200" dirty="0">
                <a:solidFill>
                  <a:schemeClr val="tx1"/>
                </a:solidFill>
                <a:effectLst/>
                <a:latin typeface="+mn-lt"/>
                <a:ea typeface="+mn-ea"/>
                <a:cs typeface="+mn-cs"/>
              </a:rPr>
              <a:t> y </a:t>
            </a:r>
            <a:r>
              <a:rPr lang="es-ES" sz="1200" b="0" i="0" u="none" strike="noStrike" kern="1200" dirty="0" err="1">
                <a:solidFill>
                  <a:schemeClr val="tx1"/>
                </a:solidFill>
                <a:effectLst/>
                <a:latin typeface="+mn-lt"/>
                <a:ea typeface="+mn-ea"/>
                <a:cs typeface="+mn-cs"/>
              </a:rPr>
              <a:t>jasper</a:t>
            </a:r>
            <a:r>
              <a:rPr lang="es-ES" sz="1200" b="0" i="0" u="none" strike="noStrike" kern="1200" dirty="0">
                <a:solidFill>
                  <a:schemeClr val="tx1"/>
                </a:solidFill>
                <a:effectLst/>
                <a:latin typeface="+mn-lt"/>
                <a:ea typeface="+mn-ea"/>
                <a:cs typeface="+mn-cs"/>
              </a:rPr>
              <a:t> </a:t>
            </a:r>
            <a:r>
              <a:rPr lang="es-ES" sz="1200" b="0" i="0" u="none" strike="noStrike" kern="1200" dirty="0" err="1">
                <a:solidFill>
                  <a:schemeClr val="tx1"/>
                </a:solidFill>
                <a:effectLst/>
                <a:latin typeface="+mn-lt"/>
                <a:ea typeface="+mn-ea"/>
                <a:cs typeface="+mn-cs"/>
              </a:rPr>
              <a:t>reports</a:t>
            </a:r>
            <a:r>
              <a:rPr lang="es-ES" sz="1200" b="0" i="0" u="none" strike="noStrike" kern="1200" dirty="0">
                <a:solidFill>
                  <a:schemeClr val="tx1"/>
                </a:solidFill>
                <a:effectLst/>
                <a:latin typeface="+mn-lt"/>
                <a:ea typeface="+mn-ea"/>
                <a:cs typeface="+mn-cs"/>
              </a:rPr>
              <a:t>, java mail (administración de correos con el </a:t>
            </a:r>
            <a:r>
              <a:rPr lang="es-ES" sz="1200" b="0" i="0" u="none" strike="noStrike" kern="1200" dirty="0" err="1">
                <a:solidFill>
                  <a:schemeClr val="tx1"/>
                </a:solidFill>
                <a:effectLst/>
                <a:latin typeface="+mn-lt"/>
                <a:ea typeface="+mn-ea"/>
                <a:cs typeface="+mn-cs"/>
              </a:rPr>
              <a:t>framework</a:t>
            </a:r>
            <a:r>
              <a:rPr lang="es-ES" sz="1200" b="0" i="0" u="none" strike="noStrike" kern="1200" dirty="0">
                <a:solidFill>
                  <a:schemeClr val="tx1"/>
                </a:solidFill>
                <a:effectLst/>
                <a:latin typeface="+mn-lt"/>
                <a:ea typeface="+mn-ea"/>
                <a:cs typeface="+mn-cs"/>
              </a:rPr>
              <a:t> de java mail desde </a:t>
            </a:r>
            <a:r>
              <a:rPr lang="es-ES" sz="1200" b="0" i="0" u="none" strike="noStrike" kern="1200" dirty="0" err="1">
                <a:solidFill>
                  <a:schemeClr val="tx1"/>
                </a:solidFill>
                <a:effectLst/>
                <a:latin typeface="+mn-lt"/>
                <a:ea typeface="+mn-ea"/>
                <a:cs typeface="+mn-cs"/>
              </a:rPr>
              <a:t>jsp</a:t>
            </a:r>
            <a:r>
              <a:rPr lang="es-ES" sz="1200" b="0" i="0" u="none" strike="noStrike" kern="1200" dirty="0">
                <a:solidFill>
                  <a:schemeClr val="tx1"/>
                </a:solidFill>
                <a:effectLst/>
                <a:latin typeface="+mn-lt"/>
                <a:ea typeface="+mn-ea"/>
                <a:cs typeface="+mn-cs"/>
              </a:rPr>
              <a:t> y </a:t>
            </a:r>
            <a:r>
              <a:rPr lang="es-ES" sz="1200" b="0" i="0" u="none" strike="noStrike" kern="1200" dirty="0" err="1">
                <a:solidFill>
                  <a:schemeClr val="tx1"/>
                </a:solidFill>
                <a:effectLst/>
                <a:latin typeface="+mn-lt"/>
                <a:ea typeface="+mn-ea"/>
                <a:cs typeface="+mn-cs"/>
              </a:rPr>
              <a:t>servlets</a:t>
            </a:r>
            <a:r>
              <a:rPr lang="es-ES" sz="1200" b="0" i="0" u="none" strike="noStrike" kern="1200" dirty="0">
                <a:solidFill>
                  <a:schemeClr val="tx1"/>
                </a:solidFill>
                <a:effectLst/>
                <a:latin typeface="+mn-lt"/>
                <a:ea typeface="+mn-ea"/>
                <a:cs typeface="+mn-cs"/>
              </a:rPr>
              <a:t> y pruebas con </a:t>
            </a:r>
            <a:r>
              <a:rPr lang="es-ES" sz="1200" b="0" i="0" u="none" strike="noStrike" kern="1200" dirty="0" err="1">
                <a:solidFill>
                  <a:schemeClr val="tx1"/>
                </a:solidFill>
                <a:effectLst/>
                <a:latin typeface="+mn-lt"/>
                <a:ea typeface="+mn-ea"/>
                <a:cs typeface="+mn-cs"/>
              </a:rPr>
              <a:t>argosoft</a:t>
            </a:r>
            <a:r>
              <a:rPr lang="es-ES" sz="1200" b="0" i="0" u="none" strike="noStrike" kern="1200" dirty="0">
                <a:solidFill>
                  <a:schemeClr val="tx1"/>
                </a:solidFill>
                <a:effectLst/>
                <a:latin typeface="+mn-lt"/>
                <a:ea typeface="+mn-ea"/>
                <a:cs typeface="+mn-cs"/>
              </a:rPr>
              <a:t> mail server). </a:t>
            </a:r>
          </a:p>
          <a:p>
            <a:r>
              <a:rPr lang="es-ES" sz="1200" b="0" i="0" u="none" strike="noStrike" kern="1200" dirty="0">
                <a:solidFill>
                  <a:schemeClr val="tx1"/>
                </a:solidFill>
                <a:effectLst/>
                <a:latin typeface="+mn-lt"/>
                <a:ea typeface="+mn-ea"/>
                <a:cs typeface="+mn-cs"/>
              </a:rPr>
              <a:t>******</a:t>
            </a:r>
          </a:p>
          <a:p>
            <a:endParaRPr lang="es-ES" sz="1200" b="0" i="0" u="none" strike="noStrike" kern="1200" dirty="0">
              <a:solidFill>
                <a:schemeClr val="tx1"/>
              </a:solidFill>
              <a:effectLst/>
              <a:latin typeface="+mn-lt"/>
              <a:ea typeface="+mn-ea"/>
              <a:cs typeface="+mn-cs"/>
            </a:endParaRPr>
          </a:p>
          <a:p>
            <a:endParaRPr lang="es-ES" sz="1200" b="0" i="0" u="none" strike="noStrike" kern="1200" dirty="0">
              <a:solidFill>
                <a:schemeClr val="tx1"/>
              </a:solidFill>
              <a:effectLst/>
              <a:latin typeface="+mn-lt"/>
              <a:ea typeface="+mn-ea"/>
              <a:cs typeface="+mn-cs"/>
            </a:endParaRPr>
          </a:p>
          <a:p>
            <a:r>
              <a:rPr lang="es-ES" sz="1200" b="0" i="0" u="none" strike="noStrike" kern="1200" dirty="0">
                <a:solidFill>
                  <a:schemeClr val="tx1"/>
                </a:solidFill>
                <a:effectLst/>
                <a:latin typeface="+mn-lt"/>
                <a:ea typeface="+mn-ea"/>
                <a:cs typeface="+mn-cs"/>
              </a:rPr>
              <a:t/>
            </a:r>
            <a:br>
              <a:rPr lang="es-ES" sz="1200" b="0" i="0" u="none" strike="noStrike" kern="1200" dirty="0">
                <a:solidFill>
                  <a:schemeClr val="tx1"/>
                </a:solidFill>
                <a:effectLst/>
                <a:latin typeface="+mn-lt"/>
                <a:ea typeface="+mn-ea"/>
                <a:cs typeface="+mn-cs"/>
              </a:rPr>
            </a:br>
            <a:r>
              <a:rPr lang="es-ES" sz="1200" b="0" i="0" u="none" strike="noStrike" kern="1200" dirty="0">
                <a:solidFill>
                  <a:schemeClr val="tx1"/>
                </a:solidFill>
                <a:effectLst/>
                <a:latin typeface="+mn-lt"/>
                <a:ea typeface="+mn-ea"/>
                <a:cs typeface="+mn-cs"/>
              </a:rPr>
              <a:t>- en el proyecto se evidencia que se realizaron pruebas unitarias usando al menos una de las siguientes </a:t>
            </a:r>
            <a:r>
              <a:rPr lang="es-ES" sz="1200" b="0" i="0" u="none" strike="noStrike" kern="1200" dirty="0" err="1">
                <a:solidFill>
                  <a:schemeClr val="tx1"/>
                </a:solidFill>
                <a:effectLst/>
                <a:latin typeface="+mn-lt"/>
                <a:ea typeface="+mn-ea"/>
                <a:cs typeface="+mn-cs"/>
              </a:rPr>
              <a:t>tecnicas</a:t>
            </a:r>
            <a:r>
              <a:rPr lang="es-ES" sz="1200" b="0" i="0" u="none" strike="noStrike" kern="1200" dirty="0">
                <a:solidFill>
                  <a:schemeClr val="tx1"/>
                </a:solidFill>
                <a:effectLst/>
                <a:latin typeface="+mn-lt"/>
                <a:ea typeface="+mn-ea"/>
                <a:cs typeface="+mn-cs"/>
              </a:rPr>
              <a:t> usan do una </a:t>
            </a:r>
            <a:r>
              <a:rPr lang="es-ES" sz="1200" b="0" i="0" u="none" strike="noStrike" kern="1200" dirty="0" err="1">
                <a:solidFill>
                  <a:schemeClr val="tx1"/>
                </a:solidFill>
                <a:effectLst/>
                <a:latin typeface="+mn-lt"/>
                <a:ea typeface="+mn-ea"/>
                <a:cs typeface="+mn-cs"/>
              </a:rPr>
              <a:t>herrameinta</a:t>
            </a:r>
            <a:r>
              <a:rPr lang="es-ES" sz="1200" b="0" i="0" u="none" strike="noStrike" kern="1200" dirty="0">
                <a:solidFill>
                  <a:schemeClr val="tx1"/>
                </a:solidFill>
                <a:effectLst/>
                <a:latin typeface="+mn-lt"/>
                <a:ea typeface="+mn-ea"/>
                <a:cs typeface="+mn-cs"/>
              </a:rPr>
              <a:t> </a:t>
            </a:r>
            <a:r>
              <a:rPr lang="es-ES" sz="1200" b="0" i="0" u="none" strike="noStrike" kern="1200" dirty="0" err="1">
                <a:solidFill>
                  <a:schemeClr val="tx1"/>
                </a:solidFill>
                <a:effectLst/>
                <a:latin typeface="+mn-lt"/>
                <a:ea typeface="+mn-ea"/>
                <a:cs typeface="+mn-cs"/>
              </a:rPr>
              <a:t>tecnologica</a:t>
            </a:r>
            <a:r>
              <a:rPr lang="es-ES" sz="1200" b="0" i="0" u="none" strike="noStrike" kern="1200" dirty="0">
                <a:solidFill>
                  <a:schemeClr val="tx1"/>
                </a:solidFill>
                <a:effectLst/>
                <a:latin typeface="+mn-lt"/>
                <a:ea typeface="+mn-ea"/>
                <a:cs typeface="+mn-cs"/>
              </a:rPr>
              <a:t> que se acople al </a:t>
            </a:r>
            <a:r>
              <a:rPr lang="es-ES" sz="1200" b="0" i="0" u="none" strike="noStrike" kern="1200" dirty="0" err="1">
                <a:solidFill>
                  <a:schemeClr val="tx1"/>
                </a:solidFill>
                <a:effectLst/>
                <a:latin typeface="+mn-lt"/>
                <a:ea typeface="+mn-ea"/>
                <a:cs typeface="+mn-cs"/>
              </a:rPr>
              <a:t>lenaguaje</a:t>
            </a:r>
            <a:r>
              <a:rPr lang="es-ES" sz="1200" b="0" i="0" u="none" strike="noStrike" kern="1200" dirty="0">
                <a:solidFill>
                  <a:schemeClr val="tx1"/>
                </a:solidFill>
                <a:effectLst/>
                <a:latin typeface="+mn-lt"/>
                <a:ea typeface="+mn-ea"/>
                <a:cs typeface="+mn-cs"/>
              </a:rPr>
              <a:t> de programación que usaron para el proyecto</a:t>
            </a:r>
            <a:br>
              <a:rPr lang="es-ES" sz="1200" b="0" i="0" u="none" strike="noStrike" kern="1200" dirty="0">
                <a:solidFill>
                  <a:schemeClr val="tx1"/>
                </a:solidFill>
                <a:effectLst/>
                <a:latin typeface="+mn-lt"/>
                <a:ea typeface="+mn-ea"/>
                <a:cs typeface="+mn-cs"/>
              </a:rPr>
            </a:br>
            <a:r>
              <a:rPr lang="es-ES" sz="1200" b="0" i="0" u="none" strike="noStrike" kern="1200" dirty="0">
                <a:solidFill>
                  <a:schemeClr val="tx1"/>
                </a:solidFill>
                <a:effectLst/>
                <a:latin typeface="+mn-lt"/>
                <a:ea typeface="+mn-ea"/>
                <a:cs typeface="+mn-cs"/>
              </a:rPr>
              <a:t/>
            </a:r>
            <a:br>
              <a:rPr lang="es-ES" sz="1200" b="0" i="0" u="none" strike="noStrike" kern="1200" dirty="0">
                <a:solidFill>
                  <a:schemeClr val="tx1"/>
                </a:solidFill>
                <a:effectLst/>
                <a:latin typeface="+mn-lt"/>
                <a:ea typeface="+mn-ea"/>
                <a:cs typeface="+mn-cs"/>
              </a:rPr>
            </a:br>
            <a:r>
              <a:rPr lang="es-ES" sz="1200" b="0" i="0" u="none" strike="noStrike" kern="1200" dirty="0">
                <a:solidFill>
                  <a:schemeClr val="tx1"/>
                </a:solidFill>
                <a:effectLst/>
                <a:latin typeface="+mn-lt"/>
                <a:ea typeface="+mn-ea"/>
                <a:cs typeface="+mn-cs"/>
              </a:rPr>
              <a:t>-Pruebas Unitarias</a:t>
            </a:r>
            <a:br>
              <a:rPr lang="es-ES" sz="1200" b="0" i="0" u="none" strike="noStrike" kern="1200" dirty="0">
                <a:solidFill>
                  <a:schemeClr val="tx1"/>
                </a:solidFill>
                <a:effectLst/>
                <a:latin typeface="+mn-lt"/>
                <a:ea typeface="+mn-ea"/>
                <a:cs typeface="+mn-cs"/>
              </a:rPr>
            </a:br>
            <a:r>
              <a:rPr lang="es-ES" sz="1200" b="0" i="0" u="none" strike="noStrike" kern="1200" dirty="0">
                <a:solidFill>
                  <a:schemeClr val="tx1"/>
                </a:solidFill>
                <a:effectLst/>
                <a:latin typeface="+mn-lt"/>
                <a:ea typeface="+mn-ea"/>
                <a:cs typeface="+mn-cs"/>
              </a:rPr>
              <a:t>-Pruebas caja negra</a:t>
            </a:r>
            <a:br>
              <a:rPr lang="es-ES" sz="1200" b="0" i="0" u="none" strike="noStrike" kern="1200" dirty="0">
                <a:solidFill>
                  <a:schemeClr val="tx1"/>
                </a:solidFill>
                <a:effectLst/>
                <a:latin typeface="+mn-lt"/>
                <a:ea typeface="+mn-ea"/>
                <a:cs typeface="+mn-cs"/>
              </a:rPr>
            </a:br>
            <a:r>
              <a:rPr lang="es-ES" sz="1200" b="0" i="0" u="none" strike="noStrike" kern="1200" dirty="0">
                <a:solidFill>
                  <a:schemeClr val="tx1"/>
                </a:solidFill>
                <a:effectLst/>
                <a:latin typeface="+mn-lt"/>
                <a:ea typeface="+mn-ea"/>
                <a:cs typeface="+mn-cs"/>
              </a:rPr>
              <a:t>-Pruebas caja blanca</a:t>
            </a:r>
            <a:br>
              <a:rPr lang="es-ES" sz="1200" b="0" i="0" u="none" strike="noStrike" kern="1200" dirty="0">
                <a:solidFill>
                  <a:schemeClr val="tx1"/>
                </a:solidFill>
                <a:effectLst/>
                <a:latin typeface="+mn-lt"/>
                <a:ea typeface="+mn-ea"/>
                <a:cs typeface="+mn-cs"/>
              </a:rPr>
            </a:br>
            <a:r>
              <a:rPr lang="es-ES" sz="1200" b="0" i="0" u="none" strike="noStrike" kern="1200" dirty="0">
                <a:solidFill>
                  <a:schemeClr val="tx1"/>
                </a:solidFill>
                <a:effectLst/>
                <a:latin typeface="+mn-lt"/>
                <a:ea typeface="+mn-ea"/>
                <a:cs typeface="+mn-cs"/>
              </a:rPr>
              <a:t>-</a:t>
            </a:r>
            <a:r>
              <a:rPr lang="es-ES" sz="1200" b="0" i="0" u="none" strike="noStrike" kern="1200" dirty="0" err="1">
                <a:solidFill>
                  <a:schemeClr val="tx1"/>
                </a:solidFill>
                <a:effectLst/>
                <a:latin typeface="+mn-lt"/>
                <a:ea typeface="+mn-ea"/>
                <a:cs typeface="+mn-cs"/>
              </a:rPr>
              <a:t>Preubas</a:t>
            </a:r>
            <a:r>
              <a:rPr lang="es-ES" sz="1200" b="0" i="0" u="none" strike="noStrike" kern="1200" dirty="0">
                <a:solidFill>
                  <a:schemeClr val="tx1"/>
                </a:solidFill>
                <a:effectLst/>
                <a:latin typeface="+mn-lt"/>
                <a:ea typeface="+mn-ea"/>
                <a:cs typeface="+mn-cs"/>
              </a:rPr>
              <a:t> funcionales</a:t>
            </a:r>
            <a:br>
              <a:rPr lang="es-ES" sz="1200" b="0" i="0" u="none" strike="noStrike" kern="1200" dirty="0">
                <a:solidFill>
                  <a:schemeClr val="tx1"/>
                </a:solidFill>
                <a:effectLst/>
                <a:latin typeface="+mn-lt"/>
                <a:ea typeface="+mn-ea"/>
                <a:cs typeface="+mn-cs"/>
              </a:rPr>
            </a:br>
            <a:r>
              <a:rPr lang="es-ES" sz="1200" b="0" i="0" u="none" strike="noStrike" kern="1200" dirty="0">
                <a:solidFill>
                  <a:schemeClr val="tx1"/>
                </a:solidFill>
                <a:effectLst/>
                <a:latin typeface="+mn-lt"/>
                <a:ea typeface="+mn-ea"/>
                <a:cs typeface="+mn-cs"/>
              </a:rPr>
              <a:t>-Pruebas de humo</a:t>
            </a:r>
            <a:br>
              <a:rPr lang="es-ES" sz="1200" b="0" i="0" u="none" strike="noStrike" kern="1200" dirty="0">
                <a:solidFill>
                  <a:schemeClr val="tx1"/>
                </a:solidFill>
                <a:effectLst/>
                <a:latin typeface="+mn-lt"/>
                <a:ea typeface="+mn-ea"/>
                <a:cs typeface="+mn-cs"/>
              </a:rPr>
            </a:br>
            <a:r>
              <a:rPr lang="es-ES" sz="1200" b="0" i="0" u="none" strike="noStrike" kern="1200" dirty="0">
                <a:solidFill>
                  <a:schemeClr val="tx1"/>
                </a:solidFill>
                <a:effectLst/>
                <a:latin typeface="+mn-lt"/>
                <a:ea typeface="+mn-ea"/>
                <a:cs typeface="+mn-cs"/>
              </a:rPr>
              <a:t>-Pruebas regresión</a:t>
            </a:r>
            <a:br>
              <a:rPr lang="es-ES" sz="1200" b="0" i="0" u="none" strike="noStrike" kern="1200" dirty="0">
                <a:solidFill>
                  <a:schemeClr val="tx1"/>
                </a:solidFill>
                <a:effectLst/>
                <a:latin typeface="+mn-lt"/>
                <a:ea typeface="+mn-ea"/>
                <a:cs typeface="+mn-cs"/>
              </a:rPr>
            </a:br>
            <a:r>
              <a:rPr lang="es-ES" sz="1200" b="0" i="0" u="none" strike="noStrike" kern="1200" dirty="0">
                <a:solidFill>
                  <a:schemeClr val="tx1"/>
                </a:solidFill>
                <a:effectLst/>
                <a:latin typeface="+mn-lt"/>
                <a:ea typeface="+mn-ea"/>
                <a:cs typeface="+mn-cs"/>
              </a:rPr>
              <a:t>-Pruebas del sistema</a:t>
            </a:r>
            <a:br>
              <a:rPr lang="es-ES" sz="1200" b="0" i="0" u="none" strike="noStrike" kern="1200" dirty="0">
                <a:solidFill>
                  <a:schemeClr val="tx1"/>
                </a:solidFill>
                <a:effectLst/>
                <a:latin typeface="+mn-lt"/>
                <a:ea typeface="+mn-ea"/>
                <a:cs typeface="+mn-cs"/>
              </a:rPr>
            </a:br>
            <a:r>
              <a:rPr lang="es-ES" sz="1200" b="0" i="0" u="none" strike="noStrike" kern="1200" dirty="0">
                <a:solidFill>
                  <a:schemeClr val="tx1"/>
                </a:solidFill>
                <a:effectLst/>
                <a:latin typeface="+mn-lt"/>
                <a:ea typeface="+mn-ea"/>
                <a:cs typeface="+mn-cs"/>
              </a:rPr>
              <a:t>-Pruebas de Stress</a:t>
            </a:r>
            <a:br>
              <a:rPr lang="es-ES" sz="1200" b="0" i="0" u="none" strike="noStrike" kern="1200" dirty="0">
                <a:solidFill>
                  <a:schemeClr val="tx1"/>
                </a:solidFill>
                <a:effectLst/>
                <a:latin typeface="+mn-lt"/>
                <a:ea typeface="+mn-ea"/>
                <a:cs typeface="+mn-cs"/>
              </a:rPr>
            </a:br>
            <a:r>
              <a:rPr lang="es-ES" sz="1200" b="0" i="0" u="none" strike="noStrike" kern="1200" dirty="0">
                <a:solidFill>
                  <a:schemeClr val="tx1"/>
                </a:solidFill>
                <a:effectLst/>
                <a:latin typeface="+mn-lt"/>
                <a:ea typeface="+mn-ea"/>
                <a:cs typeface="+mn-cs"/>
              </a:rPr>
              <a:t>-Pruebas de desempeño</a:t>
            </a:r>
            <a:br>
              <a:rPr lang="es-ES" sz="1200" b="0" i="0" u="none" strike="noStrike" kern="1200" dirty="0">
                <a:solidFill>
                  <a:schemeClr val="tx1"/>
                </a:solidFill>
                <a:effectLst/>
                <a:latin typeface="+mn-lt"/>
                <a:ea typeface="+mn-ea"/>
                <a:cs typeface="+mn-cs"/>
              </a:rPr>
            </a:br>
            <a:r>
              <a:rPr lang="es-ES" sz="1200" b="0" i="0" u="none" strike="noStrike" kern="1200" dirty="0">
                <a:solidFill>
                  <a:schemeClr val="tx1"/>
                </a:solidFill>
                <a:effectLst/>
                <a:latin typeface="+mn-lt"/>
                <a:ea typeface="+mn-ea"/>
                <a:cs typeface="+mn-cs"/>
              </a:rPr>
              <a:t>-Pruebas de integridad de datos y bases de datos</a:t>
            </a:r>
            <a:br>
              <a:rPr lang="es-ES" sz="1200" b="0" i="0" u="none" strike="noStrike" kern="1200" dirty="0">
                <a:solidFill>
                  <a:schemeClr val="tx1"/>
                </a:solidFill>
                <a:effectLst/>
                <a:latin typeface="+mn-lt"/>
                <a:ea typeface="+mn-ea"/>
                <a:cs typeface="+mn-cs"/>
              </a:rPr>
            </a:br>
            <a:r>
              <a:rPr lang="es-ES" sz="1200" b="0" i="0" u="none" strike="noStrike" kern="1200" dirty="0">
                <a:solidFill>
                  <a:schemeClr val="tx1"/>
                </a:solidFill>
                <a:effectLst/>
                <a:latin typeface="+mn-lt"/>
                <a:ea typeface="+mn-ea"/>
                <a:cs typeface="+mn-cs"/>
              </a:rPr>
              <a:t>-Pruebas de seguridad y control de </a:t>
            </a:r>
            <a:r>
              <a:rPr lang="es-ES" sz="1200" b="0" i="0" u="none" strike="noStrike" kern="1200" dirty="0" err="1">
                <a:solidFill>
                  <a:schemeClr val="tx1"/>
                </a:solidFill>
                <a:effectLst/>
                <a:latin typeface="+mn-lt"/>
                <a:ea typeface="+mn-ea"/>
                <a:cs typeface="+mn-cs"/>
              </a:rPr>
              <a:t>acesso</a:t>
            </a:r>
            <a:r>
              <a:rPr lang="es-ES" sz="1200" b="0" i="0" u="none" strike="noStrike" kern="1200" dirty="0">
                <a:solidFill>
                  <a:schemeClr val="tx1"/>
                </a:solidFill>
                <a:effectLst/>
                <a:latin typeface="+mn-lt"/>
                <a:ea typeface="+mn-ea"/>
                <a:cs typeface="+mn-cs"/>
              </a:rPr>
              <a:t/>
            </a:r>
            <a:br>
              <a:rPr lang="es-ES" sz="1200" b="0" i="0" u="none" strike="noStrike" kern="1200" dirty="0">
                <a:solidFill>
                  <a:schemeClr val="tx1"/>
                </a:solidFill>
                <a:effectLst/>
                <a:latin typeface="+mn-lt"/>
                <a:ea typeface="+mn-ea"/>
                <a:cs typeface="+mn-cs"/>
              </a:rPr>
            </a:br>
            <a:r>
              <a:rPr lang="es-ES" sz="1200" b="0" i="0" u="none" strike="noStrike" kern="1200" dirty="0">
                <a:solidFill>
                  <a:schemeClr val="tx1"/>
                </a:solidFill>
                <a:effectLst/>
                <a:latin typeface="+mn-lt"/>
                <a:ea typeface="+mn-ea"/>
                <a:cs typeface="+mn-cs"/>
              </a:rPr>
              <a:t>-Pruebas de GUI (interfaces graficas de usuario)</a:t>
            </a:r>
            <a:br>
              <a:rPr lang="es-ES" sz="1200" b="0" i="0" u="none" strike="noStrike" kern="1200" dirty="0">
                <a:solidFill>
                  <a:schemeClr val="tx1"/>
                </a:solidFill>
                <a:effectLst/>
                <a:latin typeface="+mn-lt"/>
                <a:ea typeface="+mn-ea"/>
                <a:cs typeface="+mn-cs"/>
              </a:rPr>
            </a:br>
            <a:r>
              <a:rPr lang="es-ES" sz="1200" b="0" i="0" u="none" strike="noStrike" kern="1200" dirty="0">
                <a:solidFill>
                  <a:schemeClr val="tx1"/>
                </a:solidFill>
                <a:effectLst/>
                <a:latin typeface="+mn-lt"/>
                <a:ea typeface="+mn-ea"/>
                <a:cs typeface="+mn-cs"/>
              </a:rPr>
              <a:t/>
            </a:r>
            <a:br>
              <a:rPr lang="es-ES" sz="1200" b="0" i="0" u="none" strike="noStrike" kern="1200" dirty="0">
                <a:solidFill>
                  <a:schemeClr val="tx1"/>
                </a:solidFill>
                <a:effectLst/>
                <a:latin typeface="+mn-lt"/>
                <a:ea typeface="+mn-ea"/>
                <a:cs typeface="+mn-cs"/>
              </a:rPr>
            </a:br>
            <a:r>
              <a:rPr lang="es-ES" sz="1200" b="0" i="0" u="none" strike="noStrike" kern="1200" dirty="0">
                <a:solidFill>
                  <a:schemeClr val="tx1"/>
                </a:solidFill>
                <a:effectLst/>
                <a:latin typeface="+mn-lt"/>
                <a:ea typeface="+mn-ea"/>
                <a:cs typeface="+mn-cs"/>
              </a:rPr>
              <a:t>-si usaron SCRUN existen pruebas como TDD y BDD </a:t>
            </a:r>
            <a:br>
              <a:rPr lang="es-ES" sz="1200" b="0" i="0" u="none" strike="noStrike" kern="1200" dirty="0">
                <a:solidFill>
                  <a:schemeClr val="tx1"/>
                </a:solidFill>
                <a:effectLst/>
                <a:latin typeface="+mn-lt"/>
                <a:ea typeface="+mn-ea"/>
                <a:cs typeface="+mn-cs"/>
              </a:rPr>
            </a:br>
            <a:endParaRPr lang="es-CO" dirty="0"/>
          </a:p>
          <a:p>
            <a:endParaRPr lang="es-CO" dirty="0"/>
          </a:p>
          <a:p>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20</a:t>
            </a:fld>
            <a:endParaRPr lang="es-CO"/>
          </a:p>
        </p:txBody>
      </p:sp>
    </p:spTree>
    <p:extLst>
      <p:ext uri="{BB962C8B-B14F-4D97-AF65-F5344CB8AC3E}">
        <p14:creationId xmlns:p14="http://schemas.microsoft.com/office/powerpoint/2010/main" val="8266795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30</a:t>
            </a:fld>
            <a:endParaRPr lang="es-CO"/>
          </a:p>
        </p:txBody>
      </p:sp>
    </p:spTree>
    <p:extLst>
      <p:ext uri="{BB962C8B-B14F-4D97-AF65-F5344CB8AC3E}">
        <p14:creationId xmlns:p14="http://schemas.microsoft.com/office/powerpoint/2010/main" val="34658513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34</a:t>
            </a:fld>
            <a:endParaRPr lang="es-CO"/>
          </a:p>
        </p:txBody>
      </p:sp>
    </p:spTree>
    <p:extLst>
      <p:ext uri="{BB962C8B-B14F-4D97-AF65-F5344CB8AC3E}">
        <p14:creationId xmlns:p14="http://schemas.microsoft.com/office/powerpoint/2010/main" val="17190051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35</a:t>
            </a:fld>
            <a:endParaRPr lang="es-CO"/>
          </a:p>
        </p:txBody>
      </p:sp>
    </p:spTree>
    <p:extLst>
      <p:ext uri="{BB962C8B-B14F-4D97-AF65-F5344CB8AC3E}">
        <p14:creationId xmlns:p14="http://schemas.microsoft.com/office/powerpoint/2010/main" val="12008605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37</a:t>
            </a:fld>
            <a:endParaRPr lang="es-CO"/>
          </a:p>
        </p:txBody>
      </p:sp>
    </p:spTree>
    <p:extLst>
      <p:ext uri="{BB962C8B-B14F-4D97-AF65-F5344CB8AC3E}">
        <p14:creationId xmlns:p14="http://schemas.microsoft.com/office/powerpoint/2010/main" val="39409951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38</a:t>
            </a:fld>
            <a:endParaRPr lang="es-CO"/>
          </a:p>
        </p:txBody>
      </p:sp>
    </p:spTree>
    <p:extLst>
      <p:ext uri="{BB962C8B-B14F-4D97-AF65-F5344CB8AC3E}">
        <p14:creationId xmlns:p14="http://schemas.microsoft.com/office/powerpoint/2010/main" val="3636514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2</a:t>
            </a:fld>
            <a:endParaRPr lang="es-CO"/>
          </a:p>
        </p:txBody>
      </p:sp>
    </p:spTree>
    <p:extLst>
      <p:ext uri="{BB962C8B-B14F-4D97-AF65-F5344CB8AC3E}">
        <p14:creationId xmlns:p14="http://schemas.microsoft.com/office/powerpoint/2010/main" val="3042021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39</a:t>
            </a:fld>
            <a:endParaRPr lang="es-CO"/>
          </a:p>
        </p:txBody>
      </p:sp>
    </p:spTree>
    <p:extLst>
      <p:ext uri="{BB962C8B-B14F-4D97-AF65-F5344CB8AC3E}">
        <p14:creationId xmlns:p14="http://schemas.microsoft.com/office/powerpoint/2010/main" val="3983882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3</a:t>
            </a:fld>
            <a:endParaRPr lang="es-CO"/>
          </a:p>
        </p:txBody>
      </p:sp>
    </p:spTree>
    <p:extLst>
      <p:ext uri="{BB962C8B-B14F-4D97-AF65-F5344CB8AC3E}">
        <p14:creationId xmlns:p14="http://schemas.microsoft.com/office/powerpoint/2010/main" val="1836559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4</a:t>
            </a:fld>
            <a:endParaRPr lang="es-CO"/>
          </a:p>
        </p:txBody>
      </p:sp>
    </p:spTree>
    <p:extLst>
      <p:ext uri="{BB962C8B-B14F-4D97-AF65-F5344CB8AC3E}">
        <p14:creationId xmlns:p14="http://schemas.microsoft.com/office/powerpoint/2010/main" val="1297768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5</a:t>
            </a:fld>
            <a:endParaRPr lang="es-CO"/>
          </a:p>
        </p:txBody>
      </p:sp>
    </p:spTree>
    <p:extLst>
      <p:ext uri="{BB962C8B-B14F-4D97-AF65-F5344CB8AC3E}">
        <p14:creationId xmlns:p14="http://schemas.microsoft.com/office/powerpoint/2010/main" val="3042021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O" dirty="0"/>
              <a:t>El Instructor es quien elige la línea de proyecto y será la misma para toda</a:t>
            </a:r>
            <a:r>
              <a:rPr lang="es-CO" baseline="0" dirty="0"/>
              <a:t> la Ficha.  Adicional debe estipular que deben ser equipos de máximo de 5 aprendices por proyecto.</a:t>
            </a:r>
          </a:p>
          <a:p>
            <a:r>
              <a:rPr lang="es-CO" baseline="0" dirty="0"/>
              <a:t>El Instructor definirá una actividad con el grupo para concertar la línea a elegir.</a:t>
            </a:r>
          </a:p>
        </p:txBody>
      </p:sp>
      <p:sp>
        <p:nvSpPr>
          <p:cNvPr id="4" name="3 Marcador de número de diapositiva"/>
          <p:cNvSpPr>
            <a:spLocks noGrp="1"/>
          </p:cNvSpPr>
          <p:nvPr>
            <p:ph type="sldNum" sz="quarter" idx="10"/>
          </p:nvPr>
        </p:nvSpPr>
        <p:spPr/>
        <p:txBody>
          <a:bodyPr/>
          <a:lstStyle/>
          <a:p>
            <a:fld id="{06DF1DBB-D2B5-4901-B422-57DA65914203}" type="slidenum">
              <a:rPr lang="es-CO" smtClean="0"/>
              <a:t>6</a:t>
            </a:fld>
            <a:endParaRPr lang="es-CO"/>
          </a:p>
        </p:txBody>
      </p:sp>
    </p:spTree>
    <p:extLst>
      <p:ext uri="{BB962C8B-B14F-4D97-AF65-F5344CB8AC3E}">
        <p14:creationId xmlns:p14="http://schemas.microsoft.com/office/powerpoint/2010/main" val="4112237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7</a:t>
            </a:fld>
            <a:endParaRPr lang="es-CO"/>
          </a:p>
        </p:txBody>
      </p:sp>
    </p:spTree>
    <p:extLst>
      <p:ext uri="{BB962C8B-B14F-4D97-AF65-F5344CB8AC3E}">
        <p14:creationId xmlns:p14="http://schemas.microsoft.com/office/powerpoint/2010/main" val="194324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13</a:t>
            </a:fld>
            <a:endParaRPr lang="es-CO"/>
          </a:p>
        </p:txBody>
      </p:sp>
    </p:spTree>
    <p:extLst>
      <p:ext uri="{BB962C8B-B14F-4D97-AF65-F5344CB8AC3E}">
        <p14:creationId xmlns:p14="http://schemas.microsoft.com/office/powerpoint/2010/main" val="3520382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14</a:t>
            </a:fld>
            <a:endParaRPr lang="es-CO"/>
          </a:p>
        </p:txBody>
      </p:sp>
    </p:spTree>
    <p:extLst>
      <p:ext uri="{BB962C8B-B14F-4D97-AF65-F5344CB8AC3E}">
        <p14:creationId xmlns:p14="http://schemas.microsoft.com/office/powerpoint/2010/main" val="13196934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3.jpeg"/><Relationship Id="rId1" Type="http://schemas.openxmlformats.org/officeDocument/2006/relationships/slideMaster" Target="../slideMasters/slideMaster1.xml"/><Relationship Id="rId5" Type="http://schemas.openxmlformats.org/officeDocument/2006/relationships/image" Target="../media/image24.emf"/><Relationship Id="rId4" Type="http://schemas.openxmlformats.org/officeDocument/2006/relationships/image" Target="../media/image7.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5.jpeg"/><Relationship Id="rId1" Type="http://schemas.openxmlformats.org/officeDocument/2006/relationships/slideMaster" Target="../slideMasters/slideMaster1.xml"/><Relationship Id="rId5" Type="http://schemas.openxmlformats.org/officeDocument/2006/relationships/image" Target="../media/image26.emf"/><Relationship Id="rId4" Type="http://schemas.openxmlformats.org/officeDocument/2006/relationships/image" Target="../media/image11.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7.jpeg"/><Relationship Id="rId1" Type="http://schemas.openxmlformats.org/officeDocument/2006/relationships/slideMaster" Target="../slideMasters/slideMaster1.xml"/><Relationship Id="rId5" Type="http://schemas.openxmlformats.org/officeDocument/2006/relationships/image" Target="../media/image28.emf"/><Relationship Id="rId4" Type="http://schemas.openxmlformats.org/officeDocument/2006/relationships/image" Target="../media/image15.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emf"/><Relationship Id="rId4" Type="http://schemas.openxmlformats.org/officeDocument/2006/relationships/image" Target="../media/image7.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2.emf"/><Relationship Id="rId4" Type="http://schemas.openxmlformats.org/officeDocument/2006/relationships/image" Target="../media/image11.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jpeg"/><Relationship Id="rId1" Type="http://schemas.openxmlformats.org/officeDocument/2006/relationships/slideMaster" Target="../slideMasters/slideMaster1.xml"/><Relationship Id="rId5" Type="http://schemas.openxmlformats.org/officeDocument/2006/relationships/image" Target="../media/image16.emf"/><Relationship Id="rId4" Type="http://schemas.openxmlformats.org/officeDocument/2006/relationships/image" Target="../media/image1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18.emf"/><Relationship Id="rId4" Type="http://schemas.openxmlformats.org/officeDocument/2006/relationships/image" Target="../media/image7.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9.jpeg"/><Relationship Id="rId1" Type="http://schemas.openxmlformats.org/officeDocument/2006/relationships/slideMaster" Target="../slideMasters/slideMaster1.xml"/><Relationship Id="rId5" Type="http://schemas.openxmlformats.org/officeDocument/2006/relationships/image" Target="../media/image20.emf"/><Relationship Id="rId4" Type="http://schemas.openxmlformats.org/officeDocument/2006/relationships/image" Target="../media/image11.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1.jpeg"/><Relationship Id="rId1" Type="http://schemas.openxmlformats.org/officeDocument/2006/relationships/slideMaster" Target="../slideMasters/slideMaster1.xml"/><Relationship Id="rId5" Type="http://schemas.openxmlformats.org/officeDocument/2006/relationships/image" Target="../media/image22.emf"/><Relationship Id="rId4" Type="http://schemas.openxmlformats.org/officeDocument/2006/relationships/image" Target="../media/image1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11" name="Picture 9"/>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4403049" y="3192122"/>
            <a:ext cx="4740951" cy="3665878"/>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fecha 3"/>
          <p:cNvSpPr>
            <a:spLocks noGrp="1"/>
          </p:cNvSpPr>
          <p:nvPr>
            <p:ph type="dt" sz="half" idx="10"/>
          </p:nvPr>
        </p:nvSpPr>
        <p:spPr/>
        <p:txBody>
          <a:bodyPr/>
          <a:lstStyle/>
          <a:p>
            <a:fld id="{483D03DC-5ED8-7A42-A55E-C10C004AFC42}" type="datetimeFigureOut">
              <a:rPr lang="es-ES" smtClean="0"/>
              <a:t>20/09/2018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8" name="Picture 4"/>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10522" t="17753" r="14498" b="22947"/>
          <a:stretch/>
        </p:blipFill>
        <p:spPr bwMode="auto">
          <a:xfrm>
            <a:off x="0" y="-1"/>
            <a:ext cx="9270122"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80112" y="4525925"/>
            <a:ext cx="2319162" cy="140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8"/>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4180327" y="3357565"/>
            <a:ext cx="24860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604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ustrial 2">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0"/>
            <a:ext cx="9144001"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20/09/2018</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4098"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8017183" y="2853376"/>
            <a:ext cx="696913"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900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fraestructura">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20/09/2018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7295" y="-40944"/>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5534" y="137072"/>
            <a:ext cx="9075762"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19398" y="2620370"/>
            <a:ext cx="821994" cy="709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1649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r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20/09/2018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207278" y="0"/>
            <a:ext cx="8936719" cy="6898944"/>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783740" y="1746912"/>
            <a:ext cx="859810" cy="859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57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20/09/2018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7" name="16 Rectángulo"/>
          <p:cNvSpPr/>
          <p:nvPr userDrawn="1"/>
        </p:nvSpPr>
        <p:spPr>
          <a:xfrm rot="20796637">
            <a:off x="-2292201" y="-163131"/>
            <a:ext cx="11941668"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8" name="17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9" name="18 Rectángulo"/>
          <p:cNvSpPr/>
          <p:nvPr userDrawn="1"/>
        </p:nvSpPr>
        <p:spPr>
          <a:xfrm>
            <a:off x="-968311" y="198126"/>
            <a:ext cx="10631006"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97061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20/09/2018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17475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rmación">
    <p:spTree>
      <p:nvGrpSpPr>
        <p:cNvPr id="1" name=""/>
        <p:cNvGrpSpPr/>
        <p:nvPr/>
      </p:nvGrpSpPr>
      <p:grpSpPr>
        <a:xfrm>
          <a:off x="0" y="0"/>
          <a:ext cx="0" cy="0"/>
          <a:chOff x="0" y="0"/>
          <a:chExt cx="0" cy="0"/>
        </a:xfrm>
      </p:grpSpPr>
      <p:pic>
        <p:nvPicPr>
          <p:cNvPr id="7" name="Picture 2" descr="D:\2015\_MG_1747.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7999"/>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3"/>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061325" y="2782887"/>
              <a:ext cx="573087"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20/09/2018</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Tree>
    <p:extLst>
      <p:ext uri="{BB962C8B-B14F-4D97-AF65-F5344CB8AC3E}">
        <p14:creationId xmlns:p14="http://schemas.microsoft.com/office/powerpoint/2010/main" val="103586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mple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20/09/2018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grpSp>
        <p:nvGrpSpPr>
          <p:cNvPr id="6" name="5 Grupo"/>
          <p:cNvGrpSpPr/>
          <p:nvPr userDrawn="1"/>
        </p:nvGrpSpPr>
        <p:grpSpPr>
          <a:xfrm>
            <a:off x="-495300" y="-1270341"/>
            <a:ext cx="10278090" cy="9017494"/>
            <a:chOff x="-495300" y="-1270341"/>
            <a:chExt cx="10278090" cy="9017494"/>
          </a:xfrm>
        </p:grpSpPr>
        <p:pic>
          <p:nvPicPr>
            <p:cNvPr id="7" name="Picture 5" descr="D:\Fotos\Empleo\10 Final_22.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10827"/>
            <a:stretch/>
          </p:blipFill>
          <p:spPr bwMode="auto">
            <a:xfrm>
              <a:off x="0" y="-611035"/>
              <a:ext cx="9144000" cy="8358188"/>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495300" y="137072"/>
              <a:ext cx="9639300"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957812" y="2627565"/>
              <a:ext cx="817200" cy="81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58682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rendimient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20/09/2018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descr="D:\Fotos\Fondo Emprender\emprendedores\_MG_4258.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3999" cy="6858001"/>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59987" y="1859884"/>
            <a:ext cx="706907" cy="696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311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orld Skills">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4001"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20/09/2018</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102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97186" y="2762866"/>
            <a:ext cx="689614" cy="64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28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dustrial">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20/09/2018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935"/>
          <a:stretch/>
        </p:blipFill>
        <p:spPr bwMode="auto">
          <a:xfrm>
            <a:off x="-1" y="0"/>
            <a:ext cx="9144001" cy="6984124"/>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5534" y="137072"/>
            <a:ext cx="9048466"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7916521" y="2641599"/>
            <a:ext cx="811224" cy="709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712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rmación 2">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20/09/2018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25335" y="1847763"/>
            <a:ext cx="765563" cy="720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638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D03DC-5ED8-7A42-A55E-C10C004AFC42}" type="datetimeFigureOut">
              <a:rPr lang="es-ES" smtClean="0"/>
              <a:t>20/09/2018</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6518D-8445-044A-A141-7D0E69A71FDC}" type="slidenum">
              <a:rPr lang="es-ES" smtClean="0"/>
              <a:t>‹Nº›</a:t>
            </a:fld>
            <a:endParaRPr lang="es-ES"/>
          </a:p>
        </p:txBody>
      </p:sp>
    </p:spTree>
    <p:extLst>
      <p:ext uri="{BB962C8B-B14F-4D97-AF65-F5344CB8AC3E}">
        <p14:creationId xmlns:p14="http://schemas.microsoft.com/office/powerpoint/2010/main" val="168858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3.JPG"/></Relationships>
</file>

<file path=ppt/slides/_rels/slide19.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35.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37.JPG"/></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3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58.PNG"/></Relationships>
</file>

<file path=ppt/slides/_rels/slide3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62.PNG"/></Relationships>
</file>

<file path=ppt/slides/_rels/slide3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6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844061" y="88679"/>
            <a:ext cx="5712261" cy="147533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CO" altLang="es-CO" sz="5400" dirty="0">
                <a:latin typeface="Algerian" panose="04020705040A02060702" pitchFamily="82" charset="0"/>
              </a:rPr>
              <a:t> SENALDIA</a:t>
            </a:r>
            <a:endParaRPr lang="es-CO" sz="5400" b="1" dirty="0">
              <a:solidFill>
                <a:schemeClr val="bg1"/>
              </a:solidFill>
            </a:endParaRPr>
          </a:p>
        </p:txBody>
      </p:sp>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sp>
        <p:nvSpPr>
          <p:cNvPr id="4" name="Marcador de contenido 2"/>
          <p:cNvSpPr txBox="1">
            <a:spLocks/>
          </p:cNvSpPr>
          <p:nvPr/>
        </p:nvSpPr>
        <p:spPr>
          <a:xfrm>
            <a:off x="8350082" y="5067763"/>
            <a:ext cx="5503295" cy="393569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q"/>
            </a:pPr>
            <a:endParaRPr lang="es-CO" sz="2800" dirty="0">
              <a:solidFill>
                <a:schemeClr val="tx1">
                  <a:lumMod val="75000"/>
                  <a:lumOff val="25000"/>
                </a:schemeClr>
              </a:solidFill>
            </a:endParaRPr>
          </a:p>
        </p:txBody>
      </p:sp>
      <p:sp>
        <p:nvSpPr>
          <p:cNvPr id="7" name="CuadroTexto 6"/>
          <p:cNvSpPr txBox="1"/>
          <p:nvPr/>
        </p:nvSpPr>
        <p:spPr>
          <a:xfrm>
            <a:off x="126782" y="2040404"/>
            <a:ext cx="8085909" cy="3017520"/>
          </a:xfrm>
          <a:prstGeom prst="rect">
            <a:avLst/>
          </a:prstGeom>
        </p:spPr>
        <p:txBody>
          <a:bodyPr vert="horz" wrap="square" lIns="91440" tIns="45720" rIns="91440" bIns="45720" rtlCol="0" anchor="ctr">
            <a:noAutofit/>
          </a:bodyPr>
          <a:lstStyle/>
          <a:p>
            <a:pPr algn="ctr"/>
            <a:endParaRPr lang="es-ES" sz="8000" b="1" dirty="0">
              <a:solidFill>
                <a:schemeClr val="accent5">
                  <a:lumMod val="75000"/>
                </a:schemeClr>
              </a:solidFill>
              <a:latin typeface="Arial Narrow" panose="020B0606020202030204" pitchFamily="34" charset="0"/>
            </a:endParaRPr>
          </a:p>
        </p:txBody>
      </p:sp>
      <p:pic>
        <p:nvPicPr>
          <p:cNvPr id="10" name="Picture 2" descr="C:\Users\RONALD\Downloads\IMG-20171207-WA0053.jpg">
            <a:extLst>
              <a:ext uri="{FF2B5EF4-FFF2-40B4-BE49-F238E27FC236}">
                <a16:creationId xmlns:a16="http://schemas.microsoft.com/office/drawing/2014/main" xmlns="" id="{0986A3D7-6EEB-42F8-9644-0EBED570E3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061" y="2214215"/>
            <a:ext cx="6895986" cy="3572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ángulo 11">
            <a:extLst>
              <a:ext uri="{FF2B5EF4-FFF2-40B4-BE49-F238E27FC236}">
                <a16:creationId xmlns:a16="http://schemas.microsoft.com/office/drawing/2014/main" xmlns="" id="{2EB2E37E-7A05-426A-87EC-39B6907AB8F1}"/>
              </a:ext>
            </a:extLst>
          </p:cNvPr>
          <p:cNvSpPr/>
          <p:nvPr/>
        </p:nvSpPr>
        <p:spPr>
          <a:xfrm>
            <a:off x="844061" y="5272525"/>
            <a:ext cx="3820358" cy="369332"/>
          </a:xfrm>
          <a:prstGeom prst="rect">
            <a:avLst/>
          </a:prstGeom>
        </p:spPr>
        <p:txBody>
          <a:bodyPr wrap="square">
            <a:spAutoFit/>
          </a:bodyPr>
          <a:lstStyle/>
          <a:p>
            <a:pPr algn="r">
              <a:spcBef>
                <a:spcPct val="0"/>
              </a:spcBef>
            </a:pPr>
            <a:r>
              <a:rPr lang="es-CO" altLang="es-CO" dirty="0">
                <a:solidFill>
                  <a:srgbClr val="00B0F0"/>
                </a:solidFill>
                <a:latin typeface="Algerian" panose="04020705040A02060702" pitchFamily="82" charset="0"/>
              </a:rPr>
              <a:t>“Tu estudio tu tiempo</a:t>
            </a:r>
            <a:r>
              <a:rPr lang="es-CO" altLang="es-CO" sz="1400" dirty="0">
                <a:solidFill>
                  <a:srgbClr val="00B0F0"/>
                </a:solidFill>
                <a:latin typeface="Algerian" panose="04020705040A02060702" pitchFamily="82" charset="0"/>
              </a:rPr>
              <a:t>”  </a:t>
            </a:r>
            <a:endParaRPr lang="es-ES" altLang="es-CO" sz="1400" dirty="0">
              <a:solidFill>
                <a:srgbClr val="00B0F0"/>
              </a:solidFill>
              <a:latin typeface="Algerian" panose="04020705040A02060702" pitchFamily="82" charset="0"/>
            </a:endParaRPr>
          </a:p>
        </p:txBody>
      </p:sp>
    </p:spTree>
    <p:extLst>
      <p:ext uri="{BB962C8B-B14F-4D97-AF65-F5344CB8AC3E}">
        <p14:creationId xmlns:p14="http://schemas.microsoft.com/office/powerpoint/2010/main" val="840052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4 Gráfico">
            <a:extLst>
              <a:ext uri="{FF2B5EF4-FFF2-40B4-BE49-F238E27FC236}">
                <a16:creationId xmlns:a16="http://schemas.microsoft.com/office/drawing/2014/main" xmlns="" id="{7F0D9D19-64B3-448F-B519-275D73CDC227}"/>
              </a:ext>
            </a:extLst>
          </p:cNvPr>
          <p:cNvGraphicFramePr/>
          <p:nvPr>
            <p:extLst>
              <p:ext uri="{D42A27DB-BD31-4B8C-83A1-F6EECF244321}">
                <p14:modId xmlns:p14="http://schemas.microsoft.com/office/powerpoint/2010/main" val="1825423896"/>
              </p:ext>
            </p:extLst>
          </p:nvPr>
        </p:nvGraphicFramePr>
        <p:xfrm>
          <a:off x="428596" y="2014330"/>
          <a:ext cx="8304587" cy="41293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79023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3095EC54-7B46-47B2-8B9F-CA96BFD18B45}"/>
              </a:ext>
            </a:extLst>
          </p:cNvPr>
          <p:cNvSpPr/>
          <p:nvPr/>
        </p:nvSpPr>
        <p:spPr>
          <a:xfrm>
            <a:off x="775251" y="363931"/>
            <a:ext cx="8103705" cy="1569660"/>
          </a:xfrm>
          <a:prstGeom prst="rect">
            <a:avLst/>
          </a:prstGeom>
        </p:spPr>
        <p:txBody>
          <a:bodyPr wrap="square">
            <a:spAutoFit/>
          </a:bodyPr>
          <a:lstStyle/>
          <a:p>
            <a:r>
              <a:rPr lang="es-CO" altLang="es-ES" sz="3200" u="sng" dirty="0">
                <a:effectLst>
                  <a:outerShdw blurRad="38100" dist="38100" dir="2700000" algn="tl">
                    <a:srgbClr val="000000">
                      <a:alpha val="43137"/>
                    </a:srgbClr>
                  </a:outerShdw>
                </a:effectLst>
                <a:latin typeface="Agency FB" panose="020B0503020202020204" pitchFamily="34" charset="0"/>
              </a:rPr>
              <a:t>¿Cree usted que se puede mejorar la forma en la que el Sena da a conocer los horarios y eventos a los aprendices?</a:t>
            </a:r>
          </a:p>
          <a:p>
            <a:endParaRPr lang="es-CO" sz="3200" u="sng" dirty="0">
              <a:effectLst>
                <a:outerShdw blurRad="38100" dist="38100" dir="2700000" algn="tl">
                  <a:srgbClr val="000000">
                    <a:alpha val="43137"/>
                  </a:srgbClr>
                </a:outerShdw>
              </a:effectLst>
              <a:latin typeface="Agency FB" panose="020B0503020202020204" pitchFamily="34" charset="0"/>
            </a:endParaRPr>
          </a:p>
        </p:txBody>
      </p:sp>
      <p:graphicFrame>
        <p:nvGraphicFramePr>
          <p:cNvPr id="3" name="4 Gráfico">
            <a:extLst>
              <a:ext uri="{FF2B5EF4-FFF2-40B4-BE49-F238E27FC236}">
                <a16:creationId xmlns:a16="http://schemas.microsoft.com/office/drawing/2014/main" xmlns="" id="{BA103CE4-25A6-4CDD-8EBF-E21CEF9E470B}"/>
              </a:ext>
            </a:extLst>
          </p:cNvPr>
          <p:cNvGraphicFramePr>
            <a:graphicFrameLocks/>
          </p:cNvGraphicFramePr>
          <p:nvPr>
            <p:extLst>
              <p:ext uri="{D42A27DB-BD31-4B8C-83A1-F6EECF244321}">
                <p14:modId xmlns:p14="http://schemas.microsoft.com/office/powerpoint/2010/main" val="110178042"/>
              </p:ext>
            </p:extLst>
          </p:nvPr>
        </p:nvGraphicFramePr>
        <p:xfrm>
          <a:off x="500034" y="1933590"/>
          <a:ext cx="8358246" cy="44672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74531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BBCE0DF4-1358-40EC-9345-205EDF33E133}"/>
              </a:ext>
            </a:extLst>
          </p:cNvPr>
          <p:cNvSpPr/>
          <p:nvPr/>
        </p:nvSpPr>
        <p:spPr>
          <a:xfrm>
            <a:off x="324678" y="225432"/>
            <a:ext cx="7785652" cy="1384995"/>
          </a:xfrm>
          <a:prstGeom prst="rect">
            <a:avLst/>
          </a:prstGeom>
        </p:spPr>
        <p:txBody>
          <a:bodyPr wrap="square">
            <a:spAutoFit/>
          </a:bodyPr>
          <a:lstStyle/>
          <a:p>
            <a:r>
              <a:rPr lang="es-CO" altLang="es-ES" sz="2800" u="sng" dirty="0">
                <a:effectLst>
                  <a:outerShdw blurRad="38100" dist="38100" dir="2700000" algn="tl">
                    <a:srgbClr val="000000">
                      <a:alpha val="43137"/>
                    </a:srgbClr>
                  </a:outerShdw>
                </a:effectLst>
                <a:latin typeface="Agency FB" panose="020B0503020202020204" pitchFamily="34" charset="0"/>
              </a:rPr>
              <a:t>¿De crearse una aplicación (Software) para la divulgación de horarios y reporte de novedades SENA, ¿que características le gustaría que tuviese esta aplicación?</a:t>
            </a:r>
            <a:endParaRPr lang="es-CO" sz="2800" u="sng" dirty="0">
              <a:effectLst>
                <a:outerShdw blurRad="38100" dist="38100" dir="2700000" algn="tl">
                  <a:srgbClr val="000000">
                    <a:alpha val="43137"/>
                  </a:srgbClr>
                </a:outerShdw>
              </a:effectLst>
              <a:latin typeface="Agency FB" panose="020B0503020202020204" pitchFamily="34" charset="0"/>
            </a:endParaRPr>
          </a:p>
        </p:txBody>
      </p:sp>
      <p:pic>
        <p:nvPicPr>
          <p:cNvPr id="3" name="Picture 2">
            <a:extLst>
              <a:ext uri="{FF2B5EF4-FFF2-40B4-BE49-F238E27FC236}">
                <a16:creationId xmlns:a16="http://schemas.microsoft.com/office/drawing/2014/main" xmlns="" id="{FDF5933E-29CC-41D5-9B83-A8F0F570FF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425" y="2047749"/>
            <a:ext cx="7785652" cy="4445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1000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0" y="170586"/>
            <a:ext cx="8071776" cy="147533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CO" altLang="es-ES" sz="3600" u="sng" dirty="0">
                <a:effectLst>
                  <a:outerShdw blurRad="38100" dist="38100" dir="2700000" algn="tl">
                    <a:srgbClr val="000000">
                      <a:alpha val="43137"/>
                    </a:srgbClr>
                  </a:outerShdw>
                </a:effectLst>
                <a:latin typeface="Agency FB" panose="020B0503020202020204" pitchFamily="34" charset="0"/>
              </a:rPr>
              <a:t>De las siguientes funciones, ¿cuáles preferiría encontrar en el sistema de horarios</a:t>
            </a:r>
            <a:r>
              <a:rPr lang="es-CO" altLang="es-ES" sz="5400" b="1" dirty="0">
                <a:latin typeface="Arial" panose="020B0604020202020204" pitchFamily="34" charset="0"/>
              </a:rPr>
              <a:t>?</a:t>
            </a:r>
            <a:endParaRPr lang="es-CO" sz="5400" b="1" dirty="0">
              <a:solidFill>
                <a:schemeClr val="bg1"/>
              </a:solidFill>
            </a:endParaRPr>
          </a:p>
        </p:txBody>
      </p:sp>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sp>
        <p:nvSpPr>
          <p:cNvPr id="4" name="Marcador de contenido 2"/>
          <p:cNvSpPr txBox="1">
            <a:spLocks/>
          </p:cNvSpPr>
          <p:nvPr/>
        </p:nvSpPr>
        <p:spPr>
          <a:xfrm>
            <a:off x="8350082" y="5067763"/>
            <a:ext cx="5503295" cy="393569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q"/>
            </a:pPr>
            <a:endParaRPr lang="es-CO" sz="2800" dirty="0">
              <a:solidFill>
                <a:schemeClr val="tx1">
                  <a:lumMod val="75000"/>
                  <a:lumOff val="25000"/>
                </a:schemeClr>
              </a:solidFill>
            </a:endParaRPr>
          </a:p>
        </p:txBody>
      </p:sp>
      <p:sp>
        <p:nvSpPr>
          <p:cNvPr id="7" name="CuadroTexto 6"/>
          <p:cNvSpPr txBox="1"/>
          <p:nvPr/>
        </p:nvSpPr>
        <p:spPr>
          <a:xfrm>
            <a:off x="718456" y="2625634"/>
            <a:ext cx="8085909" cy="3017520"/>
          </a:xfrm>
          <a:prstGeom prst="rect">
            <a:avLst/>
          </a:prstGeom>
        </p:spPr>
        <p:txBody>
          <a:bodyPr vert="horz" wrap="square" lIns="91440" tIns="45720" rIns="91440" bIns="45720" rtlCol="0" anchor="ctr">
            <a:noAutofit/>
          </a:bodyPr>
          <a:lstStyle/>
          <a:p>
            <a:pPr algn="ctr"/>
            <a:endParaRPr lang="es-ES" sz="8000" b="1" dirty="0">
              <a:solidFill>
                <a:schemeClr val="accent5">
                  <a:lumMod val="75000"/>
                </a:schemeClr>
              </a:solidFill>
              <a:latin typeface="Arial Narrow" panose="020B0606020202030204" pitchFamily="34" charset="0"/>
            </a:endParaRPr>
          </a:p>
        </p:txBody>
      </p:sp>
      <p:graphicFrame>
        <p:nvGraphicFramePr>
          <p:cNvPr id="9" name="4 Gráfico">
            <a:extLst>
              <a:ext uri="{FF2B5EF4-FFF2-40B4-BE49-F238E27FC236}">
                <a16:creationId xmlns:a16="http://schemas.microsoft.com/office/drawing/2014/main" xmlns="" id="{798E6CA2-36F1-4F52-AC5F-78E890141DC3}"/>
              </a:ext>
            </a:extLst>
          </p:cNvPr>
          <p:cNvGraphicFramePr>
            <a:graphicFrameLocks/>
          </p:cNvGraphicFramePr>
          <p:nvPr>
            <p:extLst>
              <p:ext uri="{D42A27DB-BD31-4B8C-83A1-F6EECF244321}">
                <p14:modId xmlns:p14="http://schemas.microsoft.com/office/powerpoint/2010/main" val="326897918"/>
              </p:ext>
            </p:extLst>
          </p:nvPr>
        </p:nvGraphicFramePr>
        <p:xfrm>
          <a:off x="428596" y="2132308"/>
          <a:ext cx="8429684" cy="421484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40532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501625" y="99987"/>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altLang="es-CO" sz="3200" u="sng" dirty="0">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CONCLUSIONES</a:t>
            </a:r>
            <a:r>
              <a:rPr lang="es-CO" sz="3200" b="1" u="sng" dirty="0">
                <a:solidFill>
                  <a:schemeClr val="bg1"/>
                </a:solidFill>
                <a:effectLst>
                  <a:outerShdw blurRad="38100" dist="38100" dir="2700000" algn="tl">
                    <a:srgbClr val="000000">
                      <a:alpha val="43137"/>
                    </a:srgbClr>
                  </a:outerShdw>
                </a:effectLst>
                <a:latin typeface="Agency FB" panose="020B0503020202020204" pitchFamily="34" charset="0"/>
              </a:rPr>
              <a:t> </a:t>
            </a:r>
          </a:p>
        </p:txBody>
      </p:sp>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sp>
        <p:nvSpPr>
          <p:cNvPr id="4" name="Marcador de contenido 2"/>
          <p:cNvSpPr txBox="1">
            <a:spLocks/>
          </p:cNvSpPr>
          <p:nvPr/>
        </p:nvSpPr>
        <p:spPr>
          <a:xfrm>
            <a:off x="8350082" y="5093889"/>
            <a:ext cx="5503295" cy="393569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q"/>
            </a:pPr>
            <a:endParaRPr lang="es-CO" sz="2800" dirty="0">
              <a:solidFill>
                <a:schemeClr val="tx1">
                  <a:lumMod val="75000"/>
                  <a:lumOff val="25000"/>
                </a:schemeClr>
              </a:solidFill>
            </a:endParaRPr>
          </a:p>
        </p:txBody>
      </p:sp>
      <p:sp>
        <p:nvSpPr>
          <p:cNvPr id="5" name="Rectángulo 4">
            <a:extLst>
              <a:ext uri="{FF2B5EF4-FFF2-40B4-BE49-F238E27FC236}">
                <a16:creationId xmlns:a16="http://schemas.microsoft.com/office/drawing/2014/main" xmlns="" id="{82A323A0-7B0E-454D-B219-327AE0336086}"/>
              </a:ext>
            </a:extLst>
          </p:cNvPr>
          <p:cNvSpPr/>
          <p:nvPr/>
        </p:nvSpPr>
        <p:spPr>
          <a:xfrm>
            <a:off x="838288" y="1775441"/>
            <a:ext cx="7156952" cy="4247317"/>
          </a:xfrm>
          <a:prstGeom prst="rect">
            <a:avLst/>
          </a:prstGeom>
        </p:spPr>
        <p:txBody>
          <a:bodyPr wrap="square">
            <a:spAutoFit/>
          </a:bodyPr>
          <a:lstStyle/>
          <a:p>
            <a:pPr>
              <a:defRPr/>
            </a:pPr>
            <a:r>
              <a:rPr lang="es-CO" dirty="0"/>
              <a:t>De la encuesta realizada a través de un formulario en Google Docs., referente al proyecto de aplicación (software) de horarios ,con lo cual se concluye lo siguiente:</a:t>
            </a:r>
          </a:p>
          <a:p>
            <a:pPr>
              <a:defRPr/>
            </a:pPr>
            <a:endParaRPr lang="es-CO" dirty="0">
              <a:latin typeface="Arial" panose="020B0604020202020204" pitchFamily="34" charset="0"/>
            </a:endParaRPr>
          </a:p>
          <a:p>
            <a:pPr>
              <a:defRPr/>
            </a:pPr>
            <a:r>
              <a:rPr lang="es-CO" dirty="0">
                <a:latin typeface="Arial" panose="020B0604020202020204" pitchFamily="34" charset="0"/>
              </a:rPr>
              <a:t>La mayor población de los aprendices del Sena se encuentra en un promedio de edad de 15 a 20 años con un 50,93%, seguido de un 28,24% de una edad entre 21 a 25 años.</a:t>
            </a:r>
          </a:p>
          <a:p>
            <a:pPr>
              <a:defRPr/>
            </a:pPr>
            <a:endParaRPr lang="es-CO" dirty="0">
              <a:latin typeface="Arial" panose="020B0604020202020204" pitchFamily="34" charset="0"/>
            </a:endParaRPr>
          </a:p>
          <a:p>
            <a:pPr>
              <a:defRPr/>
            </a:pPr>
            <a:r>
              <a:rPr lang="es-CO" dirty="0">
                <a:latin typeface="Arial" panose="020B0604020202020204" pitchFamily="34" charset="0"/>
              </a:rPr>
              <a:t>Se observa que del Centro de Servicios Financieros no se obtuvo colaboración con la realización de la cuesta y falta de interés en el tema. Por el contrario en el Centro de Electricidad, Electrónica y Telecomunicaciones Sede Colombia se obtuvo un 92,13% de participación en la realización de la encuesta seguido de un 2,31% de participación del Complejo Sur.</a:t>
            </a:r>
          </a:p>
          <a:p>
            <a:pPr>
              <a:defRPr/>
            </a:pPr>
            <a:r>
              <a:rPr lang="es-CO" dirty="0">
                <a:latin typeface="Arial" panose="020B0604020202020204" pitchFamily="34" charset="0"/>
              </a:rPr>
              <a:t> </a:t>
            </a:r>
            <a:endParaRPr lang="es-CO" dirty="0"/>
          </a:p>
        </p:txBody>
      </p:sp>
    </p:spTree>
    <p:extLst>
      <p:ext uri="{BB962C8B-B14F-4D97-AF65-F5344CB8AC3E}">
        <p14:creationId xmlns:p14="http://schemas.microsoft.com/office/powerpoint/2010/main" val="2237297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1" y="170587"/>
            <a:ext cx="5664870" cy="173772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sz="5400" b="1" dirty="0">
              <a:solidFill>
                <a:schemeClr val="bg1"/>
              </a:solidFill>
            </a:endParaRPr>
          </a:p>
        </p:txBody>
      </p:sp>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altLang="es-CO" sz="3200" u="sng" dirty="0">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CONCLUSIONES</a:t>
            </a:r>
            <a:endParaRPr lang="es-CO" sz="3200" u="sng" dirty="0">
              <a:solidFill>
                <a:schemeClr val="bg1">
                  <a:lumMod val="95000"/>
                </a:schemeClr>
              </a:solidFill>
              <a:effectLst>
                <a:outerShdw blurRad="38100" dist="38100" dir="2700000" algn="tl">
                  <a:srgbClr val="000000">
                    <a:alpha val="43137"/>
                  </a:srgbClr>
                </a:outerShdw>
              </a:effectLst>
              <a:latin typeface="Agency FB" panose="020B0503020202020204" pitchFamily="34" charset="0"/>
            </a:endParaRPr>
          </a:p>
        </p:txBody>
      </p:sp>
      <p:sp>
        <p:nvSpPr>
          <p:cNvPr id="5" name="Rectángulo 4">
            <a:extLst>
              <a:ext uri="{FF2B5EF4-FFF2-40B4-BE49-F238E27FC236}">
                <a16:creationId xmlns:a16="http://schemas.microsoft.com/office/drawing/2014/main" xmlns="" id="{A324E290-5F90-432F-B88E-889E98C09A61}"/>
              </a:ext>
            </a:extLst>
          </p:cNvPr>
          <p:cNvSpPr/>
          <p:nvPr/>
        </p:nvSpPr>
        <p:spPr>
          <a:xfrm>
            <a:off x="728871" y="2132307"/>
            <a:ext cx="7391400" cy="3693319"/>
          </a:xfrm>
          <a:prstGeom prst="rect">
            <a:avLst/>
          </a:prstGeom>
        </p:spPr>
        <p:txBody>
          <a:bodyPr wrap="square">
            <a:spAutoFit/>
          </a:bodyPr>
          <a:lstStyle/>
          <a:p>
            <a:pPr>
              <a:defRPr/>
            </a:pPr>
            <a:r>
              <a:rPr lang="es-CO" dirty="0">
                <a:latin typeface="Arial" panose="020B0604020202020204" pitchFamily="34" charset="0"/>
              </a:rPr>
              <a:t>Observamos en la pregunta numero 1. Que los aprendices consideran en un 87,96% que si se puede crear una aplicación que de mejora a la divulgación de horarios contra un 7,8% que no lo considera necesario; los instructores con un 3,24% consideran que si es necesario. De acuerdo a lo anterior es notoriamente Claro que existe la necesidad de crear una aplicación (software) que nos brinde mayor agilidad en el reporte de horarios Sena.</a:t>
            </a:r>
          </a:p>
          <a:p>
            <a:pPr>
              <a:defRPr/>
            </a:pPr>
            <a:endParaRPr lang="es-CO" dirty="0">
              <a:latin typeface="Arial" panose="020B0604020202020204" pitchFamily="34" charset="0"/>
            </a:endParaRPr>
          </a:p>
          <a:p>
            <a:pPr>
              <a:defRPr/>
            </a:pPr>
            <a:r>
              <a:rPr lang="es-CO" dirty="0">
                <a:latin typeface="Arial" panose="020B0604020202020204" pitchFamily="34" charset="0"/>
              </a:rPr>
              <a:t>Los aprendices del Sena esta poco conformes con la divulgación de horarios en un 69,43% . Los instructores del Sena se sienten poco conformes en 1,85%. Se evidencia que a la fecha contamos con poca información en la remisión de los horarios para lo cual es fundamental implementar una nueva aplicación que brinde mayor reporte.</a:t>
            </a:r>
          </a:p>
        </p:txBody>
      </p:sp>
    </p:spTree>
    <p:extLst>
      <p:ext uri="{BB962C8B-B14F-4D97-AF65-F5344CB8AC3E}">
        <p14:creationId xmlns:p14="http://schemas.microsoft.com/office/powerpoint/2010/main" val="2799795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53009" y="372397"/>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CO" altLang="es-CO" sz="3200" u="sng" dirty="0">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CONCLUSIONES</a:t>
            </a:r>
            <a:endParaRPr lang="es-CO" sz="3200" u="sng" dirty="0">
              <a:solidFill>
                <a:schemeClr val="bg1">
                  <a:lumMod val="95000"/>
                </a:schemeClr>
              </a:solidFill>
              <a:effectLst>
                <a:outerShdw blurRad="38100" dist="38100" dir="2700000" algn="tl">
                  <a:srgbClr val="000000">
                    <a:alpha val="43137"/>
                  </a:srgbClr>
                </a:outerShdw>
              </a:effectLst>
              <a:latin typeface="Agency FB" panose="020B0503020202020204" pitchFamily="34" charset="0"/>
            </a:endParaRPr>
          </a:p>
        </p:txBody>
      </p:sp>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sp>
        <p:nvSpPr>
          <p:cNvPr id="6" name="Rectángulo 5">
            <a:extLst>
              <a:ext uri="{FF2B5EF4-FFF2-40B4-BE49-F238E27FC236}">
                <a16:creationId xmlns:a16="http://schemas.microsoft.com/office/drawing/2014/main" xmlns="" id="{30DA3808-507F-4E9B-9A6E-F4DD69CCC4E9}"/>
              </a:ext>
            </a:extLst>
          </p:cNvPr>
          <p:cNvSpPr/>
          <p:nvPr/>
        </p:nvSpPr>
        <p:spPr>
          <a:xfrm>
            <a:off x="954157" y="2093842"/>
            <a:ext cx="6546573" cy="3416320"/>
          </a:xfrm>
          <a:prstGeom prst="rect">
            <a:avLst/>
          </a:prstGeom>
        </p:spPr>
        <p:txBody>
          <a:bodyPr wrap="square">
            <a:spAutoFit/>
          </a:bodyPr>
          <a:lstStyle/>
          <a:p>
            <a:pPr marL="285750" indent="-285750">
              <a:buFont typeface="Arial" panose="020B0604020202020204" pitchFamily="34" charset="0"/>
              <a:buChar char="•"/>
              <a:defRPr/>
            </a:pPr>
            <a:endParaRPr lang="es-CO" dirty="0">
              <a:latin typeface="Arial" panose="020B0604020202020204" pitchFamily="34" charset="0"/>
            </a:endParaRPr>
          </a:p>
          <a:p>
            <a:pPr marL="285750" indent="-285750">
              <a:buFont typeface="Arial" panose="020B0604020202020204" pitchFamily="34" charset="0"/>
              <a:buChar char="•"/>
              <a:defRPr/>
            </a:pPr>
            <a:r>
              <a:rPr lang="es-CO" dirty="0">
                <a:latin typeface="Arial" panose="020B0604020202020204" pitchFamily="34" charset="0"/>
              </a:rPr>
              <a:t>Se cuenta con un 45,12% de los integrantes del Sena que desean que la aplicación de horarios creada esté disponible en dispositivos móviles ya que hoy en día todo se maneja por este medio</a:t>
            </a:r>
          </a:p>
          <a:p>
            <a:pPr>
              <a:defRPr/>
            </a:pPr>
            <a:endParaRPr lang="es-CO" dirty="0">
              <a:latin typeface="Arial" panose="020B0604020202020204" pitchFamily="34" charset="0"/>
            </a:endParaRPr>
          </a:p>
          <a:p>
            <a:pPr marL="285750" indent="-285750">
              <a:buFont typeface="Arial" panose="020B0604020202020204" pitchFamily="34" charset="0"/>
              <a:buChar char="•"/>
              <a:defRPr/>
            </a:pPr>
            <a:r>
              <a:rPr lang="es-CO" dirty="0">
                <a:latin typeface="Arial" panose="020B0604020202020204" pitchFamily="34" charset="0"/>
              </a:rPr>
              <a:t>Podemos evidenciar que la creación de  una aplicación (software)  para la consulta de horarios, ambientes, será de gran ayuda para aprendices e instructores ya que permitiría la consulta de una manera mucho mas rápida ágil y dinámica.</a:t>
            </a:r>
          </a:p>
          <a:p>
            <a:pPr marL="285750" indent="-285750">
              <a:buFont typeface="Arial" panose="020B0604020202020204" pitchFamily="34" charset="0"/>
              <a:buChar char="•"/>
              <a:defRPr/>
            </a:pPr>
            <a:endParaRPr lang="es-CO" dirty="0">
              <a:latin typeface="Arial" panose="020B0604020202020204" pitchFamily="34" charset="0"/>
            </a:endParaRPr>
          </a:p>
        </p:txBody>
      </p:sp>
    </p:spTree>
    <p:extLst>
      <p:ext uri="{BB962C8B-B14F-4D97-AF65-F5344CB8AC3E}">
        <p14:creationId xmlns:p14="http://schemas.microsoft.com/office/powerpoint/2010/main" val="1713564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EBC87FC-CBF5-410A-9421-D27803AF86AB}"/>
              </a:ext>
            </a:extLst>
          </p:cNvPr>
          <p:cNvSpPr txBox="1">
            <a:spLocks/>
          </p:cNvSpPr>
          <p:nvPr/>
        </p:nvSpPr>
        <p:spPr>
          <a:xfrm>
            <a:off x="341515" y="424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sp>
        <p:nvSpPr>
          <p:cNvPr id="3" name="Título 1">
            <a:extLst>
              <a:ext uri="{FF2B5EF4-FFF2-40B4-BE49-F238E27FC236}">
                <a16:creationId xmlns:a16="http://schemas.microsoft.com/office/drawing/2014/main" xmlns="" id="{6A6B3CAD-CF22-4592-9819-A73B6BE02C40}"/>
              </a:ext>
            </a:extLst>
          </p:cNvPr>
          <p:cNvSpPr txBox="1">
            <a:spLocks/>
          </p:cNvSpPr>
          <p:nvPr/>
        </p:nvSpPr>
        <p:spPr>
          <a:xfrm>
            <a:off x="474037" y="468046"/>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sp>
        <p:nvSpPr>
          <p:cNvPr id="6" name="Rectángulo 5">
            <a:extLst>
              <a:ext uri="{FF2B5EF4-FFF2-40B4-BE49-F238E27FC236}">
                <a16:creationId xmlns:a16="http://schemas.microsoft.com/office/drawing/2014/main" xmlns="" id="{538B61FD-9B2D-4547-9469-DF4D3669E2F7}"/>
              </a:ext>
            </a:extLst>
          </p:cNvPr>
          <p:cNvSpPr/>
          <p:nvPr/>
        </p:nvSpPr>
        <p:spPr>
          <a:xfrm>
            <a:off x="1007164" y="424070"/>
            <a:ext cx="4465983" cy="584775"/>
          </a:xfrm>
          <a:prstGeom prst="rect">
            <a:avLst/>
          </a:prstGeom>
        </p:spPr>
        <p:txBody>
          <a:bodyPr wrap="square">
            <a:spAutoFit/>
          </a:bodyPr>
          <a:lstStyle/>
          <a:p>
            <a:r>
              <a:rPr lang="es-CO" altLang="es-CO" sz="3200" u="sng" dirty="0">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CONCLUSIONES</a:t>
            </a:r>
            <a:endParaRPr lang="es-CO" sz="3200" dirty="0"/>
          </a:p>
        </p:txBody>
      </p:sp>
      <p:sp>
        <p:nvSpPr>
          <p:cNvPr id="7" name="Rectángulo 6">
            <a:extLst>
              <a:ext uri="{FF2B5EF4-FFF2-40B4-BE49-F238E27FC236}">
                <a16:creationId xmlns:a16="http://schemas.microsoft.com/office/drawing/2014/main" xmlns="" id="{CDF2CE5A-D311-40D6-A27B-CE5B2D2FB27F}"/>
              </a:ext>
            </a:extLst>
          </p:cNvPr>
          <p:cNvSpPr/>
          <p:nvPr/>
        </p:nvSpPr>
        <p:spPr>
          <a:xfrm>
            <a:off x="1322449" y="1982887"/>
            <a:ext cx="6542988" cy="3693319"/>
          </a:xfrm>
          <a:prstGeom prst="rect">
            <a:avLst/>
          </a:prstGeom>
        </p:spPr>
        <p:txBody>
          <a:bodyPr wrap="square">
            <a:spAutoFit/>
          </a:bodyPr>
          <a:lstStyle/>
          <a:p>
            <a:pPr>
              <a:defRPr/>
            </a:pPr>
            <a:endParaRPr lang="es-CO" dirty="0">
              <a:latin typeface="Arial" panose="020B0604020202020204" pitchFamily="34" charset="0"/>
            </a:endParaRPr>
          </a:p>
          <a:p>
            <a:pPr>
              <a:defRPr/>
            </a:pPr>
            <a:r>
              <a:rPr lang="es-CO" dirty="0">
                <a:latin typeface="Arial" panose="020B0604020202020204" pitchFamily="34" charset="0"/>
              </a:rPr>
              <a:t>Por estos resultados podemos concluir que la mayoría de los encuestados (aprendices, instructores) expresan la importancia de consultar horarios ambientes de una manera mas fácil, mediante dispositivos móviles. La mayoría de los encuestados pensaban que aunque se puede consultar inicialmente los horarios, no tenemos control completo. En una gran mayoría, los encuestados piensan  que seria un gran cambio e innovación para la población del Sena.</a:t>
            </a:r>
          </a:p>
          <a:p>
            <a:pPr>
              <a:defRPr/>
            </a:pPr>
            <a:r>
              <a:rPr lang="es-CO" dirty="0">
                <a:latin typeface="Arial" panose="020B0604020202020204" pitchFamily="34" charset="0"/>
              </a:rPr>
              <a:t>Nuestra conclusión tras analizar la encuesta es que existe una gran necesidad por tener todo lo relacionado con temas de horarios sedes, clases en un solo lugar o aplicación, y por ello nuestro proyecto es de suma importancia</a:t>
            </a:r>
            <a:endParaRPr lang="es-CO" dirty="0"/>
          </a:p>
        </p:txBody>
      </p:sp>
    </p:spTree>
    <p:extLst>
      <p:ext uri="{BB962C8B-B14F-4D97-AF65-F5344CB8AC3E}">
        <p14:creationId xmlns:p14="http://schemas.microsoft.com/office/powerpoint/2010/main" val="926977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236237" y="267285"/>
            <a:ext cx="7891811" cy="138389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CO" sz="1200" b="1" dirty="0" smtClean="0">
                <a:solidFill>
                  <a:schemeClr val="bg1"/>
                </a:solidFill>
              </a:rPr>
              <a:t> </a:t>
            </a:r>
          </a:p>
          <a:p>
            <a:pPr defTabSz="288000"/>
            <a:r>
              <a:rPr lang="es-CO" sz="6600" b="1" dirty="0" smtClean="0">
                <a:solidFill>
                  <a:schemeClr val="bg1"/>
                </a:solidFill>
              </a:rPr>
              <a:t> </a:t>
            </a:r>
            <a:endParaRPr lang="es-CO" sz="6600" b="1" dirty="0">
              <a:solidFill>
                <a:schemeClr val="bg1"/>
              </a:solidFill>
            </a:endParaRPr>
          </a:p>
        </p:txBody>
      </p:sp>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sp>
        <p:nvSpPr>
          <p:cNvPr id="4" name="Marcador de contenido 2"/>
          <p:cNvSpPr txBox="1">
            <a:spLocks/>
          </p:cNvSpPr>
          <p:nvPr/>
        </p:nvSpPr>
        <p:spPr>
          <a:xfrm>
            <a:off x="8350082" y="5093889"/>
            <a:ext cx="5503295" cy="393569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q"/>
            </a:pPr>
            <a:endParaRPr lang="es-CO" sz="2800" dirty="0">
              <a:solidFill>
                <a:schemeClr val="tx1">
                  <a:lumMod val="75000"/>
                  <a:lumOff val="25000"/>
                </a:schemeClr>
              </a:solidFill>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6979" y="1752600"/>
            <a:ext cx="3517139" cy="5105400"/>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775" y="1935946"/>
            <a:ext cx="3933825" cy="4922054"/>
          </a:xfrm>
          <a:prstGeom prst="rect">
            <a:avLst/>
          </a:prstGeom>
        </p:spPr>
      </p:pic>
      <p:sp>
        <p:nvSpPr>
          <p:cNvPr id="7" name="Rectángulo 6">
            <a:extLst>
              <a:ext uri="{FF2B5EF4-FFF2-40B4-BE49-F238E27FC236}">
                <a16:creationId xmlns:a16="http://schemas.microsoft.com/office/drawing/2014/main" xmlns="" id="{538B61FD-9B2D-4547-9469-DF4D3669E2F7}"/>
              </a:ext>
            </a:extLst>
          </p:cNvPr>
          <p:cNvSpPr/>
          <p:nvPr/>
        </p:nvSpPr>
        <p:spPr>
          <a:xfrm>
            <a:off x="319466" y="420622"/>
            <a:ext cx="4871512" cy="1077218"/>
          </a:xfrm>
          <a:prstGeom prst="rect">
            <a:avLst/>
          </a:prstGeom>
        </p:spPr>
        <p:txBody>
          <a:bodyPr wrap="square">
            <a:spAutoFit/>
          </a:bodyPr>
          <a:lstStyle/>
          <a:p>
            <a:r>
              <a:rPr lang="es-CO" sz="3200" u="sng" dirty="0" smtClean="0">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REQUERIENTOS Y CASO DE USO ACTUALIZAR DATOS </a:t>
            </a:r>
            <a:endParaRPr lang="es-CO" sz="3200" dirty="0"/>
          </a:p>
        </p:txBody>
      </p:sp>
    </p:spTree>
    <p:extLst>
      <p:ext uri="{BB962C8B-B14F-4D97-AF65-F5344CB8AC3E}">
        <p14:creationId xmlns:p14="http://schemas.microsoft.com/office/powerpoint/2010/main" val="2457700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08370" y="170587"/>
            <a:ext cx="5664870" cy="13734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1200" b="1" dirty="0">
                <a:solidFill>
                  <a:schemeClr val="bg1"/>
                </a:solidFill>
              </a:rPr>
              <a:t> </a:t>
            </a:r>
            <a:r>
              <a:rPr lang="es-CO" sz="3600" u="sng" dirty="0" smtClean="0">
                <a:effectLst>
                  <a:outerShdw blurRad="38100" dist="38100" dir="2700000" algn="tl">
                    <a:srgbClr val="000000">
                      <a:alpha val="43137"/>
                    </a:srgbClr>
                  </a:outerShdw>
                </a:effectLst>
                <a:latin typeface="Agency FB" panose="020B0503020202020204" pitchFamily="34" charset="0"/>
              </a:rPr>
              <a:t>REQUERIMIENTO FUNCIONAL CONSULTA HORARIO </a:t>
            </a:r>
            <a:endParaRPr lang="es-CO" sz="3600" u="sng" dirty="0">
              <a:effectLst>
                <a:outerShdw blurRad="38100" dist="38100" dir="2700000" algn="tl">
                  <a:srgbClr val="000000">
                    <a:alpha val="43137"/>
                  </a:srgbClr>
                </a:outerShdw>
              </a:effectLst>
              <a:latin typeface="Agency FB" panose="020B0503020202020204" pitchFamily="34" charset="0"/>
            </a:endParaRPr>
          </a:p>
        </p:txBody>
      </p:sp>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sp>
        <p:nvSpPr>
          <p:cNvPr id="4" name="Marcador de contenido 2"/>
          <p:cNvSpPr txBox="1">
            <a:spLocks/>
          </p:cNvSpPr>
          <p:nvPr/>
        </p:nvSpPr>
        <p:spPr>
          <a:xfrm>
            <a:off x="8350082" y="5093889"/>
            <a:ext cx="5503295" cy="393569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q"/>
            </a:pPr>
            <a:endParaRPr lang="es-CO" sz="2800" dirty="0">
              <a:solidFill>
                <a:schemeClr val="tx1">
                  <a:lumMod val="75000"/>
                  <a:lumOff val="25000"/>
                </a:schemeClr>
              </a:solidFill>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1803" y="1938471"/>
            <a:ext cx="4136166" cy="4919530"/>
          </a:xfrm>
          <a:prstGeom prst="rect">
            <a:avLst/>
          </a:prstGeom>
        </p:spPr>
      </p:pic>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074" y="2343205"/>
            <a:ext cx="4113729" cy="4919530"/>
          </a:xfrm>
          <a:prstGeom prst="rect">
            <a:avLst/>
          </a:prstGeom>
        </p:spPr>
      </p:pic>
    </p:spTree>
    <p:extLst>
      <p:ext uri="{BB962C8B-B14F-4D97-AF65-F5344CB8AC3E}">
        <p14:creationId xmlns:p14="http://schemas.microsoft.com/office/powerpoint/2010/main" val="1144901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altLang="es-CO" u="sng" dirty="0">
                <a:effectLst>
                  <a:outerShdw blurRad="38100" dist="38100" dir="2700000" algn="tl">
                    <a:srgbClr val="000000">
                      <a:alpha val="43137"/>
                    </a:srgbClr>
                  </a:outerShdw>
                </a:effectLst>
                <a:latin typeface="Agency FB" pitchFamily="34" charset="0"/>
              </a:rPr>
              <a:t>PLANTEAMIENTO DEL PROBLEMA</a:t>
            </a:r>
            <a:endParaRPr lang="es-CO" b="1" dirty="0">
              <a:solidFill>
                <a:schemeClr val="bg1">
                  <a:lumMod val="95000"/>
                </a:schemeClr>
              </a:solidFill>
            </a:endParaRPr>
          </a:p>
        </p:txBody>
      </p:sp>
      <p:sp>
        <p:nvSpPr>
          <p:cNvPr id="6" name="Rectángulo 5">
            <a:extLst>
              <a:ext uri="{FF2B5EF4-FFF2-40B4-BE49-F238E27FC236}">
                <a16:creationId xmlns:a16="http://schemas.microsoft.com/office/drawing/2014/main" xmlns="" id="{2F4EAC90-005D-4FD3-BB04-9C88B9F6C2EE}"/>
              </a:ext>
            </a:extLst>
          </p:cNvPr>
          <p:cNvSpPr/>
          <p:nvPr/>
        </p:nvSpPr>
        <p:spPr>
          <a:xfrm>
            <a:off x="874643" y="2579638"/>
            <a:ext cx="6665844" cy="2031325"/>
          </a:xfrm>
          <a:prstGeom prst="rect">
            <a:avLst/>
          </a:prstGeom>
        </p:spPr>
        <p:txBody>
          <a:bodyPr wrap="square">
            <a:spAutoFit/>
          </a:bodyPr>
          <a:lstStyle/>
          <a:p>
            <a:pPr marL="342900" indent="-342900">
              <a:buFont typeface="Arial" panose="020B0604020202020204" pitchFamily="34" charset="0"/>
              <a:buChar char="•"/>
            </a:pPr>
            <a:r>
              <a:rPr lang="es-CO" altLang="es-CO" dirty="0">
                <a:latin typeface="Arial "/>
              </a:rPr>
              <a:t>El SENA cuenta con un sistema de </a:t>
            </a:r>
            <a:r>
              <a:rPr lang="es-CO" altLang="es-CO" dirty="0" smtClean="0">
                <a:latin typeface="Arial "/>
              </a:rPr>
              <a:t>horarios el </a:t>
            </a:r>
            <a:r>
              <a:rPr lang="es-CO" altLang="es-CO" dirty="0">
                <a:latin typeface="Arial "/>
              </a:rPr>
              <a:t>cual es </a:t>
            </a:r>
            <a:r>
              <a:rPr lang="es-CO" altLang="es-CO" dirty="0" smtClean="0">
                <a:latin typeface="Arial "/>
              </a:rPr>
              <a:t>complejo </a:t>
            </a:r>
            <a:r>
              <a:rPr lang="es-CO" altLang="es-CO" dirty="0">
                <a:latin typeface="Arial "/>
              </a:rPr>
              <a:t>de manejar ya que para su creación y actualización se utiliza Excel como herramienta de consolidación de información y el correo electrónico como instrumento  de notificación de novedades, esto ocasiona que el proceso de registro y publicación de un horario requiera mucho </a:t>
            </a:r>
            <a:r>
              <a:rPr lang="es-CO" altLang="es-CO" dirty="0" smtClean="0">
                <a:latin typeface="Arial "/>
              </a:rPr>
              <a:t>tiempo.</a:t>
            </a:r>
            <a:endParaRPr lang="es-ES" altLang="es-CO" sz="1600" dirty="0">
              <a:latin typeface="Arial "/>
            </a:endParaRPr>
          </a:p>
        </p:txBody>
      </p:sp>
    </p:spTree>
    <p:extLst>
      <p:ext uri="{BB962C8B-B14F-4D97-AF65-F5344CB8AC3E}">
        <p14:creationId xmlns:p14="http://schemas.microsoft.com/office/powerpoint/2010/main" val="14874942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1" y="170587"/>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3600" u="sng" dirty="0" smtClean="0">
                <a:effectLst>
                  <a:outerShdw blurRad="38100" dist="38100" dir="2700000" algn="tl">
                    <a:srgbClr val="000000">
                      <a:alpha val="43137"/>
                    </a:srgbClr>
                  </a:outerShdw>
                </a:effectLst>
                <a:latin typeface="Agency FB" panose="020B0503020202020204" pitchFamily="34" charset="0"/>
              </a:rPr>
              <a:t>REQUERIMIENTO FUNCINAL Y CASO DEUSO ELIMINAR </a:t>
            </a:r>
            <a:endParaRPr lang="es-CO" sz="3600" u="sng" dirty="0">
              <a:effectLst>
                <a:outerShdw blurRad="38100" dist="38100" dir="2700000" algn="tl">
                  <a:srgbClr val="000000">
                    <a:alpha val="43137"/>
                  </a:srgbClr>
                </a:outerShdw>
              </a:effectLst>
              <a:latin typeface="Agency FB" panose="020B0503020202020204" pitchFamily="34" charset="0"/>
            </a:endParaRPr>
          </a:p>
        </p:txBody>
      </p:sp>
      <p:sp>
        <p:nvSpPr>
          <p:cNvPr id="3" name="Título 1"/>
          <p:cNvSpPr txBox="1">
            <a:spLocks/>
          </p:cNvSpPr>
          <p:nvPr/>
        </p:nvSpPr>
        <p:spPr>
          <a:xfrm>
            <a:off x="263021" y="459177"/>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sz="1200" b="1" dirty="0">
              <a:solidFill>
                <a:schemeClr val="bg1">
                  <a:lumMod val="95000"/>
                </a:schemeClr>
              </a:solidFill>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9276" y="1631931"/>
            <a:ext cx="3634724" cy="5226069"/>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037" y="1903752"/>
            <a:ext cx="4783451" cy="4954248"/>
          </a:xfrm>
          <a:prstGeom prst="rect">
            <a:avLst/>
          </a:prstGeom>
        </p:spPr>
      </p:pic>
    </p:spTree>
    <p:extLst>
      <p:ext uri="{BB962C8B-B14F-4D97-AF65-F5344CB8AC3E}">
        <p14:creationId xmlns:p14="http://schemas.microsoft.com/office/powerpoint/2010/main" val="3501263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1" y="170587"/>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3600" u="sng" dirty="0" smtClean="0">
                <a:effectLst>
                  <a:outerShdw blurRad="38100" dist="38100" dir="2700000" algn="tl">
                    <a:srgbClr val="000000">
                      <a:alpha val="43137"/>
                    </a:srgbClr>
                  </a:outerShdw>
                </a:effectLst>
                <a:latin typeface="Agency FB" panose="020B0503020202020204" pitchFamily="34" charset="0"/>
              </a:rPr>
              <a:t>REQUERIMIENTO </a:t>
            </a:r>
            <a:r>
              <a:rPr lang="es-CO" sz="3600" u="sng" dirty="0" smtClean="0">
                <a:effectLst>
                  <a:outerShdw blurRad="38100" dist="38100" dir="2700000" algn="tl">
                    <a:srgbClr val="000000">
                      <a:alpha val="43137"/>
                    </a:srgbClr>
                  </a:outerShdw>
                </a:effectLst>
                <a:latin typeface="Agency FB" panose="020B0503020202020204" pitchFamily="34" charset="0"/>
              </a:rPr>
              <a:t>NO FUNCINAL </a:t>
            </a:r>
            <a:endParaRPr lang="es-CO" sz="3600" u="sng" dirty="0">
              <a:effectLst>
                <a:outerShdw blurRad="38100" dist="38100" dir="2700000" algn="tl">
                  <a:srgbClr val="000000">
                    <a:alpha val="43137"/>
                  </a:srgbClr>
                </a:outerShdw>
              </a:effectLst>
              <a:latin typeface="Agency FB" panose="020B0503020202020204" pitchFamily="34" charset="0"/>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642" y="2169470"/>
            <a:ext cx="7593497" cy="4688530"/>
          </a:xfrm>
          <a:prstGeom prst="rect">
            <a:avLst/>
          </a:prstGeom>
        </p:spPr>
      </p:pic>
    </p:spTree>
    <p:extLst>
      <p:ext uri="{BB962C8B-B14F-4D97-AF65-F5344CB8AC3E}">
        <p14:creationId xmlns:p14="http://schemas.microsoft.com/office/powerpoint/2010/main" val="2535722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1" y="170587"/>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3600" u="sng" dirty="0" smtClean="0">
                <a:effectLst>
                  <a:outerShdw blurRad="38100" dist="38100" dir="2700000" algn="tl">
                    <a:srgbClr val="000000">
                      <a:alpha val="43137"/>
                    </a:srgbClr>
                  </a:outerShdw>
                </a:effectLst>
                <a:latin typeface="Agency FB" panose="020B0503020202020204" pitchFamily="34" charset="0"/>
              </a:rPr>
              <a:t>REQUERIMIENTO </a:t>
            </a:r>
            <a:r>
              <a:rPr lang="es-CO" sz="3600" u="sng" dirty="0" smtClean="0">
                <a:effectLst>
                  <a:outerShdw blurRad="38100" dist="38100" dir="2700000" algn="tl">
                    <a:srgbClr val="000000">
                      <a:alpha val="43137"/>
                    </a:srgbClr>
                  </a:outerShdw>
                </a:effectLst>
                <a:latin typeface="Agency FB" panose="020B0503020202020204" pitchFamily="34" charset="0"/>
              </a:rPr>
              <a:t>NO FUNCINAL </a:t>
            </a:r>
            <a:endParaRPr lang="es-CO" sz="3600" u="sng" dirty="0">
              <a:effectLst>
                <a:outerShdw blurRad="38100" dist="38100" dir="2700000" algn="tl">
                  <a:srgbClr val="000000">
                    <a:alpha val="43137"/>
                  </a:srgbClr>
                </a:outerShdw>
              </a:effectLst>
              <a:latin typeface="Agency FB" panose="020B0503020202020204" pitchFamily="34" charset="0"/>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393" y="2059135"/>
            <a:ext cx="7405457" cy="1651474"/>
          </a:xfrm>
          <a:prstGeom prst="rect">
            <a:avLst/>
          </a:prstGeom>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392" y="3710609"/>
            <a:ext cx="7548747" cy="2951186"/>
          </a:xfrm>
          <a:prstGeom prst="rect">
            <a:avLst/>
          </a:prstGeom>
        </p:spPr>
      </p:pic>
    </p:spTree>
    <p:extLst>
      <p:ext uri="{BB962C8B-B14F-4D97-AF65-F5344CB8AC3E}">
        <p14:creationId xmlns:p14="http://schemas.microsoft.com/office/powerpoint/2010/main" val="1045936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1" y="170587"/>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3600" u="sng" dirty="0" smtClean="0">
                <a:effectLst>
                  <a:outerShdw blurRad="38100" dist="38100" dir="2700000" algn="tl">
                    <a:srgbClr val="000000">
                      <a:alpha val="43137"/>
                    </a:srgbClr>
                  </a:outerShdw>
                </a:effectLst>
                <a:latin typeface="Agency FB" panose="020B0503020202020204" pitchFamily="34" charset="0"/>
              </a:rPr>
              <a:t>REQUERIMIENTO </a:t>
            </a:r>
            <a:r>
              <a:rPr lang="es-CO" sz="3600" u="sng" dirty="0" smtClean="0">
                <a:effectLst>
                  <a:outerShdw blurRad="38100" dist="38100" dir="2700000" algn="tl">
                    <a:srgbClr val="000000">
                      <a:alpha val="43137"/>
                    </a:srgbClr>
                  </a:outerShdw>
                </a:effectLst>
                <a:latin typeface="Agency FB" panose="020B0503020202020204" pitchFamily="34" charset="0"/>
              </a:rPr>
              <a:t>NO FUNCINAL </a:t>
            </a:r>
            <a:endParaRPr lang="es-CO" sz="3600" u="sng" dirty="0">
              <a:effectLst>
                <a:outerShdw blurRad="38100" dist="38100" dir="2700000" algn="tl">
                  <a:srgbClr val="000000">
                    <a:alpha val="43137"/>
                  </a:srgbClr>
                </a:outerShdw>
              </a:effectLst>
              <a:latin typeface="Agency FB" panose="020B0503020202020204" pitchFamily="34" charset="0"/>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271" y="2280968"/>
            <a:ext cx="8438079" cy="4196032"/>
          </a:xfrm>
          <a:prstGeom prst="rect">
            <a:avLst/>
          </a:prstGeom>
        </p:spPr>
      </p:pic>
    </p:spTree>
    <p:extLst>
      <p:ext uri="{BB962C8B-B14F-4D97-AF65-F5344CB8AC3E}">
        <p14:creationId xmlns:p14="http://schemas.microsoft.com/office/powerpoint/2010/main" val="439221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1" y="532328"/>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3600" u="sng" dirty="0" smtClean="0">
                <a:effectLst>
                  <a:outerShdw blurRad="38100" dist="38100" dir="2700000" algn="tl">
                    <a:srgbClr val="000000">
                      <a:alpha val="43137"/>
                    </a:srgbClr>
                  </a:outerShdw>
                </a:effectLst>
                <a:latin typeface="Agency FB" panose="020B0503020202020204" pitchFamily="34" charset="0"/>
              </a:rPr>
              <a:t>DIAGRAMA DE GANTT </a:t>
            </a:r>
            <a:r>
              <a:rPr lang="es-CO" sz="3600" u="sng" dirty="0" smtClean="0">
                <a:effectLst>
                  <a:outerShdw blurRad="38100" dist="38100" dir="2700000" algn="tl">
                    <a:srgbClr val="000000">
                      <a:alpha val="43137"/>
                    </a:srgbClr>
                  </a:outerShdw>
                </a:effectLst>
                <a:latin typeface="Agency FB" panose="020B0503020202020204" pitchFamily="34" charset="0"/>
              </a:rPr>
              <a:t> </a:t>
            </a:r>
            <a:endParaRPr lang="es-CO" sz="3600" u="sng" dirty="0">
              <a:effectLst>
                <a:outerShdw blurRad="38100" dist="38100" dir="2700000" algn="tl">
                  <a:srgbClr val="000000">
                    <a:alpha val="43137"/>
                  </a:srgbClr>
                </a:outerShdw>
              </a:effectLst>
              <a:latin typeface="Agency FB" panose="020B0503020202020204" pitchFamily="34" charset="0"/>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9687" y="2080721"/>
            <a:ext cx="4035287" cy="3858163"/>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271" y="2239748"/>
            <a:ext cx="4213120" cy="3858163"/>
          </a:xfrm>
          <a:prstGeom prst="rect">
            <a:avLst/>
          </a:prstGeom>
        </p:spPr>
      </p:pic>
    </p:spTree>
    <p:extLst>
      <p:ext uri="{BB962C8B-B14F-4D97-AF65-F5344CB8AC3E}">
        <p14:creationId xmlns:p14="http://schemas.microsoft.com/office/powerpoint/2010/main" val="254229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458271" y="532328"/>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3600" u="sng" dirty="0" smtClean="0">
                <a:effectLst>
                  <a:outerShdw blurRad="38100" dist="38100" dir="2700000" algn="tl">
                    <a:srgbClr val="000000">
                      <a:alpha val="43137"/>
                    </a:srgbClr>
                  </a:outerShdw>
                </a:effectLst>
                <a:latin typeface="Agency FB" panose="020B0503020202020204" pitchFamily="34" charset="0"/>
              </a:rPr>
              <a:t>DIAGRAMA DE RECURSOS</a:t>
            </a:r>
            <a:endParaRPr lang="es-CO" sz="3600" u="sng" dirty="0">
              <a:effectLst>
                <a:outerShdw blurRad="38100" dist="38100" dir="2700000" algn="tl">
                  <a:srgbClr val="000000">
                    <a:alpha val="43137"/>
                  </a:srgbClr>
                </a:outerShdw>
              </a:effectLst>
              <a:latin typeface="Agency FB" panose="020B0503020202020204" pitchFamily="34" charset="0"/>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419" y="2392630"/>
            <a:ext cx="4094920" cy="4008170"/>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8915" y="2392630"/>
            <a:ext cx="4356452" cy="4115374"/>
          </a:xfrm>
          <a:prstGeom prst="rect">
            <a:avLst/>
          </a:prstGeom>
        </p:spPr>
      </p:pic>
    </p:spTree>
    <p:extLst>
      <p:ext uri="{BB962C8B-B14F-4D97-AF65-F5344CB8AC3E}">
        <p14:creationId xmlns:p14="http://schemas.microsoft.com/office/powerpoint/2010/main" val="2744830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1" y="532328"/>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3600" u="sng" dirty="0" smtClean="0">
                <a:effectLst>
                  <a:outerShdw blurRad="38100" dist="38100" dir="2700000" algn="tl">
                    <a:srgbClr val="000000">
                      <a:alpha val="43137"/>
                    </a:srgbClr>
                  </a:outerShdw>
                </a:effectLst>
                <a:latin typeface="Agency FB" panose="020B0503020202020204" pitchFamily="34" charset="0"/>
              </a:rPr>
              <a:t>DIAGRAMA DE  DESPLIEGUE </a:t>
            </a:r>
            <a:endParaRPr lang="es-CO" sz="3600" u="sng" dirty="0">
              <a:effectLst>
                <a:outerShdw blurRad="38100" dist="38100" dir="2700000" algn="tl">
                  <a:srgbClr val="000000">
                    <a:alpha val="43137"/>
                  </a:srgbClr>
                </a:outerShdw>
              </a:effectLst>
              <a:latin typeface="Agency FB" panose="020B0503020202020204" pitchFamily="34" charset="0"/>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547" y="2226365"/>
            <a:ext cx="7726740" cy="4273827"/>
          </a:xfrm>
          <a:prstGeom prst="rect">
            <a:avLst/>
          </a:prstGeom>
        </p:spPr>
      </p:pic>
    </p:spTree>
    <p:extLst>
      <p:ext uri="{BB962C8B-B14F-4D97-AF65-F5344CB8AC3E}">
        <p14:creationId xmlns:p14="http://schemas.microsoft.com/office/powerpoint/2010/main" val="1803937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1" y="532328"/>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3600" u="sng" dirty="0" smtClean="0">
                <a:effectLst>
                  <a:outerShdw blurRad="38100" dist="38100" dir="2700000" algn="tl">
                    <a:srgbClr val="000000">
                      <a:alpha val="43137"/>
                    </a:srgbClr>
                  </a:outerShdw>
                </a:effectLst>
                <a:latin typeface="Agency FB" panose="020B0503020202020204" pitchFamily="34" charset="0"/>
              </a:rPr>
              <a:t>DIAGRAMA DE  PROCESOS  </a:t>
            </a:r>
            <a:endParaRPr lang="es-CO" sz="3600" u="sng" dirty="0">
              <a:effectLst>
                <a:outerShdw blurRad="38100" dist="38100" dir="2700000" algn="tl">
                  <a:srgbClr val="000000">
                    <a:alpha val="43137"/>
                  </a:srgbClr>
                </a:outerShdw>
              </a:effectLst>
              <a:latin typeface="Agency FB" panose="020B0503020202020204" pitchFamily="34" charset="0"/>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11" y="2166632"/>
            <a:ext cx="7592736" cy="4353533"/>
          </a:xfrm>
          <a:prstGeom prst="rect">
            <a:avLst/>
          </a:prstGeom>
        </p:spPr>
      </p:pic>
    </p:spTree>
    <p:extLst>
      <p:ext uri="{BB962C8B-B14F-4D97-AF65-F5344CB8AC3E}">
        <p14:creationId xmlns:p14="http://schemas.microsoft.com/office/powerpoint/2010/main" val="4094779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636" y="1762997"/>
            <a:ext cx="8437418" cy="4637803"/>
          </a:xfrm>
          <a:prstGeom prst="rect">
            <a:avLst/>
          </a:prstGeom>
        </p:spPr>
      </p:pic>
      <p:sp>
        <p:nvSpPr>
          <p:cNvPr id="3" name="Título 1"/>
          <p:cNvSpPr txBox="1">
            <a:spLocks/>
          </p:cNvSpPr>
          <p:nvPr/>
        </p:nvSpPr>
        <p:spPr>
          <a:xfrm>
            <a:off x="-236237" y="267285"/>
            <a:ext cx="7891811" cy="138389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CO" sz="1200" b="1" dirty="0" smtClean="0">
                <a:solidFill>
                  <a:schemeClr val="bg1"/>
                </a:solidFill>
              </a:rPr>
              <a:t> </a:t>
            </a:r>
          </a:p>
          <a:p>
            <a:pPr defTabSz="288000"/>
            <a:r>
              <a:rPr lang="es-CO" sz="6600" b="1" dirty="0" smtClean="0">
                <a:solidFill>
                  <a:schemeClr val="bg1"/>
                </a:solidFill>
              </a:rPr>
              <a:t> </a:t>
            </a:r>
            <a:endParaRPr lang="es-CO" sz="6600" b="1" dirty="0">
              <a:solidFill>
                <a:schemeClr val="bg1"/>
              </a:solidFill>
            </a:endParaRPr>
          </a:p>
        </p:txBody>
      </p:sp>
      <p:sp>
        <p:nvSpPr>
          <p:cNvPr id="4" name="Título 1"/>
          <p:cNvSpPr txBox="1">
            <a:spLocks/>
          </p:cNvSpPr>
          <p:nvPr/>
        </p:nvSpPr>
        <p:spPr>
          <a:xfrm>
            <a:off x="-236237" y="155466"/>
            <a:ext cx="7891811" cy="138389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CO" sz="3600" u="sng" dirty="0" smtClean="0">
                <a:effectLst>
                  <a:outerShdw blurRad="38100" dist="38100" dir="2700000" algn="tl">
                    <a:srgbClr val="000000">
                      <a:alpha val="43137"/>
                    </a:srgbClr>
                  </a:outerShdw>
                </a:effectLst>
                <a:latin typeface="Agency FB" panose="020B0503020202020204" pitchFamily="34" charset="0"/>
              </a:rPr>
              <a:t>DIAGRAMA DE ENTIDAD Y RELACIÓN </a:t>
            </a:r>
            <a:endParaRPr lang="es-CO" sz="3600" b="1" u="sng" dirty="0">
              <a:solidFill>
                <a:schemeClr val="bg1"/>
              </a:solidFill>
              <a:effectLst>
                <a:outerShdw blurRad="38100" dist="38100" dir="2700000" algn="tl">
                  <a:srgbClr val="000000">
                    <a:alpha val="43137"/>
                  </a:srgbClr>
                </a:outerShdw>
              </a:effectLst>
              <a:latin typeface="Agency FB" panose="020B0503020202020204" pitchFamily="34" charset="0"/>
            </a:endParaRPr>
          </a:p>
        </p:txBody>
      </p:sp>
    </p:spTree>
    <p:extLst>
      <p:ext uri="{BB962C8B-B14F-4D97-AF65-F5344CB8AC3E}">
        <p14:creationId xmlns:p14="http://schemas.microsoft.com/office/powerpoint/2010/main" val="41611359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951" y="1884218"/>
            <a:ext cx="7972425" cy="4518314"/>
          </a:xfrm>
          <a:prstGeom prst="rect">
            <a:avLst/>
          </a:prstGeom>
        </p:spPr>
      </p:pic>
      <p:sp>
        <p:nvSpPr>
          <p:cNvPr id="3" name="Título 1"/>
          <p:cNvSpPr txBox="1">
            <a:spLocks/>
          </p:cNvSpPr>
          <p:nvPr/>
        </p:nvSpPr>
        <p:spPr>
          <a:xfrm>
            <a:off x="-734096" y="187570"/>
            <a:ext cx="5692958" cy="12935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endParaRPr lang="es-CO" sz="3200" b="1" dirty="0">
              <a:solidFill>
                <a:schemeClr val="bg1"/>
              </a:solidFill>
            </a:endParaRPr>
          </a:p>
          <a:p>
            <a:pPr defTabSz="288000"/>
            <a:r>
              <a:rPr lang="es-CO" sz="3200" u="sng" dirty="0" smtClean="0">
                <a:effectLst>
                  <a:outerShdw blurRad="38100" dist="38100" dir="2700000" algn="tl">
                    <a:srgbClr val="000000">
                      <a:alpha val="43137"/>
                    </a:srgbClr>
                  </a:outerShdw>
                </a:effectLst>
                <a:latin typeface="Agency FB" panose="020B0503020202020204" pitchFamily="34" charset="0"/>
              </a:rPr>
              <a:t>DIAGRAMA DE CLASE </a:t>
            </a:r>
            <a:endParaRPr lang="es-CO" sz="3200" b="1" dirty="0">
              <a:solidFill>
                <a:schemeClr val="bg1"/>
              </a:solidFill>
            </a:endParaRPr>
          </a:p>
        </p:txBody>
      </p:sp>
    </p:spTree>
    <p:extLst>
      <p:ext uri="{BB962C8B-B14F-4D97-AF65-F5344CB8AC3E}">
        <p14:creationId xmlns:p14="http://schemas.microsoft.com/office/powerpoint/2010/main" val="1836449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0" y="170586"/>
            <a:ext cx="7891811" cy="138389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CO" altLang="es-CO" sz="6600" u="sng" dirty="0">
                <a:effectLst>
                  <a:outerShdw blurRad="38100" dist="38100" dir="2700000" algn="tl">
                    <a:srgbClr val="000000">
                      <a:alpha val="43137"/>
                    </a:srgbClr>
                  </a:outerShdw>
                </a:effectLst>
                <a:latin typeface="Agency FB" pitchFamily="34" charset="0"/>
              </a:rPr>
              <a:t>OBJETIVO GENERAL</a:t>
            </a:r>
            <a:endParaRPr lang="es-CO" sz="6600" b="1" dirty="0">
              <a:solidFill>
                <a:schemeClr val="bg1"/>
              </a:solidFill>
            </a:endParaRPr>
          </a:p>
        </p:txBody>
      </p:sp>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sp>
        <p:nvSpPr>
          <p:cNvPr id="4" name="Marcador de contenido 2"/>
          <p:cNvSpPr txBox="1">
            <a:spLocks/>
          </p:cNvSpPr>
          <p:nvPr/>
        </p:nvSpPr>
        <p:spPr>
          <a:xfrm>
            <a:off x="8350082" y="5093889"/>
            <a:ext cx="5503295" cy="393569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q"/>
            </a:pPr>
            <a:endParaRPr lang="es-CO" sz="2800" dirty="0">
              <a:solidFill>
                <a:schemeClr val="tx1">
                  <a:lumMod val="75000"/>
                  <a:lumOff val="25000"/>
                </a:schemeClr>
              </a:solidFill>
            </a:endParaRPr>
          </a:p>
        </p:txBody>
      </p:sp>
      <p:sp>
        <p:nvSpPr>
          <p:cNvPr id="5" name="Rectángulo 4">
            <a:extLst>
              <a:ext uri="{FF2B5EF4-FFF2-40B4-BE49-F238E27FC236}">
                <a16:creationId xmlns:a16="http://schemas.microsoft.com/office/drawing/2014/main" xmlns="" id="{98B32E3D-83B0-43BE-9633-51694D081336}"/>
              </a:ext>
            </a:extLst>
          </p:cNvPr>
          <p:cNvSpPr/>
          <p:nvPr/>
        </p:nvSpPr>
        <p:spPr>
          <a:xfrm>
            <a:off x="1235468" y="2644155"/>
            <a:ext cx="5868537" cy="1785104"/>
          </a:xfrm>
          <a:prstGeom prst="rect">
            <a:avLst/>
          </a:prstGeom>
        </p:spPr>
        <p:txBody>
          <a:bodyPr wrap="square">
            <a:spAutoFit/>
          </a:bodyPr>
          <a:lstStyle/>
          <a:p>
            <a:pPr algn="just"/>
            <a:endParaRPr lang="es-CO" altLang="es-CO" dirty="0">
              <a:latin typeface="Agency FB" panose="020B0503020202020204" pitchFamily="34" charset="0"/>
            </a:endParaRPr>
          </a:p>
          <a:p>
            <a:pPr algn="just"/>
            <a:endParaRPr lang="es-CO" altLang="es-CO" dirty="0">
              <a:latin typeface="Agency FB" panose="020B0503020202020204" pitchFamily="34" charset="0"/>
            </a:endParaRPr>
          </a:p>
          <a:p>
            <a:pPr marL="285750" indent="-285750" algn="just">
              <a:buFont typeface="Arial" panose="020B0604020202020204" pitchFamily="34" charset="0"/>
              <a:buChar char="•"/>
            </a:pPr>
            <a:r>
              <a:rPr lang="es-CO" altLang="es-CO" dirty="0">
                <a:latin typeface="Arial "/>
              </a:rPr>
              <a:t>Diseñar una aplicación</a:t>
            </a:r>
            <a:r>
              <a:rPr lang="es-ES" altLang="es-CO" dirty="0">
                <a:latin typeface="Arial "/>
              </a:rPr>
              <a:t> web </a:t>
            </a:r>
            <a:r>
              <a:rPr lang="es-CO" altLang="es-CO" dirty="0">
                <a:latin typeface="Arial "/>
              </a:rPr>
              <a:t>que permita </a:t>
            </a:r>
            <a:r>
              <a:rPr lang="es-CO" altLang="es-CO" dirty="0" smtClean="0">
                <a:latin typeface="Arial "/>
              </a:rPr>
              <a:t> consultar </a:t>
            </a:r>
            <a:r>
              <a:rPr lang="es-CO" altLang="es-CO" dirty="0">
                <a:latin typeface="Arial "/>
              </a:rPr>
              <a:t>los horarios establecidos para cada trimestre </a:t>
            </a:r>
            <a:r>
              <a:rPr lang="es-CO" altLang="es-CO" dirty="0" smtClean="0">
                <a:latin typeface="Arial "/>
              </a:rPr>
              <a:t>de los aprendices  del  </a:t>
            </a:r>
            <a:r>
              <a:rPr lang="es-CO" altLang="es-CO" dirty="0">
                <a:latin typeface="Arial "/>
              </a:rPr>
              <a:t>SENA  </a:t>
            </a:r>
            <a:r>
              <a:rPr lang="es-CO" altLang="es-CO" dirty="0" smtClean="0">
                <a:latin typeface="Arial "/>
              </a:rPr>
              <a:t> sede Colombia.</a:t>
            </a:r>
            <a:endParaRPr lang="es-CO" altLang="es-CO" dirty="0">
              <a:latin typeface="Arial "/>
            </a:endParaRPr>
          </a:p>
          <a:p>
            <a:pPr algn="just"/>
            <a:endParaRPr lang="es-CO" altLang="es-CO" sz="2000" dirty="0">
              <a:latin typeface="Arial "/>
            </a:endParaRPr>
          </a:p>
        </p:txBody>
      </p:sp>
    </p:spTree>
    <p:extLst>
      <p:ext uri="{BB962C8B-B14F-4D97-AF65-F5344CB8AC3E}">
        <p14:creationId xmlns:p14="http://schemas.microsoft.com/office/powerpoint/2010/main" val="29485769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1" y="170587"/>
            <a:ext cx="5664870" cy="196172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sz="5400" b="1" dirty="0">
              <a:solidFill>
                <a:schemeClr val="bg1"/>
              </a:solidFill>
            </a:endParaRPr>
          </a:p>
        </p:txBody>
      </p:sp>
      <p:sp>
        <p:nvSpPr>
          <p:cNvPr id="3" name="Título 1"/>
          <p:cNvSpPr txBox="1">
            <a:spLocks/>
          </p:cNvSpPr>
          <p:nvPr/>
        </p:nvSpPr>
        <p:spPr>
          <a:xfrm>
            <a:off x="0" y="170587"/>
            <a:ext cx="5568529"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3200" u="sng" dirty="0" smtClean="0">
                <a:effectLst>
                  <a:outerShdw blurRad="38100" dist="38100" dir="2700000" algn="tl">
                    <a:srgbClr val="000000">
                      <a:alpha val="43137"/>
                    </a:srgbClr>
                  </a:outerShdw>
                </a:effectLst>
                <a:latin typeface="Agency FB" panose="020B0503020202020204" pitchFamily="34" charset="0"/>
              </a:rPr>
              <a:t>DIAGRAMA BASE DE DATOS</a:t>
            </a:r>
            <a:endParaRPr lang="es-CO" sz="3200" u="sng" dirty="0">
              <a:effectLst>
                <a:outerShdw blurRad="38100" dist="38100" dir="2700000" algn="tl">
                  <a:srgbClr val="000000">
                    <a:alpha val="43137"/>
                  </a:srgbClr>
                </a:outerShdw>
              </a:effectLst>
              <a:latin typeface="Agency FB" panose="020B0503020202020204" pitchFamily="34" charset="0"/>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843" y="2132306"/>
            <a:ext cx="8842872" cy="4725693"/>
          </a:xfrm>
          <a:prstGeom prst="rect">
            <a:avLst/>
          </a:prstGeom>
        </p:spPr>
      </p:pic>
    </p:spTree>
    <p:extLst>
      <p:ext uri="{BB962C8B-B14F-4D97-AF65-F5344CB8AC3E}">
        <p14:creationId xmlns:p14="http://schemas.microsoft.com/office/powerpoint/2010/main" val="2182067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226450" y="206061"/>
            <a:ext cx="7101629" cy="147548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3200" u="sng" dirty="0" smtClean="0">
                <a:effectLst>
                  <a:outerShdw blurRad="38100" dist="38100" dir="2700000" algn="tl">
                    <a:srgbClr val="000000">
                      <a:alpha val="43137"/>
                    </a:srgbClr>
                  </a:outerShdw>
                </a:effectLst>
                <a:latin typeface="Agency FB" panose="020B0503020202020204" pitchFamily="34" charset="0"/>
              </a:rPr>
              <a:t>DICCIONARIO</a:t>
            </a:r>
            <a:r>
              <a:rPr lang="es-CO" sz="5400" u="sng" dirty="0" smtClean="0">
                <a:effectLst>
                  <a:outerShdw blurRad="38100" dist="38100" dir="2700000" algn="tl">
                    <a:srgbClr val="000000">
                      <a:alpha val="43137"/>
                    </a:srgbClr>
                  </a:outerShdw>
                </a:effectLst>
                <a:latin typeface="Agency FB" panose="020B0503020202020204" pitchFamily="34" charset="0"/>
              </a:rPr>
              <a:t> </a:t>
            </a:r>
            <a:r>
              <a:rPr lang="es-CO" sz="3200" u="sng" dirty="0" smtClean="0">
                <a:effectLst>
                  <a:outerShdw blurRad="38100" dist="38100" dir="2700000" algn="tl">
                    <a:srgbClr val="000000">
                      <a:alpha val="43137"/>
                    </a:srgbClr>
                  </a:outerShdw>
                </a:effectLst>
                <a:latin typeface="Agency FB" panose="020B0503020202020204" pitchFamily="34" charset="0"/>
              </a:rPr>
              <a:t>DE</a:t>
            </a:r>
            <a:r>
              <a:rPr lang="es-CO" sz="5400" u="sng" dirty="0" smtClean="0">
                <a:effectLst>
                  <a:outerShdw blurRad="38100" dist="38100" dir="2700000" algn="tl">
                    <a:srgbClr val="000000">
                      <a:alpha val="43137"/>
                    </a:srgbClr>
                  </a:outerShdw>
                </a:effectLst>
                <a:latin typeface="Agency FB" panose="020B0503020202020204" pitchFamily="34" charset="0"/>
              </a:rPr>
              <a:t> </a:t>
            </a:r>
            <a:r>
              <a:rPr lang="es-CO" sz="3200" u="sng" dirty="0" smtClean="0">
                <a:effectLst>
                  <a:outerShdw blurRad="38100" dist="38100" dir="2700000" algn="tl">
                    <a:srgbClr val="000000">
                      <a:alpha val="43137"/>
                    </a:srgbClr>
                  </a:outerShdw>
                </a:effectLst>
                <a:latin typeface="Agency FB" panose="020B0503020202020204" pitchFamily="34" charset="0"/>
              </a:rPr>
              <a:t>DATOS</a:t>
            </a:r>
            <a:endParaRPr lang="es-CO" sz="3200" u="sng" dirty="0">
              <a:effectLst>
                <a:outerShdw blurRad="38100" dist="38100" dir="2700000" algn="tl">
                  <a:srgbClr val="000000">
                    <a:alpha val="43137"/>
                  </a:srgbClr>
                </a:outerShdw>
              </a:effectLst>
              <a:latin typeface="Agency FB" panose="020B0503020202020204" pitchFamily="34" charset="0"/>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380" y="1976967"/>
            <a:ext cx="8430063" cy="4699078"/>
          </a:xfrm>
          <a:prstGeom prst="rect">
            <a:avLst/>
          </a:prstGeom>
        </p:spPr>
      </p:pic>
    </p:spTree>
    <p:extLst>
      <p:ext uri="{BB962C8B-B14F-4D97-AF65-F5344CB8AC3E}">
        <p14:creationId xmlns:p14="http://schemas.microsoft.com/office/powerpoint/2010/main" val="5955958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756" y="1730326"/>
            <a:ext cx="7444574" cy="4780919"/>
          </a:xfrm>
          <a:prstGeom prst="rect">
            <a:avLst/>
          </a:prstGeom>
        </p:spPr>
      </p:pic>
      <p:sp>
        <p:nvSpPr>
          <p:cNvPr id="3" name="Título 1"/>
          <p:cNvSpPr txBox="1">
            <a:spLocks/>
          </p:cNvSpPr>
          <p:nvPr/>
        </p:nvSpPr>
        <p:spPr>
          <a:xfrm>
            <a:off x="226450" y="206061"/>
            <a:ext cx="7101629" cy="147548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3200" u="sng" dirty="0" smtClean="0">
                <a:effectLst>
                  <a:outerShdw blurRad="38100" dist="38100" dir="2700000" algn="tl">
                    <a:srgbClr val="000000">
                      <a:alpha val="43137"/>
                    </a:srgbClr>
                  </a:outerShdw>
                </a:effectLst>
                <a:latin typeface="Agency FB" panose="020B0503020202020204" pitchFamily="34" charset="0"/>
              </a:rPr>
              <a:t>DICCIONARIO</a:t>
            </a:r>
            <a:r>
              <a:rPr lang="es-CO" sz="5400" u="sng" dirty="0" smtClean="0">
                <a:effectLst>
                  <a:outerShdw blurRad="38100" dist="38100" dir="2700000" algn="tl">
                    <a:srgbClr val="000000">
                      <a:alpha val="43137"/>
                    </a:srgbClr>
                  </a:outerShdw>
                </a:effectLst>
                <a:latin typeface="Agency FB" panose="020B0503020202020204" pitchFamily="34" charset="0"/>
              </a:rPr>
              <a:t> </a:t>
            </a:r>
            <a:r>
              <a:rPr lang="es-CO" sz="3200" u="sng" dirty="0" smtClean="0">
                <a:effectLst>
                  <a:outerShdw blurRad="38100" dist="38100" dir="2700000" algn="tl">
                    <a:srgbClr val="000000">
                      <a:alpha val="43137"/>
                    </a:srgbClr>
                  </a:outerShdw>
                </a:effectLst>
                <a:latin typeface="Agency FB" panose="020B0503020202020204" pitchFamily="34" charset="0"/>
              </a:rPr>
              <a:t>DE</a:t>
            </a:r>
            <a:r>
              <a:rPr lang="es-CO" sz="5400" u="sng" dirty="0" smtClean="0">
                <a:effectLst>
                  <a:outerShdw blurRad="38100" dist="38100" dir="2700000" algn="tl">
                    <a:srgbClr val="000000">
                      <a:alpha val="43137"/>
                    </a:srgbClr>
                  </a:outerShdw>
                </a:effectLst>
                <a:latin typeface="Agency FB" panose="020B0503020202020204" pitchFamily="34" charset="0"/>
              </a:rPr>
              <a:t> </a:t>
            </a:r>
            <a:r>
              <a:rPr lang="es-CO" sz="3200" u="sng" dirty="0" smtClean="0">
                <a:effectLst>
                  <a:outerShdw blurRad="38100" dist="38100" dir="2700000" algn="tl">
                    <a:srgbClr val="000000">
                      <a:alpha val="43137"/>
                    </a:srgbClr>
                  </a:outerShdw>
                </a:effectLst>
                <a:latin typeface="Agency FB" panose="020B0503020202020204" pitchFamily="34" charset="0"/>
              </a:rPr>
              <a:t>DATOS</a:t>
            </a:r>
            <a:endParaRPr lang="es-CO" sz="3200" u="sng" dirty="0">
              <a:effectLst>
                <a:outerShdw blurRad="38100" dist="38100" dir="2700000" algn="tl">
                  <a:srgbClr val="000000">
                    <a:alpha val="43137"/>
                  </a:srgbClr>
                </a:outerShdw>
              </a:effectLst>
              <a:latin typeface="Agency FB" panose="020B0503020202020204" pitchFamily="34" charset="0"/>
            </a:endParaRPr>
          </a:p>
        </p:txBody>
      </p:sp>
    </p:spTree>
    <p:extLst>
      <p:ext uri="{BB962C8B-B14F-4D97-AF65-F5344CB8AC3E}">
        <p14:creationId xmlns:p14="http://schemas.microsoft.com/office/powerpoint/2010/main" val="39485409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574" y="1871002"/>
            <a:ext cx="8244140" cy="3255867"/>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645" y="5295682"/>
            <a:ext cx="8132069" cy="1562318"/>
          </a:xfrm>
          <a:prstGeom prst="rect">
            <a:avLst/>
          </a:prstGeom>
        </p:spPr>
      </p:pic>
      <p:sp>
        <p:nvSpPr>
          <p:cNvPr id="4" name="Título 1"/>
          <p:cNvSpPr txBox="1">
            <a:spLocks/>
          </p:cNvSpPr>
          <p:nvPr/>
        </p:nvSpPr>
        <p:spPr>
          <a:xfrm>
            <a:off x="226450" y="206061"/>
            <a:ext cx="7101629" cy="147548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3200" u="sng" dirty="0" smtClean="0">
                <a:effectLst>
                  <a:outerShdw blurRad="38100" dist="38100" dir="2700000" algn="tl">
                    <a:srgbClr val="000000">
                      <a:alpha val="43137"/>
                    </a:srgbClr>
                  </a:outerShdw>
                </a:effectLst>
                <a:latin typeface="Agency FB" panose="020B0503020202020204" pitchFamily="34" charset="0"/>
              </a:rPr>
              <a:t>DICCIONARIO DE DATOS</a:t>
            </a:r>
            <a:endParaRPr lang="es-CO" sz="3200" u="sng" dirty="0">
              <a:effectLst>
                <a:outerShdw blurRad="38100" dist="38100" dir="2700000" algn="tl">
                  <a:srgbClr val="000000">
                    <a:alpha val="43137"/>
                  </a:srgbClr>
                </a:outerShdw>
              </a:effectLst>
              <a:latin typeface="Agency FB" panose="020B0503020202020204" pitchFamily="34" charset="0"/>
            </a:endParaRPr>
          </a:p>
        </p:txBody>
      </p:sp>
    </p:spTree>
    <p:extLst>
      <p:ext uri="{BB962C8B-B14F-4D97-AF65-F5344CB8AC3E}">
        <p14:creationId xmlns:p14="http://schemas.microsoft.com/office/powerpoint/2010/main" val="28621697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55616" y="465083"/>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3200" u="sng" dirty="0" smtClean="0">
                <a:effectLst>
                  <a:outerShdw blurRad="38100" dist="38100" dir="2700000" algn="tl">
                    <a:srgbClr val="000000">
                      <a:alpha val="43137"/>
                    </a:srgbClr>
                  </a:outerShdw>
                </a:effectLst>
                <a:latin typeface="Agency FB" panose="020B0503020202020204" pitchFamily="34" charset="0"/>
              </a:rPr>
              <a:t>CONSULTAS</a:t>
            </a:r>
            <a:endParaRPr lang="es-CO" sz="3200" u="sng" dirty="0">
              <a:effectLst>
                <a:outerShdw blurRad="38100" dist="38100" dir="2700000" algn="tl">
                  <a:srgbClr val="000000">
                    <a:alpha val="43137"/>
                  </a:srgbClr>
                </a:outerShdw>
              </a:effectLst>
              <a:latin typeface="Agency FB" panose="020B0503020202020204" pitchFamily="34" charset="0"/>
            </a:endParaRPr>
          </a:p>
        </p:txBody>
      </p:sp>
      <p:sp>
        <p:nvSpPr>
          <p:cNvPr id="3" name="Título 1"/>
          <p:cNvSpPr txBox="1">
            <a:spLocks/>
          </p:cNvSpPr>
          <p:nvPr/>
        </p:nvSpPr>
        <p:spPr>
          <a:xfrm>
            <a:off x="-707649" y="2362"/>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920" y="1992657"/>
            <a:ext cx="4242217" cy="4692956"/>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6931" y="1992657"/>
            <a:ext cx="4467069" cy="4692956"/>
          </a:xfrm>
          <a:prstGeom prst="rect">
            <a:avLst/>
          </a:prstGeom>
        </p:spPr>
      </p:pic>
    </p:spTree>
    <p:extLst>
      <p:ext uri="{BB962C8B-B14F-4D97-AF65-F5344CB8AC3E}">
        <p14:creationId xmlns:p14="http://schemas.microsoft.com/office/powerpoint/2010/main" val="11204520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1" y="170587"/>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3200" b="1" dirty="0" smtClean="0">
                <a:solidFill>
                  <a:schemeClr val="bg1"/>
                </a:solidFill>
              </a:rPr>
              <a:t> </a:t>
            </a:r>
            <a:endParaRPr lang="es-CO" sz="3200" b="1" dirty="0">
              <a:solidFill>
                <a:schemeClr val="bg1"/>
              </a:solidFill>
            </a:endParaRPr>
          </a:p>
        </p:txBody>
      </p:sp>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3200" u="sng" dirty="0" smtClean="0">
                <a:effectLst>
                  <a:outerShdw blurRad="38100" dist="38100" dir="2700000" algn="tl">
                    <a:srgbClr val="000000">
                      <a:alpha val="43137"/>
                    </a:srgbClr>
                  </a:outerShdw>
                </a:effectLst>
                <a:latin typeface="Agency FB" panose="020B0503020202020204" pitchFamily="34" charset="0"/>
              </a:rPr>
              <a:t>INSERCION DE DATOS</a:t>
            </a:r>
            <a:endParaRPr lang="es-CO" sz="3200" u="sng" dirty="0">
              <a:effectLst>
                <a:outerShdw blurRad="38100" dist="38100" dir="2700000" algn="tl">
                  <a:srgbClr val="000000">
                    <a:alpha val="43137"/>
                  </a:srgbClr>
                </a:outerShdw>
              </a:effectLst>
              <a:latin typeface="Agency FB" panose="020B0503020202020204" pitchFamily="34" charset="0"/>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6497" y="2196058"/>
            <a:ext cx="3807503" cy="3973079"/>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912" y="2248525"/>
            <a:ext cx="4736891" cy="3868147"/>
          </a:xfrm>
          <a:prstGeom prst="rect">
            <a:avLst/>
          </a:prstGeom>
        </p:spPr>
      </p:pic>
    </p:spTree>
    <p:extLst>
      <p:ext uri="{BB962C8B-B14F-4D97-AF65-F5344CB8AC3E}">
        <p14:creationId xmlns:p14="http://schemas.microsoft.com/office/powerpoint/2010/main" val="7515024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678" y="2020806"/>
            <a:ext cx="3689395" cy="4619836"/>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9754" y="2020806"/>
            <a:ext cx="4323879" cy="4619836"/>
          </a:xfrm>
          <a:prstGeom prst="rect">
            <a:avLst/>
          </a:prstGeom>
        </p:spPr>
      </p:pic>
    </p:spTree>
    <p:extLst>
      <p:ext uri="{BB962C8B-B14F-4D97-AF65-F5344CB8AC3E}">
        <p14:creationId xmlns:p14="http://schemas.microsoft.com/office/powerpoint/2010/main" val="9286313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012198" y="236211"/>
            <a:ext cx="5181935" cy="147533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CO" sz="3200" u="sng" dirty="0" smtClean="0">
                <a:effectLst>
                  <a:outerShdw blurRad="38100" dist="38100" dir="2700000" algn="tl">
                    <a:srgbClr val="000000">
                      <a:alpha val="43137"/>
                    </a:srgbClr>
                  </a:outerShdw>
                </a:effectLst>
                <a:latin typeface="Agency FB" panose="020B0503020202020204" pitchFamily="34" charset="0"/>
              </a:rPr>
              <a:t>ACTUALIZAR</a:t>
            </a:r>
            <a:endParaRPr lang="es-CO" sz="3200" u="sng" dirty="0">
              <a:effectLst>
                <a:outerShdw blurRad="38100" dist="38100" dir="2700000" algn="tl">
                  <a:srgbClr val="000000">
                    <a:alpha val="43137"/>
                  </a:srgbClr>
                </a:outerShdw>
              </a:effectLst>
              <a:latin typeface="Agency FB" panose="020B0503020202020204" pitchFamily="34" charset="0"/>
            </a:endParaRPr>
          </a:p>
        </p:txBody>
      </p:sp>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sp>
        <p:nvSpPr>
          <p:cNvPr id="4" name="Marcador de contenido 2"/>
          <p:cNvSpPr txBox="1">
            <a:spLocks/>
          </p:cNvSpPr>
          <p:nvPr/>
        </p:nvSpPr>
        <p:spPr>
          <a:xfrm>
            <a:off x="8350082" y="5067763"/>
            <a:ext cx="5503295" cy="393569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q"/>
            </a:pPr>
            <a:endParaRPr lang="es-CO" sz="2800" dirty="0">
              <a:solidFill>
                <a:schemeClr val="tx1">
                  <a:lumMod val="75000"/>
                  <a:lumOff val="25000"/>
                </a:schemeClr>
              </a:solidFill>
            </a:endParaRPr>
          </a:p>
        </p:txBody>
      </p:sp>
      <p:sp>
        <p:nvSpPr>
          <p:cNvPr id="7" name="CuadroTexto 6"/>
          <p:cNvSpPr txBox="1"/>
          <p:nvPr/>
        </p:nvSpPr>
        <p:spPr>
          <a:xfrm>
            <a:off x="718456" y="2625634"/>
            <a:ext cx="8085909" cy="3017520"/>
          </a:xfrm>
          <a:prstGeom prst="rect">
            <a:avLst/>
          </a:prstGeom>
        </p:spPr>
        <p:txBody>
          <a:bodyPr vert="horz" wrap="square" lIns="91440" tIns="45720" rIns="91440" bIns="45720" rtlCol="0" anchor="ctr">
            <a:noAutofit/>
          </a:bodyPr>
          <a:lstStyle/>
          <a:p>
            <a:pPr algn="ctr"/>
            <a:endParaRPr lang="es-ES" sz="8000" b="1" dirty="0">
              <a:solidFill>
                <a:schemeClr val="accent5">
                  <a:lumMod val="75000"/>
                </a:schemeClr>
              </a:solidFill>
              <a:latin typeface="Arial Narrow" panose="020B0606020202030204" pitchFamily="34" charset="0"/>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270" y="1769089"/>
            <a:ext cx="3920836" cy="4669276"/>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7018" y="1769089"/>
            <a:ext cx="4043547" cy="4669276"/>
          </a:xfrm>
          <a:prstGeom prst="rect">
            <a:avLst/>
          </a:prstGeom>
        </p:spPr>
      </p:pic>
    </p:spTree>
    <p:extLst>
      <p:ext uri="{BB962C8B-B14F-4D97-AF65-F5344CB8AC3E}">
        <p14:creationId xmlns:p14="http://schemas.microsoft.com/office/powerpoint/2010/main" val="14009442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0" y="170586"/>
            <a:ext cx="7891811" cy="138389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endParaRPr lang="es-CO" sz="6600" b="1" dirty="0">
              <a:solidFill>
                <a:schemeClr val="bg1"/>
              </a:solidFill>
            </a:endParaRPr>
          </a:p>
        </p:txBody>
      </p:sp>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sp>
        <p:nvSpPr>
          <p:cNvPr id="4" name="Marcador de contenido 2"/>
          <p:cNvSpPr txBox="1">
            <a:spLocks/>
          </p:cNvSpPr>
          <p:nvPr/>
        </p:nvSpPr>
        <p:spPr>
          <a:xfrm>
            <a:off x="8350082" y="5093889"/>
            <a:ext cx="5503295" cy="393569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q"/>
            </a:pPr>
            <a:endParaRPr lang="es-CO" sz="2800" dirty="0">
              <a:solidFill>
                <a:schemeClr val="tx1">
                  <a:lumMod val="75000"/>
                  <a:lumOff val="25000"/>
                </a:schemeClr>
              </a:solidFill>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40" y="1948963"/>
            <a:ext cx="8224994" cy="4846046"/>
          </a:xfrm>
          <a:prstGeom prst="rect">
            <a:avLst/>
          </a:prstGeom>
        </p:spPr>
      </p:pic>
    </p:spTree>
    <p:extLst>
      <p:ext uri="{BB962C8B-B14F-4D97-AF65-F5344CB8AC3E}">
        <p14:creationId xmlns:p14="http://schemas.microsoft.com/office/powerpoint/2010/main" val="31840400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1" y="170587"/>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3200" u="sng" dirty="0" smtClean="0">
                <a:effectLst>
                  <a:outerShdw blurRad="38100" dist="38100" dir="2700000" algn="tl">
                    <a:srgbClr val="000000">
                      <a:alpha val="43137"/>
                    </a:srgbClr>
                  </a:outerShdw>
                </a:effectLst>
                <a:latin typeface="Agency FB" panose="020B0503020202020204" pitchFamily="34" charset="0"/>
              </a:rPr>
              <a:t>JOINS</a:t>
            </a:r>
            <a:endParaRPr lang="es-CO" sz="3200" u="sng" dirty="0">
              <a:effectLst>
                <a:outerShdw blurRad="38100" dist="38100" dir="2700000" algn="tl">
                  <a:srgbClr val="000000">
                    <a:alpha val="43137"/>
                  </a:srgbClr>
                </a:outerShdw>
              </a:effectLst>
              <a:latin typeface="Agency FB" panose="020B0503020202020204" pitchFamily="34" charset="0"/>
            </a:endParaRPr>
          </a:p>
        </p:txBody>
      </p:sp>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sp>
        <p:nvSpPr>
          <p:cNvPr id="4" name="Marcador de contenido 2"/>
          <p:cNvSpPr txBox="1">
            <a:spLocks/>
          </p:cNvSpPr>
          <p:nvPr/>
        </p:nvSpPr>
        <p:spPr>
          <a:xfrm>
            <a:off x="8350082" y="5093889"/>
            <a:ext cx="5503295" cy="393569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q"/>
            </a:pPr>
            <a:endParaRPr lang="es-CO" sz="2800" dirty="0">
              <a:solidFill>
                <a:schemeClr val="tx1">
                  <a:lumMod val="75000"/>
                  <a:lumOff val="25000"/>
                </a:schemeClr>
              </a:solidFill>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019" y="1737824"/>
            <a:ext cx="4118745" cy="4900006"/>
          </a:xfrm>
          <a:prstGeom prst="rect">
            <a:avLst/>
          </a:prstGeom>
        </p:spPr>
      </p:pic>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8144" y="1768476"/>
            <a:ext cx="4253347" cy="4827150"/>
          </a:xfrm>
          <a:prstGeom prst="rect">
            <a:avLst/>
          </a:prstGeom>
        </p:spPr>
      </p:pic>
    </p:spTree>
    <p:extLst>
      <p:ext uri="{BB962C8B-B14F-4D97-AF65-F5344CB8AC3E}">
        <p14:creationId xmlns:p14="http://schemas.microsoft.com/office/powerpoint/2010/main" val="1596141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0" y="170587"/>
            <a:ext cx="6611269" cy="156723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sz="5400" b="1" dirty="0">
              <a:solidFill>
                <a:schemeClr val="bg1"/>
              </a:solidFill>
            </a:endParaRPr>
          </a:p>
        </p:txBody>
      </p:sp>
      <p:sp>
        <p:nvSpPr>
          <p:cNvPr id="3" name="Título 1"/>
          <p:cNvSpPr txBox="1">
            <a:spLocks/>
          </p:cNvSpPr>
          <p:nvPr/>
        </p:nvSpPr>
        <p:spPr>
          <a:xfrm>
            <a:off x="320617" y="593207"/>
            <a:ext cx="6155141"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altLang="es-CO" u="sng" dirty="0">
                <a:effectLst>
                  <a:outerShdw blurRad="38100" dist="38100" dir="2700000" algn="tl">
                    <a:srgbClr val="000000">
                      <a:alpha val="43137"/>
                    </a:srgbClr>
                  </a:outerShdw>
                </a:effectLst>
                <a:latin typeface="Agency FB" pitchFamily="34" charset="0"/>
              </a:rPr>
              <a:t>OBJETIVOS ESPECIFICOS</a:t>
            </a:r>
            <a:endParaRPr lang="es-CO" b="1" dirty="0">
              <a:solidFill>
                <a:schemeClr val="bg1">
                  <a:lumMod val="95000"/>
                </a:schemeClr>
              </a:solidFill>
            </a:endParaRPr>
          </a:p>
        </p:txBody>
      </p:sp>
      <p:sp>
        <p:nvSpPr>
          <p:cNvPr id="4" name="Marcador de contenido 2"/>
          <p:cNvSpPr txBox="1">
            <a:spLocks/>
          </p:cNvSpPr>
          <p:nvPr/>
        </p:nvSpPr>
        <p:spPr>
          <a:xfrm>
            <a:off x="8350082" y="5093889"/>
            <a:ext cx="5503295" cy="393569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q"/>
            </a:pPr>
            <a:endParaRPr lang="es-CO" sz="2800" dirty="0">
              <a:solidFill>
                <a:schemeClr val="tx1">
                  <a:lumMod val="75000"/>
                  <a:lumOff val="25000"/>
                </a:schemeClr>
              </a:solidFill>
            </a:endParaRPr>
          </a:p>
        </p:txBody>
      </p:sp>
      <p:sp>
        <p:nvSpPr>
          <p:cNvPr id="5" name="Rectángulo 4">
            <a:extLst>
              <a:ext uri="{FF2B5EF4-FFF2-40B4-BE49-F238E27FC236}">
                <a16:creationId xmlns:a16="http://schemas.microsoft.com/office/drawing/2014/main" xmlns="" id="{A35AA01B-2657-47F3-AAC1-D64FBB230136}"/>
              </a:ext>
            </a:extLst>
          </p:cNvPr>
          <p:cNvSpPr/>
          <p:nvPr/>
        </p:nvSpPr>
        <p:spPr>
          <a:xfrm>
            <a:off x="821006" y="1483729"/>
            <a:ext cx="7081048" cy="3447098"/>
          </a:xfrm>
          <a:prstGeom prst="rect">
            <a:avLst/>
          </a:prstGeom>
        </p:spPr>
        <p:txBody>
          <a:bodyPr wrap="square">
            <a:spAutoFit/>
          </a:bodyPr>
          <a:lstStyle/>
          <a:p>
            <a:endParaRPr lang="es-CO" altLang="es-CO" dirty="0">
              <a:latin typeface="Agency FB" panose="020B0503020202020204" pitchFamily="34" charset="0"/>
            </a:endParaRPr>
          </a:p>
          <a:p>
            <a:endParaRPr lang="es-CO" altLang="es-CO" sz="2000" dirty="0">
              <a:latin typeface="Arial "/>
            </a:endParaRPr>
          </a:p>
          <a:p>
            <a:pPr marL="285750" indent="-285750">
              <a:buFont typeface="Arial" panose="020B0604020202020204" pitchFamily="34" charset="0"/>
              <a:buChar char="•"/>
            </a:pPr>
            <a:r>
              <a:rPr lang="es-CO" altLang="es-CO" dirty="0">
                <a:latin typeface="Arial "/>
              </a:rPr>
              <a:t>Contribuir con la mejora y la innovación del sistema de horarios del </a:t>
            </a:r>
            <a:r>
              <a:rPr lang="es-CO" altLang="es-CO" dirty="0" smtClean="0">
                <a:latin typeface="Arial "/>
              </a:rPr>
              <a:t>SENA  CEET sede Colombia </a:t>
            </a:r>
            <a:r>
              <a:rPr lang="es-CO" altLang="es-CO" dirty="0">
                <a:latin typeface="Arial "/>
              </a:rPr>
              <a:t>por medio una aplicación  web</a:t>
            </a:r>
            <a:r>
              <a:rPr lang="es-CO" altLang="es-CO" dirty="0" smtClean="0">
                <a:latin typeface="Arial "/>
              </a:rPr>
              <a:t>.</a:t>
            </a:r>
          </a:p>
          <a:p>
            <a:pPr marL="285750" indent="-285750">
              <a:buFont typeface="Arial" panose="020B0604020202020204" pitchFamily="34" charset="0"/>
              <a:buChar char="•"/>
            </a:pPr>
            <a:endParaRPr lang="es-CO" altLang="es-CO" dirty="0">
              <a:latin typeface="Arial "/>
            </a:endParaRPr>
          </a:p>
          <a:p>
            <a:pPr marL="285750" indent="-285750">
              <a:buFont typeface="Arial" panose="020B0604020202020204" pitchFamily="34" charset="0"/>
              <a:buChar char="•"/>
            </a:pPr>
            <a:r>
              <a:rPr lang="es-CO" altLang="es-CO" dirty="0">
                <a:latin typeface="Arial "/>
              </a:rPr>
              <a:t>Por medio de una aplicación web facilitar  la información  a aprendices, instructores y administrativos sobre los horarios, ambientes, sedes y novedades del SENA</a:t>
            </a:r>
            <a:r>
              <a:rPr lang="es-CO" altLang="es-CO" dirty="0" smtClean="0">
                <a:latin typeface="Arial "/>
              </a:rPr>
              <a:t>.</a:t>
            </a:r>
          </a:p>
          <a:p>
            <a:pPr marL="285750" indent="-285750">
              <a:buFont typeface="Arial" panose="020B0604020202020204" pitchFamily="34" charset="0"/>
              <a:buChar char="•"/>
            </a:pPr>
            <a:endParaRPr lang="es-CO" altLang="es-CO" dirty="0">
              <a:latin typeface="Arial "/>
            </a:endParaRPr>
          </a:p>
          <a:p>
            <a:pPr marL="285750" indent="-285750">
              <a:buFont typeface="Arial" panose="020B0604020202020204" pitchFamily="34" charset="0"/>
              <a:buChar char="•"/>
            </a:pPr>
            <a:r>
              <a:rPr lang="es-CO" altLang="es-CO" dirty="0">
                <a:latin typeface="Arial "/>
              </a:rPr>
              <a:t>Mejorar la forma que se brinda la información a aprendices, instructores y administrativos sobre los horarios, sedes y </a:t>
            </a:r>
            <a:r>
              <a:rPr lang="es-CO" altLang="es-CO" dirty="0" smtClean="0">
                <a:latin typeface="Arial "/>
              </a:rPr>
              <a:t>ambientes.</a:t>
            </a:r>
          </a:p>
        </p:txBody>
      </p:sp>
    </p:spTree>
    <p:extLst>
      <p:ext uri="{BB962C8B-B14F-4D97-AF65-F5344CB8AC3E}">
        <p14:creationId xmlns:p14="http://schemas.microsoft.com/office/powerpoint/2010/main" val="26828214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74037" y="170586"/>
            <a:ext cx="5664870" cy="156723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sz="5400" b="1" dirty="0">
              <a:solidFill>
                <a:schemeClr val="bg1"/>
              </a:solidFill>
            </a:endParaRPr>
          </a:p>
        </p:txBody>
      </p:sp>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altLang="es-CO" u="sng" dirty="0">
                <a:effectLst>
                  <a:outerShdw blurRad="38100" dist="38100" dir="2700000" algn="tl">
                    <a:srgbClr val="000000">
                      <a:alpha val="43137"/>
                    </a:srgbClr>
                  </a:outerShdw>
                </a:effectLst>
                <a:latin typeface="Agency FB" pitchFamily="34" charset="0"/>
              </a:rPr>
              <a:t>ALCANCE DEL PROYECTO</a:t>
            </a:r>
            <a:endParaRPr lang="es-CO" b="1" dirty="0">
              <a:solidFill>
                <a:schemeClr val="bg1">
                  <a:lumMod val="95000"/>
                </a:schemeClr>
              </a:solidFill>
            </a:endParaRPr>
          </a:p>
        </p:txBody>
      </p:sp>
      <p:sp>
        <p:nvSpPr>
          <p:cNvPr id="5" name="Rectángulo 4">
            <a:extLst>
              <a:ext uri="{FF2B5EF4-FFF2-40B4-BE49-F238E27FC236}">
                <a16:creationId xmlns:a16="http://schemas.microsoft.com/office/drawing/2014/main" xmlns="" id="{193D6284-C2A2-4271-852E-1F53ED428A3E}"/>
              </a:ext>
            </a:extLst>
          </p:cNvPr>
          <p:cNvSpPr/>
          <p:nvPr/>
        </p:nvSpPr>
        <p:spPr>
          <a:xfrm>
            <a:off x="874643" y="2132306"/>
            <a:ext cx="6864626" cy="2369880"/>
          </a:xfrm>
          <a:prstGeom prst="rect">
            <a:avLst/>
          </a:prstGeom>
        </p:spPr>
        <p:txBody>
          <a:bodyPr wrap="square">
            <a:spAutoFit/>
          </a:bodyPr>
          <a:lstStyle/>
          <a:p>
            <a:endParaRPr lang="es-CO" altLang="es-CO" sz="2000" dirty="0">
              <a:latin typeface="Arial "/>
            </a:endParaRPr>
          </a:p>
          <a:p>
            <a:pPr marL="342900" indent="-342900">
              <a:buFont typeface="Arial" panose="020B0604020202020204" pitchFamily="34" charset="0"/>
              <a:buChar char="•"/>
            </a:pPr>
            <a:r>
              <a:rPr lang="es-CO" altLang="es-CO" dirty="0">
                <a:latin typeface="Arial "/>
              </a:rPr>
              <a:t>Con la creación de la aplicación web en .NET en un tiempo estimado de </a:t>
            </a:r>
            <a:r>
              <a:rPr lang="es-CO" altLang="es-CO" dirty="0" smtClean="0">
                <a:latin typeface="Arial "/>
              </a:rPr>
              <a:t>24 </a:t>
            </a:r>
            <a:r>
              <a:rPr lang="es-CO" altLang="es-CO" dirty="0">
                <a:latin typeface="Arial "/>
              </a:rPr>
              <a:t>meses, se  pretende a nivel institucional resolver problemas y satisfacer necesidades, controlando y mejorando el sistema de información de horarios, </a:t>
            </a:r>
            <a:r>
              <a:rPr lang="es-CO" altLang="es-CO" dirty="0" smtClean="0">
                <a:latin typeface="Arial "/>
              </a:rPr>
              <a:t>de la sede Colombia  </a:t>
            </a:r>
            <a:r>
              <a:rPr lang="es-CO" altLang="es-CO" dirty="0">
                <a:latin typeface="Arial "/>
              </a:rPr>
              <a:t>facilitando la búsqueda a aprendices, instructores y administrativos, transformando el sistema de forma  </a:t>
            </a:r>
            <a:r>
              <a:rPr lang="es-CO" altLang="es-CO" dirty="0" smtClean="0">
                <a:latin typeface="Arial "/>
              </a:rPr>
              <a:t>crítica a creativa </a:t>
            </a:r>
            <a:r>
              <a:rPr lang="es-CO" altLang="es-CO" dirty="0">
                <a:latin typeface="Arial "/>
              </a:rPr>
              <a:t>aplicando conocimientos </a:t>
            </a:r>
            <a:r>
              <a:rPr lang="es-CO" altLang="es-CO" dirty="0" smtClean="0">
                <a:latin typeface="Arial "/>
              </a:rPr>
              <a:t>sistemáticos</a:t>
            </a:r>
            <a:r>
              <a:rPr lang="es-CO" altLang="es-CO" sz="2000" dirty="0" smtClean="0">
                <a:latin typeface="Arial "/>
              </a:rPr>
              <a:t>.</a:t>
            </a:r>
            <a:endParaRPr lang="es-ES" altLang="es-CO" sz="2000" dirty="0">
              <a:latin typeface="Arial "/>
            </a:endParaRPr>
          </a:p>
        </p:txBody>
      </p:sp>
    </p:spTree>
    <p:extLst>
      <p:ext uri="{BB962C8B-B14F-4D97-AF65-F5344CB8AC3E}">
        <p14:creationId xmlns:p14="http://schemas.microsoft.com/office/powerpoint/2010/main" val="42494882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74037" y="409551"/>
            <a:ext cx="9116803"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altLang="es-CO" sz="5400" u="sng" dirty="0">
                <a:effectLst>
                  <a:outerShdw blurRad="38100" dist="38100" dir="2700000" algn="tl">
                    <a:srgbClr val="000000">
                      <a:alpha val="43137"/>
                    </a:srgbClr>
                  </a:outerShdw>
                </a:effectLst>
                <a:latin typeface="Agency FB" panose="020B0503020202020204" pitchFamily="34" charset="0"/>
              </a:rPr>
              <a:t>JUSTIFICACION</a:t>
            </a:r>
            <a:endParaRPr lang="es-CO" sz="5400" b="1" dirty="0">
              <a:solidFill>
                <a:schemeClr val="bg1"/>
              </a:solidFill>
              <a:latin typeface="Corbel" panose="020B0503020204020204" pitchFamily="34" charset="0"/>
            </a:endParaRPr>
          </a:p>
        </p:txBody>
      </p:sp>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sp>
        <p:nvSpPr>
          <p:cNvPr id="4" name="Marcador de contenido 2"/>
          <p:cNvSpPr txBox="1">
            <a:spLocks/>
          </p:cNvSpPr>
          <p:nvPr/>
        </p:nvSpPr>
        <p:spPr>
          <a:xfrm>
            <a:off x="919976" y="1871776"/>
            <a:ext cx="7794922" cy="427470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s-CO" sz="2800" dirty="0">
              <a:solidFill>
                <a:schemeClr val="tx1">
                  <a:lumMod val="75000"/>
                  <a:lumOff val="25000"/>
                </a:schemeClr>
              </a:solidFill>
              <a:latin typeface="Eras Medium ITC" panose="020B0602030504020804" pitchFamily="34" charset="0"/>
            </a:endParaRPr>
          </a:p>
        </p:txBody>
      </p:sp>
      <p:sp>
        <p:nvSpPr>
          <p:cNvPr id="5" name="Rectángulo 4">
            <a:extLst>
              <a:ext uri="{FF2B5EF4-FFF2-40B4-BE49-F238E27FC236}">
                <a16:creationId xmlns:a16="http://schemas.microsoft.com/office/drawing/2014/main" xmlns="" id="{E9074360-6756-488E-AA5A-9B8160C83551}"/>
              </a:ext>
            </a:extLst>
          </p:cNvPr>
          <p:cNvSpPr/>
          <p:nvPr/>
        </p:nvSpPr>
        <p:spPr>
          <a:xfrm>
            <a:off x="756339" y="2254044"/>
            <a:ext cx="7109097" cy="3416320"/>
          </a:xfrm>
          <a:prstGeom prst="rect">
            <a:avLst/>
          </a:prstGeom>
        </p:spPr>
        <p:txBody>
          <a:bodyPr wrap="square">
            <a:spAutoFit/>
          </a:bodyPr>
          <a:lstStyle/>
          <a:p>
            <a:endParaRPr lang="es-CO" altLang="es-CO"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altLang="es-CO" dirty="0">
                <a:latin typeface="Arial" panose="020B0604020202020204" pitchFamily="34" charset="0"/>
                <a:cs typeface="Arial" panose="020B0604020202020204" pitchFamily="34" charset="0"/>
              </a:rPr>
              <a:t>En el </a:t>
            </a:r>
            <a:r>
              <a:rPr lang="es-CO" altLang="es-CO" dirty="0" smtClean="0">
                <a:latin typeface="Arial" panose="020B0604020202020204" pitchFamily="34" charset="0"/>
                <a:cs typeface="Arial" panose="020B0604020202020204" pitchFamily="34" charset="0"/>
              </a:rPr>
              <a:t>SENA CEET sede Colombia  </a:t>
            </a:r>
            <a:r>
              <a:rPr lang="es-CO" altLang="es-CO" dirty="0">
                <a:latin typeface="Arial" panose="020B0604020202020204" pitchFamily="34" charset="0"/>
                <a:cs typeface="Arial" panose="020B0604020202020204" pitchFamily="34" charset="0"/>
              </a:rPr>
              <a:t>hay un sistema poco eficiente para la creación y divulgación  de </a:t>
            </a:r>
            <a:r>
              <a:rPr lang="es-CO" altLang="es-CO" dirty="0" smtClean="0">
                <a:latin typeface="Arial" panose="020B0604020202020204" pitchFamily="34" charset="0"/>
                <a:cs typeface="Arial" panose="020B0604020202020204" pitchFamily="34" charset="0"/>
              </a:rPr>
              <a:t>horarios, por </a:t>
            </a:r>
            <a:r>
              <a:rPr lang="es-CO" altLang="es-CO" dirty="0">
                <a:latin typeface="Arial" panose="020B0604020202020204" pitchFamily="34" charset="0"/>
                <a:cs typeface="Arial" panose="020B0604020202020204" pitchFamily="34" charset="0"/>
              </a:rPr>
              <a:t>esta </a:t>
            </a:r>
            <a:r>
              <a:rPr lang="es-CO" altLang="es-CO" dirty="0" smtClean="0">
                <a:latin typeface="Arial" panose="020B0604020202020204" pitchFamily="34" charset="0"/>
                <a:cs typeface="Arial" panose="020B0604020202020204" pitchFamily="34" charset="0"/>
              </a:rPr>
              <a:t>razón se vio </a:t>
            </a:r>
            <a:r>
              <a:rPr lang="es-CO" altLang="es-CO" dirty="0">
                <a:latin typeface="Arial" panose="020B0604020202020204" pitchFamily="34" charset="0"/>
                <a:cs typeface="Arial" panose="020B0604020202020204" pitchFamily="34" charset="0"/>
              </a:rPr>
              <a:t>la necesidad de diseñar una aplicación que sea agradable y </a:t>
            </a:r>
            <a:r>
              <a:rPr lang="es-CO" altLang="es-CO" dirty="0" smtClean="0">
                <a:latin typeface="Arial" panose="020B0604020202020204" pitchFamily="34" charset="0"/>
                <a:cs typeface="Arial" panose="020B0604020202020204" pitchFamily="34" charset="0"/>
              </a:rPr>
              <a:t>sencilla </a:t>
            </a:r>
            <a:r>
              <a:rPr lang="es-CO" altLang="es-CO" dirty="0">
                <a:latin typeface="Arial" panose="020B0604020202020204" pitchFamily="34" charset="0"/>
                <a:cs typeface="Arial" panose="020B0604020202020204" pitchFamily="34" charset="0"/>
              </a:rPr>
              <a:t>de usar para la comunidad SENA </a:t>
            </a:r>
            <a:r>
              <a:rPr lang="es-CO" altLang="es-CO" dirty="0" smtClean="0">
                <a:latin typeface="Arial" panose="020B0604020202020204" pitchFamily="34" charset="0"/>
                <a:cs typeface="Arial" panose="020B0604020202020204" pitchFamily="34" charset="0"/>
              </a:rPr>
              <a:t> sede Colombia.</a:t>
            </a:r>
          </a:p>
          <a:p>
            <a:r>
              <a:rPr lang="es-CO" altLang="es-CO" dirty="0" smtClean="0">
                <a:latin typeface="Arial" panose="020B0604020202020204" pitchFamily="34" charset="0"/>
                <a:cs typeface="Arial" panose="020B0604020202020204" pitchFamily="34" charset="0"/>
              </a:rPr>
              <a:t> </a:t>
            </a:r>
            <a:endParaRPr lang="es-CO" altLang="es-CO"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altLang="es-CO" dirty="0">
                <a:latin typeface="Arial" panose="020B0604020202020204" pitchFamily="34" charset="0"/>
                <a:cs typeface="Arial" panose="020B0604020202020204" pitchFamily="34" charset="0"/>
              </a:rPr>
              <a:t>Con esta aplicación se quiere que con solo ingresar datos como numero de cedula </a:t>
            </a:r>
            <a:r>
              <a:rPr lang="es-CO" altLang="es-CO" dirty="0" smtClean="0">
                <a:latin typeface="Arial" panose="020B0604020202020204" pitchFamily="34" charset="0"/>
                <a:cs typeface="Arial" panose="020B0604020202020204" pitchFamily="34" charset="0"/>
              </a:rPr>
              <a:t>o ficha de caracterización se </a:t>
            </a:r>
            <a:r>
              <a:rPr lang="es-CO" altLang="es-CO" dirty="0">
                <a:latin typeface="Arial" panose="020B0604020202020204" pitchFamily="34" charset="0"/>
                <a:cs typeface="Arial" panose="020B0604020202020204" pitchFamily="34" charset="0"/>
              </a:rPr>
              <a:t>puedan ver horarios </a:t>
            </a:r>
            <a:r>
              <a:rPr lang="es-CO" altLang="es-CO" dirty="0" smtClean="0">
                <a:latin typeface="Arial" panose="020B0604020202020204" pitchFamily="34" charset="0"/>
                <a:cs typeface="Arial" panose="020B0604020202020204" pitchFamily="34" charset="0"/>
              </a:rPr>
              <a:t> e información de instructores  o </a:t>
            </a:r>
            <a:r>
              <a:rPr lang="es-CO" altLang="es-CO" dirty="0">
                <a:latin typeface="Arial" panose="020B0604020202020204" pitchFamily="34" charset="0"/>
                <a:cs typeface="Arial" panose="020B0604020202020204" pitchFamily="34" charset="0"/>
              </a:rPr>
              <a:t>de la ficha en la que se encuentra cada aprendiz e instructor.</a:t>
            </a:r>
          </a:p>
          <a:p>
            <a:endParaRPr lang="es-CO" altLang="es-CO" dirty="0">
              <a:latin typeface="Arial" panose="020B0604020202020204" pitchFamily="34" charset="0"/>
              <a:cs typeface="Arial" panose="020B0604020202020204" pitchFamily="34" charset="0"/>
            </a:endParaRPr>
          </a:p>
          <a:p>
            <a:endParaRPr lang="es-ES" altLang="es-CO"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73653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1" y="170586"/>
            <a:ext cx="7891812" cy="156723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ES" sz="3200" u="sng" dirty="0">
                <a:effectLst>
                  <a:outerShdw blurRad="38100" dist="38100" dir="2700000" algn="tl">
                    <a:srgbClr val="000000">
                      <a:alpha val="43137"/>
                    </a:srgbClr>
                  </a:outerShdw>
                </a:effectLst>
                <a:latin typeface="Agency FB" panose="020B0503020202020204" pitchFamily="34" charset="0"/>
              </a:rPr>
              <a:t>INFORME DE LEVANTAMIENTO DE INFORMACION</a:t>
            </a:r>
            <a:r>
              <a:rPr lang="es-CO" sz="3200" b="1" dirty="0">
                <a:solidFill>
                  <a:schemeClr val="bg1"/>
                </a:solidFill>
              </a:rPr>
              <a:t> </a:t>
            </a:r>
          </a:p>
        </p:txBody>
      </p:sp>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sp>
        <p:nvSpPr>
          <p:cNvPr id="4" name="Marcador de contenido 2"/>
          <p:cNvSpPr txBox="1">
            <a:spLocks/>
          </p:cNvSpPr>
          <p:nvPr/>
        </p:nvSpPr>
        <p:spPr>
          <a:xfrm>
            <a:off x="8350082" y="5093889"/>
            <a:ext cx="5503295" cy="393569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q"/>
            </a:pPr>
            <a:endParaRPr lang="es-CO" sz="2800" dirty="0">
              <a:solidFill>
                <a:schemeClr val="tx1">
                  <a:lumMod val="75000"/>
                  <a:lumOff val="25000"/>
                </a:schemeClr>
              </a:solidFill>
            </a:endParaRPr>
          </a:p>
        </p:txBody>
      </p:sp>
      <p:sp>
        <p:nvSpPr>
          <p:cNvPr id="5" name="Rectángulo 4">
            <a:extLst>
              <a:ext uri="{FF2B5EF4-FFF2-40B4-BE49-F238E27FC236}">
                <a16:creationId xmlns:a16="http://schemas.microsoft.com/office/drawing/2014/main" xmlns="" id="{CD94B3A5-2A86-47A1-B8B3-C6AC34E39292}"/>
              </a:ext>
            </a:extLst>
          </p:cNvPr>
          <p:cNvSpPr/>
          <p:nvPr/>
        </p:nvSpPr>
        <p:spPr>
          <a:xfrm>
            <a:off x="798393" y="2954191"/>
            <a:ext cx="5302155" cy="923330"/>
          </a:xfrm>
          <a:prstGeom prst="rect">
            <a:avLst/>
          </a:prstGeom>
        </p:spPr>
        <p:txBody>
          <a:bodyPr wrap="square">
            <a:spAutoFit/>
          </a:bodyPr>
          <a:lstStyle/>
          <a:p>
            <a:pPr>
              <a:buFont typeface="Wingdings" panose="05000000000000000000" pitchFamily="2" charset="2"/>
              <a:buChar char="Ø"/>
            </a:pPr>
            <a:r>
              <a:rPr lang="es-ES" altLang="es-CO" dirty="0">
                <a:latin typeface="Arial" panose="020B0604020202020204" pitchFamily="34" charset="0"/>
                <a:cs typeface="Arial" panose="020B0604020202020204" pitchFamily="34" charset="0"/>
              </a:rPr>
              <a:t>TECNICAS E INSTRUMENTOS</a:t>
            </a:r>
          </a:p>
          <a:p>
            <a:pPr>
              <a:buFont typeface="Wingdings" panose="05000000000000000000" pitchFamily="2" charset="2"/>
              <a:buChar char="ü"/>
            </a:pPr>
            <a:r>
              <a:rPr lang="es-ES" altLang="es-CO" dirty="0">
                <a:latin typeface="Arial" panose="020B0604020202020204" pitchFamily="34" charset="0"/>
                <a:cs typeface="Arial" panose="020B0604020202020204" pitchFamily="34" charset="0"/>
              </a:rPr>
              <a:t>Encuestas</a:t>
            </a:r>
          </a:p>
          <a:p>
            <a:pPr>
              <a:buFont typeface="Wingdings" panose="05000000000000000000" pitchFamily="2" charset="2"/>
              <a:buChar char="ü"/>
            </a:pPr>
            <a:r>
              <a:rPr lang="es-ES" altLang="es-CO" dirty="0">
                <a:latin typeface="Arial" panose="020B0604020202020204" pitchFamily="34" charset="0"/>
                <a:cs typeface="Arial" panose="020B0604020202020204" pitchFamily="34" charset="0"/>
              </a:rPr>
              <a:t>Entrevistas</a:t>
            </a:r>
          </a:p>
        </p:txBody>
      </p:sp>
    </p:spTree>
    <p:extLst>
      <p:ext uri="{BB962C8B-B14F-4D97-AF65-F5344CB8AC3E}">
        <p14:creationId xmlns:p14="http://schemas.microsoft.com/office/powerpoint/2010/main" val="3840873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0B7E6901-CAB4-4B5D-8758-5EE8EC41F95B}"/>
              </a:ext>
            </a:extLst>
          </p:cNvPr>
          <p:cNvSpPr/>
          <p:nvPr/>
        </p:nvSpPr>
        <p:spPr>
          <a:xfrm>
            <a:off x="795131" y="0"/>
            <a:ext cx="6334539" cy="1077218"/>
          </a:xfrm>
          <a:prstGeom prst="rect">
            <a:avLst/>
          </a:prstGeom>
        </p:spPr>
        <p:txBody>
          <a:bodyPr wrap="square">
            <a:spAutoFit/>
          </a:bodyPr>
          <a:lstStyle/>
          <a:p>
            <a:r>
              <a:rPr lang="es-CO" altLang="es-ES" sz="3200" u="sng" dirty="0">
                <a:effectLst>
                  <a:outerShdw blurRad="38100" dist="38100" dir="2700000" algn="tl">
                    <a:srgbClr val="000000">
                      <a:alpha val="43137"/>
                    </a:srgbClr>
                  </a:outerShdw>
                </a:effectLst>
                <a:latin typeface="Angsana New" panose="02020603050405020304" pitchFamily="18" charset="-34"/>
                <a:cs typeface="Angsana New" panose="02020603050405020304" pitchFamily="18" charset="-34"/>
              </a:rPr>
              <a:t>PROMEDIO DE EDAD DE LOS ENCUESTADOS</a:t>
            </a:r>
            <a:endParaRPr lang="es-CO" sz="3200" u="sng" dirty="0">
              <a:effectLst>
                <a:outerShdw blurRad="38100" dist="38100" dir="2700000" algn="tl">
                  <a:srgbClr val="000000">
                    <a:alpha val="43137"/>
                  </a:srgbClr>
                </a:outerShdw>
              </a:effectLst>
              <a:latin typeface="Angsana New" panose="02020603050405020304" pitchFamily="18" charset="-34"/>
              <a:cs typeface="Angsana New" panose="02020603050405020304" pitchFamily="18" charset="-34"/>
            </a:endParaRPr>
          </a:p>
        </p:txBody>
      </p:sp>
      <p:pic>
        <p:nvPicPr>
          <p:cNvPr id="3" name="Picture 4">
            <a:extLst>
              <a:ext uri="{FF2B5EF4-FFF2-40B4-BE49-F238E27FC236}">
                <a16:creationId xmlns:a16="http://schemas.microsoft.com/office/drawing/2014/main" xmlns="" id="{67928340-DF6E-4883-94DF-A1A2214496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26908" y="2420888"/>
            <a:ext cx="8597821" cy="3542590"/>
          </a:xfrm>
          <a:prstGeom prst="rect">
            <a:avLst/>
          </a:prstGeom>
          <a:noFill/>
        </p:spPr>
      </p:pic>
    </p:spTree>
    <p:extLst>
      <p:ext uri="{BB962C8B-B14F-4D97-AF65-F5344CB8AC3E}">
        <p14:creationId xmlns:p14="http://schemas.microsoft.com/office/powerpoint/2010/main" val="492782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3 Marcador de contenido">
            <a:extLst>
              <a:ext uri="{FF2B5EF4-FFF2-40B4-BE49-F238E27FC236}">
                <a16:creationId xmlns:a16="http://schemas.microsoft.com/office/drawing/2014/main" xmlns="" id="{456A9A9C-1794-49F0-8BE7-FAE67CDD2866}"/>
              </a:ext>
            </a:extLst>
          </p:cNvPr>
          <p:cNvGraphicFramePr>
            <a:graphicFrameLocks/>
          </p:cNvGraphicFramePr>
          <p:nvPr>
            <p:extLst>
              <p:ext uri="{D42A27DB-BD31-4B8C-83A1-F6EECF244321}">
                <p14:modId xmlns:p14="http://schemas.microsoft.com/office/powerpoint/2010/main" val="3187241024"/>
              </p:ext>
            </p:extLst>
          </p:nvPr>
        </p:nvGraphicFramePr>
        <p:xfrm>
          <a:off x="262236" y="2419348"/>
          <a:ext cx="3623964" cy="361950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4 Gráfico">
            <a:extLst>
              <a:ext uri="{FF2B5EF4-FFF2-40B4-BE49-F238E27FC236}">
                <a16:creationId xmlns:a16="http://schemas.microsoft.com/office/drawing/2014/main" xmlns="" id="{943EA19C-0C2E-418C-90A8-BFCE9C7681C2}"/>
              </a:ext>
            </a:extLst>
          </p:cNvPr>
          <p:cNvGraphicFramePr>
            <a:graphicFrameLocks/>
          </p:cNvGraphicFramePr>
          <p:nvPr>
            <p:extLst>
              <p:ext uri="{D42A27DB-BD31-4B8C-83A1-F6EECF244321}">
                <p14:modId xmlns:p14="http://schemas.microsoft.com/office/powerpoint/2010/main" val="1103237806"/>
              </p:ext>
            </p:extLst>
          </p:nvPr>
        </p:nvGraphicFramePr>
        <p:xfrm>
          <a:off x="4210050" y="2419348"/>
          <a:ext cx="4657715" cy="361950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6558538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3_Tema predeterminado">
    <a:majorFont>
      <a:latin typeface=""/>
      <a:ea typeface="MS PGothic"/>
      <a:cs typeface="ＭＳ Ｐゴシック"/>
    </a:majorFont>
    <a:minorFont>
      <a:latin typeface=""/>
      <a:ea typeface="MS PGothic"/>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3_Tema predeterminado">
    <a:majorFont>
      <a:latin typeface=""/>
      <a:ea typeface="MS PGothic"/>
      <a:cs typeface="ＭＳ Ｐゴシック"/>
    </a:majorFont>
    <a:minorFont>
      <a:latin typeface=""/>
      <a:ea typeface="MS PGothic"/>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3_Tema predeterminado">
    <a:majorFont>
      <a:latin typeface=""/>
      <a:ea typeface="MS PGothic"/>
      <a:cs typeface="ＭＳ Ｐゴシック"/>
    </a:majorFont>
    <a:minorFont>
      <a:latin typeface=""/>
      <a:ea typeface="MS PGothic"/>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3_Tema predeterminado">
    <a:majorFont>
      <a:latin typeface=""/>
      <a:ea typeface="MS PGothic"/>
      <a:cs typeface="ＭＳ Ｐゴシック"/>
    </a:majorFont>
    <a:minorFont>
      <a:latin typeface=""/>
      <a:ea typeface="MS PGothic"/>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3_Tema predeterminado">
    <a:majorFont>
      <a:latin typeface=""/>
      <a:ea typeface="MS PGothic"/>
      <a:cs typeface="ＭＳ Ｐゴシック"/>
    </a:majorFont>
    <a:minorFont>
      <a:latin typeface=""/>
      <a:ea typeface="MS PGothic"/>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7644</TotalTime>
  <Words>1037</Words>
  <Application>Microsoft Office PowerPoint</Application>
  <PresentationFormat>Presentación en pantalla (4:3)</PresentationFormat>
  <Paragraphs>110</Paragraphs>
  <Slides>39</Slides>
  <Notes>20</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39</vt:i4>
      </vt:variant>
    </vt:vector>
  </HeadingPairs>
  <TitlesOfParts>
    <vt:vector size="50" baseType="lpstr">
      <vt:lpstr>Agency FB</vt:lpstr>
      <vt:lpstr>Algerian</vt:lpstr>
      <vt:lpstr>Angsana New</vt:lpstr>
      <vt:lpstr>Arial</vt:lpstr>
      <vt:lpstr>Arial </vt:lpstr>
      <vt:lpstr>Arial Narrow</vt:lpstr>
      <vt:lpstr>Calibri</vt:lpstr>
      <vt:lpstr>Corbel</vt:lpstr>
      <vt:lpstr>Eras Medium ITC</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yulisa tique</cp:lastModifiedBy>
  <cp:revision>300</cp:revision>
  <dcterms:created xsi:type="dcterms:W3CDTF">2014-06-25T16:18:26Z</dcterms:created>
  <dcterms:modified xsi:type="dcterms:W3CDTF">2018-09-21T00:41:39Z</dcterms:modified>
</cp:coreProperties>
</file>