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8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yrex" initials="z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0" autoAdjust="0"/>
    <p:restoredTop sz="94660"/>
  </p:normalViewPr>
  <p:slideViewPr>
    <p:cSldViewPr>
      <p:cViewPr>
        <p:scale>
          <a:sx n="69" d="100"/>
          <a:sy n="69" d="100"/>
        </p:scale>
        <p:origin x="-4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4E8EB-62C9-45CB-B98A-27001287E389}" type="datetimeFigureOut">
              <a:rPr lang="id-ID" smtClean="0"/>
              <a:pPr/>
              <a:t>19/08/2017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ADC4D-BFB5-4EA5-8C2A-9C240F7B76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315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5293-5D5E-405B-A25A-08F5BF42838B}" type="datetime1">
              <a:rPr lang="en-US" smtClean="0"/>
              <a:pPr/>
              <a:t>8/19/2017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Eddy Sanusi S                                                 Penganggaran Bisnis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EF5F-FF71-4AE5-86EF-7F3F9650E05F}" type="datetime1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Eddy Sanusi S                                                 Penganggaran Bisnis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4E29-4F14-4031-8E6B-DBFE94FBD028}" type="datetime1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Eddy Sanusi S                                                 Penganggaran Bisnis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ED83-9971-4E8A-AAED-1BD8007D0665}" type="datetime1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Eddy Sanusi S                                                 Penganggaran Bisnis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1EB3-36FE-48FB-B249-2BF0BF90DA85}" type="datetime1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Eddy Sanusi S                                                 Penganggaran Bisnis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8B30-E40E-4851-9BE5-354BD919E7C6}" type="datetime1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Eddy Sanusi S                                                 Penganggaran Bisnis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1492-5F89-4A77-B9A8-62A298F51597}" type="datetime1">
              <a:rPr lang="en-US" smtClean="0"/>
              <a:pPr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Eddy Sanusi S                                                 Penganggaran Bisnis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FE-0DA6-4C47-B633-3FBFDF9A1765}" type="datetime1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Eddy Sanusi S                                                 Penganggaran Bisnis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B46C-31CC-40CF-A59C-D44233757D85}" type="datetime1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Eddy Sanusi S                                                 Penganggaran Bisnis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ED6-57B0-48CF-A491-F2709BC47F41}" type="datetime1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Eddy Sanusi S                                                 Penganggaran Bisnis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8E1E-872C-408C-AB93-0F6A462255D9}" type="datetime1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Eddy Sanusi S                                                 Penganggaran Bisnis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3F759D-7B5F-44E0-B2F9-B5D01CB09ED2}" type="datetime1">
              <a:rPr lang="en-US" smtClean="0"/>
              <a:pPr/>
              <a:t>8/19/2017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Eddy Sanusi S                                                 Penganggaran Bisnis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B46C-31CC-40CF-A59C-D44233757D85}" type="datetime1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Eddy Sanusi S                                                 Penganggaran Bisnis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14400" y="685800"/>
            <a:ext cx="7010400" cy="954107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1169988" algn="l"/>
                <a:tab pos="1981200" algn="l"/>
              </a:tabLst>
            </a:pPr>
            <a:r>
              <a:rPr lang="id-ID" sz="3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Ramalan </a:t>
            </a:r>
            <a:r>
              <a:rPr lang="id-ID" sz="32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Penjualan    </a:t>
            </a:r>
            <a:r>
              <a:rPr lang="id-ID" sz="3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id-ID" sz="4400" dirty="0"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id-ID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001000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84185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7200" y="4471987"/>
            <a:ext cx="594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169988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a.  Model Time Series Moment (metode titik Nol Bebas)</a:t>
            </a:r>
            <a:endParaRPr kumimoji="0" lang="id-ID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4876800"/>
            <a:ext cx="6705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 dirty="0" smtClean="0">
                <a:latin typeface="Arial" pitchFamily="34" charset="0"/>
                <a:cs typeface="Arial" pitchFamily="34" charset="0"/>
              </a:rPr>
              <a:t>b.  Model Time Series Least Squares (metode titik tengah)</a:t>
            </a:r>
            <a:endParaRPr lang="id-ID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215354"/>
            <a:ext cx="42973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627959"/>
            <a:ext cx="33829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animBg="1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B46C-31CC-40CF-A59C-D44233757D85}" type="datetime1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Eddy Sanusi S                                                 Penganggaran Bisnis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609600" y="304800"/>
            <a:ext cx="739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169988" algn="l"/>
                <a:tab pos="1981200" algn="l"/>
              </a:tabLst>
            </a:pPr>
            <a:r>
              <a:rPr kumimoji="0" lang="id-ID" sz="2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a.   </a:t>
            </a:r>
            <a:r>
              <a:rPr kumimoji="0" lang="id-ID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Model Time Series Moment (metode titik Nol Bebas)</a:t>
            </a:r>
            <a:endParaRPr kumimoji="0" lang="id-ID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8600" y="914400"/>
            <a:ext cx="1981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69988" algn="l"/>
                <a:tab pos="1981200" algn="l"/>
              </a:tabLst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Rumus     : </a:t>
            </a:r>
            <a:endParaRPr kumimoji="0" lang="id-ID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600200" y="914400"/>
            <a:ext cx="2819400" cy="5127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Y = a + bx</a:t>
            </a:r>
            <a:endParaRPr kumimoji="0" lang="id-ID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81000" y="1676400"/>
            <a:ext cx="4648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69988" algn="l"/>
                <a:tab pos="1981200" algn="l"/>
              </a:tabLst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Untuk mencari nilai a dan b dilakukan dengan cara</a:t>
            </a:r>
            <a:endParaRPr kumimoji="0" lang="id-ID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609600" y="2209800"/>
            <a:ext cx="3429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∑ Y       =  a.n + b. ∑ X</a:t>
            </a:r>
            <a:endParaRPr kumimoji="0" lang="id-ID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09600" y="2667000"/>
            <a:ext cx="2895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∑XY     = a. ∑ X + b ∑ X</a:t>
            </a:r>
            <a:r>
              <a:rPr kumimoji="0" lang="id-ID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id-ID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09600" y="3048000"/>
            <a:ext cx="792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Untuk data ganjil maupun genap nilai nol dapat ditempatkan disembarang tempat.</a:t>
            </a:r>
            <a:endParaRPr kumimoji="0" lang="id-ID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609600" y="3429000"/>
            <a:ext cx="495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Conoh data berjumlah ganjil (n = ganjil)</a:t>
            </a:r>
            <a:endParaRPr kumimoji="0" lang="id-ID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9600" y="3810000"/>
          <a:ext cx="6324600" cy="2438401"/>
        </p:xfrm>
        <a:graphic>
          <a:graphicData uri="http://schemas.openxmlformats.org/drawingml/2006/table">
            <a:tbl>
              <a:tblPr/>
              <a:tblGrid>
                <a:gridCol w="1170886"/>
                <a:gridCol w="1522895"/>
                <a:gridCol w="1288222"/>
                <a:gridCol w="1054375"/>
                <a:gridCol w="1288222"/>
              </a:tblGrid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 dirty="0">
                          <a:latin typeface="Arial"/>
                          <a:ea typeface="Times New Roman"/>
                          <a:cs typeface="Times New Roman"/>
                        </a:rPr>
                        <a:t>Tahun</a:t>
                      </a:r>
                      <a:endParaRPr lang="id-ID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Penjualan (Y)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 dirty="0" smtClean="0">
                          <a:latin typeface="Arial"/>
                          <a:ea typeface="Times New Roman"/>
                          <a:cs typeface="Times New Roman"/>
                        </a:rPr>
                        <a:t>X</a:t>
                      </a:r>
                      <a:endParaRPr lang="id-ID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XY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 dirty="0">
                          <a:latin typeface="Arial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id-ID" sz="1400" b="1" baseline="30000" dirty="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 dirty="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2.200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 dirty="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2.600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2.600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3.400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6.800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3.800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11.400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9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3.500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14.000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16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 dirty="0">
                          <a:latin typeface="Arial"/>
                          <a:ea typeface="Times New Roman"/>
                          <a:cs typeface="Times New Roman"/>
                        </a:rPr>
                        <a:t>Jumlah (∑)</a:t>
                      </a:r>
                      <a:endParaRPr lang="id-ID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 dirty="0">
                          <a:latin typeface="Arial"/>
                          <a:ea typeface="Times New Roman"/>
                          <a:cs typeface="Times New Roman"/>
                        </a:rPr>
                        <a:t>15.500</a:t>
                      </a:r>
                      <a:endParaRPr lang="id-ID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 dirty="0">
                          <a:latin typeface="Arial"/>
                          <a:ea typeface="Times New Roman"/>
                          <a:cs typeface="Times New Roman"/>
                        </a:rPr>
                        <a:t>10</a:t>
                      </a:r>
                      <a:endParaRPr lang="id-ID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34.800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 dirty="0">
                          <a:latin typeface="Arial"/>
                          <a:ea typeface="Times New Roman"/>
                          <a:cs typeface="Times New Roman"/>
                        </a:rPr>
                        <a:t>30</a:t>
                      </a:r>
                      <a:endParaRPr lang="id-ID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" grpId="0"/>
      <p:bldP spid="23554" grpId="0"/>
      <p:bldP spid="23555" grpId="0" animBg="1"/>
      <p:bldP spid="23556" grpId="0"/>
      <p:bldP spid="23557" grpId="0"/>
      <p:bldP spid="23558" grpId="0"/>
      <p:bldP spid="23559" grpId="0"/>
      <p:bldP spid="235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B46C-31CC-40CF-A59C-D44233757D85}" type="datetime1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Eddy Sanusi S                                                 Penganggaran Bisnis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7200" y="2286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∑ Y    =  a.n + b. ∑ X</a:t>
            </a:r>
            <a:endParaRPr kumimoji="0" lang="id-ID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57200" y="533400"/>
            <a:ext cx="3124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∑XY  =  a. ∑ X + b ∑ X</a:t>
            </a:r>
            <a:r>
              <a:rPr kumimoji="0" lang="id-ID" sz="12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id-ID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304800"/>
            <a:ext cx="198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b="1" dirty="0" smtClean="0">
                <a:latin typeface="Arial" pitchFamily="34" charset="0"/>
                <a:cs typeface="Arial" pitchFamily="34" charset="0"/>
              </a:rPr>
              <a:t>15.500  = 5.a   +  10.b </a:t>
            </a:r>
            <a:endParaRPr lang="id-ID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609600"/>
            <a:ext cx="220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b="1" dirty="0" smtClean="0">
                <a:latin typeface="Arial" pitchFamily="34" charset="0"/>
                <a:cs typeface="Arial" pitchFamily="34" charset="0"/>
              </a:rPr>
              <a:t>34.800 = 10.a  +  30.b </a:t>
            </a:r>
            <a:endParaRPr lang="id-ID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579" name="AutoShape 3"/>
          <p:cNvCxnSpPr>
            <a:cxnSpLocks noChangeShapeType="1"/>
          </p:cNvCxnSpPr>
          <p:nvPr/>
        </p:nvCxnSpPr>
        <p:spPr bwMode="auto">
          <a:xfrm rot="5400000">
            <a:off x="4456906" y="571500"/>
            <a:ext cx="534194" cy="7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" name="AutoShape 3"/>
          <p:cNvCxnSpPr>
            <a:cxnSpLocks noChangeShapeType="1"/>
          </p:cNvCxnSpPr>
          <p:nvPr/>
        </p:nvCxnSpPr>
        <p:spPr bwMode="auto">
          <a:xfrm rot="5400000">
            <a:off x="5067300" y="571500"/>
            <a:ext cx="534194" cy="7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</p:cxnSp>
      <p:sp>
        <p:nvSpPr>
          <p:cNvPr id="13" name="Rectangle 12"/>
          <p:cNvSpPr/>
          <p:nvPr/>
        </p:nvSpPr>
        <p:spPr>
          <a:xfrm>
            <a:off x="4876800" y="332601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b="1" dirty="0" smtClean="0">
                <a:latin typeface="Arial" pitchFamily="34" charset="0"/>
                <a:cs typeface="Arial" pitchFamily="34" charset="0"/>
              </a:rPr>
              <a:t>x 2</a:t>
            </a:r>
            <a:endParaRPr lang="id-ID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6800" y="637401"/>
            <a:ext cx="458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b="1" dirty="0" smtClean="0">
                <a:latin typeface="Arial" pitchFamily="34" charset="0"/>
                <a:cs typeface="Arial" pitchFamily="34" charset="0"/>
              </a:rPr>
              <a:t>x 1</a:t>
            </a:r>
            <a:endParaRPr lang="id-ID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1066800"/>
            <a:ext cx="19255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b="1" dirty="0" smtClean="0">
                <a:latin typeface="Arial" pitchFamily="34" charset="0"/>
                <a:cs typeface="Arial" pitchFamily="34" charset="0"/>
              </a:rPr>
              <a:t>31.000</a:t>
            </a:r>
            <a:r>
              <a:rPr lang="id-ID" sz="1400" b="1" dirty="0" smtClean="0"/>
              <a:t>  =</a:t>
            </a:r>
            <a:r>
              <a:rPr lang="id-ID" sz="1400" b="1" dirty="0" smtClean="0">
                <a:latin typeface="Arial" pitchFamily="34" charset="0"/>
                <a:cs typeface="Arial" pitchFamily="34" charset="0"/>
              </a:rPr>
              <a:t> 10a  +  20b </a:t>
            </a:r>
            <a:endParaRPr lang="id-ID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1371601"/>
            <a:ext cx="190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b="1" dirty="0" smtClean="0">
                <a:latin typeface="Arial" pitchFamily="34" charset="0"/>
                <a:cs typeface="Arial" pitchFamily="34" charset="0"/>
              </a:rPr>
              <a:t>34.800  = 10a  +  30b </a:t>
            </a:r>
            <a:endParaRPr lang="id-ID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580" name="AutoShape 4"/>
          <p:cNvCxnSpPr>
            <a:cxnSpLocks noChangeShapeType="1"/>
          </p:cNvCxnSpPr>
          <p:nvPr/>
        </p:nvCxnSpPr>
        <p:spPr bwMode="auto">
          <a:xfrm>
            <a:off x="533400" y="1828800"/>
            <a:ext cx="1666875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</p:cxn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33400" y="1905001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- 3.800 = - 10 b</a:t>
            </a:r>
            <a:endParaRPr kumimoji="0" lang="id-ID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09600" y="22098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b  = 380</a:t>
            </a:r>
            <a:endParaRPr kumimoji="0" lang="id-ID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57200" y="2590801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15.500 = 5.a + 10 b</a:t>
            </a:r>
            <a:endParaRPr kumimoji="0" lang="id-ID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457200" y="2971800"/>
            <a:ext cx="2819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15.500 = 5a  + 10 (380)</a:t>
            </a:r>
            <a:endParaRPr kumimoji="0" lang="id-ID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57200" y="3352800"/>
            <a:ext cx="2438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15.500 = 5a  + 3.800</a:t>
            </a:r>
            <a:endParaRPr kumimoji="0" lang="id-ID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533400" y="3657600"/>
            <a:ext cx="2362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5a  = 11.700</a:t>
            </a:r>
            <a:endParaRPr kumimoji="0" lang="id-ID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5800" y="4038600"/>
            <a:ext cx="98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b="1" dirty="0" smtClean="0">
                <a:latin typeface="Arial" pitchFamily="34" charset="0"/>
                <a:cs typeface="Arial" pitchFamily="34" charset="0"/>
              </a:rPr>
              <a:t>a  = 2.340</a:t>
            </a:r>
            <a:endParaRPr lang="id-ID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457200" y="4343400"/>
            <a:ext cx="4267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maka Y = a + bx adalah  Y = 2.340 + 380 x</a:t>
            </a:r>
            <a:endParaRPr kumimoji="0" lang="id-ID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" y="4648201"/>
            <a:ext cx="3581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dengan demikian </a:t>
            </a:r>
            <a:endParaRPr kumimoji="0" lang="id-ID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4724400" y="1447800"/>
            <a:ext cx="2743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2.340 + 380 x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2.340 + 380 (5)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2.340 + 1.900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4.240</a:t>
            </a:r>
            <a:endParaRPr kumimoji="0" lang="id-ID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800600" y="2667000"/>
            <a:ext cx="2667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2.340 + 380 x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2.340 + 380 (6)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2.340 + 2.280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4.620</a:t>
            </a:r>
            <a:endParaRPr kumimoji="0" lang="id-ID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4800600" y="3886200"/>
            <a:ext cx="2743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2.340 + 380 x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2.340 + 380 (7)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2.340 + 2.660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5.000</a:t>
            </a:r>
            <a:endParaRPr kumimoji="0" lang="id-ID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/>
      <p:bldP spid="24578" grpId="0"/>
      <p:bldP spid="7" grpId="0"/>
      <p:bldP spid="8" grpId="0"/>
      <p:bldP spid="13" grpId="0"/>
      <p:bldP spid="14" grpId="0"/>
      <p:bldP spid="15" grpId="0"/>
      <p:bldP spid="16" grpId="0"/>
      <p:bldP spid="24583" grpId="0"/>
      <p:bldP spid="24584" grpId="0"/>
      <p:bldP spid="24585" grpId="0"/>
      <p:bldP spid="24586" grpId="0"/>
      <p:bldP spid="24587" grpId="0"/>
      <p:bldP spid="24588" grpId="0"/>
      <p:bldP spid="26" grpId="0"/>
      <p:bldP spid="24589" grpId="0"/>
      <p:bldP spid="24590" grpId="0"/>
      <p:bldP spid="24591" grpId="0"/>
      <p:bldP spid="24592" grpId="0"/>
      <p:bldP spid="245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B46C-31CC-40CF-A59C-D44233757D85}" type="datetime1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Eddy Sanusi S                                                 Penganggaran Bisnis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533400" y="228600"/>
            <a:ext cx="3810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Conoh data berjumlah genap (n = genap)</a:t>
            </a:r>
            <a:endParaRPr kumimoji="0" lang="id-ID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609600"/>
          <a:ext cx="6400801" cy="2112264"/>
        </p:xfrm>
        <a:graphic>
          <a:graphicData uri="http://schemas.openxmlformats.org/drawingml/2006/table">
            <a:tbl>
              <a:tblPr/>
              <a:tblGrid>
                <a:gridCol w="1184993"/>
                <a:gridCol w="1541243"/>
                <a:gridCol w="1303743"/>
                <a:gridCol w="1067079"/>
                <a:gridCol w="1303743"/>
              </a:tblGrid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 dirty="0">
                          <a:latin typeface="Arial"/>
                          <a:ea typeface="Times New Roman"/>
                          <a:cs typeface="Times New Roman"/>
                        </a:rPr>
                        <a:t>Tahun</a:t>
                      </a:r>
                      <a:endParaRPr lang="id-ID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Penjualan (Y)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 dirty="0" smtClean="0">
                          <a:latin typeface="Arial"/>
                          <a:ea typeface="Times New Roman"/>
                          <a:cs typeface="Times New Roman"/>
                        </a:rPr>
                        <a:t>X</a:t>
                      </a:r>
                      <a:endParaRPr lang="id-ID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XY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id-ID" sz="1400" b="1" baseline="300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2.200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2.600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2.600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3.400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6.800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3.800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11.400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9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3.500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14.000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16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3.640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18.200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25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 dirty="0">
                          <a:latin typeface="Arial"/>
                          <a:ea typeface="Times New Roman"/>
                          <a:cs typeface="Times New Roman"/>
                        </a:rPr>
                        <a:t>Jumlah (</a:t>
                      </a:r>
                      <a:r>
                        <a:rPr lang="id-ID" sz="1400" b="1" dirty="0" smtClean="0">
                          <a:latin typeface="Arial"/>
                          <a:ea typeface="Times New Roman"/>
                          <a:cs typeface="Times New Roman"/>
                        </a:rPr>
                        <a:t>∑)</a:t>
                      </a:r>
                      <a:endParaRPr lang="id-ID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19.140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15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>
                          <a:latin typeface="Arial"/>
                          <a:ea typeface="Times New Roman"/>
                          <a:cs typeface="Times New Roman"/>
                        </a:rPr>
                        <a:t>53.000</a:t>
                      </a:r>
                      <a:endParaRPr lang="id-ID" sz="12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1400" b="1" dirty="0">
                          <a:latin typeface="Arial"/>
                          <a:ea typeface="Times New Roman"/>
                          <a:cs typeface="Times New Roman"/>
                        </a:rPr>
                        <a:t>55</a:t>
                      </a:r>
                      <a:endParaRPr lang="id-ID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2895600"/>
            <a:ext cx="350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∑ Y   	=  a.n + b. ∑ X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∑XY	= a. ∑ X + b ∑ X</a:t>
            </a:r>
            <a:r>
              <a:rPr kumimoji="0" lang="id-ID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id-ID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685800" y="3733801"/>
            <a:ext cx="6400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990600" algn="l"/>
                <a:tab pos="1981200" algn="l"/>
              </a:tabLst>
            </a:pPr>
            <a:r>
              <a:rPr lang="id-ID" sz="1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19.140  =   6.a   +  15.b     x 5        95.700  = 30a  +    75b </a:t>
            </a:r>
            <a:endParaRPr lang="id-ID" sz="2400" b="1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53.000  = 15.a   +  55.b     x 2      106.000  = 30a  +  110b             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endParaRPr kumimoji="0" lang="id-ID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613" name="AutoShape 13"/>
          <p:cNvCxnSpPr>
            <a:cxnSpLocks noChangeShapeType="1"/>
          </p:cNvCxnSpPr>
          <p:nvPr/>
        </p:nvCxnSpPr>
        <p:spPr bwMode="auto">
          <a:xfrm rot="5400000">
            <a:off x="2743202" y="4038600"/>
            <a:ext cx="609598" cy="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" name="AutoShape 13"/>
          <p:cNvCxnSpPr>
            <a:cxnSpLocks noChangeShapeType="1"/>
          </p:cNvCxnSpPr>
          <p:nvPr/>
        </p:nvCxnSpPr>
        <p:spPr bwMode="auto">
          <a:xfrm rot="5400000">
            <a:off x="3276600" y="4038600"/>
            <a:ext cx="609600" cy="158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</p:cxn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581400" y="4419600"/>
            <a:ext cx="2667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- 10.300 = - 35 b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b  = 294,286</a:t>
            </a:r>
            <a:endParaRPr kumimoji="0" lang="id-ID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615" name="AutoShape 15"/>
          <p:cNvCxnSpPr>
            <a:cxnSpLocks noChangeShapeType="1"/>
          </p:cNvCxnSpPr>
          <p:nvPr/>
        </p:nvCxnSpPr>
        <p:spPr bwMode="auto">
          <a:xfrm>
            <a:off x="3886200" y="4343400"/>
            <a:ext cx="2286000" cy="158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</p:cxn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85800" y="4876800"/>
            <a:ext cx="3505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19.140  =    6.a   +  15.b 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19.140  =    6.a   +  15 (294,286) 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19.140  =    6.a   +  4.414,286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6a  = 14.725,71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a  = 2.454,286</a:t>
            </a:r>
            <a:endParaRPr kumimoji="0" lang="id-ID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/>
      <p:bldP spid="25602" grpId="0"/>
      <p:bldP spid="25611" grpId="0"/>
      <p:bldP spid="25614" grpId="0"/>
      <p:bldP spid="256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B46C-31CC-40CF-A59C-D44233757D85}" type="datetime1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Eddy Sanusi S                                                 Penganggaran Bisnis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81000" y="228600"/>
            <a:ext cx="579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maka Y = a + bx adalah  Y = 2. 454,286 + 294,286 x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33400" y="1524000"/>
            <a:ext cx="3505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2.454,286 + 294,286 x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  </a:t>
            </a:r>
            <a:r>
              <a:rPr kumimoji="0" lang="id-ID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2.454,286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id-ID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294,286 </a:t>
            </a:r>
            <a:r>
              <a:rPr kumimoji="0" lang="id-ID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(6)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2. 454,286 + 1.765,71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4.220</a:t>
            </a:r>
            <a:endParaRPr kumimoji="0" lang="id-ID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33400" y="2743200"/>
            <a:ext cx="3429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2.454,286 + 294,286 x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2.454,286 + 294,286 (7)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2.454,286 + 2.060 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4.514,286</a:t>
            </a:r>
            <a:endParaRPr kumimoji="0" lang="id-ID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33400" y="4038600"/>
            <a:ext cx="3429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2. 454,286 + 294,286 x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2.454,286  + 294,286 (8)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2.454,286  + 2.354,29</a:t>
            </a:r>
            <a:endParaRPr kumimoji="0" lang="id-ID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981200" algn="l"/>
              </a:tabLst>
            </a:pP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id-ID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  </a:t>
            </a:r>
            <a:r>
              <a:rPr kumimoji="0" 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4.808,571</a:t>
            </a:r>
            <a:endParaRPr kumimoji="0" lang="id-ID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685800"/>
            <a:ext cx="190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  <a:tab pos="1981200" algn="l"/>
              </a:tabLst>
            </a:pPr>
            <a:r>
              <a:rPr lang="id-ID" sz="1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dengan demikian </a:t>
            </a:r>
            <a:endParaRPr lang="id-ID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/>
      <p:bldP spid="26626" grpId="0"/>
      <p:bldP spid="26627" grpId="0"/>
      <p:bldP spid="2662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436</TotalTime>
  <Words>537</Words>
  <Application>Microsoft Office PowerPoint</Application>
  <PresentationFormat>On-screen Show (4:3)</PresentationFormat>
  <Paragraphs>157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Bona Patrick Leonard</dc:creator>
  <cp:lastModifiedBy>lenovo</cp:lastModifiedBy>
  <cp:revision>32</cp:revision>
  <dcterms:created xsi:type="dcterms:W3CDTF">2006-08-16T00:00:00Z</dcterms:created>
  <dcterms:modified xsi:type="dcterms:W3CDTF">2017-08-19T02:40:27Z</dcterms:modified>
</cp:coreProperties>
</file>