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72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9144000" cy="1523999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id-ID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b. </a:t>
            </a:r>
            <a: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Model Time Series Least Squares (metode</a:t>
            </a:r>
            <a:b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id-ID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titik tengah</a:t>
            </a:r>
            <a:r>
              <a:rPr lang="id-ID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id-ID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id-ID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id-ID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id-ID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5181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Rumus </a:t>
            </a:r>
          </a:p>
          <a:p>
            <a:pPr algn="just"/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Untuk mencari nilai a dan b dilakukan dengan cara</a:t>
            </a:r>
          </a:p>
          <a:p>
            <a:pPr algn="just"/>
            <a:r>
              <a:rPr lang="id-ID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     ∑ Y                           ∑ X Y </a:t>
            </a:r>
            <a:endParaRPr lang="id-ID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  =                             b  = </a:t>
            </a:r>
            <a:endParaRPr lang="id-ID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      n                                ∑ X</a:t>
            </a:r>
            <a:r>
              <a:rPr lang="id-ID" b="1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just"/>
            <a:endParaRPr lang="id-ID" b="1" baseline="30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Untuk data ganjil maupun genap nilai nol ditempatkan dititik tengah.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16764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id-ID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= a + bx</a:t>
            </a:r>
            <a:endParaRPr lang="id-ID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id-ID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43000" y="4114800"/>
            <a:ext cx="1524000" cy="1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4114800"/>
            <a:ext cx="1524000" cy="1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757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 algn="l"/>
            <a:r>
              <a:rPr lang="id-ID" sz="2800" b="1" u="sng" dirty="0" smtClean="0">
                <a:latin typeface="Arial" pitchFamily="34" charset="0"/>
                <a:cs typeface="Arial" pitchFamily="34" charset="0"/>
              </a:rPr>
              <a:t/>
            </a:r>
            <a:br>
              <a:rPr lang="id-ID" sz="2800" b="1" u="sng" dirty="0" smtClean="0">
                <a:latin typeface="Arial" pitchFamily="34" charset="0"/>
                <a:cs typeface="Arial" pitchFamily="34" charset="0"/>
              </a:rPr>
            </a:br>
            <a:r>
              <a:rPr lang="id-ID" sz="2800" b="1" u="sng" dirty="0" smtClean="0">
                <a:latin typeface="Arial" pitchFamily="34" charset="0"/>
                <a:cs typeface="Arial" pitchFamily="34" charset="0"/>
              </a:rPr>
              <a:t>d. Metode Rata-rata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id-ID" sz="2800" dirty="0" smtClean="0">
                <a:latin typeface="Arial" pitchFamily="34" charset="0"/>
                <a:cs typeface="Arial" pitchFamily="34" charset="0"/>
              </a:rPr>
            </a:br>
            <a:endParaRPr lang="id-ID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6400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id-ID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Contoh metode rata-rata</a:t>
            </a: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Catatan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Penjualan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6-8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diambil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atas</a:t>
            </a: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d-ID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Maka penjualan per daerah tahun ke-9 adalah</a:t>
            </a:r>
          </a:p>
          <a:p>
            <a:pPr algn="l"/>
            <a:r>
              <a:rPr lang="id-ID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Jakarta  	0,3  	x  5.551,25	=  1,665.38 </a:t>
            </a:r>
          </a:p>
          <a:p>
            <a:pPr algn="l"/>
            <a:r>
              <a:rPr lang="id-ID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Bandung 	0,37	x  5.551,25 	=  2.053,96 </a:t>
            </a:r>
          </a:p>
          <a:p>
            <a:pPr algn="l"/>
            <a:r>
              <a:rPr lang="id-ID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Surabaya  	0,33 	x  5.551,25 	=  1.831,91 </a:t>
            </a:r>
            <a:endParaRPr lang="id-ID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524000"/>
          <a:ext cx="91440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089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>
                          <a:latin typeface="Arial"/>
                          <a:ea typeface="Times New Roman"/>
                          <a:cs typeface="Times New Roman"/>
                        </a:rPr>
                        <a:t>Unit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>
                          <a:latin typeface="Arial"/>
                          <a:ea typeface="Times New Roman"/>
                          <a:cs typeface="Times New Roman"/>
                        </a:rPr>
                        <a:t>Jakarta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>
                          <a:latin typeface="Arial"/>
                          <a:ea typeface="Times New Roman"/>
                          <a:cs typeface="Times New Roman"/>
                        </a:rPr>
                        <a:t>Bandung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>
                          <a:latin typeface="Arial"/>
                          <a:ea typeface="Times New Roman"/>
                          <a:cs typeface="Times New Roman"/>
                        </a:rPr>
                        <a:t>Surabaya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600" b="1" dirty="0" smtClean="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1.050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1.050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1.400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600" b="1" dirty="0" smtClean="0"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3.640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1.456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1.456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728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600" b="1" dirty="0" smtClean="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4.200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840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1.680</a:t>
                      </a:r>
                      <a:endParaRPr lang="id-ID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1.680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1808"/>
              </p:ext>
            </p:extLst>
          </p:nvPr>
        </p:nvGraphicFramePr>
        <p:xfrm>
          <a:off x="0" y="3327400"/>
          <a:ext cx="91440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 smtClean="0">
                          <a:latin typeface="Arial"/>
                          <a:ea typeface="Times New Roman"/>
                          <a:cs typeface="Times New Roman"/>
                        </a:rPr>
                        <a:t>Unit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Jakarta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Bandung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Surabaya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5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600" b="1" dirty="0" smtClean="0"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>
                          <a:latin typeface="Arial"/>
                          <a:ea typeface="Times New Roman"/>
                          <a:cs typeface="Times New Roman"/>
                        </a:rPr>
                        <a:t>0,30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0,30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600" b="1" dirty="0" smtClean="0"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3.640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0,20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600" b="1" dirty="0" smtClean="0"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1800" b="1" dirty="0" smtClean="0">
                          <a:latin typeface="Arial"/>
                          <a:ea typeface="Times New Roman"/>
                          <a:cs typeface="Times New Roman"/>
                        </a:rPr>
                        <a:t>4.200</a:t>
                      </a:r>
                      <a:endParaRPr lang="id-ID" sz="16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0,20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0.40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>
                          <a:latin typeface="Arial"/>
                          <a:ea typeface="Times New Roman"/>
                          <a:cs typeface="Times New Roman"/>
                        </a:rPr>
                        <a:t>Rata-rata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0,30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0,37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0260" algn="l"/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>
                          <a:latin typeface="Arial"/>
                          <a:ea typeface="Times New Roman"/>
                          <a:cs typeface="Times New Roman"/>
                        </a:rPr>
                        <a:t>0,33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448800" cy="6858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Maka penjualan per daerah tahun ke- 10 adalah</a:t>
            </a:r>
          </a:p>
          <a:p>
            <a:pPr algn="l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Jakarta  	0,3  	x  5.943,75		=  </a:t>
            </a:r>
            <a:r>
              <a:rPr lang="id-ID" sz="2800" b="1" dirty="0" smtClean="0">
                <a:solidFill>
                  <a:srgbClr val="FFFF00"/>
                </a:solidFill>
              </a:rPr>
              <a:t>1.783,125 </a:t>
            </a:r>
            <a:endParaRPr lang="id-ID" sz="28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Bandung 	0,37	x  5.943,75 	=  </a:t>
            </a:r>
            <a:r>
              <a:rPr lang="id-ID" sz="2800" b="1" dirty="0" smtClean="0">
                <a:solidFill>
                  <a:srgbClr val="FFFF00"/>
                </a:solidFill>
              </a:rPr>
              <a:t>2.199,187 </a:t>
            </a:r>
            <a:endParaRPr lang="id-ID" sz="28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Surabaya  	0,33 	x  5.943,75 	=  </a:t>
            </a:r>
            <a:r>
              <a:rPr lang="id-ID" sz="2800" b="1" dirty="0" smtClean="0">
                <a:solidFill>
                  <a:srgbClr val="FFFF00"/>
                </a:solidFill>
              </a:rPr>
              <a:t>1.961,437 </a:t>
            </a:r>
          </a:p>
          <a:p>
            <a:endParaRPr lang="id-ID" dirty="0" smtClean="0"/>
          </a:p>
          <a:p>
            <a:pPr algn="just"/>
            <a:endParaRPr lang="id-ID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Maka penjualan per daerah tahun ke- 11 adalah</a:t>
            </a:r>
          </a:p>
          <a:p>
            <a:pPr algn="just"/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Jakarta  	0,3  	x  </a:t>
            </a:r>
            <a:r>
              <a:rPr lang="id-ID" sz="2800" b="1" dirty="0" smtClean="0">
                <a:solidFill>
                  <a:srgbClr val="00B050"/>
                </a:solidFill>
              </a:rPr>
              <a:t>6.336,25</a:t>
            </a:r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=  </a:t>
            </a:r>
            <a:r>
              <a:rPr lang="id-ID" sz="2800" b="1" dirty="0" smtClean="0">
                <a:solidFill>
                  <a:srgbClr val="00B050"/>
                </a:solidFill>
              </a:rPr>
              <a:t> 1,900.875  </a:t>
            </a:r>
            <a:endParaRPr lang="id-ID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Bandung 	0,37	x  </a:t>
            </a:r>
            <a:r>
              <a:rPr lang="id-ID" sz="2800" b="1" dirty="0" smtClean="0">
                <a:solidFill>
                  <a:srgbClr val="00B050"/>
                </a:solidFill>
              </a:rPr>
              <a:t>6.336,25</a:t>
            </a:r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=  </a:t>
            </a:r>
            <a:r>
              <a:rPr lang="id-ID" sz="2800" b="1" dirty="0" smtClean="0">
                <a:solidFill>
                  <a:srgbClr val="00B050"/>
                </a:solidFill>
              </a:rPr>
              <a:t> 2,344.412  </a:t>
            </a:r>
            <a:endParaRPr lang="id-ID" sz="2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Surabaya  	0,33 	x  </a:t>
            </a:r>
            <a:r>
              <a:rPr lang="id-ID" sz="2800" b="1" dirty="0" smtClean="0">
                <a:solidFill>
                  <a:srgbClr val="00B050"/>
                </a:solidFill>
              </a:rPr>
              <a:t>6.336,25</a:t>
            </a:r>
            <a:r>
              <a:rPr lang="id-ID" sz="2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	=  </a:t>
            </a:r>
            <a:r>
              <a:rPr lang="id-ID" sz="2800" b="1" dirty="0" smtClean="0">
                <a:solidFill>
                  <a:srgbClr val="00B050"/>
                </a:solidFill>
              </a:rPr>
              <a:t> 2,090.962 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Contoh data berjumlah ganjil (n = ganjil)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200"/>
          <a:ext cx="9144000" cy="461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8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Penjualan (Y)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XY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400" b="1" baseline="300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4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2.200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- 2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- 4. 400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4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- 1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- 2.600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4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3.400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4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437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7.000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10513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Jumlah (∑)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15.500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15.500                                          3.800 </a:t>
            </a:r>
          </a:p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=                      = 3.100          b =                        = 380</a:t>
            </a:r>
          </a:p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5                                                 10</a:t>
            </a:r>
          </a:p>
          <a:p>
            <a:pPr algn="just"/>
            <a:endParaRPr lang="id-ID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   = a + bx</a:t>
            </a: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   = 3.100 + 380 x</a:t>
            </a: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3.100 + 380 (3)</a:t>
            </a: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3.100 + 1.140</a:t>
            </a:r>
          </a:p>
          <a:p>
            <a:pPr algn="just"/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 </a:t>
            </a:r>
            <a:r>
              <a:rPr lang="id-ID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4.240</a:t>
            </a:r>
          </a:p>
          <a:p>
            <a:pPr algn="just"/>
            <a:endParaRPr lang="id-ID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   = 3.100 + 380 x</a:t>
            </a:r>
          </a:p>
          <a:p>
            <a:pPr algn="just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  </a:t>
            </a:r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= 3.100 + 380 (4)</a:t>
            </a:r>
          </a:p>
          <a:p>
            <a:pPr algn="just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  </a:t>
            </a:r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= 3.100 + 1.520</a:t>
            </a:r>
          </a:p>
          <a:p>
            <a:pPr algn="just"/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7  </a:t>
            </a:r>
            <a:r>
              <a:rPr lang="id-ID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= 4.620</a:t>
            </a:r>
          </a:p>
          <a:p>
            <a:pPr algn="just"/>
            <a:endParaRPr lang="id-ID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   = 3.100 + 380 x</a:t>
            </a:r>
          </a:p>
          <a:p>
            <a:pPr algn="just"/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8  </a:t>
            </a:r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 3.100 + 380 (5)</a:t>
            </a:r>
          </a:p>
          <a:p>
            <a:pPr algn="just"/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8  </a:t>
            </a:r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 3.100 + 1.900</a:t>
            </a:r>
          </a:p>
          <a:p>
            <a:pPr algn="just"/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sz="2800" b="1" baseline="-25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8  </a:t>
            </a:r>
            <a:r>
              <a:rPr lang="id-ID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 5.000</a:t>
            </a:r>
          </a:p>
          <a:p>
            <a:pPr algn="just"/>
            <a:endParaRPr lang="id-ID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id-ID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</a:t>
            </a:r>
          </a:p>
          <a:p>
            <a:pPr algn="just"/>
            <a:endParaRPr lang="id-ID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6858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0" y="684212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Conoh data berjumlah genap (n = genap)</a:t>
            </a:r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762000"/>
          <a:ext cx="9144000" cy="616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905000"/>
                <a:gridCol w="1828800"/>
                <a:gridCol w="1905000"/>
                <a:gridCol w="1447800"/>
              </a:tblGrid>
              <a:tr h="915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 dirty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Penjualan (Y)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 dirty="0" smtClean="0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id-ID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XY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id-ID" sz="2800" b="1" baseline="30000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2.200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-5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-11.000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-3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-7.800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3.400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-1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-3.400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10.500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3.640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18.200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55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Jumlah (∑)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19.140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>
                          <a:latin typeface="Arial"/>
                          <a:ea typeface="Times New Roman"/>
                          <a:cs typeface="Times New Roman"/>
                        </a:rPr>
                        <a:t>10.300</a:t>
                      </a:r>
                      <a:endParaRPr lang="id-ID" sz="2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800" b="1" dirty="0">
                          <a:latin typeface="Arial"/>
                          <a:ea typeface="Times New Roman"/>
                          <a:cs typeface="Times New Roman"/>
                        </a:rPr>
                        <a:t>70</a:t>
                      </a:r>
                      <a:endParaRPr lang="id-ID" sz="2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19.140                                     10.300 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=                       =  3.190      b  =                       =  147,1429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6                                               70</a:t>
            </a:r>
          </a:p>
          <a:p>
            <a:pPr algn="just"/>
            <a:endParaRPr lang="id-ID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  = a + bx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  = 3.190 + 147,1429 x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3.190 + 147,1429 (7)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3.190 + 1.030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4.220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  = 3.190 + 147,1429 x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3.190 + 147,1429 (9)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3.190 + 1.324,29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4.514,286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  = 3.190 + 147,1429 x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3.190 + 147,1429 (11)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3.190 + 1.618,57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  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4.808,571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</a:t>
            </a:r>
          </a:p>
          <a:p>
            <a:pPr algn="just"/>
            <a:endParaRPr lang="id-ID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1371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800" y="762000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76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id-ID" sz="2400" b="1" u="sng" dirty="0" smtClean="0">
                <a:latin typeface="Arial" pitchFamily="34" charset="0"/>
                <a:cs typeface="Arial" pitchFamily="34" charset="0"/>
              </a:rPr>
              <a:t/>
            </a:r>
            <a:br>
              <a:rPr lang="id-ID" sz="2400" b="1" u="sng" dirty="0" smtClean="0">
                <a:latin typeface="Arial" pitchFamily="34" charset="0"/>
                <a:cs typeface="Arial" pitchFamily="34" charset="0"/>
              </a:rPr>
            </a:b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c. </a:t>
            </a:r>
            <a:r>
              <a:rPr lang="id-ID" sz="2400" b="1" u="sng" dirty="0" smtClean="0">
                <a:latin typeface="Arial" pitchFamily="34" charset="0"/>
                <a:cs typeface="Arial" pitchFamily="34" charset="0"/>
              </a:rPr>
              <a:t>Model Trend Semi Average</a:t>
            </a:r>
            <a:br>
              <a:rPr lang="id-ID" sz="2400" b="1" u="sng" dirty="0" smtClean="0">
                <a:latin typeface="Arial" pitchFamily="34" charset="0"/>
                <a:cs typeface="Arial" pitchFamily="34" charset="0"/>
              </a:rPr>
            </a:br>
            <a:r>
              <a:rPr lang="id-ID" sz="2400" dirty="0" smtClean="0">
                <a:latin typeface="Arial" pitchFamily="34" charset="0"/>
                <a:cs typeface="Arial" pitchFamily="34" charset="0"/>
              </a:rPr>
              <a:t>Metode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hanya dapat digunakan apabila jumlah datanya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berjumlah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 genap, kemudian data tersebut dibagi menjadi 2 (dua) kelompok, dan setiap kelompok dicari rata-ratanya.</a:t>
            </a:r>
            <a:br>
              <a:rPr lang="id-ID" sz="2400" dirty="0" smtClean="0">
                <a:latin typeface="Arial" pitchFamily="34" charset="0"/>
                <a:cs typeface="Arial" pitchFamily="34" charset="0"/>
              </a:rPr>
            </a:br>
            <a:r>
              <a:rPr lang="id-ID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id-ID" sz="2400" dirty="0" smtClean="0">
                <a:latin typeface="Arial" pitchFamily="34" charset="0"/>
                <a:cs typeface="Arial" pitchFamily="34" charset="0"/>
              </a:rPr>
            </a:b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9144000" cy="51816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id-ID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Contoh Model semi average yang rata-rata datanya berjumlah ganjil</a:t>
            </a:r>
          </a:p>
          <a:p>
            <a:pPr algn="just"/>
            <a:endParaRPr lang="id-ID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667000"/>
          <a:ext cx="91440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524000"/>
                <a:gridCol w="1524000"/>
                <a:gridCol w="1143000"/>
                <a:gridCol w="1676400"/>
              </a:tblGrid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Penjualan (Y)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Rata-rata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Kelompok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2.200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-1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8.200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2.733,333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3.400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II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10.940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3.646,667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>
                          <a:latin typeface="Arial"/>
                          <a:ea typeface="Times New Roman"/>
                          <a:cs typeface="Times New Roman"/>
                        </a:rPr>
                        <a:t>3.640</a:t>
                      </a:r>
                      <a:endParaRPr lang="id-ID" sz="18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000" b="1" dirty="0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18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algn="just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Dalam model semi average konstanta (a) adalah rata-rata kelompok pertama. Sedangkan b (koefisien regresi) adalah selisih rata-rata kelompok pertama dengan rata-rata kelompok kedua dibagi dengan jumlah data yang ada dalam kelompok pertama.</a:t>
            </a:r>
          </a:p>
          <a:p>
            <a:pPr algn="just"/>
            <a:r>
              <a:rPr lang="id-ID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Dengan demikian </a:t>
            </a:r>
          </a:p>
          <a:p>
            <a:pPr algn="just"/>
            <a:r>
              <a:rPr lang="id-ID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  	= 2.733,333 </a:t>
            </a:r>
          </a:p>
          <a:p>
            <a:pPr algn="just"/>
            <a:r>
              <a:rPr lang="id-ID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  	= (3.646,667 – 2.733,333) / 3</a:t>
            </a:r>
          </a:p>
          <a:p>
            <a:pPr algn="just"/>
            <a:r>
              <a:rPr lang="id-ID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  	=  913,333 / 3</a:t>
            </a:r>
          </a:p>
          <a:p>
            <a:pPr algn="just"/>
            <a:r>
              <a:rPr lang="id-ID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  	= 304,444</a:t>
            </a:r>
          </a:p>
          <a:p>
            <a:pPr algn="just"/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	= a + b x</a:t>
            </a:r>
          </a:p>
          <a:p>
            <a:pPr algn="just"/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	= 2.733,333 + 304,444 x</a:t>
            </a:r>
          </a:p>
          <a:p>
            <a:pPr algn="just"/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= 2.733,333 + 304,444 (5)</a:t>
            </a:r>
          </a:p>
          <a:p>
            <a:pPr algn="just"/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= 2.733,333 + 1.522,222</a:t>
            </a:r>
          </a:p>
          <a:p>
            <a:pPr algn="just"/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id-ID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= 4.255,556</a:t>
            </a:r>
          </a:p>
          <a:p>
            <a:pPr algn="just"/>
            <a:r>
              <a:rPr lang="id-ID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= 2.733,333 + 304,444 (6)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= 2.733,333 + 1.826,667</a:t>
            </a:r>
          </a:p>
          <a:p>
            <a:pPr algn="just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= 4.560</a:t>
            </a:r>
          </a:p>
          <a:p>
            <a:pPr algn="just"/>
            <a:r>
              <a:rPr lang="id-ID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= 2.733,333 + 304,444 (7)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= 2.733,333 + 2.131,111</a:t>
            </a:r>
          </a:p>
          <a:p>
            <a:pPr algn="just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= 4.864,444</a:t>
            </a:r>
          </a:p>
          <a:p>
            <a:pPr algn="just"/>
            <a:endParaRPr lang="id-ID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id-ID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id-ID" sz="2000" b="1" dirty="0" smtClean="0">
                <a:latin typeface="Arial" pitchFamily="34" charset="0"/>
                <a:cs typeface="Arial" pitchFamily="34" charset="0"/>
              </a:rPr>
            </a:br>
            <a:r>
              <a:rPr lang="id-ID" sz="2000" b="1" dirty="0" smtClean="0">
                <a:latin typeface="Arial" pitchFamily="34" charset="0"/>
                <a:cs typeface="Arial" pitchFamily="34" charset="0"/>
              </a:rPr>
              <a:t>Contoh lain model semi average yang rata-rata datanya berjumlah genap</a:t>
            </a:r>
            <a:br>
              <a:rPr lang="id-ID" sz="2000" b="1" dirty="0" smtClean="0">
                <a:latin typeface="Arial" pitchFamily="34" charset="0"/>
                <a:cs typeface="Arial" pitchFamily="34" charset="0"/>
              </a:rPr>
            </a:br>
            <a:endParaRPr lang="id-ID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248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609600"/>
          <a:ext cx="9144000" cy="64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1371600"/>
                <a:gridCol w="1828800"/>
                <a:gridCol w="914400"/>
                <a:gridCol w="1828800"/>
              </a:tblGrid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>
                          <a:latin typeface="Arial"/>
                          <a:ea typeface="Times New Roman"/>
                          <a:cs typeface="Times New Roman"/>
                        </a:rPr>
                        <a:t>Tahun</a:t>
                      </a:r>
                      <a:endParaRPr lang="id-ID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Penjualan (Y)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Rata-rata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X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Kelompok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2.200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-3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2.600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-1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3.400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12.000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3.000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3.800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II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3.500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3.640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endParaRPr lang="id-ID" sz="24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4.200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>
                          <a:latin typeface="Arial"/>
                          <a:ea typeface="Times New Roman"/>
                          <a:cs typeface="Times New Roman"/>
                        </a:rPr>
                        <a:t>15.140</a:t>
                      </a:r>
                      <a:endParaRPr lang="id-ID" sz="20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>
                          <a:latin typeface="Arial"/>
                          <a:ea typeface="Times New Roman"/>
                          <a:cs typeface="Times New Roman"/>
                        </a:rPr>
                        <a:t>3.785</a:t>
                      </a:r>
                      <a:endParaRPr lang="id-ID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90600" algn="l"/>
                          <a:tab pos="1980565" algn="l"/>
                        </a:tabLst>
                      </a:pPr>
                      <a:r>
                        <a:rPr lang="id-ID" sz="2400" b="1" dirty="0"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  <a:endParaRPr lang="id-ID" sz="20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id-ID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 	= 3.000</a:t>
            </a:r>
          </a:p>
          <a:p>
            <a:pPr algn="l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	= (3.785 – 3.000) / 4</a:t>
            </a:r>
          </a:p>
          <a:p>
            <a:pPr algn="l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	=  785 / 4</a:t>
            </a:r>
          </a:p>
          <a:p>
            <a:pPr algn="l"/>
            <a:r>
              <a:rPr lang="id-ID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	= 196,25</a:t>
            </a:r>
          </a:p>
          <a:p>
            <a:pPr algn="l"/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Y 	= a + b x</a:t>
            </a:r>
          </a:p>
          <a:p>
            <a:pPr algn="l"/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Y	= 3.000 + 196,25 x</a:t>
            </a:r>
          </a:p>
          <a:p>
            <a:pPr algn="l"/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= 3.000 + 196,25 (13)</a:t>
            </a:r>
          </a:p>
          <a:p>
            <a:pPr algn="l"/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= 3.000 + 2.551,25</a:t>
            </a:r>
          </a:p>
          <a:p>
            <a:pPr algn="l"/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id-ID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= 5.551,25</a:t>
            </a:r>
          </a:p>
          <a:p>
            <a:pPr algn="l"/>
            <a:r>
              <a:rPr lang="id-ID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= 3.000 + 196,25 (15)</a:t>
            </a:r>
          </a:p>
          <a:p>
            <a:pPr algn="l"/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= 3.000 + 2.943,75</a:t>
            </a:r>
          </a:p>
          <a:p>
            <a:pPr algn="l"/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d-ID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= 5.943,75</a:t>
            </a:r>
          </a:p>
          <a:p>
            <a:pPr algn="l"/>
            <a:r>
              <a:rPr lang="id-ID" b="1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= 3.000 + 196,25 (17)</a:t>
            </a:r>
          </a:p>
          <a:p>
            <a:pPr algn="l"/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= 3.000 + 3.336,25</a:t>
            </a:r>
          </a:p>
          <a:p>
            <a:pPr algn="l"/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id-ID" b="1" baseline="-25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= 6.336,25</a:t>
            </a:r>
          </a:p>
          <a:p>
            <a:pPr algn="l"/>
            <a:endParaRPr lang="id-ID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442</Words>
  <Application>Microsoft Office PowerPoint</Application>
  <PresentationFormat>On-screen Show (4:3)</PresentationFormat>
  <Paragraphs>307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b. Model Time Series Least Squares (metode  titik tengah)  </vt:lpstr>
      <vt:lpstr>PowerPoint Presentation</vt:lpstr>
      <vt:lpstr>PowerPoint Presentation</vt:lpstr>
      <vt:lpstr>PowerPoint Presentation</vt:lpstr>
      <vt:lpstr>PowerPoint Presentation</vt:lpstr>
      <vt:lpstr> c. Model Trend Semi Average Metode ini hanya dapat digunakan apabila jumlah datanya berjumlah genap, kemudian data tersebut dibagi menjadi 2 (dua) kelompok, dan setiap kelompok dicari rata-ratanya.  </vt:lpstr>
      <vt:lpstr>PowerPoint Presentation</vt:lpstr>
      <vt:lpstr> Contoh lain model semi average yang rata-rata datanya berjumlah genap </vt:lpstr>
      <vt:lpstr>PowerPoint Presentation</vt:lpstr>
      <vt:lpstr> d. Metode Rata-rata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 Model Time Series Least Squares (metode titik tengah) </dc:title>
  <dc:creator>Bona Patrick Leonard</dc:creator>
  <cp:lastModifiedBy>lenovo</cp:lastModifiedBy>
  <cp:revision>30</cp:revision>
  <dcterms:created xsi:type="dcterms:W3CDTF">2006-08-16T00:00:00Z</dcterms:created>
  <dcterms:modified xsi:type="dcterms:W3CDTF">2017-08-19T02:02:58Z</dcterms:modified>
</cp:coreProperties>
</file>