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8381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PERENCANAAN </a:t>
            </a:r>
            <a:r>
              <a:rPr lang="en-US" b="1" dirty="0"/>
              <a:t>LOKASI PABRIK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pabrik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proses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produksi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dilakukan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8463" indent="-398463" algn="just">
              <a:tabLst>
                <a:tab pos="398463" algn="l"/>
              </a:tabLst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Latar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belakang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pemilihan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pabrik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398463" indent="-398463" algn="just">
              <a:tabLst>
                <a:tab pos="398463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	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Keterikatan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baku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8463" indent="-398463" algn="just">
              <a:tabLst>
                <a:tab pos="398463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Sejarah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8463" indent="-398463" algn="just">
              <a:tabLst>
                <a:tab pos="398463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Ditunjuk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pemerintah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01938" indent="-2403475" algn="just" defTabSz="280988">
              <a:tabLst>
                <a:tab pos="796925" algn="l"/>
                <a:tab pos="2168525" algn="l"/>
                <a:tab pos="2403475" algn="l"/>
                <a:tab pos="2566988" algn="l"/>
                <a:tab pos="2801938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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Aglomerasi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:	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kedudukan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pabrik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barada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lokasi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01938" indent="-2403475" algn="just">
              <a:tabLst>
                <a:tab pos="738188" algn="l"/>
                <a:tab pos="1887538" algn="l"/>
                <a:tab pos="2109788" algn="l"/>
                <a:tab pos="2566988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	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Deglomerasi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: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kedudukan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pabrik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terpisah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pisah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98463" indent="-398463" algn="just">
              <a:tabLst>
                <a:tab pos="398463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	Factor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Ekonomis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8463" indent="-398463" algn="just">
              <a:tabLst>
                <a:tab pos="398463" algn="l"/>
              </a:tabLst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2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458200" cy="64008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43682"/>
              </p:ext>
            </p:extLst>
          </p:nvPr>
        </p:nvGraphicFramePr>
        <p:xfrm>
          <a:off x="152400" y="228599"/>
          <a:ext cx="8686802" cy="6248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130"/>
                <a:gridCol w="1713121"/>
                <a:gridCol w="1508517"/>
                <a:gridCol w="1508517"/>
                <a:gridCol w="1508517"/>
              </a:tblGrid>
              <a:tr h="317894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 dirty="0" err="1">
                          <a:solidFill>
                            <a:schemeClr val="tx1"/>
                          </a:solidFill>
                          <a:effectLst/>
                        </a:rPr>
                        <a:t>Biaya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 dirty="0">
                          <a:solidFill>
                            <a:schemeClr val="tx1"/>
                          </a:solidFill>
                          <a:effectLst/>
                        </a:rPr>
                        <a:t>Daerah Alternative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8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 dirty="0">
                          <a:solidFill>
                            <a:schemeClr val="tx1"/>
                          </a:solidFill>
                          <a:effectLst/>
                        </a:rPr>
                        <a:t>DP (</a:t>
                      </a:r>
                      <a:r>
                        <a:rPr lang="en-US" sz="1400" b="1" spc="50" dirty="0" err="1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r>
                        <a:rPr lang="en-US" sz="1400" b="1" spc="50" dirty="0">
                          <a:solidFill>
                            <a:schemeClr val="tx1"/>
                          </a:solidFill>
                          <a:effectLst/>
                        </a:rPr>
                        <a:t>.)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TG (Rp.)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KR (Rp.)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BG (Rp.)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7894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 dirty="0" smtClean="0">
                          <a:solidFill>
                            <a:schemeClr val="tx1"/>
                          </a:solidFill>
                          <a:effectLst/>
                        </a:rPr>
                        <a:t>FC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7894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Pembelian Tanah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1.2 M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1.15 M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950 JT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900 JT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7894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Pembangunan Gedung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800 Jt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850 JT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785 JT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815 JT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7894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Pembelian Mesin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1.5 M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1.5 M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1.5 M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1.5 M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7894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 dirty="0" smtClean="0">
                          <a:solidFill>
                            <a:schemeClr val="tx1"/>
                          </a:solidFill>
                          <a:effectLst/>
                        </a:rPr>
                        <a:t>TFC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3.5 M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3.5 M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3.235 M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3.215 M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7894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 dirty="0" smtClean="0">
                          <a:solidFill>
                            <a:schemeClr val="tx1"/>
                          </a:solidFill>
                          <a:effectLst/>
                        </a:rPr>
                        <a:t>VC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7894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Upah Tenaga Kerja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3.276.000.000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3.369.600.000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3.182.400.000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3.332.160.000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3683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Harga Bhn Baku A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70.200.000.000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68.796.000.000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74.412.000.000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73.008.000.000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3683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Harga Bhn Baku B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97.344.000.000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99.216.000.000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95.472.000.000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91.728.000.000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3683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Harga Bhn Baku C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97.344.000.000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65.988.000.000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77.220.000.000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77.220.000.000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3683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Biaya Pengang Bhn Baku A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3.369.600.000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3.510.000.000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3.931.200.000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3.790.800.000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3683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Biaya Pengang Bhn Baku B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4.305.600.000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4.305.600.000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4.867.200.000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5.428.800.000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3683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Biaya Pengang Bhn Baku C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3.650.400.000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3.790.800.000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3.510.000.000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3.510.000.000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3683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 dirty="0" smtClean="0">
                          <a:solidFill>
                            <a:schemeClr val="tx1"/>
                          </a:solidFill>
                          <a:effectLst/>
                        </a:rPr>
                        <a:t>TVC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250.099.200.000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248.976.000.000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262.594.800.000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258.017.760.000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3683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 dirty="0" smtClean="0">
                          <a:solidFill>
                            <a:schemeClr val="tx1"/>
                          </a:solidFill>
                          <a:effectLst/>
                        </a:rPr>
                        <a:t>TC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253.599.200.000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252.476.000.000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265.829.800.000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261.232.760.000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7894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</a:rPr>
                        <a:t>Alternatif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 dirty="0" smtClean="0">
                          <a:solidFill>
                            <a:schemeClr val="tx1"/>
                          </a:solidFill>
                          <a:effectLst/>
                        </a:rPr>
                        <a:t>II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 dirty="0" smtClean="0">
                          <a:solidFill>
                            <a:schemeClr val="tx1"/>
                          </a:solidFill>
                          <a:effectLst/>
                        </a:rPr>
                        <a:t>IV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 dirty="0" smtClean="0">
                          <a:solidFill>
                            <a:schemeClr val="tx1"/>
                          </a:solidFill>
                          <a:effectLst/>
                        </a:rPr>
                        <a:t>III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Franklin Gothic Medium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14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610600" cy="6477000"/>
          </a:xfrm>
        </p:spPr>
        <p:txBody>
          <a:bodyPr>
            <a:noAutofit/>
          </a:bodyPr>
          <a:lstStyle/>
          <a:p>
            <a:pPr algn="just">
              <a:tabLst>
                <a:tab pos="280988" algn="l"/>
              </a:tabLst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	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Upah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Tenaga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36538" algn="just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52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minggu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36538" algn="just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52 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6 = 312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hari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36538" algn="just" defTabSz="125413">
              <a:tabLst>
                <a:tab pos="1195388" algn="l"/>
                <a:tab pos="1652588" algn="l"/>
                <a:tab pos="1887538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Depok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	= 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600 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17.500 x 312 = 3.276.000.000</a:t>
            </a:r>
          </a:p>
          <a:p>
            <a:pPr marL="236538" algn="just" defTabSz="125413">
              <a:tabLst>
                <a:tab pos="1195388" algn="l"/>
                <a:tab pos="1652588" algn="l"/>
                <a:tab pos="1887538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Tangerang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= 	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600 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18.000 x 312 = 3.369.600.000</a:t>
            </a:r>
          </a:p>
          <a:p>
            <a:pPr marL="236538" algn="just" defTabSz="125413">
              <a:tabLst>
                <a:tab pos="1195388" algn="l"/>
                <a:tab pos="1652588" algn="l"/>
                <a:tab pos="1887538" algn="l"/>
              </a:tabLst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Kerrawang 	= 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600 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17.000 x 312 = 3.182.400.000</a:t>
            </a:r>
          </a:p>
          <a:p>
            <a:pPr marL="236538" algn="just" defTabSz="125413">
              <a:tabLst>
                <a:tab pos="1195388" algn="l"/>
                <a:tab pos="1652588" algn="l"/>
                <a:tab pos="1887538" algn="l"/>
              </a:tabLst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Bogor 	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= 	600 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17.000 x 312 = 3.332.160.000</a:t>
            </a:r>
          </a:p>
          <a:p>
            <a:pPr marL="236538" algn="just" defTabSz="125413">
              <a:tabLst>
                <a:tab pos="1195388" algn="l"/>
                <a:tab pos="1652588" algn="l"/>
              </a:tabLst>
            </a:pPr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280988" algn="l"/>
              </a:tabLst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	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bahan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baku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36538" algn="just"/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produksi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selama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tahun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36538"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60.000 x 312 = 18.720.000</a:t>
            </a:r>
          </a:p>
          <a:p>
            <a:pPr algn="just"/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6213" algn="just"/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bahan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baku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76213"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= 18.720.000 x 1,5 = 28.080.000 unit</a:t>
            </a:r>
          </a:p>
          <a:p>
            <a:pPr marL="176213"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 = 18.720.000 x 2   = 37.440.000 unit</a:t>
            </a:r>
          </a:p>
          <a:p>
            <a:pPr marL="176213"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 = 18.720.000 x 1,5 = 28.080.000 unit</a:t>
            </a:r>
          </a:p>
          <a:p>
            <a:pPr algn="just"/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,-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6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"/>
            <a:ext cx="8229600" cy="65532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baku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Depok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= 28.080.000 unit 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2.500 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70.200.000.000,-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 = 37.440.000 unit 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2.600 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97.344.000.000,-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 = 28.080.000 unit 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2.600 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71.604.000.000,-</a:t>
            </a:r>
          </a:p>
          <a:p>
            <a:pPr algn="just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Tangerang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= 28.080.000 unit 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2.450 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74.412.000.000,-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 = 37.440.000 unit 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2.650 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99.216.000.000,-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 = 28.080.000 unit 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2.350 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65.988.000.000,-</a:t>
            </a:r>
          </a:p>
          <a:p>
            <a:pPr algn="just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Kerawang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= 28.080.000 unit 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2.650 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74.412.000.000,-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 = 37.440.000 unit 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2.550 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95.472.000.000,-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 = 28.080.000 unit 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2.750 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77.220.000.000,-</a:t>
            </a:r>
          </a:p>
          <a:p>
            <a:pPr algn="just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Bogor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= 28.080.000 unit 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2.600 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73.008.000.000,-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 = 37.440.000 unit 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2.450 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91.728.000.000,-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 = 28.080.000 unit 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2.750 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77.220.000.000</a:t>
            </a:r>
          </a:p>
        </p:txBody>
      </p:sp>
    </p:spTree>
    <p:extLst>
      <p:ext uri="{BB962C8B-B14F-4D97-AF65-F5344CB8AC3E}">
        <p14:creationId xmlns:p14="http://schemas.microsoft.com/office/powerpoint/2010/main" val="49761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458200" cy="6324600"/>
          </a:xfrm>
        </p:spPr>
        <p:txBody>
          <a:bodyPr>
            <a:normAutofit fontScale="55000" lnSpcReduction="20000"/>
          </a:bodyPr>
          <a:lstStyle/>
          <a:p>
            <a:pPr algn="just">
              <a:tabLst>
                <a:tab pos="280988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	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pengangkutan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baku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0988" algn="just"/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Depok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0988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= 28.080.000 unit 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120 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3.369.600.000,-</a:t>
            </a:r>
          </a:p>
          <a:p>
            <a:pPr marL="280988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 = 37.440.000 unit 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115 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4.305.600.000,-</a:t>
            </a:r>
          </a:p>
          <a:p>
            <a:pPr marL="280988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 = 28.080.000 unit 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130 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3.650.400.000,-</a:t>
            </a:r>
          </a:p>
          <a:p>
            <a:pPr marL="280988" algn="just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0988" algn="just"/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Tangerang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0988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= 28.080.000 unit 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125 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3.510.000.000,-</a:t>
            </a:r>
          </a:p>
          <a:p>
            <a:pPr marL="280988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 = 37.440.000 unit 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115 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4.305.600.000,-</a:t>
            </a:r>
          </a:p>
          <a:p>
            <a:pPr marL="280988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 = 28.080.000 unit 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135 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3.790.800.000,-</a:t>
            </a:r>
          </a:p>
          <a:p>
            <a:pPr marL="280988" algn="just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0988" algn="just"/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Karawang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0988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= 28.080.000 unit 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140 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3.931.200.000,-</a:t>
            </a:r>
          </a:p>
          <a:p>
            <a:pPr marL="280988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 = 37.440.000 unit 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130 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4.867.200.000,-</a:t>
            </a:r>
          </a:p>
          <a:p>
            <a:pPr marL="280988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 = 28.080.000 unit 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125 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3.790.800.000,-</a:t>
            </a:r>
          </a:p>
          <a:p>
            <a:pPr marL="280988" algn="just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0988"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Bogor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0988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= 28.080.000 unit 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135 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3.790.800.000,-</a:t>
            </a:r>
          </a:p>
          <a:p>
            <a:pPr marL="280988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 = 37.440.000 unit 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145 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5.428.800.000,-</a:t>
            </a:r>
          </a:p>
          <a:p>
            <a:pPr marL="280988" algn="just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 = 28.080.000 unit 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125 =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3.510.000.000,-</a:t>
            </a:r>
          </a:p>
          <a:p>
            <a:pPr marL="280988" algn="just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2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458200" cy="6400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229600" cy="571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40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153400" cy="6096000"/>
          </a:xfrm>
        </p:spPr>
        <p:txBody>
          <a:bodyPr>
            <a:normAutofit fontScale="70000" lnSpcReduction="20000"/>
          </a:bodyPr>
          <a:lstStyle/>
          <a:p>
            <a:pPr marL="398463" indent="-398463" algn="just">
              <a:tabLst>
                <a:tab pos="398463" algn="l"/>
              </a:tabLst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Faktor-faktor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mempengaruhi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pemilihan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pabrik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398463" indent="-398463" algn="just">
              <a:tabLst>
                <a:tab pos="398463" algn="l"/>
              </a:tabLst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8463" indent="-398463" algn="just">
              <a:tabLst>
                <a:tab pos="398463" algn="l"/>
              </a:tabLst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	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Faktor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utama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faktor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langsung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mempengaruhi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kehidupan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pabrik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98463" algn="just">
              <a:tabLst>
                <a:tab pos="398463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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Dekat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pasar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98463" algn="just">
              <a:tabLst>
                <a:tab pos="398463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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Dekat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tenaga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8463" algn="just">
              <a:tabLst>
                <a:tab pos="398463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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Dekat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baku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supplier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8463" algn="just">
              <a:tabLst>
                <a:tab pos="398463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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Tersedianya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sarana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transportasi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8463" algn="just">
              <a:tabLst>
                <a:tab pos="398463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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Tersedianya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pembangkit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tenaga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listrik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8463" indent="-398463" algn="just">
              <a:tabLst>
                <a:tab pos="398463" algn="l"/>
              </a:tabLst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8463" indent="-398463" algn="just">
              <a:tabLst>
                <a:tab pos="398463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	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Faktor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utama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faktor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langsung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mempengaruhi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kehidupan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pabrik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398463" algn="just">
              <a:tabLst>
                <a:tab pos="398463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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Lingkungan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98463" algn="just">
              <a:tabLst>
                <a:tab pos="398463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	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8463" algn="just">
              <a:tabLst>
                <a:tab pos="398463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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Fasilitas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service</a:t>
            </a:r>
          </a:p>
          <a:p>
            <a:pPr marL="398463" algn="just">
              <a:tabLst>
                <a:tab pos="398463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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Fasilitas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pembelanjaan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perbankan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98463" algn="just">
              <a:tabLst>
                <a:tab pos="398463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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Iklim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8463" algn="just">
              <a:tabLst>
                <a:tab pos="398463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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Dll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4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305800" cy="6172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Langkah-langkah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pemilihan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pabrik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515938" indent="-515938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Mengumpulkan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data-data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survey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direncanakan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5938" indent="-515938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Mengelompokkan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data-data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5938" indent="-515938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pemecahan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3138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kualitatif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3138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kuantitatif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3138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transportasi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5938" indent="-515938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Menganalisa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model</a:t>
            </a:r>
          </a:p>
          <a:p>
            <a:pPr marL="515938" indent="-515938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alternatif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daerah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pemilihan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5938" indent="-515938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daerah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pabrik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8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458200" cy="6248400"/>
          </a:xfrm>
        </p:spPr>
        <p:txBody>
          <a:bodyPr>
            <a:normAutofit fontScale="70000" lnSpcReduction="20000"/>
          </a:bodyPr>
          <a:lstStyle/>
          <a:p>
            <a:pPr lvl="0" algn="just"/>
            <a:r>
              <a:rPr lang="en-US" sz="3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  MODEL </a:t>
            </a:r>
            <a:r>
              <a:rPr lang="en-US" sz="3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KUALITATIF</a:t>
            </a:r>
            <a:endParaRPr lang="en-US" sz="3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8463"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8463" algn="just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Pemllihan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pabrik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tertinggi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faktor-faktor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dinilai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98463" algn="just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Adapun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pemilihan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pabrik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model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8463" lvl="0"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Manentukan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faktor-faktor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dinilai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8463" lvl="0"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Manentukan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penilaian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8463" algn="just">
              <a:tabLst>
                <a:tab pos="1371600" algn="l"/>
              </a:tabLst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Misal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Baik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8463" indent="973138"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Sedang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8463" indent="973138"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Kurang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8463" indent="973138"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8463" lvl="0"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bobot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penilaian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8463" lvl="0" algn="just">
              <a:tabLst>
                <a:tab pos="1195388" algn="l"/>
                <a:tab pos="2227263" algn="l"/>
                <a:tab pos="2403475" algn="l"/>
                <a:tab pos="2522538" algn="l"/>
              </a:tabLst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Misal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=  10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8463" lvl="0" indent="973138" algn="just">
              <a:tabLst>
                <a:tab pos="1195388" algn="l"/>
                <a:tab pos="2227263" algn="l"/>
                <a:tab pos="2403475" algn="l"/>
                <a:tab pos="2522538" algn="l"/>
              </a:tabLst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Sedang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=  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8463" lvl="0" indent="973138" algn="just">
              <a:tabLst>
                <a:tab pos="1195388" algn="l"/>
                <a:tab pos="2227263" algn="l"/>
                <a:tab pos="2403475" algn="l"/>
                <a:tab pos="2522538" algn="l"/>
              </a:tabLst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Kurang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=    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8463" indent="1209675"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8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u="sng" dirty="0" err="1">
                <a:solidFill>
                  <a:schemeClr val="tx1"/>
                </a:solidFill>
              </a:rPr>
              <a:t>Contoh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perusahaan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ingin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mendirikan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pabrik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baru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mendirikan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pabrik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beberapa</a:t>
            </a:r>
            <a:r>
              <a:rPr lang="en-US" dirty="0">
                <a:solidFill>
                  <a:schemeClr val="tx1"/>
                </a:solidFill>
              </a:rPr>
              <a:t> alternative </a:t>
            </a:r>
            <a:r>
              <a:rPr lang="en-US" dirty="0" err="1">
                <a:solidFill>
                  <a:schemeClr val="tx1"/>
                </a:solidFill>
              </a:rPr>
              <a:t>daerah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dipilih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yaitu</a:t>
            </a:r>
            <a:r>
              <a:rPr lang="en-US" dirty="0">
                <a:solidFill>
                  <a:schemeClr val="tx1"/>
                </a:solidFill>
              </a:rPr>
              <a:t> :</a:t>
            </a:r>
          </a:p>
          <a:p>
            <a:pPr marL="339725" lvl="0" indent="-339725" algn="just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Depok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(DP)</a:t>
            </a:r>
          </a:p>
          <a:p>
            <a:pPr marL="339725" lvl="0" indent="-339725" algn="just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Tangerang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(TG)</a:t>
            </a:r>
          </a:p>
          <a:p>
            <a:pPr marL="339725" lvl="0" indent="-339725" algn="just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Karawang</a:t>
            </a:r>
            <a:r>
              <a:rPr lang="en-US" dirty="0">
                <a:solidFill>
                  <a:schemeClr val="tx1"/>
                </a:solidFill>
              </a:rPr>
              <a:t> (KR)</a:t>
            </a:r>
          </a:p>
          <a:p>
            <a:pPr marL="339725" lvl="0" indent="-339725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Bogor (BG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339725" lvl="0" indent="-339725" algn="just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Adapun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faktor-faktor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yang </a:t>
            </a:r>
            <a:r>
              <a:rPr lang="en-US" dirty="0" err="1">
                <a:solidFill>
                  <a:schemeClr val="tx1"/>
                </a:solidFill>
              </a:rPr>
              <a:t>dipertimbangkan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pemilihan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pabrik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: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Dekat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pasar</a:t>
            </a:r>
            <a:endParaRPr lang="en-US" dirty="0">
              <a:solidFill>
                <a:schemeClr val="tx1"/>
              </a:solidFill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Dekat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tenaga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kerja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Dekat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baku</a:t>
            </a:r>
            <a:r>
              <a:rPr lang="en-US" dirty="0">
                <a:solidFill>
                  <a:schemeClr val="tx1"/>
                </a:solidFill>
              </a:rPr>
              <a:t>/supplier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Tersedianya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sarana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transportasi</a:t>
            </a:r>
            <a:endParaRPr lang="en-US" dirty="0">
              <a:solidFill>
                <a:schemeClr val="tx1"/>
              </a:solidFill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Tersedianya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pembangkit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tenaga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listrik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Lingkungan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Pengembangan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Fasilitas</a:t>
            </a:r>
            <a:r>
              <a:rPr lang="en-US" dirty="0">
                <a:solidFill>
                  <a:schemeClr val="tx1"/>
                </a:solidFill>
              </a:rPr>
              <a:t> service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Fasilitas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pembelanjaan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perbankan</a:t>
            </a:r>
            <a:endParaRPr lang="en-US" dirty="0">
              <a:solidFill>
                <a:schemeClr val="tx1"/>
              </a:solidFill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Iklim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2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"/>
            <a:ext cx="8153400" cy="62484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89805"/>
              </p:ext>
            </p:extLst>
          </p:nvPr>
        </p:nvGraphicFramePr>
        <p:xfrm>
          <a:off x="457199" y="457196"/>
          <a:ext cx="8153400" cy="61846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1977"/>
                <a:gridCol w="1210901"/>
                <a:gridCol w="1291627"/>
                <a:gridCol w="887994"/>
                <a:gridCol w="1210901"/>
              </a:tblGrid>
              <a:tr h="236713">
                <a:tc rowSpan="2">
                  <a:txBody>
                    <a:bodyPr/>
                    <a:lstStyle/>
                    <a:p>
                      <a:pPr indent="26225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400" b="1" spc="5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Keterangan</a:t>
                      </a:r>
                      <a:r>
                        <a:rPr lang="en-US" sz="1400" b="1" spc="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/>
                </a:tc>
                <a:tc gridSpan="4"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DAERAH ALTERNATIVE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36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DP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TG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KR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BG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</a:tr>
              <a:tr h="236713">
                <a:tc>
                  <a:txBody>
                    <a:bodyPr/>
                    <a:lstStyle/>
                    <a:p>
                      <a:pPr indent="26225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Lokasi</a:t>
                      </a:r>
                      <a:r>
                        <a:rPr lang="en-US" sz="1400" b="1" spc="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1" spc="5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Pasar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</a:tr>
              <a:tr h="236713">
                <a:tc>
                  <a:txBody>
                    <a:bodyPr/>
                    <a:lstStyle/>
                    <a:p>
                      <a:pPr indent="26225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Sumber</a:t>
                      </a:r>
                      <a:r>
                        <a:rPr lang="en-US" sz="1400" b="1" spc="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TK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</a:tr>
              <a:tr h="236713">
                <a:tc>
                  <a:txBody>
                    <a:bodyPr/>
                    <a:lstStyle/>
                    <a:p>
                      <a:pPr indent="26225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Bahan Baku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</a:tr>
              <a:tr h="236713">
                <a:tc>
                  <a:txBody>
                    <a:bodyPr/>
                    <a:lstStyle/>
                    <a:p>
                      <a:pPr indent="26225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Trasnportasi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</a:tr>
              <a:tr h="236713">
                <a:tc>
                  <a:txBody>
                    <a:bodyPr/>
                    <a:lstStyle/>
                    <a:p>
                      <a:pPr indent="26225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Listrik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</a:tr>
              <a:tr h="236713">
                <a:tc>
                  <a:txBody>
                    <a:bodyPr/>
                    <a:lstStyle/>
                    <a:p>
                      <a:pPr indent="26225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Lingkungan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</a:tr>
              <a:tr h="236713">
                <a:tc>
                  <a:txBody>
                    <a:bodyPr/>
                    <a:lstStyle/>
                    <a:p>
                      <a:pPr indent="26225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Pengembangan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</a:tr>
              <a:tr h="236713">
                <a:tc>
                  <a:txBody>
                    <a:bodyPr/>
                    <a:lstStyle/>
                    <a:p>
                      <a:pPr indent="26225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Service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</a:tr>
              <a:tr h="325372">
                <a:tc>
                  <a:txBody>
                    <a:bodyPr/>
                    <a:lstStyle/>
                    <a:p>
                      <a:pPr indent="26225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Perbankan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</a:tr>
              <a:tr h="236713">
                <a:tc>
                  <a:txBody>
                    <a:bodyPr/>
                    <a:lstStyle/>
                    <a:p>
                      <a:pPr indent="26225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Iklim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</a:tr>
              <a:tr h="363615"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Jumlah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</a:tr>
              <a:tr h="236713"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</a:tr>
              <a:tr h="236713"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</a:tr>
              <a:tr h="236713"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</a:tr>
              <a:tr h="363615"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Jumlah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</a:tr>
              <a:tr h="363615"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</a:tr>
              <a:tr h="363615"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</a:tr>
              <a:tr h="236713"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</a:tr>
              <a:tr h="363615"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Jumlah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</a:tr>
              <a:tr h="363615"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Alternative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II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III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b="1" spc="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IV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2673" marR="52673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87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"/>
            <a:ext cx="8610600" cy="6400800"/>
          </a:xfrm>
        </p:spPr>
        <p:txBody>
          <a:bodyPr>
            <a:normAutofit/>
          </a:bodyPr>
          <a:lstStyle/>
          <a:p>
            <a:pPr algn="just">
              <a:tabLst>
                <a:tab pos="574675" algn="l"/>
              </a:tabLst>
            </a:pP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	MODEL </a:t>
            </a: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KUANTITATIF</a:t>
            </a:r>
            <a:endParaRPr lang="en-US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4675" algn="just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Pemilihan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pabrik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perbandingan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dikeluarkan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masing-masing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kapasitas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produksi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4675" algn="just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Contoh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4675" algn="just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Adapun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biaya-biaya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dikeluarkan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mendirikan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pabrik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masing-masing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daerah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sbb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574675"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50764"/>
              </p:ext>
            </p:extLst>
          </p:nvPr>
        </p:nvGraphicFramePr>
        <p:xfrm>
          <a:off x="304801" y="304794"/>
          <a:ext cx="8534398" cy="6399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1799"/>
                <a:gridCol w="1295400"/>
                <a:gridCol w="1321923"/>
                <a:gridCol w="1472638"/>
                <a:gridCol w="1472638"/>
              </a:tblGrid>
              <a:tr h="458356">
                <a:tc rowSpan="2">
                  <a:txBody>
                    <a:bodyPr/>
                    <a:lstStyle/>
                    <a:p>
                      <a:pPr indent="26225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spc="5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spc="5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Biaya</a:t>
                      </a:r>
                      <a:r>
                        <a:rPr lang="en-US" sz="1800" spc="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spc="5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spc="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DAERAH </a:t>
                      </a:r>
                      <a:r>
                        <a:rPr lang="en-US" sz="1800" spc="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ALTERNATIF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20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225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DP </a:t>
                      </a:r>
                      <a:r>
                        <a:rPr lang="en-US" sz="1800" b="1" spc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spc="5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Rp</a:t>
                      </a:r>
                      <a:r>
                        <a:rPr lang="en-US" sz="1800" b="1" spc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TG </a:t>
                      </a:r>
                      <a:r>
                        <a:rPr lang="en-US" sz="1800" b="1" spc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spc="5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Rp</a:t>
                      </a:r>
                      <a:r>
                        <a:rPr lang="en-US" sz="1800" b="1" spc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KR </a:t>
                      </a:r>
                      <a:r>
                        <a:rPr lang="en-US" sz="1800" b="1" spc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spc="5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Rp</a:t>
                      </a:r>
                      <a:r>
                        <a:rPr lang="en-US" sz="1800" b="1" spc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BG </a:t>
                      </a:r>
                      <a:r>
                        <a:rPr lang="en-US" sz="1800" b="1" spc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spc="5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Rp</a:t>
                      </a:r>
                      <a:r>
                        <a:rPr lang="en-US" sz="1800" b="1" spc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356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spc="5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spc="5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Pembelian</a:t>
                      </a:r>
                      <a:r>
                        <a:rPr lang="en-US" sz="1800" spc="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spc="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Tanah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 </a:t>
                      </a:r>
                      <a:r>
                        <a:rPr lang="en-US" sz="1800" b="1" spc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1.15M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950 </a:t>
                      </a:r>
                      <a:r>
                        <a:rPr lang="en-US" sz="1800" b="1" spc="5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Jt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900 </a:t>
                      </a:r>
                      <a:r>
                        <a:rPr lang="en-US" sz="1800" b="1" spc="5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Jt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096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spc="5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spc="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Pembangunan </a:t>
                      </a:r>
                      <a:r>
                        <a:rPr lang="en-US" sz="1800" spc="5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Gedung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800 </a:t>
                      </a:r>
                      <a:r>
                        <a:rPr lang="en-US" sz="1800" b="1" spc="5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Jt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850 </a:t>
                      </a:r>
                      <a:r>
                        <a:rPr lang="en-US" sz="1800" b="1" spc="5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Jt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785 </a:t>
                      </a:r>
                      <a:r>
                        <a:rPr lang="en-US" sz="1800" b="1" spc="5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Jt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815 </a:t>
                      </a:r>
                      <a:r>
                        <a:rPr lang="en-US" sz="1800" b="1" spc="5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Jt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036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spc="5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spc="5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Pembelian</a:t>
                      </a:r>
                      <a:r>
                        <a:rPr lang="en-US" sz="1800" spc="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spc="5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Mesin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1.5 </a:t>
                      </a:r>
                      <a:r>
                        <a:rPr lang="en-US" sz="1800" b="1" spc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1.5 </a:t>
                      </a:r>
                      <a:r>
                        <a:rPr lang="en-US" sz="1800" b="1" spc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1.5 </a:t>
                      </a:r>
                      <a:r>
                        <a:rPr lang="en-US" sz="1800" b="1" spc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1.5 </a:t>
                      </a:r>
                      <a:r>
                        <a:rPr lang="en-US" sz="1800" b="1" spc="5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356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spc="5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spc="5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Upah</a:t>
                      </a:r>
                      <a:r>
                        <a:rPr lang="en-US" sz="1800" spc="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TK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17.500/</a:t>
                      </a:r>
                      <a:r>
                        <a:rPr lang="en-US" sz="1800" b="1" spc="5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hr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18.000/</a:t>
                      </a:r>
                      <a:r>
                        <a:rPr lang="en-US" sz="1800" b="1" spc="5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hr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17.000/</a:t>
                      </a:r>
                      <a:r>
                        <a:rPr lang="en-US" sz="1800" b="1" spc="5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hr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17.800/</a:t>
                      </a:r>
                      <a:r>
                        <a:rPr lang="en-US" sz="1800" b="1" spc="5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hr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036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spc="5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spc="5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Harga</a:t>
                      </a:r>
                      <a:r>
                        <a:rPr lang="en-US" sz="1800" spc="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spc="5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Bhn</a:t>
                      </a:r>
                      <a:r>
                        <a:rPr lang="en-US" sz="1800" spc="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Baku 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2.500/q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2.450/q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2.650/q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2.600/q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036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spc="5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spc="5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Harga</a:t>
                      </a:r>
                      <a:r>
                        <a:rPr lang="en-US" sz="1800" spc="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spc="5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Bhn</a:t>
                      </a:r>
                      <a:r>
                        <a:rPr lang="en-US" sz="1800" spc="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Baku 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2.600/q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2.650/q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2.550/q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2.450/q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5393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spc="5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spc="5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Harga</a:t>
                      </a:r>
                      <a:r>
                        <a:rPr lang="en-US" sz="1800" spc="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spc="5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Bhn</a:t>
                      </a:r>
                      <a:r>
                        <a:rPr lang="en-US" sz="1800" spc="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Baku C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2.550/q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2.350/q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2750/q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2.750/q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789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spc="5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spc="5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Biaya</a:t>
                      </a:r>
                      <a:r>
                        <a:rPr lang="en-US" sz="1800" spc="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spc="5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Pengangkutan</a:t>
                      </a:r>
                      <a:r>
                        <a:rPr lang="en-US" sz="1800" spc="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spc="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BBA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120/q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125/q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140/q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135/q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432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spc="5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spc="5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Biaya</a:t>
                      </a:r>
                      <a:r>
                        <a:rPr lang="en-US" sz="1800" spc="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spc="5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Pengangkutan</a:t>
                      </a:r>
                      <a:r>
                        <a:rPr lang="en-US" sz="1800" spc="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BBB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115/q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115/q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130/q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145/q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484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spc="5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spc="5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Biaya</a:t>
                      </a:r>
                      <a:r>
                        <a:rPr lang="en-US" sz="1800" spc="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spc="5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Pengangkutan</a:t>
                      </a:r>
                      <a:r>
                        <a:rPr lang="en-US" sz="1800" spc="5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BBC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130/q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135/q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125/q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800" b="1" spc="5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26225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125/q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330" marR="613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87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382000" cy="6172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Sedangkan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kapasitas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produksi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direncanakan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sabanyak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60.000 unit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perhari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pabrik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bekerja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selama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6 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enam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seminggu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tenaga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bekerja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sabanyak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600 orang.</a:t>
            </a:r>
          </a:p>
          <a:p>
            <a:pPr algn="just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menghasilkan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unit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dibutuhkan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baku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1,5 unit, B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sabanyak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unit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baku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sabanyak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1,5 unit.</a:t>
            </a:r>
          </a:p>
          <a:p>
            <a:pPr algn="just"/>
            <a:endParaRPr lang="en-US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Pertanyaan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Tentukanlah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daerah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dipilih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mendirikan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pabrik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tarsebut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Penyelesaian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6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762</Words>
  <Application>Microsoft Office PowerPoint</Application>
  <PresentationFormat>On-screen Show (4:3)</PresentationFormat>
  <Paragraphs>448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PERENCANAAN LOKASI PABRIK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PERENCANAAN LOKASI PABRIK </dc:title>
  <dc:creator>lenovo</dc:creator>
  <cp:lastModifiedBy>lenovo</cp:lastModifiedBy>
  <cp:revision>21</cp:revision>
  <dcterms:created xsi:type="dcterms:W3CDTF">2006-08-16T00:00:00Z</dcterms:created>
  <dcterms:modified xsi:type="dcterms:W3CDTF">2017-06-13T15:59:17Z</dcterms:modified>
</cp:coreProperties>
</file>