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305800" cy="6248400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buAutoNum type="arabicPeriod" startAt="3"/>
            </a:pPr>
            <a:r>
              <a:rPr lang="en-US" sz="3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3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Transportasi</a:t>
            </a:r>
            <a:endParaRPr lang="en-US" sz="3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4675" algn="just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alokasi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optimal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pabrik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pasar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5938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tiga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973138" indent="-457200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North West Corner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sudut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kiri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73138" indent="-457200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least cost</a:t>
            </a:r>
          </a:p>
          <a:p>
            <a:pPr marL="973138" indent="-457200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VAM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Vogels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Approximation Method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4675" algn="just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penyelesaian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model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trasportasi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demand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supplai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(D = S).</a:t>
            </a:r>
          </a:p>
          <a:p>
            <a:pPr marL="574675" algn="just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Apabila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terjadi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perbedaan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demand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supplai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≠ S)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terlebih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dahulu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menyamakan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5938" algn="just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Misalnya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1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"/>
            <a:ext cx="8382000" cy="60960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28908"/>
              </p:ext>
            </p:extLst>
          </p:nvPr>
        </p:nvGraphicFramePr>
        <p:xfrm>
          <a:off x="609603" y="533399"/>
          <a:ext cx="8153396" cy="5811520"/>
        </p:xfrm>
        <a:graphic>
          <a:graphicData uri="http://schemas.openxmlformats.org/drawingml/2006/table">
            <a:tbl>
              <a:tblPr firstRow="1" firstCol="1" bandRow="1"/>
              <a:tblGrid>
                <a:gridCol w="1711619"/>
                <a:gridCol w="426896"/>
                <a:gridCol w="709473"/>
                <a:gridCol w="384508"/>
                <a:gridCol w="709473"/>
                <a:gridCol w="470292"/>
                <a:gridCol w="709473"/>
                <a:gridCol w="709473"/>
                <a:gridCol w="709473"/>
                <a:gridCol w="1612716"/>
              </a:tblGrid>
              <a:tr h="386080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</a:t>
                      </a:r>
                      <a:r>
                        <a:rPr lang="en-US" sz="1800" b="1" dirty="0" err="1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Ke</a:t>
                      </a: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Dari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PASAR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SUPPLAI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5338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P1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22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9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8586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P2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9097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P3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5824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DEMAND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 320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320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78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229600" cy="62484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45137"/>
              </p:ext>
            </p:extLst>
          </p:nvPr>
        </p:nvGraphicFramePr>
        <p:xfrm>
          <a:off x="457199" y="533399"/>
          <a:ext cx="8077204" cy="5882640"/>
        </p:xfrm>
        <a:graphic>
          <a:graphicData uri="http://schemas.openxmlformats.org/drawingml/2006/table">
            <a:tbl>
              <a:tblPr firstRow="1" firstCol="1" bandRow="1"/>
              <a:tblGrid>
                <a:gridCol w="1695622"/>
                <a:gridCol w="422906"/>
                <a:gridCol w="702844"/>
                <a:gridCol w="380916"/>
                <a:gridCol w="702844"/>
                <a:gridCol w="465896"/>
                <a:gridCol w="702844"/>
                <a:gridCol w="702844"/>
                <a:gridCol w="702844"/>
                <a:gridCol w="1597644"/>
              </a:tblGrid>
              <a:tr h="391160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</a:t>
                      </a:r>
                      <a:r>
                        <a:rPr lang="en-US" sz="1800" b="1" dirty="0" err="1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Ke</a:t>
                      </a: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</a:t>
                      </a: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Dari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PASAR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SUPPLAI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2513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P1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22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09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6857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P2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6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7638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P3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8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348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DEMAND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320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07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458200" cy="6324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546739"/>
              </p:ext>
            </p:extLst>
          </p:nvPr>
        </p:nvGraphicFramePr>
        <p:xfrm>
          <a:off x="457200" y="457200"/>
          <a:ext cx="8305799" cy="6095999"/>
        </p:xfrm>
        <a:graphic>
          <a:graphicData uri="http://schemas.openxmlformats.org/drawingml/2006/table">
            <a:tbl>
              <a:tblPr firstRow="1" firstCol="1" bandRow="1"/>
              <a:tblGrid>
                <a:gridCol w="1743611"/>
                <a:gridCol w="434875"/>
                <a:gridCol w="722735"/>
                <a:gridCol w="391696"/>
                <a:gridCol w="722735"/>
                <a:gridCol w="479082"/>
                <a:gridCol w="722735"/>
                <a:gridCol w="722735"/>
                <a:gridCol w="722735"/>
                <a:gridCol w="1642860"/>
              </a:tblGrid>
              <a:tr h="410108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sz="1800" b="1" dirty="0" err="1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Ke</a:t>
                      </a: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</a:t>
                      </a: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</a:t>
                      </a: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Dari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PASAR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SUPPLAI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0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421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P1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22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8651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P2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5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142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P3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DEMAND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 320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320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7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458200" cy="62484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7619"/>
              </p:ext>
            </p:extLst>
          </p:nvPr>
        </p:nvGraphicFramePr>
        <p:xfrm>
          <a:off x="381002" y="380999"/>
          <a:ext cx="8305799" cy="6024880"/>
        </p:xfrm>
        <a:graphic>
          <a:graphicData uri="http://schemas.openxmlformats.org/drawingml/2006/table">
            <a:tbl>
              <a:tblPr firstRow="1" firstCol="1" bandRow="1"/>
              <a:tblGrid>
                <a:gridCol w="1743612"/>
                <a:gridCol w="434875"/>
                <a:gridCol w="722735"/>
                <a:gridCol w="391696"/>
                <a:gridCol w="722735"/>
                <a:gridCol w="479081"/>
                <a:gridCol w="722735"/>
                <a:gridCol w="722735"/>
                <a:gridCol w="722735"/>
                <a:gridCol w="1642860"/>
              </a:tblGrid>
              <a:tr h="401320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  </a:t>
                      </a:r>
                      <a:r>
                        <a:rPr lang="en-US" sz="1800" b="1" dirty="0" err="1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Ke</a:t>
                      </a: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Dari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PASAR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SUPPLAI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6864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P1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22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0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3399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P2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5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4719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P3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396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DEMAND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320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320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5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7772400" cy="5257800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cost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70 x 10 =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700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 x 22 =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220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90 x 20 = 1.800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40 x 12 =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480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 x 10 =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200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90 x 15 </a:t>
            </a:r>
            <a:r>
              <a:rPr lang="en-US" b="1" u="sng" dirty="0">
                <a:solidFill>
                  <a:schemeClr val="tx1"/>
                </a:solidFill>
              </a:rPr>
              <a:t>= 1.350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       </a:t>
            </a:r>
            <a:r>
              <a:rPr lang="en-US" b="1" dirty="0" smtClean="0">
                <a:solidFill>
                  <a:schemeClr val="tx1"/>
                </a:solidFill>
              </a:rPr>
              <a:t>       = </a:t>
            </a:r>
            <a:r>
              <a:rPr lang="en-US" b="1" dirty="0">
                <a:solidFill>
                  <a:schemeClr val="tx1"/>
                </a:solidFill>
              </a:rPr>
              <a:t>4.750</a:t>
            </a:r>
          </a:p>
          <a:p>
            <a:pPr algn="just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1000"/>
            <a:ext cx="8534400" cy="6172200"/>
          </a:xfrm>
        </p:spPr>
        <p:txBody>
          <a:bodyPr>
            <a:normAutofit fontScale="92500" lnSpcReduction="10000"/>
          </a:bodyPr>
          <a:lstStyle/>
          <a:p>
            <a:pPr marL="574675" indent="-574675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	</a:t>
            </a:r>
            <a:r>
              <a:rPr lang="en-US" sz="4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4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least cost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4675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penyelesaian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31875" indent="-457200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	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terkecil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kolom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baris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31875" indent="-457200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b.	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Mengalokasikan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semaksimal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mungkin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031875" indent="-457200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c.	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Apabila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terkecil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dipilih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terkecil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dialokasikan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maksimal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31875" indent="-457200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d.	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penutup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Demand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Supplai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terpenuhi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habis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5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458200" cy="6172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071142"/>
              </p:ext>
            </p:extLst>
          </p:nvPr>
        </p:nvGraphicFramePr>
        <p:xfrm>
          <a:off x="457199" y="609600"/>
          <a:ext cx="8229602" cy="5882640"/>
        </p:xfrm>
        <a:graphic>
          <a:graphicData uri="http://schemas.openxmlformats.org/drawingml/2006/table">
            <a:tbl>
              <a:tblPr firstRow="1" firstCol="1" bandRow="1"/>
              <a:tblGrid>
                <a:gridCol w="1727615"/>
                <a:gridCol w="430885"/>
                <a:gridCol w="716105"/>
                <a:gridCol w="388103"/>
                <a:gridCol w="716105"/>
                <a:gridCol w="474686"/>
                <a:gridCol w="716105"/>
                <a:gridCol w="716105"/>
                <a:gridCol w="716105"/>
                <a:gridCol w="1627788"/>
              </a:tblGrid>
              <a:tr h="391160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</a:t>
                      </a:r>
                      <a:r>
                        <a:rPr lang="en-US" sz="1800" b="1" dirty="0" err="1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Ke</a:t>
                      </a: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</a:t>
                      </a: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</a:t>
                      </a: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Dari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PASAR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SUPPLAI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2514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P1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22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0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6858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P2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6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90</a:t>
                      </a: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7637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P3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8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348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DEMAND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320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320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42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04800"/>
            <a:ext cx="8077200" cy="62484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930638"/>
              </p:ext>
            </p:extLst>
          </p:nvPr>
        </p:nvGraphicFramePr>
        <p:xfrm>
          <a:off x="762003" y="533399"/>
          <a:ext cx="7866376" cy="5985448"/>
        </p:xfrm>
        <a:graphic>
          <a:graphicData uri="http://schemas.openxmlformats.org/drawingml/2006/table">
            <a:tbl>
              <a:tblPr firstRow="1" firstCol="1" bandRow="1"/>
              <a:tblGrid>
                <a:gridCol w="1647633"/>
                <a:gridCol w="410936"/>
                <a:gridCol w="890525"/>
                <a:gridCol w="327503"/>
                <a:gridCol w="762000"/>
                <a:gridCol w="398780"/>
                <a:gridCol w="762000"/>
                <a:gridCol w="431620"/>
                <a:gridCol w="863780"/>
                <a:gridCol w="1371599"/>
              </a:tblGrid>
              <a:tr h="391160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  </a:t>
                      </a:r>
                      <a:r>
                        <a:rPr lang="en-US" sz="1800" b="1" dirty="0" err="1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Ke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Dari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PASAR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SUPPLAI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5321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P1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09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6857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P2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6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90</a:t>
                      </a: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7638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P3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8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348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DEMAND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320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</a:t>
                      </a: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320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2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305800" cy="60198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85258"/>
              </p:ext>
            </p:extLst>
          </p:nvPr>
        </p:nvGraphicFramePr>
        <p:xfrm>
          <a:off x="457199" y="457199"/>
          <a:ext cx="8077204" cy="5882640"/>
        </p:xfrm>
        <a:graphic>
          <a:graphicData uri="http://schemas.openxmlformats.org/drawingml/2006/table">
            <a:tbl>
              <a:tblPr firstRow="1" firstCol="1" bandRow="1"/>
              <a:tblGrid>
                <a:gridCol w="1695622"/>
                <a:gridCol w="422906"/>
                <a:gridCol w="702844"/>
                <a:gridCol w="380916"/>
                <a:gridCol w="702844"/>
                <a:gridCol w="465896"/>
                <a:gridCol w="702844"/>
                <a:gridCol w="702844"/>
                <a:gridCol w="702844"/>
                <a:gridCol w="1597644"/>
              </a:tblGrid>
              <a:tr h="391160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 </a:t>
                      </a:r>
                      <a:r>
                        <a:rPr lang="en-US" sz="1800" b="1" dirty="0" err="1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Ke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Dari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PASAR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SUPPLAI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2514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P1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0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6857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P2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6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90</a:t>
                      </a: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7638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P3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8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348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DEMAND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320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320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30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458200" cy="6172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667438"/>
              </p:ext>
            </p:extLst>
          </p:nvPr>
        </p:nvGraphicFramePr>
        <p:xfrm>
          <a:off x="457199" y="380999"/>
          <a:ext cx="8229602" cy="6024880"/>
        </p:xfrm>
        <a:graphic>
          <a:graphicData uri="http://schemas.openxmlformats.org/drawingml/2006/table">
            <a:tbl>
              <a:tblPr firstRow="1" firstCol="1" bandRow="1"/>
              <a:tblGrid>
                <a:gridCol w="1727615"/>
                <a:gridCol w="430885"/>
                <a:gridCol w="716105"/>
                <a:gridCol w="388103"/>
                <a:gridCol w="716105"/>
                <a:gridCol w="474686"/>
                <a:gridCol w="716105"/>
                <a:gridCol w="716105"/>
                <a:gridCol w="716105"/>
                <a:gridCol w="1627788"/>
              </a:tblGrid>
              <a:tr h="401320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 </a:t>
                      </a:r>
                      <a:r>
                        <a:rPr lang="en-US" sz="1800" b="1" dirty="0" err="1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Ke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</a:t>
                      </a: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Dari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PASAR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SUPPLAI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6864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P1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0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3399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P2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5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90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4719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P3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396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DEMAND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320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320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81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57200"/>
            <a:ext cx="8153400" cy="60960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 &lt; 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29000"/>
              </p:ext>
            </p:extLst>
          </p:nvPr>
        </p:nvGraphicFramePr>
        <p:xfrm>
          <a:off x="762002" y="1066799"/>
          <a:ext cx="7543799" cy="5244347"/>
        </p:xfrm>
        <a:graphic>
          <a:graphicData uri="http://schemas.openxmlformats.org/drawingml/2006/table">
            <a:tbl>
              <a:tblPr firstRow="1" firstCol="1" bandRow="1"/>
              <a:tblGrid>
                <a:gridCol w="1583647"/>
                <a:gridCol w="394978"/>
                <a:gridCol w="656429"/>
                <a:gridCol w="355760"/>
                <a:gridCol w="656429"/>
                <a:gridCol w="435129"/>
                <a:gridCol w="656429"/>
                <a:gridCol w="656429"/>
                <a:gridCol w="656429"/>
                <a:gridCol w="1492140"/>
              </a:tblGrid>
              <a:tr h="389372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   </a:t>
                      </a: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                                   </a:t>
                      </a:r>
                      <a:r>
                        <a:rPr lang="en-US" sz="1800" b="1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 b="1" dirty="0" smtClean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 smtClean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      Dari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PASAR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SUPPLAI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1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8114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P1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5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2627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P2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130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0986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P3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130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7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36703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DEMAND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70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90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  </a:t>
                      </a: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             350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320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1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382000" cy="6172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128910"/>
              </p:ext>
            </p:extLst>
          </p:nvPr>
        </p:nvGraphicFramePr>
        <p:xfrm>
          <a:off x="457200" y="533399"/>
          <a:ext cx="8153399" cy="5953760"/>
        </p:xfrm>
        <a:graphic>
          <a:graphicData uri="http://schemas.openxmlformats.org/drawingml/2006/table">
            <a:tbl>
              <a:tblPr firstRow="1" firstCol="1" bandRow="1"/>
              <a:tblGrid>
                <a:gridCol w="1711618"/>
                <a:gridCol w="426895"/>
                <a:gridCol w="709474"/>
                <a:gridCol w="384509"/>
                <a:gridCol w="709474"/>
                <a:gridCol w="470291"/>
                <a:gridCol w="709474"/>
                <a:gridCol w="709474"/>
                <a:gridCol w="709474"/>
                <a:gridCol w="1612716"/>
              </a:tblGrid>
              <a:tr h="396240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</a:t>
                      </a:r>
                      <a:r>
                        <a:rPr lang="en-US" sz="1800" b="1" dirty="0" err="1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Ke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Dari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PASAR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SUPPLAI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9689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P1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0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5128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P2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5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</a:t>
                      </a: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6179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P3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5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DEMAND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 320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320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40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382000" cy="6172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33320"/>
              </p:ext>
            </p:extLst>
          </p:nvPr>
        </p:nvGraphicFramePr>
        <p:xfrm>
          <a:off x="457199" y="380999"/>
          <a:ext cx="8229602" cy="6024880"/>
        </p:xfrm>
        <a:graphic>
          <a:graphicData uri="http://schemas.openxmlformats.org/drawingml/2006/table">
            <a:tbl>
              <a:tblPr firstRow="1" firstCol="1" bandRow="1"/>
              <a:tblGrid>
                <a:gridCol w="1727615"/>
                <a:gridCol w="430885"/>
                <a:gridCol w="716105"/>
                <a:gridCol w="388103"/>
                <a:gridCol w="716105"/>
                <a:gridCol w="474686"/>
                <a:gridCol w="716105"/>
                <a:gridCol w="716105"/>
                <a:gridCol w="716105"/>
                <a:gridCol w="1627788"/>
              </a:tblGrid>
              <a:tr h="401320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 </a:t>
                      </a:r>
                      <a:r>
                        <a:rPr lang="en-US" sz="1800" b="1" dirty="0" err="1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Ke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Dari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PASAR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SUPPLAI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6864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P1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0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3399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P2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5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4719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P3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396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DEMAND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 320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320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5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8077200" cy="60198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cost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70 x 10 =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700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 x 22 =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220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40 x 20 =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800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90 x 8  =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720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50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12 =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600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90 x 10 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900 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3.640</a:t>
            </a:r>
          </a:p>
          <a:p>
            <a:pPr algn="just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38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382000" cy="6248400"/>
          </a:xfrm>
        </p:spPr>
        <p:txBody>
          <a:bodyPr>
            <a:normAutofit fontScale="77500" lnSpcReduction="20000"/>
          </a:bodyPr>
          <a:lstStyle/>
          <a:p>
            <a:pPr marL="633413" indent="-633413" algn="just"/>
            <a:r>
              <a:rPr lang="en-US" sz="4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	</a:t>
            </a:r>
            <a:r>
              <a:rPr lang="en-US" sz="4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4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V. A. M</a:t>
            </a:r>
          </a:p>
          <a:p>
            <a:pPr marL="633413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penyelesaiaan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31875" indent="-398463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	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selisih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terkecil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kolom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baris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31875" indent="-398463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b.	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Selisih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paling optimal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patokan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terkecil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031875" indent="-398463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c.	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terkecil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dialokasikan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semaksimal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mungkin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031875" indent="-398463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d.	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Apabila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selisih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terkecil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1430338" indent="-398463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	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Selisih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optimal yang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terkecil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apabila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terkecil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430338" indent="-398463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	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selisih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optimal yang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dibebankan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alokasi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maksimal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31875" indent="-398463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	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penutup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demand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supplai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terpenuhi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habis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3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305800" cy="6172200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76375" y="1838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87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686800" cy="6477000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106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75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458200" cy="6324600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820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02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458200" cy="6400800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820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7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534400" cy="6400800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106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0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458200" cy="6248400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4582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980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229600" cy="6172200"/>
          </a:xfrm>
        </p:spPr>
        <p:txBody>
          <a:bodyPr/>
          <a:lstStyle/>
          <a:p>
            <a:pPr marL="58738" algn="l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Penyelesaian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29232"/>
              </p:ext>
            </p:extLst>
          </p:nvPr>
        </p:nvGraphicFramePr>
        <p:xfrm>
          <a:off x="533400" y="990599"/>
          <a:ext cx="8153402" cy="5386291"/>
        </p:xfrm>
        <a:graphic>
          <a:graphicData uri="http://schemas.openxmlformats.org/drawingml/2006/table">
            <a:tbl>
              <a:tblPr firstRow="1" firstCol="1" bandRow="1"/>
              <a:tblGrid>
                <a:gridCol w="1308084"/>
                <a:gridCol w="398071"/>
                <a:gridCol w="661570"/>
                <a:gridCol w="358546"/>
                <a:gridCol w="661570"/>
                <a:gridCol w="438537"/>
                <a:gridCol w="661570"/>
                <a:gridCol w="647453"/>
                <a:gridCol w="647453"/>
                <a:gridCol w="359487"/>
                <a:gridCol w="876134"/>
                <a:gridCol w="1134927"/>
              </a:tblGrid>
              <a:tr h="374428">
                <a:tc row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                                </a:t>
                      </a:r>
                      <a:r>
                        <a:rPr lang="en-US" sz="1800" b="1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   </a:t>
                      </a: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           </a:t>
                      </a:r>
                      <a:r>
                        <a:rPr lang="en-US" sz="1800" b="1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  Dari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PASAR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SUPPLAI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Esemu</a:t>
                      </a: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2435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P1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90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6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134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P2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130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032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P3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130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6712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DEMAND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70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60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90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350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350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01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534400" cy="64008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cost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70  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10 =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700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  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10 =   100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40  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12 =   480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90  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8  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   720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  x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1.200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10   x 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  100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=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3.300</a:t>
            </a:r>
          </a:p>
          <a:p>
            <a:pPr algn="just"/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alokasi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ketiga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belum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katakan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alokasi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optimal.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perlu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lanjut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MODI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Modifled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Method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endParaRPr lang="en-US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Syarat-syarat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penyelesaian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 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berjumlah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7663"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Baris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7663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Kolom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7663" algn="just"/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3 + 4 – 1 = 6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memenuhi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syarat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diuji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algn="just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4648200"/>
            <a:ext cx="2057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n - 1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382000" cy="6248400"/>
          </a:xfrm>
        </p:spPr>
        <p:txBody>
          <a:bodyPr>
            <a:normAutofit fontScale="55000" lnSpcReduction="20000"/>
          </a:bodyPr>
          <a:lstStyle/>
          <a:p>
            <a:pPr marL="623888" indent="-508000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	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Segi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Batu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rumus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23888" indent="-508000"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23888" indent="-508000" algn="just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23888" indent="-508000"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23888" indent="-508000" algn="just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23888"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Baris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23888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 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Kolom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23888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Transportasi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pengiriman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23888"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23888" algn="just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mencapai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isi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terlebih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dahulu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baris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ataupun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kolom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623888" algn="just"/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Misal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K1 = 0</a:t>
            </a:r>
          </a:p>
          <a:p>
            <a:pPr marL="623888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P1A = R1 + K1 = CP1A</a:t>
            </a:r>
          </a:p>
          <a:p>
            <a:pPr marL="623888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R1 + 0 = 10</a:t>
            </a:r>
          </a:p>
          <a:p>
            <a:pPr marL="623888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R1 = 10</a:t>
            </a:r>
          </a:p>
          <a:p>
            <a:pPr marL="623888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P1C = R1 + K3 = CP1C</a:t>
            </a:r>
          </a:p>
          <a:p>
            <a:pPr marL="623888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10 + K3 = 10</a:t>
            </a:r>
          </a:p>
          <a:p>
            <a:pPr marL="623888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K3  = 0</a:t>
            </a:r>
          </a:p>
          <a:p>
            <a:pPr marL="623888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P2C = R2 + K3 = CP2C</a:t>
            </a:r>
          </a:p>
          <a:p>
            <a:pPr marL="623888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R2  + 0 = 12</a:t>
            </a:r>
          </a:p>
          <a:p>
            <a:pPr marL="623888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R2 = 12</a:t>
            </a:r>
          </a:p>
          <a:p>
            <a:pPr marL="623888" indent="-508000"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23888" indent="-508000" algn="just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838200"/>
            <a:ext cx="1752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 + K = C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3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2400"/>
            <a:ext cx="8001000" cy="6477000"/>
          </a:xfrm>
        </p:spPr>
        <p:txBody>
          <a:bodyPr>
            <a:normAutofit fontScale="32500" lnSpcReduction="20000"/>
          </a:bodyPr>
          <a:lstStyle/>
          <a:p>
            <a:pPr marL="290513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P2D = R2 + K4 = CP2D</a:t>
            </a:r>
          </a:p>
          <a:p>
            <a:pPr marL="290513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12 + K4 = 8</a:t>
            </a:r>
          </a:p>
          <a:p>
            <a:pPr marL="290513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K4 = - 4</a:t>
            </a:r>
          </a:p>
          <a:p>
            <a:pPr marL="290513"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0513"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P3B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R3 + K2 = CP3B</a:t>
            </a:r>
          </a:p>
          <a:p>
            <a:pPr marL="290513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10 + K2 = 12</a:t>
            </a:r>
          </a:p>
          <a:p>
            <a:pPr marL="290513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K2 = 2</a:t>
            </a:r>
          </a:p>
          <a:p>
            <a:pPr marL="290513" algn="just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0513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P3C = R3 + K3 =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CP3C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0513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R3 + 0 = 10  </a:t>
            </a:r>
          </a:p>
          <a:p>
            <a:pPr marL="290513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R3 = 10</a:t>
            </a:r>
          </a:p>
          <a:p>
            <a:pPr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290513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	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kosong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Segi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cair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rumus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290513"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0513" algn="just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0513"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0513"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P1B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R1 + K2 – CP1B</a:t>
            </a:r>
          </a:p>
          <a:p>
            <a:pPr marL="290513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10 + 2 – 22 = - 10</a:t>
            </a:r>
          </a:p>
          <a:p>
            <a:pPr marL="290513"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0513"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P1D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R1 + K4 – CP1D</a:t>
            </a:r>
          </a:p>
          <a:p>
            <a:pPr marL="290513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10 - 4 – 20 = - 14</a:t>
            </a:r>
          </a:p>
          <a:p>
            <a:pPr marL="290513"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0513"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P2A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R2 +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K1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CP2A</a:t>
            </a:r>
          </a:p>
          <a:p>
            <a:pPr marL="290513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12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+ 0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-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0513"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0513"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P2B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R2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K2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CP2B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0513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20 = -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0513"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0513"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P3A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R3 +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K1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CP3A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0513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10 –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-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0513"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0513"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P3D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R3 + K4 – CP3D</a:t>
            </a:r>
          </a:p>
          <a:p>
            <a:pPr marL="290513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10 – 4 – 15 = - 9 </a:t>
            </a:r>
          </a:p>
          <a:p>
            <a:pPr algn="just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2362200"/>
            <a:ext cx="1905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K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6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1000"/>
            <a:ext cx="7467600" cy="6019800"/>
          </a:xfrm>
        </p:spPr>
        <p:txBody>
          <a:bodyPr>
            <a:normAutofit fontScale="55000" lnSpcReduction="20000"/>
          </a:bodyPr>
          <a:lstStyle/>
          <a:p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58738">
              <a:tabLst>
                <a:tab pos="623888" algn="l"/>
              </a:tabLst>
            </a:pP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 startAt="4"/>
              <a:tabLst>
                <a:tab pos="623888" algn="l"/>
              </a:tabLst>
            </a:pP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langkah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ke-3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ketiga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22350" indent="-514350" algn="just">
              <a:buAutoNum type="alphaLcPeriod"/>
              <a:tabLst>
                <a:tab pos="623888" algn="l"/>
              </a:tabLst>
            </a:pP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Apabila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langkah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ke-3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kosong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alokasi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lakukan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dikatakan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optimal.</a:t>
            </a:r>
          </a:p>
          <a:p>
            <a:pPr marL="1022350" indent="-514350" algn="just">
              <a:buAutoNum type="alphaLcPeriod"/>
              <a:tabLst>
                <a:tab pos="623888" algn="l"/>
              </a:tabLst>
            </a:pP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22350" indent="-514350" algn="just">
              <a:buAutoNum type="alphaLcPeriod"/>
              <a:tabLst>
                <a:tab pos="623888" algn="l"/>
              </a:tabLst>
            </a:pP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Apabila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langkah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ke-3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kosong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belum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≤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alokasi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lakukan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dikatakan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belum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optimal.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lanjut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Stepping Stone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hingga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diperoleh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kosong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≤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</a:t>
            </a:r>
          </a:p>
          <a:p>
            <a:pPr marL="406400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35648"/>
              </p:ext>
            </p:extLst>
          </p:nvPr>
        </p:nvGraphicFramePr>
        <p:xfrm>
          <a:off x="1219199" y="838199"/>
          <a:ext cx="6858002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1793630"/>
                <a:gridCol w="1266093"/>
                <a:gridCol w="1266093"/>
                <a:gridCol w="1266093"/>
                <a:gridCol w="1266093"/>
              </a:tblGrid>
              <a:tr h="477917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  <a:endParaRPr lang="en-US" sz="3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US" sz="2400" b="1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US" sz="2400" b="1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2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K</a:t>
                      </a:r>
                      <a:r>
                        <a:rPr lang="en-US" sz="2400" b="1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2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US" sz="2400" b="1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2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0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2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2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2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-4</a:t>
                      </a:r>
                      <a:endParaRPr lang="en-US" sz="2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9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2400" b="1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10</a:t>
                      </a:r>
                      <a:endParaRPr lang="en-US" sz="2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-10</a:t>
                      </a:r>
                      <a:endParaRPr lang="en-US" sz="2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-14</a:t>
                      </a:r>
                      <a:endParaRPr lang="en-US" sz="2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9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2400" b="1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12</a:t>
                      </a:r>
                      <a:endParaRPr lang="en-US" sz="2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-3</a:t>
                      </a:r>
                      <a:endParaRPr lang="en-US" sz="2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-6</a:t>
                      </a:r>
                      <a:endParaRPr lang="en-US" sz="2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779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2400" b="1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= 10</a:t>
                      </a:r>
                      <a:endParaRPr lang="en-US" sz="2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-10</a:t>
                      </a:r>
                      <a:endParaRPr lang="en-US" sz="2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-9</a:t>
                      </a:r>
                      <a:endParaRPr lang="en-US" sz="24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60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458200" cy="62484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 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588061"/>
              </p:ext>
            </p:extLst>
          </p:nvPr>
        </p:nvGraphicFramePr>
        <p:xfrm>
          <a:off x="533402" y="990599"/>
          <a:ext cx="8229597" cy="5384800"/>
        </p:xfrm>
        <a:graphic>
          <a:graphicData uri="http://schemas.openxmlformats.org/drawingml/2006/table">
            <a:tbl>
              <a:tblPr firstRow="1" firstCol="1" bandRow="1"/>
              <a:tblGrid>
                <a:gridCol w="1904998"/>
                <a:gridCol w="253502"/>
                <a:gridCol w="889498"/>
                <a:gridCol w="214708"/>
                <a:gridCol w="928292"/>
                <a:gridCol w="262499"/>
                <a:gridCol w="956701"/>
                <a:gridCol w="475507"/>
                <a:gridCol w="667493"/>
                <a:gridCol w="1676399"/>
              </a:tblGrid>
              <a:tr h="355600">
                <a:tc row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              </a:t>
                      </a:r>
                      <a:r>
                        <a:rPr lang="en-US" sz="1800" b="1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Dari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PASAR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SUPPLAI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2285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P1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8961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P2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130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7852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P3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9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DEMAND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70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60</a:t>
                      </a:r>
                      <a:endParaRPr lang="en-US" sz="18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           </a:t>
                      </a: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320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350</a:t>
                      </a:r>
                      <a:endParaRPr lang="en-US" sz="18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54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305800" cy="6172200"/>
          </a:xfrm>
        </p:spPr>
        <p:txBody>
          <a:bodyPr/>
          <a:lstStyle/>
          <a:p>
            <a:pPr marL="176213" algn="just"/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Penyelesaian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332388"/>
              </p:ext>
            </p:extLst>
          </p:nvPr>
        </p:nvGraphicFramePr>
        <p:xfrm>
          <a:off x="533399" y="990600"/>
          <a:ext cx="8077197" cy="5596297"/>
        </p:xfrm>
        <a:graphic>
          <a:graphicData uri="http://schemas.openxmlformats.org/drawingml/2006/table">
            <a:tbl>
              <a:tblPr firstRow="1" firstCol="1" bandRow="1"/>
              <a:tblGrid>
                <a:gridCol w="1568314"/>
                <a:gridCol w="593299"/>
                <a:gridCol w="650074"/>
                <a:gridCol w="541114"/>
                <a:gridCol w="762000"/>
                <a:gridCol w="325863"/>
                <a:gridCol w="969537"/>
                <a:gridCol w="539229"/>
                <a:gridCol w="650074"/>
                <a:gridCol w="1477693"/>
              </a:tblGrid>
              <a:tr h="420649">
                <a:tc row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sz="1800" b="1" dirty="0" err="1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Ke</a:t>
                      </a: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Dari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PASAR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SUPPLAI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3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4589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P1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22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930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P2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0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7277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P3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8245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Psemu</a:t>
                      </a: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9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23021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DEMAND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 350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350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1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458200" cy="6019800"/>
          </a:xfrm>
        </p:spPr>
        <p:txBody>
          <a:bodyPr/>
          <a:lstStyle/>
          <a:p>
            <a:pPr algn="just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soal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66684"/>
              </p:ext>
            </p:extLst>
          </p:nvPr>
        </p:nvGraphicFramePr>
        <p:xfrm>
          <a:off x="533402" y="1219200"/>
          <a:ext cx="8153399" cy="5242561"/>
        </p:xfrm>
        <a:graphic>
          <a:graphicData uri="http://schemas.openxmlformats.org/drawingml/2006/table">
            <a:tbl>
              <a:tblPr firstRow="1" firstCol="1" bandRow="1"/>
              <a:tblGrid>
                <a:gridCol w="1711618"/>
                <a:gridCol w="426895"/>
                <a:gridCol w="709474"/>
                <a:gridCol w="581011"/>
                <a:gridCol w="762000"/>
                <a:gridCol w="533400"/>
                <a:gridCol w="609600"/>
                <a:gridCol w="497211"/>
                <a:gridCol w="721989"/>
                <a:gridCol w="1600201"/>
              </a:tblGrid>
              <a:tr h="345440">
                <a:tc row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Ke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Dari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PASAR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SUPPLAI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7934">
                <a:tc rowSpan="3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P1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22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1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2420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P2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9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0771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P3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5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3632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DEMAND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320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320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25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"/>
            <a:ext cx="8153400" cy="6096000"/>
          </a:xfrm>
        </p:spPr>
        <p:txBody>
          <a:bodyPr/>
          <a:lstStyle/>
          <a:p>
            <a:pPr algn="just"/>
            <a:r>
              <a:rPr lang="en-US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Penyelesaian</a:t>
            </a:r>
            <a:endParaRPr lang="en-US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North West Corner 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(NWC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5938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penyelesaian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3138" indent="-457200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	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dimulai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sudut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3138" indent="-457200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b.	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penutup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demand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supplai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terpenuhi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habis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 algn="just">
              <a:buAutoNum type="arabicPeriod"/>
            </a:pP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44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33400"/>
            <a:ext cx="7924800" cy="60198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230151"/>
              </p:ext>
            </p:extLst>
          </p:nvPr>
        </p:nvGraphicFramePr>
        <p:xfrm>
          <a:off x="762004" y="761999"/>
          <a:ext cx="7696196" cy="5669280"/>
        </p:xfrm>
        <a:graphic>
          <a:graphicData uri="http://schemas.openxmlformats.org/drawingml/2006/table">
            <a:tbl>
              <a:tblPr firstRow="1" firstCol="1" bandRow="1"/>
              <a:tblGrid>
                <a:gridCol w="1615640"/>
                <a:gridCol w="402957"/>
                <a:gridCol w="800799"/>
                <a:gridCol w="457200"/>
                <a:gridCol w="838200"/>
                <a:gridCol w="381000"/>
                <a:gridCol w="685800"/>
                <a:gridCol w="457200"/>
                <a:gridCol w="708579"/>
                <a:gridCol w="1348821"/>
              </a:tblGrid>
              <a:tr h="375920">
                <a:tc row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Ke</a:t>
                      </a: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Dari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PASAR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SUPPLAI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0987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P1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22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7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2045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P2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7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2016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P3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2776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DEMAND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</a:t>
                      </a: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 </a:t>
                      </a: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85800" y="685800"/>
            <a:ext cx="79248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305800" cy="6172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330459"/>
              </p:ext>
            </p:extLst>
          </p:nvPr>
        </p:nvGraphicFramePr>
        <p:xfrm>
          <a:off x="685800" y="533399"/>
          <a:ext cx="7772401" cy="5882640"/>
        </p:xfrm>
        <a:graphic>
          <a:graphicData uri="http://schemas.openxmlformats.org/drawingml/2006/table">
            <a:tbl>
              <a:tblPr firstRow="1" firstCol="1" bandRow="1"/>
              <a:tblGrid>
                <a:gridCol w="1524000"/>
                <a:gridCol w="514583"/>
                <a:gridCol w="676321"/>
                <a:gridCol w="366541"/>
                <a:gridCol w="804755"/>
                <a:gridCol w="319882"/>
                <a:gridCol w="823118"/>
                <a:gridCol w="529524"/>
                <a:gridCol w="676321"/>
                <a:gridCol w="1537356"/>
              </a:tblGrid>
              <a:tr h="391160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</a:t>
                      </a:r>
                      <a:r>
                        <a:rPr lang="en-US" sz="1800" b="1" dirty="0" err="1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Ke</a:t>
                      </a: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</a:t>
                      </a: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</a:t>
                      </a: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Dari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PASAR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SUPPLAI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2513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P1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22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09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6857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P2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6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7638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P3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8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348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DEMAND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320</a:t>
                      </a:r>
                      <a:r>
                        <a:rPr lang="en-US" sz="18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320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7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993</Words>
  <Application>Microsoft Office PowerPoint</Application>
  <PresentationFormat>On-screen Show (4:3)</PresentationFormat>
  <Paragraphs>1599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45</cp:revision>
  <dcterms:created xsi:type="dcterms:W3CDTF">2006-08-16T00:00:00Z</dcterms:created>
  <dcterms:modified xsi:type="dcterms:W3CDTF">2017-07-18T12:38:31Z</dcterms:modified>
</cp:coreProperties>
</file>