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924800" cy="99059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PENJADWALAN (SCHEDULLING)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001000" cy="5181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Penjadwalan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bertujuan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jadwal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dimulai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pekerjaan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berakhir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pekerjaan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 2 (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macam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Penjadwalan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>
              <a:tabLst>
                <a:tab pos="457200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	Order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Schedulling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algn="just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jadwal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menyelesaikan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pesanan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diterima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Order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Schedulling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dibagi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(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457200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	Gapped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Schedulling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algn="just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jadwal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pesanan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pemesanan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diterima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kapasitas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dimiliki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algn="just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914400" algn="just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33759"/>
              </p:ext>
            </p:extLst>
          </p:nvPr>
        </p:nvGraphicFramePr>
        <p:xfrm>
          <a:off x="1600198" y="5257800"/>
          <a:ext cx="5943601" cy="838200"/>
        </p:xfrm>
        <a:graphic>
          <a:graphicData uri="http://schemas.openxmlformats.org/drawingml/2006/table">
            <a:tbl>
              <a:tblPr firstRow="1" firstCol="1" bandRow="1"/>
              <a:tblGrid>
                <a:gridCol w="597776"/>
                <a:gridCol w="597776"/>
                <a:gridCol w="597776"/>
                <a:gridCol w="597776"/>
                <a:gridCol w="597776"/>
                <a:gridCol w="597776"/>
                <a:gridCol w="597776"/>
                <a:gridCol w="836886"/>
                <a:gridCol w="922283"/>
              </a:tblGrid>
              <a:tr h="4160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US" sz="1200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Impac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US" sz="120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Impac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US" sz="120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Impac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endParaRPr lang="en-US" sz="120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Impac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en-US" sz="120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1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en-US" sz="120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40</a:t>
                      </a:r>
                      <a:endParaRPr lang="en-US" sz="120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en-US" sz="120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en-US" sz="120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85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09600"/>
            <a:ext cx="8153400" cy="5943600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282676"/>
            <a:ext cx="9525000" cy="627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25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458200" cy="647700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berikutnya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0988" indent="-280988" algn="just">
              <a:tabLst>
                <a:tab pos="280988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dilalui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 0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s/d event 17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tujuh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0988" algn="just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Adapun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kegitan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dilalui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 0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s/d event 17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tujuh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93738" indent="-412750" algn="just">
              <a:buFont typeface="+mj-lt"/>
              <a:buAutoNum type="alphaLcParenR"/>
              <a:tabLst>
                <a:tab pos="633413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D, I, K, T, U</a:t>
            </a:r>
          </a:p>
          <a:p>
            <a:pPr marL="693738" indent="-412750" algn="just">
              <a:buFont typeface="+mj-lt"/>
              <a:buAutoNum type="alphaLcParenR"/>
              <a:tabLst>
                <a:tab pos="633413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E, G, J, T, U</a:t>
            </a:r>
          </a:p>
          <a:p>
            <a:pPr marL="693738" indent="-412750" algn="just">
              <a:buFont typeface="+mj-lt"/>
              <a:buAutoNum type="alphaLcParenR"/>
              <a:tabLst>
                <a:tab pos="633413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F, H, L, T, U</a:t>
            </a:r>
          </a:p>
          <a:p>
            <a:pPr marL="693738" indent="-412750" algn="just">
              <a:buFont typeface="+mj-lt"/>
              <a:buAutoNum type="alphaLcParenR"/>
              <a:tabLst>
                <a:tab pos="633413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F, I, K, T, U</a:t>
            </a:r>
          </a:p>
          <a:p>
            <a:pPr marL="693738" indent="-412750" algn="just">
              <a:buFont typeface="+mj-lt"/>
              <a:buAutoNum type="alphaLcParenR"/>
              <a:tabLst>
                <a:tab pos="633413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Q, S, U</a:t>
            </a:r>
          </a:p>
          <a:p>
            <a:pPr marL="693738" indent="-412750" algn="just">
              <a:buFont typeface="+mj-lt"/>
              <a:buAutoNum type="alphaLcParenR"/>
              <a:tabLst>
                <a:tab pos="633413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O, Q, S, U</a:t>
            </a:r>
          </a:p>
          <a:p>
            <a:pPr marL="693738" indent="-412750" algn="just">
              <a:buFont typeface="+mj-lt"/>
              <a:buAutoNum type="alphaLcParenR"/>
              <a:tabLst>
                <a:tab pos="633413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P, R, U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36538" indent="-236538" algn="just">
              <a:tabLst>
                <a:tab pos="236538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Menghitung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masing-masing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33413" indent="-396875" algn="just">
              <a:buFont typeface="+mj-lt"/>
              <a:buAutoNum type="alphaLcParenR"/>
              <a:tabLst>
                <a:tab pos="2522538" algn="l"/>
                <a:tab pos="2860675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+ 5 + 6 + 4 + 3 + 4 	=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27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33413" indent="-396875" algn="just">
              <a:buFont typeface="+mj-lt"/>
              <a:buAutoNum type="alphaLcParenR"/>
              <a:tabLst>
                <a:tab pos="2522538" algn="l"/>
                <a:tab pos="2860675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+ 6 +5 + 4 + 3 + 4 	=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26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33413" indent="-396875" algn="just">
              <a:buFont typeface="+mj-lt"/>
              <a:buAutoNum type="alphaLcParenR"/>
              <a:tabLst>
                <a:tab pos="2522538" algn="l"/>
                <a:tab pos="2860675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+ 6 + 4 + 4 	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	18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33413" indent="-396875" algn="just">
              <a:buFont typeface="+mj-lt"/>
              <a:buAutoNum type="alphaLcParenR"/>
              <a:tabLst>
                <a:tab pos="2522538" algn="l"/>
                <a:tab pos="2860675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+ 5 +6 + 4 + 3 + 4	=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30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33413" indent="-396875" algn="just">
              <a:buFont typeface="+mj-lt"/>
              <a:buAutoNum type="alphaLcParenR"/>
              <a:tabLst>
                <a:tab pos="2522538" algn="l"/>
                <a:tab pos="2860675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+ 5 +6 + 4 + 3 + 4	=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30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33413" indent="-396875" algn="just">
              <a:buFont typeface="+mj-lt"/>
              <a:buAutoNum type="alphaLcParenR"/>
              <a:tabLst>
                <a:tab pos="2522538" algn="l"/>
                <a:tab pos="2860675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+ 3 + 5 + 4	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	20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33413" indent="-396875" algn="just">
              <a:buFont typeface="+mj-lt"/>
              <a:buAutoNum type="alphaLcParenR"/>
              <a:tabLst>
                <a:tab pos="2522538" algn="l"/>
                <a:tab pos="2860675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+ 7 + 3 + 5 + 4 	=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24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33413" indent="-396875" algn="just">
              <a:buFont typeface="+mj-lt"/>
              <a:buAutoNum type="alphaLcParenR"/>
              <a:tabLst>
                <a:tab pos="2522538" algn="l"/>
                <a:tab pos="2860675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+ 7 + 4 + 4 	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	21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2522538" algn="l"/>
                <a:tab pos="2860675" algn="l"/>
              </a:tabLst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36538" indent="-236538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Kritis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paling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panjang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(Lama).</a:t>
            </a:r>
          </a:p>
          <a:p>
            <a:pPr marL="236538" algn="just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Adapun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kritis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4675" indent="-338138" algn="just">
              <a:buFont typeface="+mj-lt"/>
              <a:buAutoNum type="alphaLcParenR"/>
              <a:tabLst>
                <a:tab pos="574675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F, H, L, T, 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4675" indent="-338138" algn="just">
              <a:buFont typeface="+mj-lt"/>
              <a:buAutoNum type="alphaLcParenR"/>
              <a:tabLst>
                <a:tab pos="574675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F, I, K, T, 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30</a:t>
            </a:r>
          </a:p>
          <a:p>
            <a:pPr marL="236538" indent="-236538"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36538" indent="-236538"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garis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double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kritis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78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10600" cy="6324600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228600"/>
            <a:ext cx="9677400" cy="624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04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40000" lnSpcReduction="20000"/>
          </a:bodyPr>
          <a:lstStyle/>
          <a:p>
            <a:pPr marL="339725" indent="-339725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Menghitung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paling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paling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lambat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Earlist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 Time/EET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Lates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Event Time/LET)</a:t>
            </a:r>
          </a:p>
          <a:p>
            <a:pPr marL="339725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penyelesainnya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38188" indent="-398463" algn="just"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dibagi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38188" indent="-398463" algn="just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38188" indent="-398463"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bawah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dibagi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lagi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sebelah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kiri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EET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sebelah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kanan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LET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38188" indent="-398463" algn="just"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Menghitung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EET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darikiri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kanan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menambah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menjumlah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93738" algn="just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menuju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event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dipilih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lama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panjang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93738" indent="-354013" algn="just"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Menghitung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kanan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kiri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mengurang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93738" algn="just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menuju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event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dipilih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pendek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693738"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93738" indent="-354013" algn="just"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 Event I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terakhir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EET =LET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590800" y="1143000"/>
            <a:ext cx="1524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2"/>
            <a:endCxn id="4" idx="6"/>
          </p:cNvCxnSpPr>
          <p:nvPr/>
        </p:nvCxnSpPr>
        <p:spPr>
          <a:xfrm>
            <a:off x="2590800" y="1524000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743200" y="2819400"/>
            <a:ext cx="2286000" cy="1219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EET         LET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3441290"/>
            <a:ext cx="228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4"/>
          </p:cNvCxnSpPr>
          <p:nvPr/>
        </p:nvCxnSpPr>
        <p:spPr>
          <a:xfrm flipV="1">
            <a:off x="3886200" y="3429000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44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458200" cy="6324600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9473" name="Picture 25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8" t="30000" r="33119" b="20208"/>
          <a:stretch/>
        </p:blipFill>
        <p:spPr bwMode="auto">
          <a:xfrm>
            <a:off x="381000" y="304800"/>
            <a:ext cx="8366059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57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"/>
            <a:ext cx="8153400" cy="61722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Keuntungan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Kegunaan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Kritis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39725" indent="-339725" algn="just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diketahui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kritis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diketahui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boleh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terjadi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keterlambatan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penundaan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pekerjaan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AutoNum type="arabicPeriod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39725" indent="-339725"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diketahuinya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kritis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manajemen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pengawasan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teliti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seksama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pekerjaan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39725" indent="-339725"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Manajemen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mengalihkan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fasilitas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(non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kritis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membantu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kritis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39725" indent="-339725"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Pemakaian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fasilitas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dimiliki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optimal.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mengatasi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kritis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melaksanakan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Crash Program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mempersingkat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Crash Program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lembur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Menambah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tenaga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Menambah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biaya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Menambah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fasilitas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Dll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8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09229"/>
              </p:ext>
            </p:extLst>
          </p:nvPr>
        </p:nvGraphicFramePr>
        <p:xfrm>
          <a:off x="533400" y="533402"/>
          <a:ext cx="8077201" cy="5638797"/>
        </p:xfrm>
        <a:graphic>
          <a:graphicData uri="http://schemas.openxmlformats.org/drawingml/2006/table">
            <a:tbl>
              <a:tblPr firstRow="1" firstCol="1" bandRow="1"/>
              <a:tblGrid>
                <a:gridCol w="1295400"/>
                <a:gridCol w="1003370"/>
                <a:gridCol w="1190313"/>
                <a:gridCol w="1383014"/>
                <a:gridCol w="1383014"/>
                <a:gridCol w="1822090"/>
              </a:tblGrid>
              <a:tr h="62653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Aktivitas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Normal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Crash Program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Perubahan Biaya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5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Waktu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Biaya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Waktu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Biaya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6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400.000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625.000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225.000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250.000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325.000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75.000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300.000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375.000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75.000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200.000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275.000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75.000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150.000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-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 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 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200.000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275.000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75.000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1.500.000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1.875.000</a:t>
                      </a:r>
                      <a:endParaRPr lang="en-US" sz="20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375.000</a:t>
                      </a:r>
                      <a:endParaRPr lang="en-US" sz="20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8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7200"/>
            <a:ext cx="8153400" cy="6096000"/>
          </a:xfrm>
        </p:spPr>
        <p:txBody>
          <a:bodyPr/>
          <a:lstStyle/>
          <a:p>
            <a:pPr algn="just">
              <a:tabLst>
                <a:tab pos="515938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b.	Overlapped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Scedulling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5938" algn="just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jadwal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pemesana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bekerja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menunggu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lain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5938" algn="just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15938"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38100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4648200"/>
            <a:ext cx="990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2732" y="5562600"/>
            <a:ext cx="942668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2357284" y="4068097"/>
            <a:ext cx="4725014" cy="304800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5072830" y="5471651"/>
            <a:ext cx="2166170" cy="398206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>
            <a:off x="3886200" y="4953000"/>
            <a:ext cx="31960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082298" y="3854246"/>
            <a:ext cx="1452102" cy="2013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1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534400" cy="6019800"/>
          </a:xfrm>
        </p:spPr>
        <p:txBody>
          <a:bodyPr>
            <a:normAutofit/>
          </a:bodyPr>
          <a:lstStyle/>
          <a:p>
            <a:pPr algn="just">
              <a:tabLst>
                <a:tab pos="515938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	Machine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Scehedulling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5938" algn="just"/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jadwal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mesin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mesin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menerima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beban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pekerjaan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yaang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5938" algn="just"/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penjadwalan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(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5938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Forward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Schedulling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algn="just"/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jadwal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kapan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dimulainya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pekerjaan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ditentukan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kapan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selesainya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pekerjaan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Pekerjaan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Menyelesaikan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Paper</a:t>
            </a:r>
          </a:p>
          <a:p>
            <a:pPr marL="914400" indent="-796925" algn="just">
              <a:tabLst>
                <a:tab pos="6916738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Tgl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                                                                         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Tgl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20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Penyelesaian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15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hari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>
            <a:off x="2305665" y="5181600"/>
            <a:ext cx="5181600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9865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"/>
            <a:ext cx="8229600" cy="6172200"/>
          </a:xfrm>
        </p:spPr>
        <p:txBody>
          <a:bodyPr>
            <a:normAutofit/>
          </a:bodyPr>
          <a:lstStyle/>
          <a:p>
            <a:pPr lvl="0"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b. Backward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Schedulling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algn="just"/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jadwal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kapan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selesainya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pekerjaan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ditentukan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kapan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pekerjaan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dikerjakan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Pekerjaan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Menyelesaikan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Paper</a:t>
            </a:r>
          </a:p>
          <a:p>
            <a:pPr marL="398463" algn="just"/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Tgl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Tgl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25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Penyelesaian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15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hari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46555" y="3048000"/>
            <a:ext cx="47244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9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"/>
            <a:ext cx="8153400" cy="6096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mempermudah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didalam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mengontrol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jadwal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 Bar Chart</a:t>
            </a:r>
          </a:p>
          <a:p>
            <a:pPr algn="just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619999" cy="4798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48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229600" cy="6400800"/>
          </a:xfrm>
        </p:spPr>
        <p:txBody>
          <a:bodyPr>
            <a:noAutofit/>
          </a:bodyPr>
          <a:lstStyle/>
          <a:p>
            <a:pPr algn="just">
              <a:tabLst>
                <a:tab pos="280988" algn="l"/>
              </a:tabLst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	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(Net Work Planning)</a:t>
            </a:r>
          </a:p>
          <a:p>
            <a:pPr marL="236538" algn="just"/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manajemen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mengontrol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menyusun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jadwal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36538" algn="just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unsur-unsur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dalamnya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36538" algn="just">
              <a:tabLst>
                <a:tab pos="515938" algn="l"/>
              </a:tabLst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	Even /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Kejadian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Peristiwa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Lambang</a:t>
            </a: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dst</a:t>
            </a: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36538" indent="-236538" algn="just">
              <a:tabLst>
                <a:tab pos="515938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b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	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Sesungguhnya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Lambang</a:t>
            </a: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31875" algn="just">
              <a:tabLst>
                <a:tab pos="4454525" algn="l"/>
              </a:tabLst>
            </a:pP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31875" algn="just">
              <a:tabLst>
                <a:tab pos="4454525" algn="l"/>
              </a:tabLst>
            </a:pP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A) 	        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B)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31875" algn="just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dst</a:t>
            </a: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93738" algn="just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5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hr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                                     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hr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31875" algn="just"/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5938" algn="just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Panjang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pendeknya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panah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bukan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berarti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menunjukkan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panjang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pendeknya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36538" algn="just">
              <a:tabLst>
                <a:tab pos="515938" algn="l"/>
              </a:tabLst>
            </a:pP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36538" algn="just">
              <a:tabLst>
                <a:tab pos="515938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	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Semu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Lambang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31875" algn="just">
              <a:tabLst>
                <a:tab pos="445452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K) 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)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31875" algn="just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dst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31875" algn="just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hr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                  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hr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31875" algn="just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747684" y="1582993"/>
            <a:ext cx="1676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24400" y="1564558"/>
            <a:ext cx="1676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914400" y="3276600"/>
            <a:ext cx="2947035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4445410" y="3276600"/>
            <a:ext cx="2971800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1211639" y="5334000"/>
            <a:ext cx="2947035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4724400" y="5334000"/>
            <a:ext cx="2947035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5447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04800"/>
            <a:ext cx="8153400" cy="6324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Ketentuan-ketentuan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ditaati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98463" lvl="0" indent="-398463" algn="just" defTabSz="398463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	2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berasal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(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event yang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boleh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menuju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(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event yang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39725" algn="just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39725" indent="-339725" algn="just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39725" indent="-339725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terjadi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(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kativitas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berasal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(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event yang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menuju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(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event yang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semu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0988" indent="-280988" algn="just">
              <a:tabLst>
                <a:tab pos="280988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semu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memang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diperlukan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memecahkan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masalah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diperlukan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diperkenankan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semu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19200" y="12192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0" y="12192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1447800"/>
            <a:ext cx="40140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1828800"/>
            <a:ext cx="3962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52313" y="3194413"/>
            <a:ext cx="914400" cy="8754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41453" y="4495800"/>
            <a:ext cx="914400" cy="8048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96181" y="3309828"/>
            <a:ext cx="914400" cy="8811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10581" y="3632162"/>
            <a:ext cx="41417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33599" y="4069912"/>
            <a:ext cx="1790647" cy="9331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890266" y="3887195"/>
            <a:ext cx="1613666" cy="1045436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3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153400" cy="6400800"/>
          </a:xfrm>
        </p:spPr>
        <p:txBody>
          <a:bodyPr/>
          <a:lstStyle/>
          <a:p>
            <a:pPr algn="just"/>
            <a:r>
              <a:rPr lang="en-US" sz="2400" dirty="0" err="1" smtClean="0">
                <a:solidFill>
                  <a:schemeClr val="tx1"/>
                </a:solidFill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soal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25326"/>
              </p:ext>
            </p:extLst>
          </p:nvPr>
        </p:nvGraphicFramePr>
        <p:xfrm>
          <a:off x="990600" y="838205"/>
          <a:ext cx="7162801" cy="5715004"/>
        </p:xfrm>
        <a:graphic>
          <a:graphicData uri="http://schemas.openxmlformats.org/drawingml/2006/table">
            <a:tbl>
              <a:tblPr firstRow="1" firstCol="1" bandRow="1"/>
              <a:tblGrid>
                <a:gridCol w="2162238"/>
                <a:gridCol w="2678158"/>
                <a:gridCol w="2322405"/>
              </a:tblGrid>
              <a:tr h="4641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Aktivitas</a:t>
                      </a:r>
                      <a:endParaRPr lang="en-US" sz="16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Kegiatan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Yang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Mendahului</a:t>
                      </a:r>
                      <a:endParaRPr lang="en-US" sz="16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Waktu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Kegiatan</a:t>
                      </a:r>
                      <a:endParaRPr lang="en-US" sz="16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US" sz="1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-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-</a:t>
                      </a:r>
                      <a:endParaRPr lang="en-US" sz="1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US" sz="1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-</a:t>
                      </a:r>
                      <a:endParaRPr lang="en-US" sz="1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US" sz="1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US" sz="1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en-US" sz="1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US" sz="1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D,F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-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-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C,O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E,P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J,K,L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endParaRPr lang="en-US" sz="1400" b="1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R,S,T</a:t>
                      </a:r>
                      <a:endParaRPr lang="en-US" sz="1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400" b="1" dirty="0">
                        <a:effectLst/>
                        <a:latin typeface="Impact"/>
                        <a:ea typeface="Times New Roman"/>
                        <a:cs typeface="Times New Roman"/>
                      </a:endParaRPr>
                    </a:p>
                  </a:txBody>
                  <a:tcPr marL="64168" marR="641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9087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50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382000" cy="6324600"/>
          </a:xfrm>
        </p:spPr>
        <p:txBody>
          <a:bodyPr/>
          <a:lstStyle/>
          <a:p>
            <a:pPr algn="just"/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8600"/>
            <a:ext cx="96774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8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285</Words>
  <Application>Microsoft Office PowerPoint</Application>
  <PresentationFormat>On-screen Show (4:3)</PresentationFormat>
  <Paragraphs>285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PENJADWALAN (SCHEDULLING)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PENJADWALAN (SCHEDULLING)</dc:title>
  <dc:creator>lenovo</dc:creator>
  <cp:lastModifiedBy>lenovo</cp:lastModifiedBy>
  <cp:revision>31</cp:revision>
  <dcterms:created xsi:type="dcterms:W3CDTF">2006-08-16T00:00:00Z</dcterms:created>
  <dcterms:modified xsi:type="dcterms:W3CDTF">2017-11-03T08:37:49Z</dcterms:modified>
</cp:coreProperties>
</file>