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80" r:id="rId3"/>
    <p:sldId id="257" r:id="rId4"/>
    <p:sldId id="258" r:id="rId5"/>
    <p:sldId id="259" r:id="rId6"/>
    <p:sldId id="260" r:id="rId7"/>
    <p:sldId id="261" r:id="rId8"/>
    <p:sldId id="263" r:id="rId9"/>
    <p:sldId id="281" r:id="rId10"/>
    <p:sldId id="262" r:id="rId11"/>
    <p:sldId id="264" r:id="rId12"/>
    <p:sldId id="265" r:id="rId13"/>
    <p:sldId id="266" r:id="rId14"/>
    <p:sldId id="267" r:id="rId15"/>
    <p:sldId id="268" r:id="rId16"/>
    <p:sldId id="282" r:id="rId17"/>
    <p:sldId id="283" r:id="rId18"/>
    <p:sldId id="269" r:id="rId19"/>
    <p:sldId id="270" r:id="rId20"/>
    <p:sldId id="272" r:id="rId21"/>
    <p:sldId id="273" r:id="rId22"/>
    <p:sldId id="284" r:id="rId23"/>
    <p:sldId id="274" r:id="rId24"/>
    <p:sldId id="285" r:id="rId25"/>
    <p:sldId id="275" r:id="rId26"/>
    <p:sldId id="276" r:id="rId27"/>
    <p:sldId id="277" r:id="rId28"/>
    <p:sldId id="278" r:id="rId29"/>
    <p:sldId id="286" r:id="rId30"/>
    <p:sldId id="279" r:id="rId3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70" d="100"/>
          <a:sy n="70" d="100"/>
        </p:scale>
        <p:origin x="133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0F9298-279E-43B6-82CC-07943C36053D}" type="datetimeFigureOut">
              <a:rPr lang="es-MX" smtClean="0"/>
              <a:t>20/08/2019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BEE74-BA01-4BF7-B605-C7EB0386C34D}" type="slidenum">
              <a:rPr lang="es-MX" smtClean="0"/>
              <a:t>‹Nº›</a:t>
            </a:fld>
            <a:endParaRPr lang="es-MX"/>
          </a:p>
        </p:txBody>
      </p:sp>
    </p:spTree>
    <p:extLst>
      <p:ext uri="{BB962C8B-B14F-4D97-AF65-F5344CB8AC3E}">
        <p14:creationId xmlns:p14="http://schemas.microsoft.com/office/powerpoint/2010/main" val="1957166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E31BEE74-BA01-4BF7-B605-C7EB0386C34D}" type="slidenum">
              <a:rPr lang="es-MX" smtClean="0"/>
              <a:t>24</a:t>
            </a:fld>
            <a:endParaRPr lang="es-MX"/>
          </a:p>
        </p:txBody>
      </p:sp>
    </p:spTree>
    <p:extLst>
      <p:ext uri="{BB962C8B-B14F-4D97-AF65-F5344CB8AC3E}">
        <p14:creationId xmlns:p14="http://schemas.microsoft.com/office/powerpoint/2010/main" val="117998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52DF2AC-C945-40CF-872B-C68FA220DFFE}" type="datetimeFigureOut">
              <a:rPr lang="es-MX" smtClean="0"/>
              <a:t>20/08/2019</a:t>
            </a:fld>
            <a:endParaRPr lang="es-MX"/>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MX"/>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2546B8C-6B6E-41B9-AC19-897B4FF1412A}" type="slidenum">
              <a:rPr lang="es-MX" smtClean="0"/>
              <a:t>‹Nº›</a:t>
            </a:fld>
            <a:endParaRPr lang="es-MX"/>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52DF2AC-C945-40CF-872B-C68FA220DFFE}" type="datetimeFigureOut">
              <a:rPr lang="es-MX" smtClean="0"/>
              <a:t>20/08/2019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546B8C-6B6E-41B9-AC19-897B4FF1412A}"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52DF2AC-C945-40CF-872B-C68FA220DFFE}" type="datetimeFigureOut">
              <a:rPr lang="es-MX" smtClean="0"/>
              <a:t>20/08/2019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546B8C-6B6E-41B9-AC19-897B4FF1412A}"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2DF2AC-C945-40CF-872B-C68FA220DFFE}" type="datetimeFigureOut">
              <a:rPr lang="es-MX" smtClean="0"/>
              <a:t>20/08/2019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546B8C-6B6E-41B9-AC19-897B4FF1412A}"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52DF2AC-C945-40CF-872B-C68FA220DFFE}" type="datetimeFigureOut">
              <a:rPr lang="es-MX" smtClean="0"/>
              <a:t>20/08/2019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546B8C-6B6E-41B9-AC19-897B4FF1412A}"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A52DF2AC-C945-40CF-872B-C68FA220DFFE}" type="datetimeFigureOut">
              <a:rPr lang="es-MX" smtClean="0"/>
              <a:t>20/08/2019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546B8C-6B6E-41B9-AC19-897B4FF1412A}" type="slidenum">
              <a:rPr lang="es-MX" smtClean="0"/>
              <a:t>‹Nº›</a:t>
            </a:fld>
            <a:endParaRPr lang="es-MX"/>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52DF2AC-C945-40CF-872B-C68FA220DFFE}" type="datetimeFigureOut">
              <a:rPr lang="es-MX" smtClean="0"/>
              <a:t>20/08/2019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2546B8C-6B6E-41B9-AC19-897B4FF1412A}"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52DF2AC-C945-40CF-872B-C68FA220DFFE}" type="datetimeFigureOut">
              <a:rPr lang="es-MX" smtClean="0"/>
              <a:t>20/08/2019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2546B8C-6B6E-41B9-AC19-897B4FF1412A}"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DF2AC-C945-40CF-872B-C68FA220DFFE}" type="datetimeFigureOut">
              <a:rPr lang="es-MX" smtClean="0"/>
              <a:t>20/08/2019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2546B8C-6B6E-41B9-AC19-897B4FF1412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52DF2AC-C945-40CF-872B-C68FA220DFFE}" type="datetimeFigureOut">
              <a:rPr lang="es-MX" smtClean="0"/>
              <a:t>20/08/2019</a:t>
            </a:fld>
            <a:endParaRPr lang="es-MX"/>
          </a:p>
        </p:txBody>
      </p:sp>
      <p:sp>
        <p:nvSpPr>
          <p:cNvPr id="7" name="Slide Number Placeholder 6"/>
          <p:cNvSpPr>
            <a:spLocks noGrp="1"/>
          </p:cNvSpPr>
          <p:nvPr>
            <p:ph type="sldNum" sz="quarter" idx="12"/>
          </p:nvPr>
        </p:nvSpPr>
        <p:spPr/>
        <p:txBody>
          <a:bodyPr/>
          <a:lstStyle/>
          <a:p>
            <a:fld id="{62546B8C-6B6E-41B9-AC19-897B4FF1412A}" type="slidenum">
              <a:rPr lang="es-MX" smtClean="0"/>
              <a:t>‹Nº›</a:t>
            </a:fld>
            <a:endParaRPr lang="es-MX"/>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MX"/>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52DF2AC-C945-40CF-872B-C68FA220DFFE}" type="datetimeFigureOut">
              <a:rPr lang="es-MX" smtClean="0"/>
              <a:t>20/08/2019</a:t>
            </a:fld>
            <a:endParaRPr lang="es-MX"/>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MX"/>
          </a:p>
        </p:txBody>
      </p:sp>
      <p:sp>
        <p:nvSpPr>
          <p:cNvPr id="7" name="Slide Number Placeholder 6"/>
          <p:cNvSpPr>
            <a:spLocks noGrp="1"/>
          </p:cNvSpPr>
          <p:nvPr>
            <p:ph type="sldNum" sz="quarter" idx="12"/>
          </p:nvPr>
        </p:nvSpPr>
        <p:spPr/>
        <p:txBody>
          <a:bodyPr/>
          <a:lstStyle/>
          <a:p>
            <a:fld id="{62546B8C-6B6E-41B9-AC19-897B4FF1412A}"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52DF2AC-C945-40CF-872B-C68FA220DFFE}" type="datetimeFigureOut">
              <a:rPr lang="es-MX" smtClean="0"/>
              <a:t>20/08/2019</a:t>
            </a:fld>
            <a:endParaRPr lang="es-MX"/>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MX"/>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2546B8C-6B6E-41B9-AC19-897B4FF1412A}"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MX" dirty="0" smtClean="0"/>
              <a:t>LA INFORMACION CONTABLE</a:t>
            </a:r>
            <a:br>
              <a:rPr lang="es-MX" dirty="0" smtClean="0"/>
            </a:br>
            <a:endParaRPr lang="es-MX" dirty="0"/>
          </a:p>
        </p:txBody>
      </p:sp>
      <p:sp>
        <p:nvSpPr>
          <p:cNvPr id="3" name="2 Subtítulo"/>
          <p:cNvSpPr>
            <a:spLocks noGrp="1"/>
          </p:cNvSpPr>
          <p:nvPr>
            <p:ph type="subTitle" idx="1"/>
          </p:nvPr>
        </p:nvSpPr>
        <p:spPr/>
        <p:txBody>
          <a:bodyPr/>
          <a:lstStyle/>
          <a:p>
            <a:r>
              <a:rPr lang="es-MX" dirty="0" smtClean="0"/>
              <a:t>Contabilidad y Empresas</a:t>
            </a:r>
            <a:endParaRPr lang="es-MX" dirty="0"/>
          </a:p>
        </p:txBody>
      </p:sp>
    </p:spTree>
    <p:extLst>
      <p:ext uri="{BB962C8B-B14F-4D97-AF65-F5344CB8AC3E}">
        <p14:creationId xmlns:p14="http://schemas.microsoft.com/office/powerpoint/2010/main" val="83864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sz="3600" dirty="0" smtClean="0"/>
              <a:t>CONTABILIDAD DE COSTOS O CONTABILIDAD INTERNA</a:t>
            </a:r>
            <a:br>
              <a:rPr lang="es-MX" sz="3600" dirty="0" smtClean="0"/>
            </a:br>
            <a:endParaRPr lang="es-MX" sz="3600" dirty="0"/>
          </a:p>
        </p:txBody>
      </p:sp>
      <p:sp>
        <p:nvSpPr>
          <p:cNvPr id="3" name="2 Marcador de contenido"/>
          <p:cNvSpPr>
            <a:spLocks noGrp="1"/>
          </p:cNvSpPr>
          <p:nvPr>
            <p:ph idx="1"/>
          </p:nvPr>
        </p:nvSpPr>
        <p:spPr/>
        <p:txBody>
          <a:bodyPr>
            <a:normAutofit/>
          </a:bodyPr>
          <a:lstStyle/>
          <a:p>
            <a:r>
              <a:rPr lang="es-MX" dirty="0" smtClean="0"/>
              <a:t>La contabilidad de costos estudia las relaciones costos – beneficios – volumen de producción, el grado de eficiencia y productividad, y permite la planificación y el control de la producción, la toma de decisiones sobre precios, los presupuestos y la política del capital.</a:t>
            </a:r>
            <a:endParaRPr lang="es-MX" dirty="0"/>
          </a:p>
        </p:txBody>
      </p:sp>
    </p:spTree>
    <p:extLst>
      <p:ext uri="{BB962C8B-B14F-4D97-AF65-F5344CB8AC3E}">
        <p14:creationId xmlns:p14="http://schemas.microsoft.com/office/powerpoint/2010/main" val="862054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ESTRUCTURA DEL SISTEMA CONTABLE. </a:t>
            </a:r>
            <a:endParaRPr lang="es-MX" dirty="0"/>
          </a:p>
        </p:txBody>
      </p:sp>
      <p:sp>
        <p:nvSpPr>
          <p:cNvPr id="3" name="2 Marcador de contenido"/>
          <p:cNvSpPr>
            <a:spLocks noGrp="1"/>
          </p:cNvSpPr>
          <p:nvPr>
            <p:ph idx="1"/>
          </p:nvPr>
        </p:nvSpPr>
        <p:spPr/>
        <p:txBody>
          <a:bodyPr>
            <a:normAutofit fontScale="92500" lnSpcReduction="10000"/>
          </a:bodyPr>
          <a:lstStyle/>
          <a:p>
            <a:r>
              <a:rPr lang="es-MX" dirty="0" smtClean="0"/>
              <a:t>El sistema de información contable sigue un modelo básico y un sistema de información bien diseñado como son:</a:t>
            </a:r>
          </a:p>
          <a:p>
            <a:r>
              <a:rPr lang="es-MX" dirty="0" smtClean="0"/>
              <a:t>1.)REGISTRO DE LA ACTIVIDAD FINANCIERA </a:t>
            </a:r>
          </a:p>
          <a:p>
            <a:r>
              <a:rPr lang="es-MX" dirty="0" smtClean="0"/>
              <a:t>2.) CLASIFICACION DE LA INFORMACION </a:t>
            </a:r>
          </a:p>
          <a:p>
            <a:r>
              <a:rPr lang="es-MX" dirty="0" smtClean="0"/>
              <a:t>3.)RESUMEN DE LA INFORMACION</a:t>
            </a:r>
          </a:p>
          <a:p>
            <a:r>
              <a:rPr lang="es-MX" dirty="0" smtClean="0"/>
              <a:t>Los cuales constituyen los medios que se utilizan para crear la información contable útil, comprensible, pertinente y confiable. </a:t>
            </a:r>
          </a:p>
          <a:p>
            <a:r>
              <a:rPr lang="es-ES" dirty="0" smtClean="0"/>
              <a:t>Para toma de decisiones</a:t>
            </a:r>
            <a:endParaRPr lang="es-MX" dirty="0"/>
          </a:p>
        </p:txBody>
      </p:sp>
    </p:spTree>
    <p:extLst>
      <p:ext uri="{BB962C8B-B14F-4D97-AF65-F5344CB8AC3E}">
        <p14:creationId xmlns:p14="http://schemas.microsoft.com/office/powerpoint/2010/main" val="1264748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ELEMENTOS DEL SISTEMA DE INFORMACION CONTABLE. </a:t>
            </a:r>
            <a:endParaRPr lang="es-MX" dirty="0"/>
          </a:p>
        </p:txBody>
      </p:sp>
      <p:sp>
        <p:nvSpPr>
          <p:cNvPr id="3" name="2 Marcador de contenido"/>
          <p:cNvSpPr>
            <a:spLocks noGrp="1"/>
          </p:cNvSpPr>
          <p:nvPr>
            <p:ph idx="1"/>
          </p:nvPr>
        </p:nvSpPr>
        <p:spPr/>
        <p:txBody>
          <a:bodyPr>
            <a:normAutofit lnSpcReduction="10000"/>
          </a:bodyPr>
          <a:lstStyle/>
          <a:p>
            <a:r>
              <a:rPr lang="es-MX" dirty="0" smtClean="0"/>
              <a:t>El sistema de información contable se compone de los siguientes elementos: </a:t>
            </a:r>
          </a:p>
          <a:p>
            <a:r>
              <a:rPr lang="es-MX" dirty="0" smtClean="0"/>
              <a:t> - Equipos informáticos: Abarca el hardware donde se instala y soporta el sistema de contabilidad. </a:t>
            </a:r>
          </a:p>
          <a:p>
            <a:r>
              <a:rPr lang="es-MX" dirty="0" smtClean="0"/>
              <a:t> - Los Recursos Humanos: Son el principal elemento, pues son los encargados de operar el sistema así como analizar las operaciones contables.</a:t>
            </a:r>
            <a:endParaRPr lang="es-MX" dirty="0"/>
          </a:p>
        </p:txBody>
      </p:sp>
    </p:spTree>
    <p:extLst>
      <p:ext uri="{BB962C8B-B14F-4D97-AF65-F5344CB8AC3E}">
        <p14:creationId xmlns:p14="http://schemas.microsoft.com/office/powerpoint/2010/main" val="29065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MX" dirty="0" smtClean="0"/>
              <a:t>ELEMENTOS DEL SISTEMA: </a:t>
            </a:r>
            <a:endParaRPr lang="es-MX" dirty="0"/>
          </a:p>
        </p:txBody>
      </p:sp>
      <p:sp>
        <p:nvSpPr>
          <p:cNvPr id="3" name="2 Marcador de contenido"/>
          <p:cNvSpPr>
            <a:spLocks noGrp="1"/>
          </p:cNvSpPr>
          <p:nvPr>
            <p:ph idx="1"/>
          </p:nvPr>
        </p:nvSpPr>
        <p:spPr>
          <a:xfrm>
            <a:off x="457200" y="1484784"/>
            <a:ext cx="8229600" cy="4641379"/>
          </a:xfrm>
        </p:spPr>
        <p:txBody>
          <a:bodyPr>
            <a:noAutofit/>
          </a:bodyPr>
          <a:lstStyle/>
          <a:p>
            <a:r>
              <a:rPr lang="es-MX" dirty="0" smtClean="0"/>
              <a:t> Los elementos de entrada. </a:t>
            </a:r>
          </a:p>
          <a:p>
            <a:r>
              <a:rPr lang="es-MX" dirty="0" smtClean="0"/>
              <a:t> Los elementos de conversión.</a:t>
            </a:r>
          </a:p>
          <a:p>
            <a:r>
              <a:rPr lang="es-MX" dirty="0" smtClean="0"/>
              <a:t>  Elementos de salida </a:t>
            </a:r>
          </a:p>
          <a:p>
            <a:r>
              <a:rPr lang="es-MX" dirty="0" smtClean="0"/>
              <a:t> El medio</a:t>
            </a:r>
          </a:p>
          <a:p>
            <a:r>
              <a:rPr lang="es-MX" dirty="0" smtClean="0"/>
              <a:t>  La visión </a:t>
            </a:r>
          </a:p>
          <a:p>
            <a:r>
              <a:rPr lang="es-MX" dirty="0" smtClean="0"/>
              <a:t> La misión </a:t>
            </a:r>
          </a:p>
          <a:p>
            <a:r>
              <a:rPr lang="es-MX" dirty="0" smtClean="0"/>
              <a:t> Los objetivos: internos y externos</a:t>
            </a:r>
          </a:p>
          <a:p>
            <a:r>
              <a:rPr lang="es-MX" dirty="0" smtClean="0"/>
              <a:t>  Los  recursos de la empresa y sus movimientos</a:t>
            </a:r>
            <a:endParaRPr lang="es-MX" dirty="0"/>
          </a:p>
        </p:txBody>
      </p:sp>
    </p:spTree>
    <p:extLst>
      <p:ext uri="{BB962C8B-B14F-4D97-AF65-F5344CB8AC3E}">
        <p14:creationId xmlns:p14="http://schemas.microsoft.com/office/powerpoint/2010/main" val="2131626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MX" dirty="0" smtClean="0"/>
              <a:t>ELEMENTOS DEL SISTEMA: </a:t>
            </a:r>
            <a:endParaRPr lang="es-MX" dirty="0"/>
          </a:p>
        </p:txBody>
      </p:sp>
      <p:sp>
        <p:nvSpPr>
          <p:cNvPr id="3" name="2 Marcador de contenido"/>
          <p:cNvSpPr>
            <a:spLocks noGrp="1"/>
          </p:cNvSpPr>
          <p:nvPr>
            <p:ph idx="1"/>
          </p:nvPr>
        </p:nvSpPr>
        <p:spPr>
          <a:xfrm>
            <a:off x="457200" y="908720"/>
            <a:ext cx="8229600" cy="5217443"/>
          </a:xfrm>
        </p:spPr>
        <p:txBody>
          <a:bodyPr>
            <a:noAutofit/>
          </a:bodyPr>
          <a:lstStyle/>
          <a:p>
            <a:r>
              <a:rPr lang="es-MX" sz="1800" dirty="0" smtClean="0"/>
              <a:t> </a:t>
            </a:r>
          </a:p>
          <a:p>
            <a:r>
              <a:rPr lang="es-MX" sz="2800" dirty="0" smtClean="0"/>
              <a:t>  La sinergia </a:t>
            </a:r>
          </a:p>
          <a:p>
            <a:r>
              <a:rPr lang="es-MX" sz="2800" dirty="0" smtClean="0"/>
              <a:t> La entropía </a:t>
            </a:r>
          </a:p>
          <a:p>
            <a:r>
              <a:rPr lang="es-MX" sz="2800" dirty="0" smtClean="0"/>
              <a:t> La geneantropía </a:t>
            </a:r>
          </a:p>
          <a:p>
            <a:r>
              <a:rPr lang="es-MX" sz="2800" dirty="0" smtClean="0"/>
              <a:t> La retroalimentación (</a:t>
            </a:r>
            <a:r>
              <a:rPr lang="es-MX" sz="2800" dirty="0" err="1" smtClean="0"/>
              <a:t>feed</a:t>
            </a:r>
            <a:r>
              <a:rPr lang="es-MX" sz="2800" dirty="0" smtClean="0"/>
              <a:t> back) </a:t>
            </a:r>
          </a:p>
          <a:p>
            <a:r>
              <a:rPr lang="es-MX" sz="2800" dirty="0" smtClean="0"/>
              <a:t> La homeostasis </a:t>
            </a:r>
          </a:p>
          <a:p>
            <a:r>
              <a:rPr lang="es-MX" sz="2800" dirty="0" smtClean="0"/>
              <a:t> Las entidades</a:t>
            </a:r>
          </a:p>
          <a:p>
            <a:r>
              <a:rPr lang="es-MX" sz="2800" dirty="0" smtClean="0"/>
              <a:t>  Los flujos </a:t>
            </a:r>
          </a:p>
          <a:p>
            <a:r>
              <a:rPr lang="es-MX" sz="2800" dirty="0" smtClean="0"/>
              <a:t> Los atributos </a:t>
            </a:r>
          </a:p>
          <a:p>
            <a:r>
              <a:rPr lang="es-MX" sz="2800" dirty="0" smtClean="0"/>
              <a:t> Los valores </a:t>
            </a:r>
          </a:p>
          <a:p>
            <a:r>
              <a:rPr lang="es-MX" sz="2800" dirty="0" smtClean="0"/>
              <a:t> Los procedimientos</a:t>
            </a:r>
            <a:endParaRPr lang="es-MX" sz="2800" dirty="0"/>
          </a:p>
        </p:txBody>
      </p:sp>
    </p:spTree>
    <p:extLst>
      <p:ext uri="{BB962C8B-B14F-4D97-AF65-F5344CB8AC3E}">
        <p14:creationId xmlns:p14="http://schemas.microsoft.com/office/powerpoint/2010/main" val="2573321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346050"/>
          </a:xfrm>
        </p:spPr>
        <p:txBody>
          <a:bodyPr>
            <a:normAutofit fontScale="90000"/>
          </a:bodyPr>
          <a:lstStyle/>
          <a:p>
            <a:endParaRPr lang="es-MX" dirty="0"/>
          </a:p>
        </p:txBody>
      </p:sp>
      <p:sp>
        <p:nvSpPr>
          <p:cNvPr id="3" name="2 Marcador de contenido"/>
          <p:cNvSpPr>
            <a:spLocks noGrp="1"/>
          </p:cNvSpPr>
          <p:nvPr>
            <p:ph idx="1"/>
          </p:nvPr>
        </p:nvSpPr>
        <p:spPr>
          <a:xfrm>
            <a:off x="457200" y="980728"/>
            <a:ext cx="8229600" cy="5145435"/>
          </a:xfrm>
        </p:spPr>
        <p:txBody>
          <a:bodyPr>
            <a:normAutofit lnSpcReduction="10000"/>
          </a:bodyPr>
          <a:lstStyle/>
          <a:p>
            <a:r>
              <a:rPr lang="es-MX" dirty="0" smtClean="0"/>
              <a:t>ELEMENTOS :  Elementos de entrada: . Un sistema de información contable que trascienda a la toma de decisiones, como hardware, software y comunicaciones contabilidad.  Elementos de </a:t>
            </a:r>
            <a:r>
              <a:rPr lang="es-MX" dirty="0" err="1" smtClean="0"/>
              <a:t>conversion</a:t>
            </a:r>
            <a:r>
              <a:rPr lang="es-MX" dirty="0" smtClean="0"/>
              <a:t> : que una vez entran a ser parte del sistema se convierten en elementos de conversión Ejemplo serían los datos contables, que al aplicarles los procedimientos contables, que hacen la labor de conversión sobre esos datos, para transformarlos y agruparlos en información financiera.  Elementos de salida: Son los informes financieros y no financieros que cumplen con los objetivos y cualidades que las normas exigen para la información contable que produce el sistema de información gerencial.  </a:t>
            </a:r>
            <a:endParaRPr lang="es-MX" dirty="0"/>
          </a:p>
        </p:txBody>
      </p:sp>
    </p:spTree>
    <p:extLst>
      <p:ext uri="{BB962C8B-B14F-4D97-AF65-F5344CB8AC3E}">
        <p14:creationId xmlns:p14="http://schemas.microsoft.com/office/powerpoint/2010/main" val="1411100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346050"/>
          </a:xfrm>
        </p:spPr>
        <p:txBody>
          <a:bodyPr>
            <a:normAutofit fontScale="90000"/>
          </a:bodyPr>
          <a:lstStyle/>
          <a:p>
            <a:endParaRPr lang="es-MX" dirty="0"/>
          </a:p>
        </p:txBody>
      </p:sp>
      <p:sp>
        <p:nvSpPr>
          <p:cNvPr id="3" name="2 Marcador de contenido"/>
          <p:cNvSpPr>
            <a:spLocks noGrp="1"/>
          </p:cNvSpPr>
          <p:nvPr>
            <p:ph idx="1"/>
          </p:nvPr>
        </p:nvSpPr>
        <p:spPr>
          <a:xfrm>
            <a:off x="457200" y="980728"/>
            <a:ext cx="8229600" cy="5145435"/>
          </a:xfrm>
        </p:spPr>
        <p:txBody>
          <a:bodyPr>
            <a:normAutofit fontScale="92500" lnSpcReduction="10000"/>
          </a:bodyPr>
          <a:lstStyle/>
          <a:p>
            <a:r>
              <a:rPr lang="es-MX" dirty="0" smtClean="0"/>
              <a:t>ELEMENTOS :  El medio: El medio en el cual se establecen los sistemas de información gerenciales, parte del entorno económico en el que se desenvuelva la organización.  La sinergia: el sistema de información adquiere una dimensión diferente al integrar como sus elementos componentes al sistema de información financiera contable (tradicional) y al sistema de información gerencial (toma de decisiones).  La entropía: es un sistema con alto contenido de información, cuando un sistema tiene alto contenido de información se encuentra ordenado. Cuando un sistema no tiene actividad, es por que ha alcanzado su máximo nivel de desorden y se dice que tiene bajo contenido de información.  La geneantropía: (Orden = información = </a:t>
            </a:r>
            <a:r>
              <a:rPr lang="es-MX" dirty="0" err="1" smtClean="0"/>
              <a:t>negentropía</a:t>
            </a:r>
            <a:r>
              <a:rPr lang="es-MX" dirty="0" smtClean="0"/>
              <a:t>), entendida como el orden (Información financiera.</a:t>
            </a:r>
            <a:endParaRPr lang="es-MX" dirty="0"/>
          </a:p>
        </p:txBody>
      </p:sp>
    </p:spTree>
    <p:extLst>
      <p:ext uri="{BB962C8B-B14F-4D97-AF65-F5344CB8AC3E}">
        <p14:creationId xmlns:p14="http://schemas.microsoft.com/office/powerpoint/2010/main" val="1386923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346050"/>
          </a:xfrm>
        </p:spPr>
        <p:txBody>
          <a:bodyPr>
            <a:normAutofit fontScale="90000"/>
          </a:bodyPr>
          <a:lstStyle/>
          <a:p>
            <a:r>
              <a:rPr lang="es-ES" dirty="0" smtClean="0"/>
              <a:t>Elementos</a:t>
            </a:r>
            <a:endParaRPr lang="es-MX" dirty="0"/>
          </a:p>
        </p:txBody>
      </p:sp>
      <p:sp>
        <p:nvSpPr>
          <p:cNvPr id="3" name="2 Marcador de contenido"/>
          <p:cNvSpPr>
            <a:spLocks noGrp="1"/>
          </p:cNvSpPr>
          <p:nvPr>
            <p:ph idx="1"/>
          </p:nvPr>
        </p:nvSpPr>
        <p:spPr>
          <a:xfrm>
            <a:off x="457200" y="980728"/>
            <a:ext cx="8229600" cy="5145435"/>
          </a:xfrm>
        </p:spPr>
        <p:txBody>
          <a:bodyPr>
            <a:normAutofit/>
          </a:bodyPr>
          <a:lstStyle/>
          <a:p>
            <a:r>
              <a:rPr lang="es-MX" dirty="0" smtClean="0"/>
              <a:t>ELEMENTOS : </a:t>
            </a:r>
          </a:p>
          <a:p>
            <a:r>
              <a:rPr lang="es-MX" dirty="0" smtClean="0"/>
              <a:t>  La retroalimentación (</a:t>
            </a:r>
            <a:r>
              <a:rPr lang="es-MX" dirty="0" err="1" smtClean="0"/>
              <a:t>feed</a:t>
            </a:r>
            <a:r>
              <a:rPr lang="es-MX" dirty="0" smtClean="0"/>
              <a:t> back): La retroalimentación se da como producto o resultado de la evaluación que se hace da la información de salida que produce el sistema, esta evaluación permite observar si la está cumpliendo con los objetivos y cualidades que el medio le establecen, de no cumplirlos, se debe proceder a establecer cuales son las causas que originan las distorsiones o desviaciones y emprender un plan de ajuste en la organización para que se supere el problema y las operaciones involucradas vista como un sistema  que vuelve a equilibrarse.</a:t>
            </a:r>
            <a:endParaRPr lang="es-MX" dirty="0"/>
          </a:p>
        </p:txBody>
      </p:sp>
    </p:spTree>
    <p:extLst>
      <p:ext uri="{BB962C8B-B14F-4D97-AF65-F5344CB8AC3E}">
        <p14:creationId xmlns:p14="http://schemas.microsoft.com/office/powerpoint/2010/main" val="3846951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164" t="13540" r="23913" b="38847"/>
          <a:stretch/>
        </p:blipFill>
        <p:spPr bwMode="auto">
          <a:xfrm>
            <a:off x="467544" y="285749"/>
            <a:ext cx="8208912" cy="648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031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21" t="60328" r="17562" b="1984"/>
          <a:stretch/>
        </p:blipFill>
        <p:spPr bwMode="auto">
          <a:xfrm>
            <a:off x="395536" y="188640"/>
            <a:ext cx="8563428" cy="6516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55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SISTEMADE INFORMACION FINACIERA Y CONTABLE</a:t>
            </a:r>
            <a:endParaRPr lang="es-MX" dirty="0"/>
          </a:p>
        </p:txBody>
      </p:sp>
      <p:sp>
        <p:nvSpPr>
          <p:cNvPr id="3" name="2 Marcador de contenido"/>
          <p:cNvSpPr>
            <a:spLocks noGrp="1"/>
          </p:cNvSpPr>
          <p:nvPr>
            <p:ph idx="1"/>
          </p:nvPr>
        </p:nvSpPr>
        <p:spPr>
          <a:xfrm>
            <a:off x="1043492" y="2323652"/>
            <a:ext cx="6777317" cy="4057676"/>
          </a:xfrm>
        </p:spPr>
        <p:txBody>
          <a:bodyPr>
            <a:normAutofit fontScale="70000" lnSpcReduction="20000"/>
          </a:bodyPr>
          <a:lstStyle/>
          <a:p>
            <a:r>
              <a:rPr lang="es-ES" sz="1800" dirty="0"/>
              <a:t>1</a:t>
            </a:r>
            <a:r>
              <a:rPr lang="es-ES" sz="1800" dirty="0" smtClean="0"/>
              <a:t>B SISTEMA DE INFORMACION FINACIERA Y CONTABLE</a:t>
            </a:r>
          </a:p>
          <a:p>
            <a:r>
              <a:rPr lang="es-ES" sz="1800" dirty="0" smtClean="0"/>
              <a:t>Lea Amplié  la presentación y explique los tópicos financieros siguientes, apóyese de ejemplos.</a:t>
            </a:r>
          </a:p>
          <a:p>
            <a:endParaRPr lang="es-ES" sz="1800" dirty="0"/>
          </a:p>
          <a:p>
            <a:r>
              <a:rPr lang="es-MX" sz="1800" dirty="0" smtClean="0"/>
              <a:t>1.-¿QUE ES EL SISTEMA DE INFORMACION CONTABLE?</a:t>
            </a:r>
          </a:p>
          <a:p>
            <a:r>
              <a:rPr lang="es-ES" sz="1800" dirty="0" smtClean="0"/>
              <a:t>2.- Diferencie entre la  contabilidad de financiera y la contabilidad de costos-</a:t>
            </a:r>
          </a:p>
          <a:p>
            <a:r>
              <a:rPr lang="es-ES" sz="1800" dirty="0" smtClean="0"/>
              <a:t>3.- </a:t>
            </a:r>
            <a:r>
              <a:rPr lang="es-MX" sz="1800" dirty="0" smtClean="0"/>
              <a:t>ESTRUCTURA DEL SISTEMA CONTABLE ejemplifíquelo con un caso</a:t>
            </a:r>
          </a:p>
          <a:p>
            <a:r>
              <a:rPr lang="es-ES" sz="1800" dirty="0" smtClean="0"/>
              <a:t>4.- QUE SON LOS  </a:t>
            </a:r>
            <a:r>
              <a:rPr lang="es-MX" sz="1800" dirty="0" smtClean="0"/>
              <a:t>ELEMENTOS DEL SISTEMA DE INFORMACION CONTABLE. Explique </a:t>
            </a:r>
          </a:p>
          <a:p>
            <a:r>
              <a:rPr lang="es-ES" sz="1800" dirty="0" smtClean="0"/>
              <a:t>5.- IDENTIFIQUE C/u LOS  </a:t>
            </a:r>
            <a:r>
              <a:rPr lang="es-MX" sz="1800" dirty="0" smtClean="0"/>
              <a:t>ELEMENTOS DEL SISTEMA DE INFORMACION CONTABLE.</a:t>
            </a:r>
          </a:p>
          <a:p>
            <a:r>
              <a:rPr lang="es-ES" sz="1800" dirty="0" smtClean="0"/>
              <a:t>6.- ENUCIE LAS  </a:t>
            </a:r>
            <a:r>
              <a:rPr lang="es-MX" sz="1800" dirty="0" smtClean="0"/>
              <a:t>CARACTERÍSTICAS DE LOS SISTEMAS DE INFORMACIÓN CONTABLE. CON EJEMPLOS</a:t>
            </a:r>
          </a:p>
          <a:p>
            <a:r>
              <a:rPr lang="es-ES" sz="1800" dirty="0" smtClean="0"/>
              <a:t>7.- ANALISE LOS </a:t>
            </a:r>
            <a:r>
              <a:rPr lang="es-MX" sz="1800" dirty="0" smtClean="0"/>
              <a:t>OBJETIVOS DE LA INFORMACIÓN CONTABLE</a:t>
            </a:r>
          </a:p>
          <a:p>
            <a:r>
              <a:rPr lang="es-ES" sz="1800" dirty="0" smtClean="0"/>
              <a:t>8.- Con  EJEMPLO DIFERENCIE ENTRE SISTEMAS CIBERNETIVO y SISTEMA ABIERTO</a:t>
            </a:r>
          </a:p>
          <a:p>
            <a:r>
              <a:rPr lang="es-ES" sz="1800" dirty="0" smtClean="0"/>
              <a:t>9.- COMO APLICARIA LAS </a:t>
            </a:r>
            <a:r>
              <a:rPr lang="es-MX" sz="1800" dirty="0" smtClean="0"/>
              <a:t>CUALIDADES DE LA INFORMACIÓN CONTABLE  (</a:t>
            </a:r>
            <a:r>
              <a:rPr lang="es-ES" sz="1800" dirty="0" smtClean="0"/>
              <a:t>Compresibilidad, Utilidad y Comparabilidad)</a:t>
            </a:r>
            <a:endParaRPr lang="es-MX" sz="1800" dirty="0" smtClean="0"/>
          </a:p>
          <a:p>
            <a:r>
              <a:rPr lang="es-ES" sz="1800" dirty="0" smtClean="0"/>
              <a:t>10.CUAL SERIA SU REFLEXION Y  CONCLUSION DE LOS SISTEMAS DE DISCUSION CONTABLE</a:t>
            </a:r>
            <a:endParaRPr lang="es-MX" sz="1800" dirty="0" smtClean="0"/>
          </a:p>
          <a:p>
            <a:r>
              <a:rPr lang="es-ES" sz="1400" dirty="0" smtClean="0"/>
              <a:t>.- </a:t>
            </a:r>
            <a:endParaRPr lang="es-MX" sz="1400" dirty="0"/>
          </a:p>
        </p:txBody>
      </p:sp>
    </p:spTree>
    <p:extLst>
      <p:ext uri="{BB962C8B-B14F-4D97-AF65-F5344CB8AC3E}">
        <p14:creationId xmlns:p14="http://schemas.microsoft.com/office/powerpoint/2010/main" val="218421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CARACTERÍSTICAS DE LOS SISTEMAS DE INFORMACIÓN CONTABLE. </a:t>
            </a:r>
            <a:endParaRPr lang="es-MX" dirty="0"/>
          </a:p>
        </p:txBody>
      </p:sp>
      <p:sp>
        <p:nvSpPr>
          <p:cNvPr id="3" name="2 Marcador de contenido"/>
          <p:cNvSpPr>
            <a:spLocks noGrp="1"/>
          </p:cNvSpPr>
          <p:nvPr>
            <p:ph idx="1"/>
          </p:nvPr>
        </p:nvSpPr>
        <p:spPr>
          <a:xfrm>
            <a:off x="457200" y="2276872"/>
            <a:ext cx="8229600" cy="4581128"/>
          </a:xfrm>
        </p:spPr>
        <p:txBody>
          <a:bodyPr>
            <a:normAutofit/>
          </a:bodyPr>
          <a:lstStyle/>
          <a:p>
            <a:r>
              <a:rPr lang="es-MX" dirty="0" smtClean="0"/>
              <a:t> Se mejora de forma elevada la velocidad con la que se obtiene la información contable. </a:t>
            </a:r>
          </a:p>
          <a:p>
            <a:r>
              <a:rPr lang="es-MX" dirty="0" smtClean="0"/>
              <a:t> Los distintos balances y estados de las cuentas se obtienen de forma inmediata. </a:t>
            </a:r>
          </a:p>
          <a:p>
            <a:r>
              <a:rPr lang="es-MX" dirty="0" smtClean="0"/>
              <a:t> Permite la vinculación con otros elementos para transmitir la información, como es el caso del uso de Internet como soporte de intercambio, programas y </a:t>
            </a:r>
            <a:r>
              <a:rPr lang="es-MX" dirty="0" err="1" smtClean="0"/>
              <a:t>app</a:t>
            </a:r>
            <a:r>
              <a:rPr lang="es-MX" dirty="0" smtClean="0"/>
              <a:t>. </a:t>
            </a:r>
          </a:p>
          <a:p>
            <a:r>
              <a:rPr lang="es-MX" dirty="0" smtClean="0"/>
              <a:t> La información contable se divide por distintos módulos que facilitan su trabajo</a:t>
            </a:r>
            <a:endParaRPr lang="es-MX" dirty="0"/>
          </a:p>
        </p:txBody>
      </p:sp>
    </p:spTree>
    <p:extLst>
      <p:ext uri="{BB962C8B-B14F-4D97-AF65-F5344CB8AC3E}">
        <p14:creationId xmlns:p14="http://schemas.microsoft.com/office/powerpoint/2010/main" val="40284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OBJETIVOS DE LA INFORMACIÓN CONTABLE.</a:t>
            </a:r>
            <a:br>
              <a:rPr lang="es-MX" dirty="0" smtClean="0"/>
            </a:br>
            <a:endParaRPr lang="es-MX" dirty="0"/>
          </a:p>
        </p:txBody>
      </p:sp>
      <p:sp>
        <p:nvSpPr>
          <p:cNvPr id="3" name="2 Marcador de contenido"/>
          <p:cNvSpPr>
            <a:spLocks noGrp="1"/>
          </p:cNvSpPr>
          <p:nvPr>
            <p:ph idx="1"/>
          </p:nvPr>
        </p:nvSpPr>
        <p:spPr>
          <a:xfrm>
            <a:off x="179512" y="1196752"/>
            <a:ext cx="8507288" cy="4929411"/>
          </a:xfrm>
        </p:spPr>
        <p:txBody>
          <a:bodyPr>
            <a:noAutofit/>
          </a:bodyPr>
          <a:lstStyle/>
          <a:p>
            <a:endParaRPr lang="es-MX" sz="2800" dirty="0" smtClean="0"/>
          </a:p>
          <a:p>
            <a:endParaRPr lang="es-MX" sz="2800" dirty="0"/>
          </a:p>
          <a:p>
            <a:r>
              <a:rPr lang="es-MX" sz="2800" dirty="0" smtClean="0"/>
              <a:t> Predecir flujos de efectivo. </a:t>
            </a:r>
          </a:p>
          <a:p>
            <a:endParaRPr lang="es-MX" sz="2800" dirty="0" smtClean="0"/>
          </a:p>
          <a:p>
            <a:r>
              <a:rPr lang="es-MX" sz="2800" dirty="0" smtClean="0"/>
              <a:t> Apoyar a los administradores en la planeación, organización y dirección de los negocios. </a:t>
            </a:r>
          </a:p>
          <a:p>
            <a:r>
              <a:rPr lang="es-MX" sz="2800" dirty="0" smtClean="0"/>
              <a:t> Tomar decisiones en materia de inversiones y crédito.</a:t>
            </a:r>
          </a:p>
        </p:txBody>
      </p:sp>
    </p:spTree>
    <p:extLst>
      <p:ext uri="{BB962C8B-B14F-4D97-AF65-F5344CB8AC3E}">
        <p14:creationId xmlns:p14="http://schemas.microsoft.com/office/powerpoint/2010/main" val="425658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OBJETIVOS DE LA INFORMACIÓN CONTABLE.</a:t>
            </a:r>
            <a:br>
              <a:rPr lang="es-MX" dirty="0" smtClean="0"/>
            </a:br>
            <a:endParaRPr lang="es-MX" dirty="0"/>
          </a:p>
        </p:txBody>
      </p:sp>
      <p:sp>
        <p:nvSpPr>
          <p:cNvPr id="3" name="2 Marcador de contenido"/>
          <p:cNvSpPr>
            <a:spLocks noGrp="1"/>
          </p:cNvSpPr>
          <p:nvPr>
            <p:ph idx="1"/>
          </p:nvPr>
        </p:nvSpPr>
        <p:spPr>
          <a:xfrm>
            <a:off x="179512" y="1196752"/>
            <a:ext cx="8507288" cy="4929411"/>
          </a:xfrm>
        </p:spPr>
        <p:txBody>
          <a:bodyPr>
            <a:noAutofit/>
          </a:bodyPr>
          <a:lstStyle/>
          <a:p>
            <a:r>
              <a:rPr lang="es-MX" sz="2800" dirty="0" smtClean="0"/>
              <a:t> </a:t>
            </a:r>
          </a:p>
          <a:p>
            <a:r>
              <a:rPr lang="es-MX" sz="2800" dirty="0" smtClean="0"/>
              <a:t>  Evaluar la gestión de los administradores del ente económico. </a:t>
            </a:r>
          </a:p>
          <a:p>
            <a:endParaRPr lang="es-MX" sz="2800" dirty="0" smtClean="0"/>
          </a:p>
          <a:p>
            <a:r>
              <a:rPr lang="es-MX" sz="2800" dirty="0" smtClean="0"/>
              <a:t> Ejercer control sobre las operaciones del ente económico.</a:t>
            </a:r>
          </a:p>
          <a:p>
            <a:r>
              <a:rPr lang="es-MX" sz="2800" dirty="0" smtClean="0"/>
              <a:t>  Fundamentar la determinación de cargas tributarias, precios y tarifas.</a:t>
            </a:r>
          </a:p>
          <a:p>
            <a:r>
              <a:rPr lang="es-MX" sz="2800" dirty="0" smtClean="0"/>
              <a:t>  Ayudar a la conformación de la información estadística nacional.</a:t>
            </a:r>
            <a:endParaRPr lang="es-MX" sz="2800" dirty="0"/>
          </a:p>
        </p:txBody>
      </p:sp>
    </p:spTree>
    <p:extLst>
      <p:ext uri="{BB962C8B-B14F-4D97-AF65-F5344CB8AC3E}">
        <p14:creationId xmlns:p14="http://schemas.microsoft.com/office/powerpoint/2010/main" val="275248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MX" sz="2400" dirty="0" smtClean="0"/>
              <a:t>EL SISTEMA CONTABLE CUMPLE CON LAS CARACTERÍSTICAS BÁSICAS DE LAS DEFINICIONES DE SISTEMA:</a:t>
            </a:r>
            <a:br>
              <a:rPr lang="es-MX" sz="2400" dirty="0" smtClean="0"/>
            </a:br>
            <a:endParaRPr lang="es-MX" sz="2400" dirty="0"/>
          </a:p>
        </p:txBody>
      </p:sp>
      <p:sp>
        <p:nvSpPr>
          <p:cNvPr id="5" name="4 Marcador de contenido"/>
          <p:cNvSpPr>
            <a:spLocks noGrp="1"/>
          </p:cNvSpPr>
          <p:nvPr>
            <p:ph sz="quarter" idx="13"/>
          </p:nvPr>
        </p:nvSpPr>
        <p:spPr>
          <a:xfrm>
            <a:off x="323528" y="1600200"/>
            <a:ext cx="4172272" cy="4525963"/>
          </a:xfrm>
        </p:spPr>
        <p:txBody>
          <a:bodyPr>
            <a:normAutofit/>
          </a:bodyPr>
          <a:lstStyle/>
          <a:p>
            <a:pPr marL="0" indent="0">
              <a:buNone/>
            </a:pPr>
            <a:endParaRPr lang="es-MX" dirty="0" smtClean="0"/>
          </a:p>
          <a:p>
            <a:r>
              <a:rPr lang="es-MX" dirty="0" smtClean="0"/>
              <a:t>SISTEMA ABIERTO </a:t>
            </a:r>
          </a:p>
          <a:p>
            <a:r>
              <a:rPr lang="es-MX" dirty="0" smtClean="0"/>
              <a:t> El sistema toma sus entradas, y manda sus salidas al medio, de tal forma que está intercambiando flujos de entrada y/o salida con el medio o entorno</a:t>
            </a:r>
          </a:p>
          <a:p>
            <a:endParaRPr lang="es-MX" dirty="0"/>
          </a:p>
        </p:txBody>
      </p:sp>
      <p:sp>
        <p:nvSpPr>
          <p:cNvPr id="6" name="5 Marcador de contenido"/>
          <p:cNvSpPr>
            <a:spLocks noGrp="1"/>
          </p:cNvSpPr>
          <p:nvPr>
            <p:ph sz="quarter" idx="14"/>
          </p:nvPr>
        </p:nvSpPr>
        <p:spPr>
          <a:xfrm>
            <a:off x="4283968" y="2060848"/>
            <a:ext cx="4546848" cy="4536504"/>
          </a:xfrm>
        </p:spPr>
        <p:txBody>
          <a:bodyPr>
            <a:normAutofit fontScale="92500" lnSpcReduction="10000"/>
          </a:bodyPr>
          <a:lstStyle/>
          <a:p>
            <a:r>
              <a:rPr lang="es-MX" dirty="0" smtClean="0"/>
              <a:t>SISTEMA CIBERNÉTICO Regular el desorden por medio de los ajustes que permiten generar orden . </a:t>
            </a:r>
          </a:p>
          <a:p>
            <a:r>
              <a:rPr lang="es-MX" dirty="0" smtClean="0"/>
              <a:t>El sistema toma de sus salidas entradas, en forma de retroalimentación (</a:t>
            </a:r>
            <a:r>
              <a:rPr lang="es-MX" dirty="0" err="1" smtClean="0"/>
              <a:t>feed</a:t>
            </a:r>
            <a:r>
              <a:rPr lang="es-MX" dirty="0" smtClean="0"/>
              <a:t> back), con el objetivo de autorregularse y equilibrarse a las condiciones cambiantes del entorno y las condiciones internas generadoras de entropía (desorden)</a:t>
            </a:r>
            <a:endParaRPr lang="es-MX" dirty="0"/>
          </a:p>
        </p:txBody>
      </p:sp>
    </p:spTree>
    <p:extLst>
      <p:ext uri="{BB962C8B-B14F-4D97-AF65-F5344CB8AC3E}">
        <p14:creationId xmlns:p14="http://schemas.microsoft.com/office/powerpoint/2010/main" val="1106595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95536" y="548680"/>
            <a:ext cx="8229600" cy="850106"/>
          </a:xfrm>
        </p:spPr>
        <p:txBody>
          <a:bodyPr>
            <a:noAutofit/>
          </a:bodyPr>
          <a:lstStyle/>
          <a:p>
            <a:r>
              <a:rPr lang="es-MX" sz="3600" dirty="0" smtClean="0"/>
              <a:t>CUALIDADES DE LA INFORMACIÓN CONTABLE </a:t>
            </a:r>
            <a:endParaRPr lang="es-MX" sz="3600" dirty="0"/>
          </a:p>
        </p:txBody>
      </p:sp>
      <p:sp>
        <p:nvSpPr>
          <p:cNvPr id="6" name="5 Marcador de contenido"/>
          <p:cNvSpPr>
            <a:spLocks noGrp="1"/>
          </p:cNvSpPr>
          <p:nvPr>
            <p:ph idx="1"/>
          </p:nvPr>
        </p:nvSpPr>
        <p:spPr>
          <a:xfrm>
            <a:off x="251520" y="1772816"/>
            <a:ext cx="8435280" cy="4353347"/>
          </a:xfrm>
        </p:spPr>
        <p:txBody>
          <a:bodyPr>
            <a:noAutofit/>
          </a:bodyPr>
          <a:lstStyle/>
          <a:p>
            <a:r>
              <a:rPr lang="es-MX" sz="3600" dirty="0" smtClean="0"/>
              <a:t>Son los atributos que proporcionan a la información contenida en los Estados financieros, la Utilidad para sus usuarios. </a:t>
            </a:r>
          </a:p>
          <a:p>
            <a:r>
              <a:rPr lang="es-ES" sz="3600" dirty="0" smtClean="0"/>
              <a:t>Compresibilidad, Utilidad y Comparabilidad</a:t>
            </a:r>
            <a:endParaRPr lang="es-MX" sz="3600" dirty="0" smtClean="0"/>
          </a:p>
          <a:p>
            <a:r>
              <a:rPr lang="es-MX" sz="3600" dirty="0" smtClean="0"/>
              <a:t> </a:t>
            </a:r>
            <a:endParaRPr lang="es-MX" sz="3600" dirty="0"/>
          </a:p>
        </p:txBody>
      </p:sp>
    </p:spTree>
    <p:extLst>
      <p:ext uri="{BB962C8B-B14F-4D97-AF65-F5344CB8AC3E}">
        <p14:creationId xmlns:p14="http://schemas.microsoft.com/office/powerpoint/2010/main" val="166261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95536" y="548680"/>
            <a:ext cx="8229600" cy="850106"/>
          </a:xfrm>
        </p:spPr>
        <p:txBody>
          <a:bodyPr>
            <a:noAutofit/>
          </a:bodyPr>
          <a:lstStyle/>
          <a:p>
            <a:r>
              <a:rPr lang="es-MX" sz="3600" dirty="0" smtClean="0"/>
              <a:t>CUALIDADES DE LA INFORMACIÓN CONTABLE </a:t>
            </a:r>
            <a:endParaRPr lang="es-MX" sz="3600" dirty="0"/>
          </a:p>
        </p:txBody>
      </p:sp>
      <p:sp>
        <p:nvSpPr>
          <p:cNvPr id="6" name="5 Marcador de contenido"/>
          <p:cNvSpPr>
            <a:spLocks noGrp="1"/>
          </p:cNvSpPr>
          <p:nvPr>
            <p:ph idx="1"/>
          </p:nvPr>
        </p:nvSpPr>
        <p:spPr>
          <a:xfrm>
            <a:off x="251520" y="1772816"/>
            <a:ext cx="8435280" cy="4353347"/>
          </a:xfrm>
        </p:spPr>
        <p:txBody>
          <a:bodyPr>
            <a:noAutofit/>
          </a:bodyPr>
          <a:lstStyle/>
          <a:p>
            <a:r>
              <a:rPr lang="es-MX" sz="3600" dirty="0" smtClean="0"/>
              <a:t>Son los atributos  </a:t>
            </a:r>
          </a:p>
          <a:p>
            <a:r>
              <a:rPr lang="es-ES" sz="3600" dirty="0" smtClean="0"/>
              <a:t>Compresibilidad, </a:t>
            </a:r>
            <a:endParaRPr lang="es-MX" sz="3600" dirty="0" smtClean="0"/>
          </a:p>
          <a:p>
            <a:r>
              <a:rPr lang="es-MX" sz="3600" dirty="0" smtClean="0"/>
              <a:t>1-Compresibilidad: la norma define que se cumple cuando la información es clara y fácil de entender por todos los usuarios de la información. </a:t>
            </a:r>
          </a:p>
          <a:p>
            <a:pPr marL="68580" indent="0">
              <a:buNone/>
            </a:pPr>
            <a:r>
              <a:rPr lang="es-MX" sz="3600" dirty="0" smtClean="0"/>
              <a:t> </a:t>
            </a:r>
            <a:endParaRPr lang="es-MX" sz="3600" dirty="0"/>
          </a:p>
        </p:txBody>
      </p:sp>
    </p:spTree>
    <p:extLst>
      <p:ext uri="{BB962C8B-B14F-4D97-AF65-F5344CB8AC3E}">
        <p14:creationId xmlns:p14="http://schemas.microsoft.com/office/powerpoint/2010/main" val="1252186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57200" y="274638"/>
            <a:ext cx="8229600" cy="562074"/>
          </a:xfrm>
        </p:spPr>
        <p:txBody>
          <a:bodyPr>
            <a:noAutofit/>
          </a:bodyPr>
          <a:lstStyle/>
          <a:p>
            <a:r>
              <a:rPr lang="es-MX" sz="3600" dirty="0" smtClean="0"/>
              <a:t>CUALIDADES DE LA INFORMACIÓN CONTABLE </a:t>
            </a:r>
            <a:endParaRPr lang="es-MX" sz="3600" dirty="0"/>
          </a:p>
        </p:txBody>
      </p:sp>
      <p:sp>
        <p:nvSpPr>
          <p:cNvPr id="6" name="5 Marcador de contenido"/>
          <p:cNvSpPr>
            <a:spLocks noGrp="1"/>
          </p:cNvSpPr>
          <p:nvPr>
            <p:ph idx="1"/>
          </p:nvPr>
        </p:nvSpPr>
        <p:spPr>
          <a:xfrm>
            <a:off x="251520" y="980728"/>
            <a:ext cx="8435280" cy="5145435"/>
          </a:xfrm>
        </p:spPr>
        <p:txBody>
          <a:bodyPr>
            <a:noAutofit/>
          </a:bodyPr>
          <a:lstStyle/>
          <a:p>
            <a:r>
              <a:rPr lang="es-MX" sz="3600" dirty="0" smtClean="0"/>
              <a:t> 2-Utilidad : a.) Pertinente: cuando posee valor de retroalimentación, valor de predicción y cuando es oportuna la información se considera que es útil. </a:t>
            </a:r>
          </a:p>
          <a:p>
            <a:r>
              <a:rPr lang="es-MX" sz="3600" dirty="0" smtClean="0"/>
              <a:t>b.) Confiabilidad: cuando la información es neutral, confiable y representa fielmente los hechos económicos de la empresa se cumple con esta característica</a:t>
            </a:r>
          </a:p>
          <a:p>
            <a:r>
              <a:rPr lang="es-MX" sz="3600" dirty="0" smtClean="0"/>
              <a:t>  </a:t>
            </a:r>
            <a:endParaRPr lang="es-MX" sz="3600" dirty="0"/>
          </a:p>
        </p:txBody>
      </p:sp>
    </p:spTree>
    <p:extLst>
      <p:ext uri="{BB962C8B-B14F-4D97-AF65-F5344CB8AC3E}">
        <p14:creationId xmlns:p14="http://schemas.microsoft.com/office/powerpoint/2010/main" val="3763978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57200" y="274638"/>
            <a:ext cx="8229600" cy="562074"/>
          </a:xfrm>
        </p:spPr>
        <p:txBody>
          <a:bodyPr>
            <a:noAutofit/>
          </a:bodyPr>
          <a:lstStyle/>
          <a:p>
            <a:r>
              <a:rPr lang="es-MX" sz="3600" dirty="0" smtClean="0"/>
              <a:t>CUALIDADES DE LA INFORMACIÓN CONTABLE </a:t>
            </a:r>
            <a:endParaRPr lang="es-MX" sz="3600" dirty="0"/>
          </a:p>
        </p:txBody>
      </p:sp>
      <p:sp>
        <p:nvSpPr>
          <p:cNvPr id="6" name="5 Marcador de contenido"/>
          <p:cNvSpPr>
            <a:spLocks noGrp="1"/>
          </p:cNvSpPr>
          <p:nvPr>
            <p:ph idx="1"/>
          </p:nvPr>
        </p:nvSpPr>
        <p:spPr>
          <a:xfrm>
            <a:off x="251520" y="1196752"/>
            <a:ext cx="8435280" cy="4929411"/>
          </a:xfrm>
        </p:spPr>
        <p:txBody>
          <a:bodyPr>
            <a:noAutofit/>
          </a:bodyPr>
          <a:lstStyle/>
          <a:p>
            <a:r>
              <a:rPr lang="es-MX" sz="3600" dirty="0" smtClean="0"/>
              <a:t>  </a:t>
            </a:r>
          </a:p>
          <a:p>
            <a:r>
              <a:rPr lang="es-MX" sz="3600" dirty="0" smtClean="0"/>
              <a:t> 3-Comparabilidad: esta característica se cumple Cuando esta preparada la información sobre bases uniformes</a:t>
            </a:r>
            <a:endParaRPr lang="es-MX" sz="3600" dirty="0"/>
          </a:p>
        </p:txBody>
      </p:sp>
    </p:spTree>
    <p:extLst>
      <p:ext uri="{BB962C8B-B14F-4D97-AF65-F5344CB8AC3E}">
        <p14:creationId xmlns:p14="http://schemas.microsoft.com/office/powerpoint/2010/main" val="33053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490" y="1027664"/>
            <a:ext cx="7024744" cy="529128"/>
          </a:xfrm>
        </p:spPr>
        <p:txBody>
          <a:bodyPr>
            <a:normAutofit fontScale="90000"/>
          </a:bodyPr>
          <a:lstStyle/>
          <a:p>
            <a:r>
              <a:rPr lang="es-MX" dirty="0" smtClean="0"/>
              <a:t>CONCLUSION</a:t>
            </a:r>
            <a:br>
              <a:rPr lang="es-MX" dirty="0" smtClean="0"/>
            </a:br>
            <a:endParaRPr lang="es-MX" dirty="0"/>
          </a:p>
        </p:txBody>
      </p:sp>
      <p:sp>
        <p:nvSpPr>
          <p:cNvPr id="3" name="2 Marcador de contenido"/>
          <p:cNvSpPr>
            <a:spLocks noGrp="1"/>
          </p:cNvSpPr>
          <p:nvPr>
            <p:ph idx="1"/>
          </p:nvPr>
        </p:nvSpPr>
        <p:spPr>
          <a:xfrm>
            <a:off x="539552" y="1340768"/>
            <a:ext cx="7992888" cy="4491861"/>
          </a:xfrm>
        </p:spPr>
        <p:txBody>
          <a:bodyPr>
            <a:noAutofit/>
          </a:bodyPr>
          <a:lstStyle/>
          <a:p>
            <a:r>
              <a:rPr lang="es-MX" dirty="0" smtClean="0"/>
              <a:t>Podemos decir como conclusión que tanto la contabilidad como los sistemas de información son una fuente importante para la toma de decisiones ya que la contabilidad nos permite tener ordenada y clasificado los hechos económicos. que esta información permite que podamos ejercer una buena gestión además colocando ese conocimiento que permite que las cosas se den. La información contable, y por ende la contabilidad, no es un lenguaje exacto, ni por la naturaleza de los hechos que registra ni por la carencia de un código contable único, completo e imperativo.</a:t>
            </a:r>
          </a:p>
          <a:p>
            <a:r>
              <a:rPr lang="es-MX" dirty="0" smtClean="0"/>
              <a:t>  </a:t>
            </a:r>
            <a:endParaRPr lang="es-MX" dirty="0"/>
          </a:p>
        </p:txBody>
      </p:sp>
    </p:spTree>
    <p:extLst>
      <p:ext uri="{BB962C8B-B14F-4D97-AF65-F5344CB8AC3E}">
        <p14:creationId xmlns:p14="http://schemas.microsoft.com/office/powerpoint/2010/main" val="83594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490" y="1027664"/>
            <a:ext cx="7024744" cy="529128"/>
          </a:xfrm>
        </p:spPr>
        <p:txBody>
          <a:bodyPr>
            <a:normAutofit fontScale="90000"/>
          </a:bodyPr>
          <a:lstStyle/>
          <a:p>
            <a:r>
              <a:rPr lang="es-MX" dirty="0" smtClean="0"/>
              <a:t>CONCLUSION</a:t>
            </a:r>
            <a:br>
              <a:rPr lang="es-MX" dirty="0" smtClean="0"/>
            </a:br>
            <a:endParaRPr lang="es-MX" dirty="0"/>
          </a:p>
        </p:txBody>
      </p:sp>
      <p:sp>
        <p:nvSpPr>
          <p:cNvPr id="3" name="2 Marcador de contenido"/>
          <p:cNvSpPr>
            <a:spLocks noGrp="1"/>
          </p:cNvSpPr>
          <p:nvPr>
            <p:ph idx="1"/>
          </p:nvPr>
        </p:nvSpPr>
        <p:spPr>
          <a:xfrm>
            <a:off x="539552" y="1340768"/>
            <a:ext cx="7992888" cy="4491861"/>
          </a:xfrm>
        </p:spPr>
        <p:txBody>
          <a:bodyPr>
            <a:noAutofit/>
          </a:bodyPr>
          <a:lstStyle/>
          <a:p>
            <a:r>
              <a:rPr lang="es-MX" dirty="0" smtClean="0"/>
              <a:t> </a:t>
            </a:r>
          </a:p>
          <a:p>
            <a:r>
              <a:rPr lang="es-MX" dirty="0" smtClean="0"/>
              <a:t> </a:t>
            </a:r>
            <a:r>
              <a:rPr lang="es-MX" sz="3200" dirty="0" smtClean="0"/>
              <a:t>Existe, por tanto, un margen de discrecionalidad legitimo, justo y honesto en el registro, interpretación y utilización de los datos que proporciona.</a:t>
            </a:r>
            <a:endParaRPr lang="es-MX" sz="3200" dirty="0"/>
          </a:p>
        </p:txBody>
      </p:sp>
    </p:spTree>
    <p:extLst>
      <p:ext uri="{BB962C8B-B14F-4D97-AF65-F5344CB8AC3E}">
        <p14:creationId xmlns:p14="http://schemas.microsoft.com/office/powerpoint/2010/main" val="31463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INTRODUCCION</a:t>
            </a:r>
            <a:endParaRPr lang="es-MX" dirty="0"/>
          </a:p>
        </p:txBody>
      </p:sp>
      <p:sp>
        <p:nvSpPr>
          <p:cNvPr id="3" name="2 Marcador de contenido"/>
          <p:cNvSpPr>
            <a:spLocks noGrp="1"/>
          </p:cNvSpPr>
          <p:nvPr>
            <p:ph idx="1"/>
          </p:nvPr>
        </p:nvSpPr>
        <p:spPr/>
        <p:txBody>
          <a:bodyPr>
            <a:normAutofit lnSpcReduction="10000"/>
          </a:bodyPr>
          <a:lstStyle/>
          <a:p>
            <a:r>
              <a:rPr lang="es-MX" dirty="0" smtClean="0"/>
              <a:t>La contabilidad y los sistemas de información contable han trascendido hasta tal punto que son sin duda alguna la base mas importante para la toma de decisiones, en ellas los gerentes pueden soportar esos puntos de vista que marcan la diferencia en una empresa. Nos damos cuenta lo importante de tener una información confiable y bien registrada para nuestras tomas de decisiones</a:t>
            </a:r>
            <a:endParaRPr lang="es-MX" dirty="0"/>
          </a:p>
        </p:txBody>
      </p:sp>
    </p:spTree>
    <p:extLst>
      <p:ext uri="{BB962C8B-B14F-4D97-AF65-F5344CB8AC3E}">
        <p14:creationId xmlns:p14="http://schemas.microsoft.com/office/powerpoint/2010/main" val="226827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BIBLIOGRAFIA  </a:t>
            </a:r>
            <a:endParaRPr lang="es-MX" dirty="0"/>
          </a:p>
        </p:txBody>
      </p:sp>
      <p:sp>
        <p:nvSpPr>
          <p:cNvPr id="3" name="2 Marcador de contenido"/>
          <p:cNvSpPr>
            <a:spLocks noGrp="1"/>
          </p:cNvSpPr>
          <p:nvPr>
            <p:ph idx="1"/>
          </p:nvPr>
        </p:nvSpPr>
        <p:spPr/>
        <p:txBody>
          <a:bodyPr/>
          <a:lstStyle/>
          <a:p>
            <a:r>
              <a:rPr lang="es-MX" dirty="0" smtClean="0"/>
              <a:t>http://www.gerencie.com/sistema- contable.html  http://es.wikipedia.org/wiki/Contabilidad _financiera  http://www.gerencie.com/cualidades- de-la-informacion-contable.html  http://www.monografias.com/trabajos14/ </a:t>
            </a:r>
            <a:r>
              <a:rPr lang="es-MX" dirty="0" err="1" smtClean="0"/>
              <a:t>inform</a:t>
            </a:r>
            <a:r>
              <a:rPr lang="es-MX" dirty="0" smtClean="0"/>
              <a:t>-contable/inform-contable.shtml</a:t>
            </a:r>
            <a:endParaRPr lang="es-MX" dirty="0"/>
          </a:p>
        </p:txBody>
      </p:sp>
    </p:spTree>
    <p:extLst>
      <p:ext uri="{BB962C8B-B14F-4D97-AF65-F5344CB8AC3E}">
        <p14:creationId xmlns:p14="http://schemas.microsoft.com/office/powerpoint/2010/main" val="8346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QUE ES CONTABILIDAD </a:t>
            </a:r>
            <a:endParaRPr lang="es-MX" dirty="0"/>
          </a:p>
        </p:txBody>
      </p:sp>
      <p:sp>
        <p:nvSpPr>
          <p:cNvPr id="3" name="2 Marcador de contenido"/>
          <p:cNvSpPr>
            <a:spLocks noGrp="1"/>
          </p:cNvSpPr>
          <p:nvPr>
            <p:ph idx="1"/>
          </p:nvPr>
        </p:nvSpPr>
        <p:spPr/>
        <p:txBody>
          <a:bodyPr>
            <a:normAutofit fontScale="92500"/>
          </a:bodyPr>
          <a:lstStyle/>
          <a:p>
            <a:r>
              <a:rPr lang="es-MX" dirty="0" smtClean="0"/>
              <a:t>Muchos son sus conceptos pero podríamos decir que es una herramienta-arte que permite registrar, clasificar, ordenar, resumir de manera ordenada las operaciones y los hechos económicos, con el fin de servir en la toma de decisiones y el control, medir y presentar los resultados obtenidos en el ejercicio económico, la situación financiera de las empresas, los cambios en la posición financiera y/o en el flujo de efectivo.</a:t>
            </a:r>
            <a:endParaRPr lang="es-MX" dirty="0"/>
          </a:p>
        </p:txBody>
      </p:sp>
    </p:spTree>
    <p:extLst>
      <p:ext uri="{BB962C8B-B14F-4D97-AF65-F5344CB8AC3E}">
        <p14:creationId xmlns:p14="http://schemas.microsoft.com/office/powerpoint/2010/main" val="299876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EVOLUCIÓN DE LA CONTABILIDAD</a:t>
            </a:r>
            <a:br>
              <a:rPr lang="es-MX" dirty="0" smtClean="0"/>
            </a:br>
            <a:endParaRPr lang="es-MX" dirty="0"/>
          </a:p>
        </p:txBody>
      </p:sp>
      <p:sp>
        <p:nvSpPr>
          <p:cNvPr id="3" name="2 Marcador de contenido"/>
          <p:cNvSpPr>
            <a:spLocks noGrp="1"/>
          </p:cNvSpPr>
          <p:nvPr>
            <p:ph idx="1"/>
          </p:nvPr>
        </p:nvSpPr>
        <p:spPr/>
        <p:txBody>
          <a:bodyPr>
            <a:normAutofit fontScale="92500"/>
          </a:bodyPr>
          <a:lstStyle/>
          <a:p>
            <a:r>
              <a:rPr lang="es-MX" dirty="0" smtClean="0"/>
              <a:t>La contabilidad se remonta desde tiempos muy antiguos, cuando el hombre se ve obligado a llevar registros y controles de sus propiedades porque su memoria no bastaba para guardar la información requerida .Los libros de contabilidad mas antiguos que se conservan provienen de la ciudad de Génova, datan del año 1340, y muestran que, para aquel entonces, las técnicas contables estaban ya muy avanzadas.</a:t>
            </a:r>
            <a:endParaRPr lang="es-MX" dirty="0"/>
          </a:p>
        </p:txBody>
      </p:sp>
    </p:spTree>
    <p:extLst>
      <p:ext uri="{BB962C8B-B14F-4D97-AF65-F5344CB8AC3E}">
        <p14:creationId xmlns:p14="http://schemas.microsoft.com/office/powerpoint/2010/main" val="198243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QUE ES EL SISTEMA DE INFORMACION CONTABLE.  </a:t>
            </a:r>
            <a:endParaRPr lang="es-MX" dirty="0"/>
          </a:p>
        </p:txBody>
      </p:sp>
      <p:sp>
        <p:nvSpPr>
          <p:cNvPr id="3" name="2 Marcador de contenido"/>
          <p:cNvSpPr>
            <a:spLocks noGrp="1"/>
          </p:cNvSpPr>
          <p:nvPr>
            <p:ph idx="1"/>
          </p:nvPr>
        </p:nvSpPr>
        <p:spPr/>
        <p:txBody>
          <a:bodyPr>
            <a:normAutofit fontScale="92500" lnSpcReduction="20000"/>
          </a:bodyPr>
          <a:lstStyle/>
          <a:p>
            <a:r>
              <a:rPr lang="es-MX" dirty="0" smtClean="0"/>
              <a:t>Un sistema de información contable comprende los métodos, procedimientos y recursos utilizados por una entidad para llevar un control de las actividades financieras y resumirlas en forma útil para la toma de decisiones. La información contable se puede clasificar en dos grandes categorías: </a:t>
            </a:r>
          </a:p>
          <a:p>
            <a:r>
              <a:rPr lang="es-MX" dirty="0" smtClean="0"/>
              <a:t>1.)La contabilidad financiera o la contabilidad externa. </a:t>
            </a:r>
          </a:p>
          <a:p>
            <a:r>
              <a:rPr lang="es-MX" dirty="0" smtClean="0"/>
              <a:t>2.)contabilidad de costos o contabilidad interna</a:t>
            </a:r>
            <a:endParaRPr lang="es-MX" dirty="0"/>
          </a:p>
        </p:txBody>
      </p:sp>
    </p:spTree>
    <p:extLst>
      <p:ext uri="{BB962C8B-B14F-4D97-AF65-F5344CB8AC3E}">
        <p14:creationId xmlns:p14="http://schemas.microsoft.com/office/powerpoint/2010/main" val="361719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LA CONTABILIDAD FINANCIERA O LA CONTABILIDAD EXTERNA </a:t>
            </a:r>
            <a:endParaRPr lang="es-MX" dirty="0"/>
          </a:p>
        </p:txBody>
      </p:sp>
      <p:sp>
        <p:nvSpPr>
          <p:cNvPr id="3" name="2 Marcador de contenido"/>
          <p:cNvSpPr>
            <a:spLocks noGrp="1"/>
          </p:cNvSpPr>
          <p:nvPr>
            <p:ph idx="1"/>
          </p:nvPr>
        </p:nvSpPr>
        <p:spPr/>
        <p:txBody>
          <a:bodyPr/>
          <a:lstStyle/>
          <a:p>
            <a:r>
              <a:rPr lang="es-MX" dirty="0" smtClean="0"/>
              <a:t>La contabilidad financiera muestra la información que se facilita al público en general. Está contabilidad permite obtener información sobre la posición financiera de la empresa, su grado de liquidez y sobre la rentabilidad de la empresa.</a:t>
            </a:r>
            <a:endParaRPr lang="es-MX" dirty="0"/>
          </a:p>
        </p:txBody>
      </p:sp>
    </p:spTree>
    <p:extLst>
      <p:ext uri="{BB962C8B-B14F-4D97-AF65-F5344CB8AC3E}">
        <p14:creationId xmlns:p14="http://schemas.microsoft.com/office/powerpoint/2010/main" val="373785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sz="3600" dirty="0" smtClean="0"/>
              <a:t>CARACTERISTICAS DE LA CONTABILIDAD FINANCIERA O EXTERNA</a:t>
            </a:r>
            <a:br>
              <a:rPr lang="es-MX" sz="3600" dirty="0" smtClean="0"/>
            </a:br>
            <a:endParaRPr lang="es-MX" sz="3600" dirty="0"/>
          </a:p>
        </p:txBody>
      </p:sp>
      <p:sp>
        <p:nvSpPr>
          <p:cNvPr id="3" name="2 Marcador de contenido"/>
          <p:cNvSpPr>
            <a:spLocks noGrp="1"/>
          </p:cNvSpPr>
          <p:nvPr>
            <p:ph idx="1"/>
          </p:nvPr>
        </p:nvSpPr>
        <p:spPr>
          <a:xfrm>
            <a:off x="1043492" y="1628800"/>
            <a:ext cx="7272924" cy="4896544"/>
          </a:xfrm>
        </p:spPr>
        <p:txBody>
          <a:bodyPr>
            <a:normAutofit fontScale="92500" lnSpcReduction="20000"/>
          </a:bodyPr>
          <a:lstStyle/>
          <a:p>
            <a:r>
              <a:rPr lang="es-MX" dirty="0" smtClean="0"/>
              <a:t>SON:  Rendición de informes a terceras personas sobre el movimiento financiero de la empresa.</a:t>
            </a:r>
          </a:p>
          <a:p>
            <a:r>
              <a:rPr lang="es-MX" dirty="0" smtClean="0"/>
              <a:t>  Cubrir la totalidad de las operaciones del negocio en forma sistemática, histórica y cronológica. </a:t>
            </a:r>
          </a:p>
          <a:p>
            <a:r>
              <a:rPr lang="es-MX" dirty="0" smtClean="0"/>
              <a:t> Debe implantarse necesariamente en la empresa para informar oportunamente de los hechos desarrollados.</a:t>
            </a:r>
          </a:p>
          <a:p>
            <a:r>
              <a:rPr lang="es-MX" dirty="0" smtClean="0"/>
              <a:t>  Se utiliza el lenguaje de los negocios.</a:t>
            </a:r>
          </a:p>
          <a:p>
            <a:r>
              <a:rPr lang="es-MX" dirty="0" smtClean="0"/>
              <a:t>  Se basa en reglas, principios y procedimientos contables para el registro de las operaciones financieras de un negocio. </a:t>
            </a:r>
          </a:p>
          <a:p>
            <a:r>
              <a:rPr lang="es-MX" dirty="0" smtClean="0"/>
              <a:t> Describe las operaciones en el engranaje analítico de la teneduría(registros)de la partida doble.    + -  = - +,       4- 1 = 1+ 1+3 -2 </a:t>
            </a:r>
            <a:endParaRPr lang="es-MX" dirty="0"/>
          </a:p>
        </p:txBody>
      </p:sp>
    </p:spTree>
    <p:extLst>
      <p:ext uri="{BB962C8B-B14F-4D97-AF65-F5344CB8AC3E}">
        <p14:creationId xmlns:p14="http://schemas.microsoft.com/office/powerpoint/2010/main" val="3070079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La partida doble </a:t>
            </a:r>
          </a:p>
        </p:txBody>
      </p:sp>
      <p:sp>
        <p:nvSpPr>
          <p:cNvPr id="3" name="2 Marcador de contenido"/>
          <p:cNvSpPr>
            <a:spLocks noGrp="1"/>
          </p:cNvSpPr>
          <p:nvPr>
            <p:ph idx="1"/>
          </p:nvPr>
        </p:nvSpPr>
        <p:spPr/>
        <p:txBody>
          <a:bodyPr>
            <a:normAutofit fontScale="92500" lnSpcReduction="10000"/>
          </a:bodyPr>
          <a:lstStyle/>
          <a:p>
            <a:r>
              <a:rPr lang="es-MX" dirty="0"/>
              <a:t>La partida doble es un principio contable que dice:</a:t>
            </a:r>
          </a:p>
          <a:p>
            <a:r>
              <a:rPr lang="es-MX" dirty="0"/>
              <a:t>“No hay deudor sin acreedor ni acreedor sin deudor”.</a:t>
            </a:r>
          </a:p>
          <a:p>
            <a:r>
              <a:rPr lang="es-MX" dirty="0"/>
              <a:t>Pero, ¿qué es deudor y acreedor? En contabilidad deudor es lo que se recibe y acreedor es lo que se da. Otros dicen que deudor es lo que ingresa y acreedor es lo que </a:t>
            </a:r>
            <a:r>
              <a:rPr lang="es-MX" dirty="0" smtClean="0"/>
              <a:t>sale o egresa. </a:t>
            </a:r>
            <a:r>
              <a:rPr lang="es-MX" dirty="0"/>
              <a:t>Piense en estos conceptos cuando realice </a:t>
            </a:r>
            <a:r>
              <a:rPr lang="es-MX" dirty="0" smtClean="0"/>
              <a:t>registros </a:t>
            </a:r>
            <a:r>
              <a:rPr lang="es-MX" dirty="0"/>
              <a:t>contables.</a:t>
            </a:r>
          </a:p>
        </p:txBody>
      </p:sp>
    </p:spTree>
    <p:extLst>
      <p:ext uri="{BB962C8B-B14F-4D97-AF65-F5344CB8AC3E}">
        <p14:creationId xmlns:p14="http://schemas.microsoft.com/office/powerpoint/2010/main" val="3483067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122</TotalTime>
  <Words>1886</Words>
  <Application>Microsoft Office PowerPoint</Application>
  <PresentationFormat>Presentación en pantalla (4:3)</PresentationFormat>
  <Paragraphs>129</Paragraphs>
  <Slides>30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Calibri</vt:lpstr>
      <vt:lpstr>Century Gothic</vt:lpstr>
      <vt:lpstr>Wingdings 2</vt:lpstr>
      <vt:lpstr>Austin</vt:lpstr>
      <vt:lpstr>LA INFORMACION CONTABLE </vt:lpstr>
      <vt:lpstr>SISTEMADE INFORMACION FINACIERA Y CONTABLE</vt:lpstr>
      <vt:lpstr>INTRODUCCION</vt:lpstr>
      <vt:lpstr>QUE ES CONTABILIDAD </vt:lpstr>
      <vt:lpstr>EVOLUCIÓN DE LA CONTABILIDAD </vt:lpstr>
      <vt:lpstr>QUE ES EL SISTEMA DE INFORMACION CONTABLE.  </vt:lpstr>
      <vt:lpstr>LA CONTABILIDAD FINANCIERA O LA CONTABILIDAD EXTERNA </vt:lpstr>
      <vt:lpstr>CARACTERISTICAS DE LA CONTABILIDAD FINANCIERA O EXTERNA </vt:lpstr>
      <vt:lpstr>La partida doble </vt:lpstr>
      <vt:lpstr>CONTABILIDAD DE COSTOS O CONTABILIDAD INTERNA </vt:lpstr>
      <vt:lpstr>ESTRUCTURA DEL SISTEMA CONTABLE. </vt:lpstr>
      <vt:lpstr>ELEMENTOS DEL SISTEMA DE INFORMACION CONTABLE. </vt:lpstr>
      <vt:lpstr>ELEMENTOS DEL SISTEMA: </vt:lpstr>
      <vt:lpstr>ELEMENTOS DEL SISTEMA: </vt:lpstr>
      <vt:lpstr>Presentación de PowerPoint</vt:lpstr>
      <vt:lpstr>Presentación de PowerPoint</vt:lpstr>
      <vt:lpstr>Elementos</vt:lpstr>
      <vt:lpstr>Presentación de PowerPoint</vt:lpstr>
      <vt:lpstr>Presentación de PowerPoint</vt:lpstr>
      <vt:lpstr>CARACTERÍSTICAS DE LOS SISTEMAS DE INFORMACIÓN CONTABLE. </vt:lpstr>
      <vt:lpstr>OBJETIVOS DE LA INFORMACIÓN CONTABLE. </vt:lpstr>
      <vt:lpstr>OBJETIVOS DE LA INFORMACIÓN CONTABLE. </vt:lpstr>
      <vt:lpstr>EL SISTEMA CONTABLE CUMPLE CON LAS CARACTERÍSTICAS BÁSICAS DE LAS DEFINICIONES DE SISTEMA: </vt:lpstr>
      <vt:lpstr>CUALIDADES DE LA INFORMACIÓN CONTABLE </vt:lpstr>
      <vt:lpstr>CUALIDADES DE LA INFORMACIÓN CONTABLE </vt:lpstr>
      <vt:lpstr>CUALIDADES DE LA INFORMACIÓN CONTABLE </vt:lpstr>
      <vt:lpstr>CUALIDADES DE LA INFORMACIÓN CONTABLE </vt:lpstr>
      <vt:lpstr>CONCLUSION </vt:lpstr>
      <vt:lpstr>CONCLUSION </vt:lpstr>
      <vt:lpstr>BIBLIOGRAFIA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INFORMACION CONTABLE</dc:title>
  <dc:creator>Adame Mike</dc:creator>
  <cp:lastModifiedBy>AdameMike</cp:lastModifiedBy>
  <cp:revision>11</cp:revision>
  <dcterms:created xsi:type="dcterms:W3CDTF">2018-02-06T05:15:47Z</dcterms:created>
  <dcterms:modified xsi:type="dcterms:W3CDTF">2019-08-20T19:09:56Z</dcterms:modified>
</cp:coreProperties>
</file>