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Average"/>
      <p:regular r:id="rId36"/>
    </p:embeddedFont>
    <p:embeddedFont>
      <p:font typeface="Oswald"/>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F8E5913-A8FA-43A8-9342-CF84D13C92EB}">
  <a:tblStyle styleId="{6F8E5913-A8FA-43A8-9342-CF84D13C92E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Oswald-regular.fntdata"/><Relationship Id="rId14" Type="http://schemas.openxmlformats.org/officeDocument/2006/relationships/slide" Target="slides/slide8.xml"/><Relationship Id="rId36" Type="http://schemas.openxmlformats.org/officeDocument/2006/relationships/font" Target="fonts/Average-regular.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Oswald-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de" sz="1400">
                <a:solidFill>
                  <a:schemeClr val="dk1"/>
                </a:solidFill>
                <a:latin typeface="Average"/>
                <a:ea typeface="Average"/>
                <a:cs typeface="Average"/>
                <a:sym typeface="Average"/>
              </a:rPr>
              <a:t>Erklärungsansatz Haifisch und niedrige RTT für QoS2:</a:t>
            </a:r>
            <a:endParaRPr sz="1400">
              <a:solidFill>
                <a:schemeClr val="dk1"/>
              </a:solidFill>
              <a:latin typeface="Average"/>
              <a:ea typeface="Average"/>
              <a:cs typeface="Average"/>
              <a:sym typeface="Average"/>
            </a:endParaRPr>
          </a:p>
          <a:p>
            <a:pPr indent="0" lvl="0" marL="0" rtl="0">
              <a:lnSpc>
                <a:spcPct val="115000"/>
              </a:lnSpc>
              <a:spcBef>
                <a:spcPts val="1600"/>
              </a:spcBef>
              <a:spcAft>
                <a:spcPts val="0"/>
              </a:spcAft>
              <a:buNone/>
            </a:pPr>
            <a:r>
              <a:rPr lang="de" sz="1400">
                <a:solidFill>
                  <a:schemeClr val="dk1"/>
                </a:solidFill>
                <a:latin typeface="Average"/>
                <a:ea typeface="Average"/>
                <a:cs typeface="Average"/>
                <a:sym typeface="Average"/>
              </a:rPr>
              <a:t>Für starke Begrenzung (100KB) versendet QoS2 nicht mit 10 oder 100 Paketen pro Sekunde. </a:t>
            </a:r>
            <a:endParaRPr sz="1400">
              <a:solidFill>
                <a:schemeClr val="dk1"/>
              </a:solidFill>
              <a:latin typeface="Average"/>
              <a:ea typeface="Average"/>
              <a:cs typeface="Average"/>
              <a:sym typeface="Average"/>
            </a:endParaRPr>
          </a:p>
          <a:p>
            <a:pPr indent="0" lvl="0" marL="0" rtl="0">
              <a:lnSpc>
                <a:spcPct val="115000"/>
              </a:lnSpc>
              <a:spcBef>
                <a:spcPts val="1600"/>
              </a:spcBef>
              <a:spcAft>
                <a:spcPts val="1600"/>
              </a:spcAft>
              <a:buNone/>
            </a:pPr>
            <a:r>
              <a:rPr lang="de" sz="1400">
                <a:solidFill>
                  <a:schemeClr val="dk1"/>
                </a:solidFill>
                <a:latin typeface="Average"/>
                <a:ea typeface="Average"/>
                <a:cs typeface="Average"/>
                <a:sym typeface="Average"/>
              </a:rPr>
              <a:t>QoS0 und QoS1 hingegen senden mit der höheren Rate und durch die verringerte Bandbreite scheint es zu einer Art “Stau” zu kommen. Die RTT steigt mit jedem neuen Paket und bricht schließlich wieder ein auf wenige Millisekunden (Haifischflosse).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de"/>
              <a:t>Wie viele P/Sek werden bei voller Bandbreite ca gesendet?</a:t>
            </a:r>
            <a:endParaRPr/>
          </a:p>
          <a:p>
            <a:pPr indent="0" lvl="0" marL="0" rtl="0">
              <a:spcBef>
                <a:spcPts val="0"/>
              </a:spcBef>
              <a:spcAft>
                <a:spcPts val="0"/>
              </a:spcAft>
              <a:buNone/>
            </a:pPr>
            <a:r>
              <a:t/>
            </a:r>
            <a:endParaRPr/>
          </a:p>
          <a:p>
            <a:pPr indent="0" lvl="0" marL="0" rtl="0">
              <a:spcBef>
                <a:spcPts val="0"/>
              </a:spcBef>
              <a:spcAft>
                <a:spcPts val="0"/>
              </a:spcAft>
              <a:buNone/>
            </a:pPr>
            <a:r>
              <a:rPr lang="de"/>
              <a:t>H1: Ab 1KB Nutzlast QoS0 = QoS1</a:t>
            </a:r>
            <a:endParaRPr/>
          </a:p>
          <a:p>
            <a:pPr indent="0" lvl="0" marL="0" rtl="0">
              <a:spcBef>
                <a:spcPts val="0"/>
              </a:spcBef>
              <a:spcAft>
                <a:spcPts val="0"/>
              </a:spcAft>
              <a:buNone/>
            </a:pPr>
            <a:r>
              <a:rPr lang="de"/>
              <a:t>H2: Bei großen Nutzdaten QoS1=QoS2</a:t>
            </a:r>
            <a:endParaRPr/>
          </a:p>
          <a:p>
            <a:pPr indent="0" lvl="0" marL="0" rtl="0">
              <a:spcBef>
                <a:spcPts val="0"/>
              </a:spcBef>
              <a:spcAft>
                <a:spcPts val="0"/>
              </a:spcAft>
              <a:buNone/>
            </a:pPr>
            <a:r>
              <a:rPr lang="de"/>
              <a:t>H3: Bis 100Byte ist QoS0 sehr schnell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de"/>
              <a:t>Wie viele P/Sek werden bei voller Bandbreite ca gesendet?</a:t>
            </a:r>
            <a:endParaRPr/>
          </a:p>
          <a:p>
            <a:pPr indent="0" lvl="0" marL="0" rtl="0">
              <a:spcBef>
                <a:spcPts val="0"/>
              </a:spcBef>
              <a:spcAft>
                <a:spcPts val="0"/>
              </a:spcAft>
              <a:buNone/>
            </a:pPr>
            <a:r>
              <a:t/>
            </a:r>
            <a:endParaRPr/>
          </a:p>
          <a:p>
            <a:pPr indent="0" lvl="0" marL="0" rtl="0">
              <a:spcBef>
                <a:spcPts val="0"/>
              </a:spcBef>
              <a:spcAft>
                <a:spcPts val="0"/>
              </a:spcAft>
              <a:buNone/>
            </a:pPr>
            <a:r>
              <a:rPr lang="de"/>
              <a:t>H1: Ab 1KB Nutzlast QoS0 = QoS1</a:t>
            </a:r>
            <a:endParaRPr/>
          </a:p>
          <a:p>
            <a:pPr indent="0" lvl="0" marL="0" rtl="0">
              <a:spcBef>
                <a:spcPts val="0"/>
              </a:spcBef>
              <a:spcAft>
                <a:spcPts val="0"/>
              </a:spcAft>
              <a:buNone/>
            </a:pPr>
            <a:r>
              <a:rPr lang="de"/>
              <a:t>H2: Bei großen Nutzdaten QoS1=QoS2</a:t>
            </a:r>
            <a:endParaRPr/>
          </a:p>
          <a:p>
            <a:pPr indent="0" lvl="0" marL="0" rtl="0">
              <a:spcBef>
                <a:spcPts val="0"/>
              </a:spcBef>
              <a:spcAft>
                <a:spcPts val="0"/>
              </a:spcAft>
              <a:buNone/>
            </a:pPr>
            <a:r>
              <a:rPr lang="de"/>
              <a:t>H3: Bis 100Byte ist QoS0 sehr schnell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de"/>
              <a:t>Die Erklärung für niedrige RTT für QoS2 ist, dass wir für 10kbps keine Messungen oder Abbrüche hatten.</a:t>
            </a:r>
            <a:endParaRPr/>
          </a:p>
          <a:p>
            <a:pPr indent="0" lvl="0" marL="0" rtl="0">
              <a:spcBef>
                <a:spcPts val="0"/>
              </a:spcBef>
              <a:spcAft>
                <a:spcPts val="0"/>
              </a:spcAft>
              <a:buNone/>
            </a:pPr>
            <a:r>
              <a:rPr lang="de"/>
              <a:t>Das heißt der Faktor der bei anderen die Zeit in die Höhe treibt, fehlt hier.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de"/>
              <a:t>Einheiten und Wording:</a:t>
            </a:r>
            <a:endParaRPr/>
          </a:p>
          <a:p>
            <a:pPr indent="0" lvl="0" marL="0">
              <a:spcBef>
                <a:spcPts val="0"/>
              </a:spcBef>
              <a:spcAft>
                <a:spcPts val="0"/>
              </a:spcAft>
              <a:buNone/>
            </a:pPr>
            <a:r>
              <a:rPr lang="de"/>
              <a:t>Max Bandbreite/Durchsatz/Traffic/	- gemessen 10kbps, 100kb, 1mb, 10mb</a:t>
            </a:r>
            <a:endParaRPr/>
          </a:p>
          <a:p>
            <a:pPr indent="0" lvl="0" marL="0">
              <a:spcBef>
                <a:spcPts val="0"/>
              </a:spcBef>
              <a:spcAft>
                <a:spcPts val="0"/>
              </a:spcAft>
              <a:buNone/>
            </a:pPr>
            <a:r>
              <a:rPr lang="de"/>
              <a:t>Übertragungsgeschwindigkeit/ 	- gemessen 1, 10, 100 Pakete pro Sekunde</a:t>
            </a:r>
            <a:endParaRPr/>
          </a:p>
          <a:p>
            <a:pPr indent="0" lvl="0" marL="0" rtl="0">
              <a:spcBef>
                <a:spcPts val="0"/>
              </a:spcBef>
              <a:spcAft>
                <a:spcPts val="0"/>
              </a:spcAft>
              <a:buNone/>
            </a:pPr>
            <a:r>
              <a:rPr lang="de"/>
              <a:t>Größe, Nutzlast, Payload,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Shape 10"/>
          <p:cNvGrpSpPr/>
          <p:nvPr/>
        </p:nvGrpSpPr>
        <p:grpSpPr>
          <a:xfrm>
            <a:off x="4350279" y="2855377"/>
            <a:ext cx="443589"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Shape 15"/>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Shape 50"/>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Shape 5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Shape 42"/>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Shape 43"/>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github.com/yulivee/mqtt-qos-rountrip" TargetMode="Externa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1.png"/><Relationship Id="rId4" Type="http://schemas.openxmlformats.org/officeDocument/2006/relationships/image" Target="../media/image1.png"/><Relationship Id="rId5"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6.png"/><Relationship Id="rId4" Type="http://schemas.openxmlformats.org/officeDocument/2006/relationships/image" Target="../media/image20.png"/><Relationship Id="rId5"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22.png"/><Relationship Id="rId5"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22.png"/><Relationship Id="rId5"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de"/>
              <a:t>QoS Eigenschaften von MQTT</a:t>
            </a:r>
            <a:endParaRPr/>
          </a:p>
        </p:txBody>
      </p:sp>
      <p:sp>
        <p:nvSpPr>
          <p:cNvPr id="60" name="Shape 60"/>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de"/>
              <a:t>Lisa Stolz - Sandra Schuhmacher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de"/>
              <a:t>Paketverluste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pic>
        <p:nvPicPr>
          <p:cNvPr id="140" name="Shape 140"/>
          <p:cNvPicPr preferRelativeResize="0"/>
          <p:nvPr/>
        </p:nvPicPr>
        <p:blipFill>
          <a:blip r:embed="rId3">
            <a:alphaModFix/>
          </a:blip>
          <a:stretch>
            <a:fillRect/>
          </a:stretch>
        </p:blipFill>
        <p:spPr>
          <a:xfrm>
            <a:off x="4829675" y="235281"/>
            <a:ext cx="3804275" cy="2225407"/>
          </a:xfrm>
          <a:prstGeom prst="rect">
            <a:avLst/>
          </a:prstGeom>
          <a:noFill/>
          <a:ln>
            <a:noFill/>
          </a:ln>
        </p:spPr>
      </p:pic>
      <p:pic>
        <p:nvPicPr>
          <p:cNvPr id="141" name="Shape 141"/>
          <p:cNvPicPr preferRelativeResize="0"/>
          <p:nvPr/>
        </p:nvPicPr>
        <p:blipFill>
          <a:blip r:embed="rId4">
            <a:alphaModFix/>
          </a:blip>
          <a:stretch>
            <a:fillRect/>
          </a:stretch>
        </p:blipFill>
        <p:spPr>
          <a:xfrm>
            <a:off x="4829675" y="2709525"/>
            <a:ext cx="3804275" cy="2228373"/>
          </a:xfrm>
          <a:prstGeom prst="rect">
            <a:avLst/>
          </a:prstGeom>
          <a:noFill/>
          <a:ln>
            <a:noFill/>
          </a:ln>
        </p:spPr>
      </p:pic>
      <p:sp>
        <p:nvSpPr>
          <p:cNvPr id="142" name="Shape 142"/>
          <p:cNvSpPr txBox="1"/>
          <p:nvPr>
            <p:ph idx="4294967295" type="body"/>
          </p:nvPr>
        </p:nvSpPr>
        <p:spPr>
          <a:xfrm>
            <a:off x="384825" y="652000"/>
            <a:ext cx="4037100" cy="1459800"/>
          </a:xfrm>
          <a:prstGeom prst="rect">
            <a:avLst/>
          </a:prstGeom>
        </p:spPr>
        <p:txBody>
          <a:bodyPr anchorCtr="0" anchor="t" bIns="91425" lIns="91425" spcFirstLastPara="1" rIns="91425" wrap="square" tIns="91425">
            <a:noAutofit/>
          </a:bodyPr>
          <a:lstStyle/>
          <a:p>
            <a:pPr indent="-317500" lvl="0" marL="457200">
              <a:spcBef>
                <a:spcPts val="0"/>
              </a:spcBef>
              <a:spcAft>
                <a:spcPts val="0"/>
              </a:spcAft>
              <a:buClr>
                <a:srgbClr val="FFFFFF"/>
              </a:buClr>
              <a:buSzPts val="1400"/>
              <a:buChar char="●"/>
            </a:pPr>
            <a:r>
              <a:rPr lang="de" sz="1400">
                <a:solidFill>
                  <a:srgbClr val="FFFFFF"/>
                </a:solidFill>
              </a:rPr>
              <a:t>Mit der Paketverlustrate steigt die RTT über alle QoS Level. </a:t>
            </a:r>
            <a:endParaRPr sz="1400">
              <a:solidFill>
                <a:srgbClr val="FFFFFF"/>
              </a:solidFill>
            </a:endParaRPr>
          </a:p>
          <a:p>
            <a:pPr indent="-317500" lvl="0" marL="457200" rtl="0">
              <a:spcBef>
                <a:spcPts val="0"/>
              </a:spcBef>
              <a:spcAft>
                <a:spcPts val="0"/>
              </a:spcAft>
              <a:buClr>
                <a:srgbClr val="FFFFFF"/>
              </a:buClr>
              <a:buSzPts val="1400"/>
              <a:buChar char="●"/>
            </a:pPr>
            <a:r>
              <a:rPr lang="de" sz="1400">
                <a:solidFill>
                  <a:srgbClr val="FFFFFF"/>
                </a:solidFill>
              </a:rPr>
              <a:t>Ab 25% Verlustrate bricht die Paketübertragung für jedes QoS Level vorzeitig ab.</a:t>
            </a:r>
            <a:endParaRPr sz="1400">
              <a:solidFill>
                <a:srgbClr val="FFFFFF"/>
              </a:solidFill>
            </a:endParaRPr>
          </a:p>
        </p:txBody>
      </p:sp>
      <p:pic>
        <p:nvPicPr>
          <p:cNvPr id="143" name="Shape 143"/>
          <p:cNvPicPr preferRelativeResize="0"/>
          <p:nvPr/>
        </p:nvPicPr>
        <p:blipFill>
          <a:blip r:embed="rId5">
            <a:alphaModFix/>
          </a:blip>
          <a:stretch>
            <a:fillRect/>
          </a:stretch>
        </p:blipFill>
        <p:spPr>
          <a:xfrm>
            <a:off x="534825" y="2733815"/>
            <a:ext cx="3804300" cy="220408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de"/>
              <a:t>Protokoll Overhead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de"/>
              <a:t>Netzwerkoverhead für Connection</a:t>
            </a:r>
            <a:endParaRPr/>
          </a:p>
        </p:txBody>
      </p:sp>
      <p:graphicFrame>
        <p:nvGraphicFramePr>
          <p:cNvPr id="154" name="Shape 154"/>
          <p:cNvGraphicFramePr/>
          <p:nvPr/>
        </p:nvGraphicFramePr>
        <p:xfrm>
          <a:off x="235500" y="1390050"/>
          <a:ext cx="3000000" cy="3000000"/>
        </p:xfrm>
        <a:graphic>
          <a:graphicData uri="http://schemas.openxmlformats.org/drawingml/2006/table">
            <a:tbl>
              <a:tblPr>
                <a:noFill/>
                <a:tableStyleId>{6F8E5913-A8FA-43A8-9342-CF84D13C92EB}</a:tableStyleId>
              </a:tblPr>
              <a:tblGrid>
                <a:gridCol w="1731450"/>
                <a:gridCol w="907950"/>
                <a:gridCol w="1638875"/>
                <a:gridCol w="4436350"/>
              </a:tblGrid>
              <a:tr h="731550">
                <a:tc>
                  <a:txBody>
                    <a:bodyPr>
                      <a:noAutofit/>
                    </a:bodyPr>
                    <a:lstStyle/>
                    <a:p>
                      <a:pPr indent="0" lvl="0" marL="0" rtl="0">
                        <a:lnSpc>
                          <a:spcPct val="115000"/>
                        </a:lnSpc>
                        <a:spcBef>
                          <a:spcPts val="0"/>
                        </a:spcBef>
                        <a:spcAft>
                          <a:spcPts val="1600"/>
                        </a:spcAft>
                        <a:buNone/>
                      </a:pPr>
                      <a:r>
                        <a:rPr i="1" lang="de">
                          <a:solidFill>
                            <a:srgbClr val="FFFFFF"/>
                          </a:solidFill>
                          <a:latin typeface="Average"/>
                          <a:ea typeface="Average"/>
                          <a:cs typeface="Average"/>
                          <a:sym typeface="Average"/>
                        </a:rPr>
                        <a:t>Message</a:t>
                      </a:r>
                      <a:endParaRPr i="1">
                        <a:solidFill>
                          <a:srgbClr val="FFFFFF"/>
                        </a:solidFill>
                        <a:latin typeface="Average"/>
                        <a:ea typeface="Average"/>
                        <a:cs typeface="Average"/>
                        <a:sym typeface="Average"/>
                      </a:endParaRPr>
                    </a:p>
                  </a:txBody>
                  <a:tcPr marT="91425" marB="91425" marR="91425" marL="91425"/>
                </a:tc>
                <a:tc>
                  <a:txBody>
                    <a:bodyPr>
                      <a:noAutofit/>
                    </a:bodyPr>
                    <a:lstStyle/>
                    <a:p>
                      <a:pPr indent="0" lvl="0" marL="0" rtl="0">
                        <a:lnSpc>
                          <a:spcPct val="115000"/>
                        </a:lnSpc>
                        <a:spcBef>
                          <a:spcPts val="0"/>
                        </a:spcBef>
                        <a:spcAft>
                          <a:spcPts val="1600"/>
                        </a:spcAft>
                        <a:buNone/>
                      </a:pPr>
                      <a:r>
                        <a:rPr i="1" lang="de">
                          <a:solidFill>
                            <a:srgbClr val="FFFFFF"/>
                          </a:solidFill>
                          <a:latin typeface="Average"/>
                          <a:ea typeface="Average"/>
                          <a:cs typeface="Average"/>
                          <a:sym typeface="Average"/>
                        </a:rPr>
                        <a:t>MQTT</a:t>
                      </a:r>
                      <a:endParaRPr i="1">
                        <a:solidFill>
                          <a:srgbClr val="FFFFFF"/>
                        </a:solidFill>
                        <a:latin typeface="Average"/>
                        <a:ea typeface="Average"/>
                        <a:cs typeface="Average"/>
                        <a:sym typeface="Average"/>
                      </a:endParaRPr>
                    </a:p>
                  </a:txBody>
                  <a:tcPr marT="91425" marB="91425" marR="91425" marL="91425"/>
                </a:tc>
                <a:tc>
                  <a:txBody>
                    <a:bodyPr>
                      <a:noAutofit/>
                    </a:bodyPr>
                    <a:lstStyle/>
                    <a:p>
                      <a:pPr indent="0" lvl="0" marL="0" rtl="0">
                        <a:lnSpc>
                          <a:spcPct val="115000"/>
                        </a:lnSpc>
                        <a:spcBef>
                          <a:spcPts val="0"/>
                        </a:spcBef>
                        <a:spcAft>
                          <a:spcPts val="1600"/>
                        </a:spcAft>
                        <a:buNone/>
                      </a:pPr>
                      <a:r>
                        <a:rPr i="1" lang="de">
                          <a:solidFill>
                            <a:srgbClr val="FFFFFF"/>
                          </a:solidFill>
                          <a:latin typeface="Average"/>
                          <a:ea typeface="Average"/>
                          <a:cs typeface="Average"/>
                          <a:sym typeface="Average"/>
                        </a:rPr>
                        <a:t>TCP</a:t>
                      </a:r>
                      <a:endParaRPr i="1">
                        <a:solidFill>
                          <a:srgbClr val="FFFFFF"/>
                        </a:solidFill>
                        <a:latin typeface="Average"/>
                        <a:ea typeface="Average"/>
                        <a:cs typeface="Average"/>
                        <a:sym typeface="Average"/>
                      </a:endParaRPr>
                    </a:p>
                  </a:txBody>
                  <a:tcPr marT="91425" marB="91425" marR="91425" marL="91425"/>
                </a:tc>
                <a:tc>
                  <a:txBody>
                    <a:bodyPr>
                      <a:noAutofit/>
                    </a:bodyPr>
                    <a:lstStyle/>
                    <a:p>
                      <a:pPr indent="0" lvl="0" marL="0" rtl="0">
                        <a:lnSpc>
                          <a:spcPct val="100000"/>
                        </a:lnSpc>
                        <a:spcBef>
                          <a:spcPts val="0"/>
                        </a:spcBef>
                        <a:spcAft>
                          <a:spcPts val="1600"/>
                        </a:spcAft>
                        <a:buNone/>
                      </a:pPr>
                      <a:r>
                        <a:rPr i="1" lang="de">
                          <a:solidFill>
                            <a:srgbClr val="FFFFFF"/>
                          </a:solidFill>
                          <a:latin typeface="Average"/>
                          <a:ea typeface="Average"/>
                          <a:cs typeface="Average"/>
                          <a:sym typeface="Average"/>
                        </a:rPr>
                        <a:t>Pakete</a:t>
                      </a:r>
                      <a:endParaRPr i="1">
                        <a:solidFill>
                          <a:srgbClr val="FFFFFF"/>
                        </a:solidFill>
                        <a:latin typeface="Average"/>
                        <a:ea typeface="Average"/>
                        <a:cs typeface="Average"/>
                        <a:sym typeface="Average"/>
                      </a:endParaRPr>
                    </a:p>
                  </a:txBody>
                  <a:tcPr marT="91425" marB="91425" marR="91425" marL="91425"/>
                </a:tc>
              </a:tr>
              <a:tr h="1322850">
                <a:tc>
                  <a:txBody>
                    <a:bodyPr>
                      <a:noAutofit/>
                    </a:bodyPr>
                    <a:lstStyle/>
                    <a:p>
                      <a:pPr indent="0" lvl="0" marL="0" rtl="0">
                        <a:lnSpc>
                          <a:spcPct val="115000"/>
                        </a:lnSpc>
                        <a:spcBef>
                          <a:spcPts val="0"/>
                        </a:spcBef>
                        <a:spcAft>
                          <a:spcPts val="1600"/>
                        </a:spcAft>
                        <a:buNone/>
                      </a:pPr>
                      <a:r>
                        <a:rPr lang="de">
                          <a:solidFill>
                            <a:srgbClr val="FFFFFF"/>
                          </a:solidFill>
                          <a:latin typeface="Average"/>
                          <a:ea typeface="Average"/>
                          <a:cs typeface="Average"/>
                          <a:sym typeface="Average"/>
                        </a:rPr>
                        <a:t>MQTT Connect</a:t>
                      </a:r>
                      <a:endParaRPr>
                        <a:solidFill>
                          <a:srgbClr val="FFFFFF"/>
                        </a:solidFill>
                      </a:endParaRPr>
                    </a:p>
                  </a:txBody>
                  <a:tcPr marT="91425" marB="91425" marR="91425" marL="91425"/>
                </a:tc>
                <a:tc>
                  <a:txBody>
                    <a:bodyPr>
                      <a:noAutofit/>
                    </a:bodyPr>
                    <a:lstStyle/>
                    <a:p>
                      <a:pPr indent="0" lvl="0" marL="0" rtl="0">
                        <a:lnSpc>
                          <a:spcPct val="115000"/>
                        </a:lnSpc>
                        <a:spcBef>
                          <a:spcPts val="0"/>
                        </a:spcBef>
                        <a:spcAft>
                          <a:spcPts val="0"/>
                        </a:spcAft>
                        <a:buNone/>
                      </a:pPr>
                      <a:r>
                        <a:rPr lang="de">
                          <a:solidFill>
                            <a:srgbClr val="FFFFFF"/>
                          </a:solidFill>
                          <a:latin typeface="Average"/>
                          <a:ea typeface="Average"/>
                          <a:cs typeface="Average"/>
                          <a:sym typeface="Average"/>
                        </a:rPr>
                        <a:t>25</a:t>
                      </a:r>
                      <a:endParaRPr>
                        <a:solidFill>
                          <a:srgbClr val="FFFFFF"/>
                        </a:solidFill>
                        <a:latin typeface="Average"/>
                        <a:ea typeface="Average"/>
                        <a:cs typeface="Average"/>
                        <a:sym typeface="Average"/>
                      </a:endParaRPr>
                    </a:p>
                    <a:p>
                      <a:pPr indent="0" lvl="0" marL="0" rtl="0">
                        <a:lnSpc>
                          <a:spcPct val="115000"/>
                        </a:lnSpc>
                        <a:spcBef>
                          <a:spcPts val="1600"/>
                        </a:spcBef>
                        <a:spcAft>
                          <a:spcPts val="1600"/>
                        </a:spcAft>
                        <a:buNone/>
                      </a:pPr>
                      <a:r>
                        <a:rPr lang="de">
                          <a:solidFill>
                            <a:srgbClr val="FFFFFF"/>
                          </a:solidFill>
                          <a:latin typeface="Average"/>
                          <a:ea typeface="Average"/>
                          <a:cs typeface="Average"/>
                          <a:sym typeface="Average"/>
                        </a:rPr>
                        <a:t>4</a:t>
                      </a:r>
                      <a:endParaRPr>
                        <a:solidFill>
                          <a:srgbClr val="FFFFFF"/>
                        </a:solidFill>
                        <a:latin typeface="Average"/>
                        <a:ea typeface="Average"/>
                        <a:cs typeface="Average"/>
                        <a:sym typeface="Average"/>
                      </a:endParaRPr>
                    </a:p>
                  </a:txBody>
                  <a:tcPr marT="91425" marB="91425" marR="91425" marL="91425"/>
                </a:tc>
                <a:tc>
                  <a:txBody>
                    <a:bodyPr>
                      <a:noAutofit/>
                    </a:bodyPr>
                    <a:lstStyle/>
                    <a:p>
                      <a:pPr indent="0" lvl="0" marL="0" rtl="0">
                        <a:lnSpc>
                          <a:spcPct val="115000"/>
                        </a:lnSpc>
                        <a:spcBef>
                          <a:spcPts val="0"/>
                        </a:spcBef>
                        <a:spcAft>
                          <a:spcPts val="0"/>
                        </a:spcAft>
                        <a:buNone/>
                      </a:pPr>
                      <a:r>
                        <a:rPr lang="de">
                          <a:solidFill>
                            <a:srgbClr val="FFFFFF"/>
                          </a:solidFill>
                          <a:latin typeface="Average"/>
                          <a:ea typeface="Average"/>
                          <a:cs typeface="Average"/>
                          <a:sym typeface="Average"/>
                        </a:rPr>
                        <a:t>66</a:t>
                      </a:r>
                      <a:endParaRPr>
                        <a:solidFill>
                          <a:srgbClr val="FFFFFF"/>
                        </a:solidFill>
                        <a:latin typeface="Average"/>
                        <a:ea typeface="Average"/>
                        <a:cs typeface="Average"/>
                        <a:sym typeface="Average"/>
                      </a:endParaRPr>
                    </a:p>
                    <a:p>
                      <a:pPr indent="0" lvl="0" marL="0" rtl="0">
                        <a:lnSpc>
                          <a:spcPct val="115000"/>
                        </a:lnSpc>
                        <a:spcBef>
                          <a:spcPts val="1600"/>
                        </a:spcBef>
                        <a:spcAft>
                          <a:spcPts val="0"/>
                        </a:spcAft>
                        <a:buNone/>
                      </a:pPr>
                      <a:r>
                        <a:rPr lang="de">
                          <a:solidFill>
                            <a:srgbClr val="FFFFFF"/>
                          </a:solidFill>
                          <a:latin typeface="Average"/>
                          <a:ea typeface="Average"/>
                          <a:cs typeface="Average"/>
                          <a:sym typeface="Average"/>
                        </a:rPr>
                        <a:t>66</a:t>
                      </a:r>
                      <a:endParaRPr>
                        <a:solidFill>
                          <a:srgbClr val="FFFFFF"/>
                        </a:solidFill>
                        <a:latin typeface="Average"/>
                        <a:ea typeface="Average"/>
                        <a:cs typeface="Average"/>
                        <a:sym typeface="Average"/>
                      </a:endParaRPr>
                    </a:p>
                    <a:p>
                      <a:pPr indent="0" lvl="0" marL="0" rtl="0">
                        <a:lnSpc>
                          <a:spcPct val="115000"/>
                        </a:lnSpc>
                        <a:spcBef>
                          <a:spcPts val="1600"/>
                        </a:spcBef>
                        <a:spcAft>
                          <a:spcPts val="1600"/>
                        </a:spcAft>
                        <a:buNone/>
                      </a:pPr>
                      <a:r>
                        <a:rPr lang="de">
                          <a:solidFill>
                            <a:srgbClr val="FFFFFF"/>
                          </a:solidFill>
                          <a:latin typeface="Average"/>
                          <a:ea typeface="Average"/>
                          <a:cs typeface="Average"/>
                          <a:sym typeface="Average"/>
                        </a:rPr>
                        <a:t>132</a:t>
                      </a:r>
                      <a:endParaRPr>
                        <a:solidFill>
                          <a:srgbClr val="FFFFFF"/>
                        </a:solidFill>
                        <a:latin typeface="Average"/>
                        <a:ea typeface="Average"/>
                        <a:cs typeface="Average"/>
                        <a:sym typeface="Average"/>
                      </a:endParaRPr>
                    </a:p>
                  </a:txBody>
                  <a:tcPr marT="91425" marB="91425" marR="91425" marL="91425"/>
                </a:tc>
                <a:tc>
                  <a:txBody>
                    <a:bodyPr>
                      <a:noAutofit/>
                    </a:bodyPr>
                    <a:lstStyle/>
                    <a:p>
                      <a:pPr indent="0" lvl="0" marL="0" rtl="0">
                        <a:lnSpc>
                          <a:spcPct val="100000"/>
                        </a:lnSpc>
                        <a:spcBef>
                          <a:spcPts val="0"/>
                        </a:spcBef>
                        <a:spcAft>
                          <a:spcPts val="0"/>
                        </a:spcAft>
                        <a:buNone/>
                      </a:pPr>
                      <a:r>
                        <a:rPr lang="de">
                          <a:solidFill>
                            <a:srgbClr val="FFFFFF"/>
                          </a:solidFill>
                          <a:latin typeface="Average"/>
                          <a:ea typeface="Average"/>
                          <a:cs typeface="Average"/>
                          <a:sym typeface="Average"/>
                        </a:rPr>
                        <a:t>MQTT </a:t>
                      </a:r>
                      <a:r>
                        <a:rPr lang="de">
                          <a:solidFill>
                            <a:srgbClr val="FFFFFF"/>
                          </a:solidFill>
                          <a:latin typeface="Average"/>
                          <a:ea typeface="Average"/>
                          <a:cs typeface="Average"/>
                          <a:sym typeface="Average"/>
                        </a:rPr>
                        <a:t>Connect Command 91 byte</a:t>
                      </a:r>
                      <a:endParaRPr>
                        <a:solidFill>
                          <a:srgbClr val="FFFFFF"/>
                        </a:solidFill>
                        <a:latin typeface="Average"/>
                        <a:ea typeface="Average"/>
                        <a:cs typeface="Average"/>
                        <a:sym typeface="Average"/>
                      </a:endParaRPr>
                    </a:p>
                    <a:p>
                      <a:pPr indent="0" lvl="0" marL="0" rtl="0">
                        <a:lnSpc>
                          <a:spcPct val="100000"/>
                        </a:lnSpc>
                        <a:spcBef>
                          <a:spcPts val="1600"/>
                        </a:spcBef>
                        <a:spcAft>
                          <a:spcPts val="0"/>
                        </a:spcAft>
                        <a:buNone/>
                      </a:pPr>
                      <a:r>
                        <a:rPr lang="de">
                          <a:solidFill>
                            <a:srgbClr val="FFFFFF"/>
                          </a:solidFill>
                          <a:latin typeface="Average"/>
                          <a:ea typeface="Average"/>
                          <a:cs typeface="Average"/>
                          <a:sym typeface="Average"/>
                        </a:rPr>
                        <a:t>MQTT Connect Ack 70 byte</a:t>
                      </a:r>
                      <a:endParaRPr>
                        <a:solidFill>
                          <a:srgbClr val="FFFFFF"/>
                        </a:solidFill>
                        <a:latin typeface="Average"/>
                        <a:ea typeface="Average"/>
                        <a:cs typeface="Average"/>
                        <a:sym typeface="Average"/>
                      </a:endParaRPr>
                    </a:p>
                    <a:p>
                      <a:pPr indent="0" lvl="0" marL="0" rtl="0">
                        <a:lnSpc>
                          <a:spcPct val="100000"/>
                        </a:lnSpc>
                        <a:spcBef>
                          <a:spcPts val="1600"/>
                        </a:spcBef>
                        <a:spcAft>
                          <a:spcPts val="1600"/>
                        </a:spcAft>
                        <a:buNone/>
                      </a:pPr>
                      <a:r>
                        <a:rPr lang="de">
                          <a:solidFill>
                            <a:srgbClr val="FFFFFF"/>
                          </a:solidFill>
                          <a:latin typeface="Average"/>
                          <a:ea typeface="Average"/>
                          <a:cs typeface="Average"/>
                          <a:sym typeface="Average"/>
                        </a:rPr>
                        <a:t>2x TCP ACK je 66 byte</a:t>
                      </a:r>
                      <a:endParaRPr>
                        <a:solidFill>
                          <a:srgbClr val="FFFFFF"/>
                        </a:solidFill>
                      </a:endParaRPr>
                    </a:p>
                  </a:txBody>
                  <a:tcPr marT="91425" marB="91425" marR="91425" marL="91425"/>
                </a:tc>
              </a:tr>
              <a:tr h="381000">
                <a:tc>
                  <a:txBody>
                    <a:bodyPr>
                      <a:noAutofit/>
                    </a:bodyPr>
                    <a:lstStyle/>
                    <a:p>
                      <a:pPr indent="0" lvl="0" marL="0" rtl="0">
                        <a:lnSpc>
                          <a:spcPct val="115000"/>
                        </a:lnSpc>
                        <a:spcBef>
                          <a:spcPts val="0"/>
                        </a:spcBef>
                        <a:spcAft>
                          <a:spcPts val="1600"/>
                        </a:spcAft>
                        <a:buNone/>
                      </a:pPr>
                      <a:r>
                        <a:rPr lang="de">
                          <a:solidFill>
                            <a:srgbClr val="FFFFFF"/>
                          </a:solidFill>
                          <a:latin typeface="Average"/>
                          <a:ea typeface="Average"/>
                          <a:cs typeface="Average"/>
                          <a:sym typeface="Average"/>
                        </a:rPr>
                        <a:t>MQTT Disconnect</a:t>
                      </a:r>
                      <a:endParaRPr>
                        <a:solidFill>
                          <a:srgbClr val="FFFFFF"/>
                        </a:solidFill>
                      </a:endParaRPr>
                    </a:p>
                  </a:txBody>
                  <a:tcPr marT="91425" marB="91425" marR="91425" marL="91425"/>
                </a:tc>
                <a:tc>
                  <a:txBody>
                    <a:bodyPr>
                      <a:noAutofit/>
                    </a:bodyPr>
                    <a:lstStyle/>
                    <a:p>
                      <a:pPr indent="0" lvl="0" marL="0" rtl="0">
                        <a:lnSpc>
                          <a:spcPct val="115000"/>
                        </a:lnSpc>
                        <a:spcBef>
                          <a:spcPts val="0"/>
                        </a:spcBef>
                        <a:spcAft>
                          <a:spcPts val="1600"/>
                        </a:spcAft>
                        <a:buNone/>
                      </a:pPr>
                      <a:r>
                        <a:rPr lang="de">
                          <a:solidFill>
                            <a:srgbClr val="FFFFFF"/>
                          </a:solidFill>
                          <a:latin typeface="Average"/>
                          <a:ea typeface="Average"/>
                          <a:cs typeface="Average"/>
                          <a:sym typeface="Average"/>
                        </a:rPr>
                        <a:t>68</a:t>
                      </a:r>
                      <a:endParaRPr>
                        <a:solidFill>
                          <a:srgbClr val="FFFFFF"/>
                        </a:solidFill>
                        <a:latin typeface="Average"/>
                        <a:ea typeface="Average"/>
                        <a:cs typeface="Average"/>
                        <a:sym typeface="Average"/>
                      </a:endParaRPr>
                    </a:p>
                  </a:txBody>
                  <a:tcPr marT="91425" marB="91425" marR="91425" marL="91425"/>
                </a:tc>
                <a:tc>
                  <a:txBody>
                    <a:bodyPr>
                      <a:noAutofit/>
                    </a:bodyPr>
                    <a:lstStyle/>
                    <a:p>
                      <a:pPr indent="0" lvl="0" marL="0" rtl="0">
                        <a:lnSpc>
                          <a:spcPct val="115000"/>
                        </a:lnSpc>
                        <a:spcBef>
                          <a:spcPts val="0"/>
                        </a:spcBef>
                        <a:spcAft>
                          <a:spcPts val="1600"/>
                        </a:spcAft>
                        <a:buNone/>
                      </a:pPr>
                      <a:r>
                        <a:rPr lang="de">
                          <a:solidFill>
                            <a:srgbClr val="FFFFFF"/>
                          </a:solidFill>
                          <a:latin typeface="Average"/>
                          <a:ea typeface="Average"/>
                          <a:cs typeface="Average"/>
                          <a:sym typeface="Average"/>
                        </a:rPr>
                        <a:t>66</a:t>
                      </a:r>
                      <a:endParaRPr>
                        <a:solidFill>
                          <a:srgbClr val="FFFFFF"/>
                        </a:solidFill>
                      </a:endParaRPr>
                    </a:p>
                  </a:txBody>
                  <a:tcPr marT="91425" marB="91425" marR="91425" marL="91425"/>
                </a:tc>
                <a:tc>
                  <a:txBody>
                    <a:bodyPr>
                      <a:noAutofit/>
                    </a:bodyPr>
                    <a:lstStyle/>
                    <a:p>
                      <a:pPr indent="0" lvl="0" marL="0" rtl="0">
                        <a:lnSpc>
                          <a:spcPct val="100000"/>
                        </a:lnSpc>
                        <a:spcBef>
                          <a:spcPts val="0"/>
                        </a:spcBef>
                        <a:spcAft>
                          <a:spcPts val="0"/>
                        </a:spcAft>
                        <a:buNone/>
                      </a:pPr>
                      <a:r>
                        <a:rPr lang="de">
                          <a:solidFill>
                            <a:srgbClr val="FFFFFF"/>
                          </a:solidFill>
                          <a:latin typeface="Average"/>
                          <a:ea typeface="Average"/>
                          <a:cs typeface="Average"/>
                          <a:sym typeface="Average"/>
                        </a:rPr>
                        <a:t>MQTT Disconnect Req 68 byte</a:t>
                      </a:r>
                      <a:endParaRPr>
                        <a:solidFill>
                          <a:srgbClr val="FFFFFF"/>
                        </a:solidFill>
                        <a:latin typeface="Average"/>
                        <a:ea typeface="Average"/>
                        <a:cs typeface="Average"/>
                        <a:sym typeface="Average"/>
                      </a:endParaRPr>
                    </a:p>
                    <a:p>
                      <a:pPr indent="0" lvl="0" marL="0" rtl="0">
                        <a:lnSpc>
                          <a:spcPct val="100000"/>
                        </a:lnSpc>
                        <a:spcBef>
                          <a:spcPts val="1600"/>
                        </a:spcBef>
                        <a:spcAft>
                          <a:spcPts val="1600"/>
                        </a:spcAft>
                        <a:buNone/>
                      </a:pPr>
                      <a:r>
                        <a:rPr lang="de">
                          <a:solidFill>
                            <a:srgbClr val="FFFFFF"/>
                          </a:solidFill>
                          <a:latin typeface="Average"/>
                          <a:ea typeface="Average"/>
                          <a:cs typeface="Average"/>
                          <a:sym typeface="Average"/>
                        </a:rPr>
                        <a:t>TCP Ack 66 byte</a:t>
                      </a:r>
                      <a:endParaRPr>
                        <a:solidFill>
                          <a:srgbClr val="FFFFFF"/>
                        </a:solidFill>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de"/>
              <a:t>Overhead QoS Level - unabhängig von Payload</a:t>
            </a:r>
            <a:endParaRPr/>
          </a:p>
        </p:txBody>
      </p:sp>
      <p:graphicFrame>
        <p:nvGraphicFramePr>
          <p:cNvPr id="160" name="Shape 160"/>
          <p:cNvGraphicFramePr/>
          <p:nvPr/>
        </p:nvGraphicFramePr>
        <p:xfrm>
          <a:off x="246075" y="1072750"/>
          <a:ext cx="3000000" cy="3000000"/>
        </p:xfrm>
        <a:graphic>
          <a:graphicData uri="http://schemas.openxmlformats.org/drawingml/2006/table">
            <a:tbl>
              <a:tblPr>
                <a:noFill/>
                <a:tableStyleId>{6F8E5913-A8FA-43A8-9342-CF84D13C92EB}</a:tableStyleId>
              </a:tblPr>
              <a:tblGrid>
                <a:gridCol w="2063850"/>
                <a:gridCol w="1125125"/>
                <a:gridCol w="1560750"/>
                <a:gridCol w="3964900"/>
              </a:tblGrid>
              <a:tr h="497025">
                <a:tc>
                  <a:txBody>
                    <a:bodyPr>
                      <a:noAutofit/>
                    </a:bodyPr>
                    <a:lstStyle/>
                    <a:p>
                      <a:pPr indent="0" lvl="0" marL="0" rtl="0">
                        <a:lnSpc>
                          <a:spcPct val="100000"/>
                        </a:lnSpc>
                        <a:spcBef>
                          <a:spcPts val="0"/>
                        </a:spcBef>
                        <a:spcAft>
                          <a:spcPts val="1600"/>
                        </a:spcAft>
                        <a:buNone/>
                      </a:pPr>
                      <a:r>
                        <a:rPr i="1" lang="de">
                          <a:solidFill>
                            <a:srgbClr val="FFFFFF"/>
                          </a:solidFill>
                          <a:latin typeface="Average"/>
                          <a:ea typeface="Average"/>
                          <a:cs typeface="Average"/>
                          <a:sym typeface="Average"/>
                        </a:rPr>
                        <a:t>QoS Level</a:t>
                      </a:r>
                      <a:endParaRPr i="1">
                        <a:solidFill>
                          <a:srgbClr val="FFFFFF"/>
                        </a:solidFill>
                        <a:latin typeface="Average"/>
                        <a:ea typeface="Average"/>
                        <a:cs typeface="Average"/>
                        <a:sym typeface="Average"/>
                      </a:endParaRPr>
                    </a:p>
                  </a:txBody>
                  <a:tcPr marT="91425" marB="91425" marR="91425" marL="91425"/>
                </a:tc>
                <a:tc>
                  <a:txBody>
                    <a:bodyPr>
                      <a:noAutofit/>
                    </a:bodyPr>
                    <a:lstStyle/>
                    <a:p>
                      <a:pPr indent="0" lvl="0" marL="0" rtl="0">
                        <a:lnSpc>
                          <a:spcPct val="100000"/>
                        </a:lnSpc>
                        <a:spcBef>
                          <a:spcPts val="0"/>
                        </a:spcBef>
                        <a:spcAft>
                          <a:spcPts val="1600"/>
                        </a:spcAft>
                        <a:buNone/>
                      </a:pPr>
                      <a:r>
                        <a:rPr i="1" lang="de">
                          <a:solidFill>
                            <a:srgbClr val="FFFFFF"/>
                          </a:solidFill>
                          <a:latin typeface="Average"/>
                          <a:ea typeface="Average"/>
                          <a:cs typeface="Average"/>
                          <a:sym typeface="Average"/>
                        </a:rPr>
                        <a:t>MQTT</a:t>
                      </a:r>
                      <a:endParaRPr i="1">
                        <a:solidFill>
                          <a:srgbClr val="FFFFFF"/>
                        </a:solidFill>
                        <a:latin typeface="Average"/>
                        <a:ea typeface="Average"/>
                        <a:cs typeface="Average"/>
                        <a:sym typeface="Average"/>
                      </a:endParaRPr>
                    </a:p>
                  </a:txBody>
                  <a:tcPr marT="91425" marB="91425" marR="91425" marL="91425"/>
                </a:tc>
                <a:tc>
                  <a:txBody>
                    <a:bodyPr>
                      <a:noAutofit/>
                    </a:bodyPr>
                    <a:lstStyle/>
                    <a:p>
                      <a:pPr indent="0" lvl="0" marL="0" rtl="0">
                        <a:lnSpc>
                          <a:spcPct val="100000"/>
                        </a:lnSpc>
                        <a:spcBef>
                          <a:spcPts val="0"/>
                        </a:spcBef>
                        <a:spcAft>
                          <a:spcPts val="1600"/>
                        </a:spcAft>
                        <a:buNone/>
                      </a:pPr>
                      <a:r>
                        <a:rPr i="1" lang="de">
                          <a:solidFill>
                            <a:srgbClr val="FFFFFF"/>
                          </a:solidFill>
                          <a:latin typeface="Average"/>
                          <a:ea typeface="Average"/>
                          <a:cs typeface="Average"/>
                          <a:sym typeface="Average"/>
                        </a:rPr>
                        <a:t>MQTT+TCP</a:t>
                      </a:r>
                      <a:endParaRPr i="1">
                        <a:solidFill>
                          <a:srgbClr val="FFFFFF"/>
                        </a:solidFill>
                        <a:latin typeface="Average"/>
                        <a:ea typeface="Average"/>
                        <a:cs typeface="Average"/>
                        <a:sym typeface="Average"/>
                      </a:endParaRPr>
                    </a:p>
                  </a:txBody>
                  <a:tcPr marT="91425" marB="91425" marR="91425" marL="91425"/>
                </a:tc>
                <a:tc>
                  <a:txBody>
                    <a:bodyPr>
                      <a:noAutofit/>
                    </a:bodyPr>
                    <a:lstStyle/>
                    <a:p>
                      <a:pPr indent="0" lvl="0" marL="0" rtl="0">
                        <a:lnSpc>
                          <a:spcPct val="100000"/>
                        </a:lnSpc>
                        <a:spcBef>
                          <a:spcPts val="0"/>
                        </a:spcBef>
                        <a:spcAft>
                          <a:spcPts val="1600"/>
                        </a:spcAft>
                        <a:buNone/>
                      </a:pPr>
                      <a:r>
                        <a:t/>
                      </a:r>
                      <a:endParaRPr i="1">
                        <a:solidFill>
                          <a:srgbClr val="FFFFFF"/>
                        </a:solidFill>
                        <a:latin typeface="Average"/>
                        <a:ea typeface="Average"/>
                        <a:cs typeface="Average"/>
                        <a:sym typeface="Average"/>
                      </a:endParaRPr>
                    </a:p>
                  </a:txBody>
                  <a:tcPr marT="91425" marB="91425" marR="91425" marL="91425"/>
                </a:tc>
              </a:tr>
              <a:tr h="548825">
                <a:tc>
                  <a:txBody>
                    <a:bodyPr>
                      <a:noAutofit/>
                    </a:bodyPr>
                    <a:lstStyle/>
                    <a:p>
                      <a:pPr indent="0" lvl="0" marL="0" rtl="0">
                        <a:lnSpc>
                          <a:spcPct val="100000"/>
                        </a:lnSpc>
                        <a:spcBef>
                          <a:spcPts val="0"/>
                        </a:spcBef>
                        <a:spcAft>
                          <a:spcPts val="1600"/>
                        </a:spcAft>
                        <a:buNone/>
                      </a:pPr>
                      <a:r>
                        <a:rPr lang="de">
                          <a:solidFill>
                            <a:srgbClr val="FFFFFF"/>
                          </a:solidFill>
                          <a:latin typeface="Average"/>
                          <a:ea typeface="Average"/>
                          <a:cs typeface="Average"/>
                          <a:sym typeface="Average"/>
                        </a:rPr>
                        <a:t>QoS 0</a:t>
                      </a:r>
                      <a:endParaRPr>
                        <a:solidFill>
                          <a:srgbClr val="FFFFFF"/>
                        </a:solidFill>
                      </a:endParaRPr>
                    </a:p>
                  </a:txBody>
                  <a:tcPr marT="91425" marB="91425" marR="91425" marL="91425"/>
                </a:tc>
                <a:tc>
                  <a:txBody>
                    <a:bodyPr>
                      <a:noAutofit/>
                    </a:bodyPr>
                    <a:lstStyle/>
                    <a:p>
                      <a:pPr indent="0" lvl="0" marL="0" rtl="0">
                        <a:lnSpc>
                          <a:spcPct val="100000"/>
                        </a:lnSpc>
                        <a:spcBef>
                          <a:spcPts val="0"/>
                        </a:spcBef>
                        <a:spcAft>
                          <a:spcPts val="1600"/>
                        </a:spcAft>
                        <a:buNone/>
                      </a:pPr>
                      <a:r>
                        <a:rPr lang="de">
                          <a:solidFill>
                            <a:srgbClr val="FFFFFF"/>
                          </a:solidFill>
                          <a:latin typeface="Average"/>
                          <a:ea typeface="Average"/>
                          <a:cs typeface="Average"/>
                          <a:sym typeface="Average"/>
                        </a:rPr>
                        <a:t>0 byte</a:t>
                      </a:r>
                      <a:endParaRPr>
                        <a:solidFill>
                          <a:srgbClr val="FFFFFF"/>
                        </a:solidFill>
                        <a:latin typeface="Average"/>
                        <a:ea typeface="Average"/>
                        <a:cs typeface="Average"/>
                        <a:sym typeface="Average"/>
                      </a:endParaRPr>
                    </a:p>
                  </a:txBody>
                  <a:tcPr marT="91425" marB="91425" marR="91425" marL="91425"/>
                </a:tc>
                <a:tc>
                  <a:txBody>
                    <a:bodyPr>
                      <a:noAutofit/>
                    </a:bodyPr>
                    <a:lstStyle/>
                    <a:p>
                      <a:pPr indent="0" lvl="0" marL="0" rtl="0">
                        <a:lnSpc>
                          <a:spcPct val="100000"/>
                        </a:lnSpc>
                        <a:spcBef>
                          <a:spcPts val="0"/>
                        </a:spcBef>
                        <a:spcAft>
                          <a:spcPts val="1600"/>
                        </a:spcAft>
                        <a:buNone/>
                      </a:pPr>
                      <a:r>
                        <a:rPr lang="de">
                          <a:solidFill>
                            <a:srgbClr val="FFFFFF"/>
                          </a:solidFill>
                          <a:latin typeface="Average"/>
                          <a:ea typeface="Average"/>
                          <a:cs typeface="Average"/>
                          <a:sym typeface="Average"/>
                        </a:rPr>
                        <a:t>66</a:t>
                      </a:r>
                      <a:r>
                        <a:rPr lang="de">
                          <a:solidFill>
                            <a:srgbClr val="FFFFFF"/>
                          </a:solidFill>
                          <a:latin typeface="Average"/>
                          <a:ea typeface="Average"/>
                          <a:cs typeface="Average"/>
                          <a:sym typeface="Average"/>
                        </a:rPr>
                        <a:t> byte</a:t>
                      </a:r>
                      <a:endParaRPr>
                        <a:solidFill>
                          <a:srgbClr val="FFFFFF"/>
                        </a:solidFill>
                      </a:endParaRPr>
                    </a:p>
                  </a:txBody>
                  <a:tcPr marT="91425" marB="91425" marR="91425" marL="91425"/>
                </a:tc>
                <a:tc>
                  <a:txBody>
                    <a:bodyPr>
                      <a:noAutofit/>
                    </a:bodyPr>
                    <a:lstStyle/>
                    <a:p>
                      <a:pPr indent="0" lvl="0" marL="0" rtl="0">
                        <a:lnSpc>
                          <a:spcPct val="100000"/>
                        </a:lnSpc>
                        <a:spcBef>
                          <a:spcPts val="0"/>
                        </a:spcBef>
                        <a:spcAft>
                          <a:spcPts val="0"/>
                        </a:spcAft>
                        <a:buNone/>
                      </a:pPr>
                      <a:r>
                        <a:rPr lang="de">
                          <a:solidFill>
                            <a:srgbClr val="FFFFFF"/>
                          </a:solidFill>
                          <a:latin typeface="Average"/>
                          <a:ea typeface="Average"/>
                          <a:cs typeface="Average"/>
                          <a:sym typeface="Average"/>
                        </a:rPr>
                        <a:t>pro Publish nur ein TCP ACK</a:t>
                      </a:r>
                      <a:endParaRPr>
                        <a:solidFill>
                          <a:srgbClr val="FFFFFF"/>
                        </a:solidFill>
                        <a:latin typeface="Average"/>
                        <a:ea typeface="Average"/>
                        <a:cs typeface="Average"/>
                        <a:sym typeface="Average"/>
                      </a:endParaRPr>
                    </a:p>
                    <a:p>
                      <a:pPr indent="0" lvl="0" marL="0" rtl="0">
                        <a:lnSpc>
                          <a:spcPct val="100000"/>
                        </a:lnSpc>
                        <a:spcBef>
                          <a:spcPts val="1600"/>
                        </a:spcBef>
                        <a:spcAft>
                          <a:spcPts val="0"/>
                        </a:spcAft>
                        <a:buNone/>
                      </a:pPr>
                      <a:r>
                        <a:t/>
                      </a:r>
                      <a:endParaRPr>
                        <a:solidFill>
                          <a:srgbClr val="FFFFFF"/>
                        </a:solidFill>
                      </a:endParaRPr>
                    </a:p>
                  </a:txBody>
                  <a:tcPr marT="91425" marB="91425" marR="91425" marL="91425"/>
                </a:tc>
              </a:tr>
              <a:tr h="381000">
                <a:tc>
                  <a:txBody>
                    <a:bodyPr>
                      <a:noAutofit/>
                    </a:bodyPr>
                    <a:lstStyle/>
                    <a:p>
                      <a:pPr indent="0" lvl="0" marL="0" rtl="0">
                        <a:lnSpc>
                          <a:spcPct val="100000"/>
                        </a:lnSpc>
                        <a:spcBef>
                          <a:spcPts val="0"/>
                        </a:spcBef>
                        <a:spcAft>
                          <a:spcPts val="1600"/>
                        </a:spcAft>
                        <a:buNone/>
                      </a:pPr>
                      <a:r>
                        <a:rPr lang="de">
                          <a:solidFill>
                            <a:srgbClr val="FFFFFF"/>
                          </a:solidFill>
                          <a:latin typeface="Average"/>
                          <a:ea typeface="Average"/>
                          <a:cs typeface="Average"/>
                          <a:sym typeface="Average"/>
                        </a:rPr>
                        <a:t>QoS 1</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nSpc>
                          <a:spcPct val="100000"/>
                        </a:lnSpc>
                        <a:spcBef>
                          <a:spcPts val="0"/>
                        </a:spcBef>
                        <a:spcAft>
                          <a:spcPts val="1600"/>
                        </a:spcAft>
                        <a:buNone/>
                      </a:pPr>
                      <a:r>
                        <a:rPr lang="de">
                          <a:solidFill>
                            <a:srgbClr val="FFFFFF"/>
                          </a:solidFill>
                          <a:latin typeface="Average"/>
                          <a:ea typeface="Average"/>
                          <a:cs typeface="Average"/>
                          <a:sym typeface="Average"/>
                        </a:rPr>
                        <a:t>4 byte</a:t>
                      </a:r>
                      <a:endParaRPr>
                        <a:solidFill>
                          <a:srgbClr val="FFFFFF"/>
                        </a:solidFill>
                        <a:latin typeface="Average"/>
                        <a:ea typeface="Average"/>
                        <a:cs typeface="Average"/>
                        <a:sym typeface="Average"/>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nSpc>
                          <a:spcPct val="100000"/>
                        </a:lnSpc>
                        <a:spcBef>
                          <a:spcPts val="0"/>
                        </a:spcBef>
                        <a:spcAft>
                          <a:spcPts val="1600"/>
                        </a:spcAft>
                        <a:buNone/>
                      </a:pPr>
                      <a:r>
                        <a:rPr lang="de">
                          <a:solidFill>
                            <a:srgbClr val="FFFFFF"/>
                          </a:solidFill>
                          <a:latin typeface="Average"/>
                          <a:ea typeface="Average"/>
                          <a:cs typeface="Average"/>
                          <a:sym typeface="Average"/>
                        </a:rPr>
                        <a:t>70</a:t>
                      </a:r>
                      <a:r>
                        <a:rPr lang="de">
                          <a:solidFill>
                            <a:srgbClr val="FFFFFF"/>
                          </a:solidFill>
                          <a:latin typeface="Average"/>
                          <a:ea typeface="Average"/>
                          <a:cs typeface="Average"/>
                          <a:sym typeface="Average"/>
                        </a:rPr>
                        <a:t> byte</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nSpc>
                          <a:spcPct val="100000"/>
                        </a:lnSpc>
                        <a:spcBef>
                          <a:spcPts val="0"/>
                        </a:spcBef>
                        <a:spcAft>
                          <a:spcPts val="1600"/>
                        </a:spcAft>
                        <a:buNone/>
                      </a:pPr>
                      <a:r>
                        <a:rPr lang="de">
                          <a:solidFill>
                            <a:srgbClr val="FFFFFF"/>
                          </a:solidFill>
                          <a:latin typeface="Average"/>
                          <a:ea typeface="Average"/>
                          <a:cs typeface="Average"/>
                          <a:sym typeface="Average"/>
                        </a:rPr>
                        <a:t>Publish Ack im TCP ACK</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r>
              <a:tr h="381000">
                <a:tc>
                  <a:txBody>
                    <a:bodyPr>
                      <a:noAutofit/>
                    </a:bodyPr>
                    <a:lstStyle/>
                    <a:p>
                      <a:pPr indent="0" lvl="0" marL="0" rtl="0">
                        <a:lnSpc>
                          <a:spcPct val="100000"/>
                        </a:lnSpc>
                        <a:spcBef>
                          <a:spcPts val="0"/>
                        </a:spcBef>
                        <a:spcAft>
                          <a:spcPts val="1600"/>
                        </a:spcAft>
                        <a:buNone/>
                      </a:pPr>
                      <a:r>
                        <a:rPr lang="de">
                          <a:solidFill>
                            <a:srgbClr val="FFFFFF"/>
                          </a:solidFill>
                          <a:latin typeface="Average"/>
                          <a:ea typeface="Average"/>
                          <a:cs typeface="Average"/>
                          <a:sym typeface="Average"/>
                        </a:rPr>
                        <a:t>QoS 2</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nSpc>
                          <a:spcPct val="100000"/>
                        </a:lnSpc>
                        <a:spcBef>
                          <a:spcPts val="0"/>
                        </a:spcBef>
                        <a:spcAft>
                          <a:spcPts val="0"/>
                        </a:spcAft>
                        <a:buNone/>
                      </a:pPr>
                      <a:r>
                        <a:rPr lang="de">
                          <a:solidFill>
                            <a:srgbClr val="FFFFFF"/>
                          </a:solidFill>
                          <a:latin typeface="Average"/>
                          <a:ea typeface="Average"/>
                          <a:cs typeface="Average"/>
                          <a:sym typeface="Average"/>
                        </a:rPr>
                        <a:t>4 byte</a:t>
                      </a:r>
                      <a:endParaRPr>
                        <a:solidFill>
                          <a:srgbClr val="FFFFFF"/>
                        </a:solidFill>
                        <a:latin typeface="Average"/>
                        <a:ea typeface="Average"/>
                        <a:cs typeface="Average"/>
                        <a:sym typeface="Average"/>
                      </a:endParaRPr>
                    </a:p>
                    <a:p>
                      <a:pPr indent="0" lvl="0" marL="0" rtl="0">
                        <a:lnSpc>
                          <a:spcPct val="100000"/>
                        </a:lnSpc>
                        <a:spcBef>
                          <a:spcPts val="1600"/>
                        </a:spcBef>
                        <a:spcAft>
                          <a:spcPts val="0"/>
                        </a:spcAft>
                        <a:buNone/>
                      </a:pPr>
                      <a:r>
                        <a:rPr lang="de">
                          <a:solidFill>
                            <a:srgbClr val="FFFFFF"/>
                          </a:solidFill>
                          <a:latin typeface="Average"/>
                          <a:ea typeface="Average"/>
                          <a:cs typeface="Average"/>
                          <a:sym typeface="Average"/>
                        </a:rPr>
                        <a:t>4 byte</a:t>
                      </a:r>
                      <a:endParaRPr>
                        <a:solidFill>
                          <a:srgbClr val="FFFFFF"/>
                        </a:solidFill>
                        <a:latin typeface="Average"/>
                        <a:ea typeface="Average"/>
                        <a:cs typeface="Average"/>
                        <a:sym typeface="Average"/>
                      </a:endParaRPr>
                    </a:p>
                    <a:p>
                      <a:pPr indent="0" lvl="0" marL="0" rtl="0">
                        <a:lnSpc>
                          <a:spcPct val="100000"/>
                        </a:lnSpc>
                        <a:spcBef>
                          <a:spcPts val="1600"/>
                        </a:spcBef>
                        <a:spcAft>
                          <a:spcPts val="0"/>
                        </a:spcAft>
                        <a:buNone/>
                      </a:pPr>
                      <a:r>
                        <a:rPr lang="de">
                          <a:solidFill>
                            <a:srgbClr val="FFFFFF"/>
                          </a:solidFill>
                          <a:latin typeface="Average"/>
                          <a:ea typeface="Average"/>
                          <a:cs typeface="Average"/>
                          <a:sym typeface="Average"/>
                        </a:rPr>
                        <a:t>4 byte</a:t>
                      </a:r>
                      <a:endParaRPr>
                        <a:solidFill>
                          <a:srgbClr val="FFFFFF"/>
                        </a:solidFill>
                        <a:latin typeface="Average"/>
                        <a:ea typeface="Average"/>
                        <a:cs typeface="Average"/>
                        <a:sym typeface="Average"/>
                      </a:endParaRPr>
                    </a:p>
                    <a:p>
                      <a:pPr indent="0" lvl="0" marL="0" rtl="0">
                        <a:lnSpc>
                          <a:spcPct val="100000"/>
                        </a:lnSpc>
                        <a:spcBef>
                          <a:spcPts val="1600"/>
                        </a:spcBef>
                        <a:spcAft>
                          <a:spcPts val="1600"/>
                        </a:spcAft>
                        <a:buNone/>
                      </a:pPr>
                      <a:r>
                        <a:rPr lang="de">
                          <a:solidFill>
                            <a:srgbClr val="FFFFFF"/>
                          </a:solidFill>
                          <a:latin typeface="Average"/>
                          <a:ea typeface="Average"/>
                          <a:cs typeface="Average"/>
                          <a:sym typeface="Average"/>
                        </a:rPr>
                        <a:t>= 12 byte</a:t>
                      </a:r>
                      <a:endParaRPr>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nSpc>
                          <a:spcPct val="100000"/>
                        </a:lnSpc>
                        <a:spcBef>
                          <a:spcPts val="0"/>
                        </a:spcBef>
                        <a:spcAft>
                          <a:spcPts val="0"/>
                        </a:spcAft>
                        <a:buNone/>
                      </a:pPr>
                      <a:r>
                        <a:rPr lang="de">
                          <a:solidFill>
                            <a:srgbClr val="FFFFFF"/>
                          </a:solidFill>
                          <a:latin typeface="Average"/>
                          <a:ea typeface="Average"/>
                          <a:cs typeface="Average"/>
                          <a:sym typeface="Average"/>
                        </a:rPr>
                        <a:t>70</a:t>
                      </a:r>
                      <a:r>
                        <a:rPr lang="de">
                          <a:solidFill>
                            <a:srgbClr val="FFFFFF"/>
                          </a:solidFill>
                          <a:latin typeface="Average"/>
                          <a:ea typeface="Average"/>
                          <a:cs typeface="Average"/>
                          <a:sym typeface="Average"/>
                        </a:rPr>
                        <a:t> byte</a:t>
                      </a:r>
                      <a:endParaRPr>
                        <a:solidFill>
                          <a:srgbClr val="FFFFFF"/>
                        </a:solidFill>
                        <a:latin typeface="Average"/>
                        <a:ea typeface="Average"/>
                        <a:cs typeface="Average"/>
                        <a:sym typeface="Average"/>
                      </a:endParaRPr>
                    </a:p>
                    <a:p>
                      <a:pPr indent="0" lvl="0" marL="0" rtl="0">
                        <a:lnSpc>
                          <a:spcPct val="100000"/>
                        </a:lnSpc>
                        <a:spcBef>
                          <a:spcPts val="1600"/>
                        </a:spcBef>
                        <a:spcAft>
                          <a:spcPts val="0"/>
                        </a:spcAft>
                        <a:buNone/>
                      </a:pPr>
                      <a:r>
                        <a:rPr lang="de">
                          <a:solidFill>
                            <a:srgbClr val="FFFFFF"/>
                          </a:solidFill>
                          <a:latin typeface="Average"/>
                          <a:ea typeface="Average"/>
                          <a:cs typeface="Average"/>
                          <a:sym typeface="Average"/>
                        </a:rPr>
                        <a:t>70 byte</a:t>
                      </a:r>
                      <a:endParaRPr>
                        <a:solidFill>
                          <a:srgbClr val="FFFFFF"/>
                        </a:solidFill>
                        <a:latin typeface="Average"/>
                        <a:ea typeface="Average"/>
                        <a:cs typeface="Average"/>
                        <a:sym typeface="Average"/>
                      </a:endParaRPr>
                    </a:p>
                    <a:p>
                      <a:pPr indent="0" lvl="0" marL="0" rtl="0">
                        <a:lnSpc>
                          <a:spcPct val="100000"/>
                        </a:lnSpc>
                        <a:spcBef>
                          <a:spcPts val="1600"/>
                        </a:spcBef>
                        <a:spcAft>
                          <a:spcPts val="0"/>
                        </a:spcAft>
                        <a:buNone/>
                      </a:pPr>
                      <a:r>
                        <a:rPr lang="de">
                          <a:solidFill>
                            <a:srgbClr val="FFFFFF"/>
                          </a:solidFill>
                          <a:latin typeface="Average"/>
                          <a:ea typeface="Average"/>
                          <a:cs typeface="Average"/>
                          <a:sym typeface="Average"/>
                        </a:rPr>
                        <a:t>70 byte</a:t>
                      </a:r>
                      <a:endParaRPr>
                        <a:solidFill>
                          <a:srgbClr val="FFFFFF"/>
                        </a:solidFill>
                        <a:latin typeface="Average"/>
                        <a:ea typeface="Average"/>
                        <a:cs typeface="Average"/>
                        <a:sym typeface="Average"/>
                      </a:endParaRPr>
                    </a:p>
                    <a:p>
                      <a:pPr indent="0" lvl="0" marL="0" rtl="0">
                        <a:lnSpc>
                          <a:spcPct val="100000"/>
                        </a:lnSpc>
                        <a:spcBef>
                          <a:spcPts val="1600"/>
                        </a:spcBef>
                        <a:spcAft>
                          <a:spcPts val="1600"/>
                        </a:spcAft>
                        <a:buNone/>
                      </a:pPr>
                      <a:r>
                        <a:rPr lang="de">
                          <a:solidFill>
                            <a:srgbClr val="FFFFFF"/>
                          </a:solidFill>
                          <a:latin typeface="Average"/>
                          <a:ea typeface="Average"/>
                          <a:cs typeface="Average"/>
                          <a:sym typeface="Average"/>
                        </a:rPr>
                        <a:t>= 210 byte</a:t>
                      </a:r>
                      <a:endParaRPr>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nSpc>
                          <a:spcPct val="100000"/>
                        </a:lnSpc>
                        <a:spcBef>
                          <a:spcPts val="0"/>
                        </a:spcBef>
                        <a:spcAft>
                          <a:spcPts val="0"/>
                        </a:spcAft>
                        <a:buNone/>
                      </a:pPr>
                      <a:r>
                        <a:rPr lang="de">
                          <a:solidFill>
                            <a:srgbClr val="FFFFFF"/>
                          </a:solidFill>
                          <a:latin typeface="Average"/>
                          <a:ea typeface="Average"/>
                          <a:cs typeface="Average"/>
                          <a:sym typeface="Average"/>
                        </a:rPr>
                        <a:t>Publish Received im TCP ACK</a:t>
                      </a:r>
                      <a:endParaRPr>
                        <a:solidFill>
                          <a:srgbClr val="FFFFFF"/>
                        </a:solidFill>
                        <a:latin typeface="Average"/>
                        <a:ea typeface="Average"/>
                        <a:cs typeface="Average"/>
                        <a:sym typeface="Average"/>
                      </a:endParaRPr>
                    </a:p>
                    <a:p>
                      <a:pPr indent="0" lvl="0" marL="0" rtl="0">
                        <a:lnSpc>
                          <a:spcPct val="100000"/>
                        </a:lnSpc>
                        <a:spcBef>
                          <a:spcPts val="1600"/>
                        </a:spcBef>
                        <a:spcAft>
                          <a:spcPts val="0"/>
                        </a:spcAft>
                        <a:buNone/>
                      </a:pPr>
                      <a:r>
                        <a:rPr lang="de">
                          <a:solidFill>
                            <a:srgbClr val="FFFFFF"/>
                          </a:solidFill>
                          <a:latin typeface="Average"/>
                          <a:ea typeface="Average"/>
                          <a:cs typeface="Average"/>
                          <a:sym typeface="Average"/>
                        </a:rPr>
                        <a:t>Publish Release</a:t>
                      </a:r>
                      <a:endParaRPr>
                        <a:solidFill>
                          <a:srgbClr val="FFFFFF"/>
                        </a:solidFill>
                        <a:latin typeface="Average"/>
                        <a:ea typeface="Average"/>
                        <a:cs typeface="Average"/>
                        <a:sym typeface="Average"/>
                      </a:endParaRPr>
                    </a:p>
                    <a:p>
                      <a:pPr indent="0" lvl="0" marL="0" rtl="0">
                        <a:lnSpc>
                          <a:spcPct val="100000"/>
                        </a:lnSpc>
                        <a:spcBef>
                          <a:spcPts val="1600"/>
                        </a:spcBef>
                        <a:spcAft>
                          <a:spcPts val="1600"/>
                        </a:spcAft>
                        <a:buNone/>
                      </a:pPr>
                      <a:r>
                        <a:rPr lang="de">
                          <a:solidFill>
                            <a:srgbClr val="FFFFFF"/>
                          </a:solidFill>
                          <a:latin typeface="Average"/>
                          <a:ea typeface="Average"/>
                          <a:cs typeface="Average"/>
                          <a:sym typeface="Average"/>
                        </a:rPr>
                        <a:t>Publish Complete</a:t>
                      </a:r>
                      <a:endParaRPr>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de"/>
              <a:t>Netzwerkoverhead Status Messages</a:t>
            </a:r>
            <a:endParaRPr/>
          </a:p>
        </p:txBody>
      </p:sp>
      <p:sp>
        <p:nvSpPr>
          <p:cNvPr id="166" name="Shape 166"/>
          <p:cNvSpPr txBox="1"/>
          <p:nvPr>
            <p:ph idx="1" type="body"/>
          </p:nvPr>
        </p:nvSpPr>
        <p:spPr>
          <a:xfrm>
            <a:off x="464100" y="3272525"/>
            <a:ext cx="7318800" cy="1324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de">
                <a:solidFill>
                  <a:srgbClr val="FFFFFF"/>
                </a:solidFill>
              </a:rPr>
              <a:t>jede Message 4 byte</a:t>
            </a:r>
            <a:endParaRPr>
              <a:solidFill>
                <a:srgbClr val="FFFFFF"/>
              </a:solidFill>
            </a:endParaRPr>
          </a:p>
          <a:p>
            <a:pPr indent="-342900" lvl="0" marL="457200" rtl="0">
              <a:spcBef>
                <a:spcPts val="1600"/>
              </a:spcBef>
              <a:spcAft>
                <a:spcPts val="0"/>
              </a:spcAft>
              <a:buClr>
                <a:srgbClr val="FFFFFF"/>
              </a:buClr>
              <a:buSzPts val="1800"/>
              <a:buChar char="●"/>
            </a:pPr>
            <a:r>
              <a:rPr lang="de">
                <a:solidFill>
                  <a:srgbClr val="FFFFFF"/>
                </a:solidFill>
              </a:rPr>
              <a:t>QoS1: Publish Ack</a:t>
            </a:r>
            <a:endParaRPr>
              <a:solidFill>
                <a:srgbClr val="FFFFFF"/>
              </a:solidFill>
            </a:endParaRPr>
          </a:p>
          <a:p>
            <a:pPr indent="-342900" lvl="0" marL="457200" rtl="0">
              <a:spcBef>
                <a:spcPts val="0"/>
              </a:spcBef>
              <a:spcAft>
                <a:spcPts val="0"/>
              </a:spcAft>
              <a:buClr>
                <a:srgbClr val="FFFFFF"/>
              </a:buClr>
              <a:buSzPts val="1800"/>
              <a:buChar char="●"/>
            </a:pPr>
            <a:r>
              <a:rPr lang="de">
                <a:solidFill>
                  <a:srgbClr val="FFFFFF"/>
                </a:solidFill>
              </a:rPr>
              <a:t>QoS2: Publish Received, Publish Release, Publish Complete</a:t>
            </a:r>
            <a:endParaRPr>
              <a:solidFill>
                <a:srgbClr val="FFFFFF"/>
              </a:solidFill>
            </a:endParaRPr>
          </a:p>
        </p:txBody>
      </p:sp>
      <p:pic>
        <p:nvPicPr>
          <p:cNvPr id="167" name="Shape 167"/>
          <p:cNvPicPr preferRelativeResize="0"/>
          <p:nvPr/>
        </p:nvPicPr>
        <p:blipFill>
          <a:blip r:embed="rId3">
            <a:alphaModFix/>
          </a:blip>
          <a:stretch>
            <a:fillRect/>
          </a:stretch>
        </p:blipFill>
        <p:spPr>
          <a:xfrm>
            <a:off x="389525" y="1302225"/>
            <a:ext cx="4074175" cy="1804425"/>
          </a:xfrm>
          <a:prstGeom prst="rect">
            <a:avLst/>
          </a:prstGeom>
          <a:noFill/>
          <a:ln>
            <a:noFill/>
          </a:ln>
        </p:spPr>
      </p:pic>
      <p:sp>
        <p:nvSpPr>
          <p:cNvPr id="168" name="Shape 168"/>
          <p:cNvSpPr/>
          <p:nvPr/>
        </p:nvSpPr>
        <p:spPr>
          <a:xfrm>
            <a:off x="5506650" y="1675538"/>
            <a:ext cx="1137000" cy="121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a:t>IP</a:t>
            </a:r>
            <a:endParaRPr/>
          </a:p>
          <a:p>
            <a:pPr indent="0" lvl="0" marL="0" rtl="0" algn="ctr">
              <a:spcBef>
                <a:spcPts val="0"/>
              </a:spcBef>
              <a:spcAft>
                <a:spcPts val="0"/>
              </a:spcAft>
              <a:buNone/>
            </a:pPr>
            <a:r>
              <a:rPr lang="de"/>
              <a:t>20 bytes</a:t>
            </a:r>
            <a:endParaRPr/>
          </a:p>
        </p:txBody>
      </p:sp>
      <p:sp>
        <p:nvSpPr>
          <p:cNvPr id="169" name="Shape 169"/>
          <p:cNvSpPr/>
          <p:nvPr/>
        </p:nvSpPr>
        <p:spPr>
          <a:xfrm>
            <a:off x="6643650" y="1675538"/>
            <a:ext cx="1827300" cy="121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a:t>TCP</a:t>
            </a:r>
            <a:endParaRPr/>
          </a:p>
          <a:p>
            <a:pPr indent="0" lvl="0" marL="0" rtl="0" algn="ctr">
              <a:spcBef>
                <a:spcPts val="0"/>
              </a:spcBef>
              <a:spcAft>
                <a:spcPts val="0"/>
              </a:spcAft>
              <a:buNone/>
            </a:pPr>
            <a:r>
              <a:rPr lang="de"/>
              <a:t>32 bytes</a:t>
            </a:r>
            <a:endParaRPr/>
          </a:p>
        </p:txBody>
      </p:sp>
      <p:sp>
        <p:nvSpPr>
          <p:cNvPr id="170" name="Shape 170"/>
          <p:cNvSpPr/>
          <p:nvPr/>
        </p:nvSpPr>
        <p:spPr>
          <a:xfrm>
            <a:off x="4741350" y="1675538"/>
            <a:ext cx="765300" cy="121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sz="1200"/>
              <a:t>Ethernet</a:t>
            </a:r>
            <a:endParaRPr sz="1200"/>
          </a:p>
          <a:p>
            <a:pPr indent="0" lvl="0" marL="0" rtl="0" algn="ctr">
              <a:spcBef>
                <a:spcPts val="0"/>
              </a:spcBef>
              <a:spcAft>
                <a:spcPts val="0"/>
              </a:spcAft>
              <a:buNone/>
            </a:pPr>
            <a:r>
              <a:rPr lang="de"/>
              <a:t>14 bytes</a:t>
            </a:r>
            <a:endParaRPr/>
          </a:p>
        </p:txBody>
      </p:sp>
      <p:sp>
        <p:nvSpPr>
          <p:cNvPr id="171" name="Shape 171"/>
          <p:cNvSpPr/>
          <p:nvPr/>
        </p:nvSpPr>
        <p:spPr>
          <a:xfrm>
            <a:off x="8470950" y="1675525"/>
            <a:ext cx="237300" cy="121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sz="1200"/>
              <a:t>M</a:t>
            </a:r>
            <a:endParaRPr sz="1200"/>
          </a:p>
          <a:p>
            <a:pPr indent="0" lvl="0" marL="0" rtl="0" algn="ctr">
              <a:spcBef>
                <a:spcPts val="0"/>
              </a:spcBef>
              <a:spcAft>
                <a:spcPts val="0"/>
              </a:spcAft>
              <a:buNone/>
            </a:pPr>
            <a:r>
              <a:rPr lang="de" sz="1200"/>
              <a:t>Q</a:t>
            </a:r>
            <a:endParaRPr sz="1200"/>
          </a:p>
          <a:p>
            <a:pPr indent="0" lvl="0" marL="0" rtl="0" algn="ctr">
              <a:spcBef>
                <a:spcPts val="0"/>
              </a:spcBef>
              <a:spcAft>
                <a:spcPts val="0"/>
              </a:spcAft>
              <a:buNone/>
            </a:pPr>
            <a:r>
              <a:rPr lang="de" sz="1200"/>
              <a:t>T</a:t>
            </a:r>
            <a:endParaRPr sz="1200"/>
          </a:p>
          <a:p>
            <a:pPr indent="0" lvl="0" marL="0" rtl="0" algn="ctr">
              <a:spcBef>
                <a:spcPts val="0"/>
              </a:spcBef>
              <a:spcAft>
                <a:spcPts val="0"/>
              </a:spcAft>
              <a:buNone/>
            </a:pPr>
            <a:r>
              <a:rPr lang="de" sz="1200"/>
              <a:t>T</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rPr lang="de" sz="1200"/>
              <a:t>4</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de"/>
              <a:t>Netzwerkoverhead Publish Message</a:t>
            </a:r>
            <a:endParaRPr/>
          </a:p>
        </p:txBody>
      </p:sp>
      <p:sp>
        <p:nvSpPr>
          <p:cNvPr id="177" name="Shape 177"/>
          <p:cNvSpPr txBox="1"/>
          <p:nvPr>
            <p:ph idx="1" type="body"/>
          </p:nvPr>
        </p:nvSpPr>
        <p:spPr>
          <a:xfrm>
            <a:off x="464100" y="1367525"/>
            <a:ext cx="8006700" cy="13245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FFFFFF"/>
              </a:buClr>
              <a:buSzPts val="1800"/>
              <a:buChar char="●"/>
            </a:pPr>
            <a:r>
              <a:rPr lang="de">
                <a:solidFill>
                  <a:srgbClr val="FFFFFF"/>
                </a:solidFill>
              </a:rPr>
              <a:t>H</a:t>
            </a:r>
            <a:r>
              <a:rPr lang="de">
                <a:solidFill>
                  <a:srgbClr val="FFFFFF"/>
                </a:solidFill>
              </a:rPr>
              <a:t>eader Flags + Message Länge + Topic Länge + Message</a:t>
            </a:r>
            <a:endParaRPr>
              <a:solidFill>
                <a:srgbClr val="FFFFFF"/>
              </a:solidFill>
            </a:endParaRPr>
          </a:p>
          <a:p>
            <a:pPr indent="-342900" lvl="0" marL="457200" rtl="0">
              <a:spcBef>
                <a:spcPts val="0"/>
              </a:spcBef>
              <a:spcAft>
                <a:spcPts val="0"/>
              </a:spcAft>
              <a:buClr>
                <a:srgbClr val="FFFFFF"/>
              </a:buClr>
              <a:buSzPts val="1800"/>
              <a:buChar char="●"/>
            </a:pPr>
            <a:r>
              <a:rPr lang="de">
                <a:solidFill>
                  <a:srgbClr val="FFFFFF"/>
                </a:solidFill>
              </a:rPr>
              <a:t>Ab QoS 1 zusätzlich </a:t>
            </a:r>
            <a:r>
              <a:rPr lang="de">
                <a:solidFill>
                  <a:srgbClr val="FFFFFF"/>
                </a:solidFill>
              </a:rPr>
              <a:t>+ Message ID</a:t>
            </a:r>
            <a:endParaRPr>
              <a:solidFill>
                <a:srgbClr val="FFFFFF"/>
              </a:solidFill>
            </a:endParaRPr>
          </a:p>
          <a:p>
            <a:pPr indent="-342900" lvl="0" marL="457200" rtl="0">
              <a:spcBef>
                <a:spcPts val="0"/>
              </a:spcBef>
              <a:spcAft>
                <a:spcPts val="0"/>
              </a:spcAft>
              <a:buClr>
                <a:srgbClr val="FFFFFF"/>
              </a:buClr>
              <a:buSzPts val="1800"/>
              <a:buChar char="●"/>
            </a:pPr>
            <a:r>
              <a:rPr lang="de">
                <a:solidFill>
                  <a:srgbClr val="FFFFFF"/>
                </a:solidFill>
              </a:rPr>
              <a:t>56 byte Overhead im Versuchsaufbau </a:t>
            </a:r>
            <a:endParaRPr>
              <a:solidFill>
                <a:srgbClr val="FFFFFF"/>
              </a:solidFill>
            </a:endParaRPr>
          </a:p>
        </p:txBody>
      </p:sp>
      <p:sp>
        <p:nvSpPr>
          <p:cNvPr id="178" name="Shape 178"/>
          <p:cNvSpPr/>
          <p:nvPr/>
        </p:nvSpPr>
        <p:spPr>
          <a:xfrm>
            <a:off x="1662575" y="3105138"/>
            <a:ext cx="1137000" cy="121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a:t>Msg Len</a:t>
            </a:r>
            <a:endParaRPr/>
          </a:p>
          <a:p>
            <a:pPr indent="0" lvl="0" marL="0" rtl="0" algn="ctr">
              <a:spcBef>
                <a:spcPts val="0"/>
              </a:spcBef>
              <a:spcAft>
                <a:spcPts val="0"/>
              </a:spcAft>
              <a:buNone/>
            </a:pPr>
            <a:r>
              <a:rPr lang="de"/>
              <a:t>2B</a:t>
            </a:r>
            <a:endParaRPr/>
          </a:p>
        </p:txBody>
      </p:sp>
      <p:sp>
        <p:nvSpPr>
          <p:cNvPr id="179" name="Shape 179"/>
          <p:cNvSpPr/>
          <p:nvPr/>
        </p:nvSpPr>
        <p:spPr>
          <a:xfrm>
            <a:off x="2799575" y="3105138"/>
            <a:ext cx="1827300" cy="121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a:t>Msg ID</a:t>
            </a:r>
            <a:endParaRPr/>
          </a:p>
          <a:p>
            <a:pPr indent="0" lvl="0" marL="0" rtl="0" algn="ctr">
              <a:spcBef>
                <a:spcPts val="0"/>
              </a:spcBef>
              <a:spcAft>
                <a:spcPts val="0"/>
              </a:spcAft>
              <a:buNone/>
            </a:pPr>
            <a:r>
              <a:rPr lang="de"/>
              <a:t>10B</a:t>
            </a:r>
            <a:endParaRPr/>
          </a:p>
        </p:txBody>
      </p:sp>
      <p:sp>
        <p:nvSpPr>
          <p:cNvPr id="180" name="Shape 180"/>
          <p:cNvSpPr/>
          <p:nvPr/>
        </p:nvSpPr>
        <p:spPr>
          <a:xfrm>
            <a:off x="897275" y="3105138"/>
            <a:ext cx="765300" cy="121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sz="1200"/>
              <a:t>Header</a:t>
            </a:r>
            <a:endParaRPr sz="1200"/>
          </a:p>
          <a:p>
            <a:pPr indent="0" lvl="0" marL="0" rtl="0" algn="ctr">
              <a:spcBef>
                <a:spcPts val="0"/>
              </a:spcBef>
              <a:spcAft>
                <a:spcPts val="0"/>
              </a:spcAft>
              <a:buNone/>
            </a:pPr>
            <a:r>
              <a:rPr lang="de"/>
              <a:t>1B</a:t>
            </a:r>
            <a:endParaRPr/>
          </a:p>
        </p:txBody>
      </p:sp>
      <p:sp>
        <p:nvSpPr>
          <p:cNvPr id="181" name="Shape 181"/>
          <p:cNvSpPr/>
          <p:nvPr/>
        </p:nvSpPr>
        <p:spPr>
          <a:xfrm>
            <a:off x="4626875" y="3105138"/>
            <a:ext cx="1827300" cy="121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a:t>Topic</a:t>
            </a:r>
            <a:endParaRPr/>
          </a:p>
          <a:p>
            <a:pPr indent="0" lvl="0" marL="0" rtl="0" algn="ctr">
              <a:spcBef>
                <a:spcPts val="0"/>
              </a:spcBef>
              <a:spcAft>
                <a:spcPts val="0"/>
              </a:spcAft>
              <a:buNone/>
            </a:pPr>
            <a:r>
              <a:rPr lang="de"/>
              <a:t>43B</a:t>
            </a:r>
            <a:endParaRPr/>
          </a:p>
          <a:p>
            <a:pPr indent="0" lvl="0" marL="0" rtl="0" algn="ctr">
              <a:spcBef>
                <a:spcPts val="0"/>
              </a:spcBef>
              <a:spcAft>
                <a:spcPts val="0"/>
              </a:spcAft>
              <a:buNone/>
            </a:pPr>
            <a:r>
              <a:rPr lang="de"/>
              <a:t>(max 65535B)</a:t>
            </a:r>
            <a:endParaRPr/>
          </a:p>
        </p:txBody>
      </p:sp>
      <p:sp>
        <p:nvSpPr>
          <p:cNvPr id="182" name="Shape 182"/>
          <p:cNvSpPr/>
          <p:nvPr/>
        </p:nvSpPr>
        <p:spPr>
          <a:xfrm>
            <a:off x="6454175" y="3105138"/>
            <a:ext cx="1827300" cy="121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a:t>Message</a:t>
            </a:r>
            <a:endParaRPr/>
          </a:p>
          <a:p>
            <a:pPr indent="0" lvl="0" marL="0" rtl="0" algn="ctr">
              <a:spcBef>
                <a:spcPts val="0"/>
              </a:spcBef>
              <a:spcAft>
                <a:spcPts val="0"/>
              </a:spcAft>
              <a:buNone/>
            </a:pPr>
            <a:r>
              <a:rPr lang="de"/>
              <a:t>(max 256MB)</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de"/>
              <a:t>TCP Overhead</a:t>
            </a:r>
            <a:endParaRPr/>
          </a:p>
        </p:txBody>
      </p:sp>
      <p:sp>
        <p:nvSpPr>
          <p:cNvPr id="188" name="Shape 1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FFFFFF"/>
              </a:buClr>
              <a:buSzPts val="1800"/>
              <a:buChar char="●"/>
            </a:pPr>
            <a:r>
              <a:rPr lang="de">
                <a:solidFill>
                  <a:srgbClr val="FFFFFF"/>
                </a:solidFill>
              </a:rPr>
              <a:t>Payload &lt; 1500 byte</a:t>
            </a:r>
            <a:r>
              <a:rPr lang="de">
                <a:solidFill>
                  <a:srgbClr val="FFFFFF"/>
                </a:solidFill>
              </a:rPr>
              <a:t>: Payload mit im MQTT Body geschrieben =&gt; kein Overhead</a:t>
            </a:r>
            <a:br>
              <a:rPr lang="de">
                <a:solidFill>
                  <a:srgbClr val="FFFFFF"/>
                </a:solidFill>
              </a:rPr>
            </a:br>
            <a:endParaRPr>
              <a:solidFill>
                <a:srgbClr val="FFFFFF"/>
              </a:solidFill>
            </a:endParaRPr>
          </a:p>
          <a:p>
            <a:pPr indent="-342900" lvl="0" marL="457200" rtl="0">
              <a:spcBef>
                <a:spcPts val="0"/>
              </a:spcBef>
              <a:spcAft>
                <a:spcPts val="0"/>
              </a:spcAft>
              <a:buClr>
                <a:srgbClr val="FFFFFF"/>
              </a:buClr>
              <a:buSzPts val="1800"/>
              <a:buChar char="●"/>
            </a:pPr>
            <a:r>
              <a:rPr lang="de">
                <a:solidFill>
                  <a:srgbClr val="FFFFFF"/>
                </a:solidFill>
              </a:rPr>
              <a:t>Payload &gt; 1500 byte:  Payload auf mehrere TCP Frames , pro TCP Payload Frame ein TCP  ACK</a:t>
            </a:r>
            <a:br>
              <a:rPr lang="de">
                <a:solidFill>
                  <a:srgbClr val="FFFFFF"/>
                </a:solidFill>
              </a:rPr>
            </a:br>
            <a:endParaRPr>
              <a:solidFill>
                <a:srgbClr val="FFFFFF"/>
              </a:solidFill>
            </a:endParaRPr>
          </a:p>
          <a:p>
            <a:pPr indent="-342900" lvl="0" marL="457200" rtl="0">
              <a:spcBef>
                <a:spcPts val="0"/>
              </a:spcBef>
              <a:spcAft>
                <a:spcPts val="0"/>
              </a:spcAft>
              <a:buClr>
                <a:srgbClr val="FFFFFF"/>
              </a:buClr>
              <a:buSzPts val="1800"/>
              <a:buChar char="●"/>
            </a:pPr>
            <a:r>
              <a:rPr lang="de">
                <a:solidFill>
                  <a:srgbClr val="FFFFFF"/>
                </a:solidFill>
              </a:rPr>
              <a:t>Transfer Hardware Abhängig - TCP Frames am Anfang nicht voll</a:t>
            </a:r>
            <a:endParaRPr>
              <a:solidFill>
                <a:srgbClr val="FFFFFF"/>
              </a:solidFill>
            </a:endParaRPr>
          </a:p>
          <a:p>
            <a:pPr indent="-317500" lvl="1" marL="914400" rtl="0">
              <a:spcBef>
                <a:spcPts val="0"/>
              </a:spcBef>
              <a:spcAft>
                <a:spcPts val="0"/>
              </a:spcAft>
              <a:buClr>
                <a:srgbClr val="FFFFFF"/>
              </a:buClr>
              <a:buSzPts val="1400"/>
              <a:buChar char="○"/>
            </a:pPr>
            <a:r>
              <a:rPr lang="de">
                <a:solidFill>
                  <a:srgbClr val="FFFFFF"/>
                </a:solidFill>
              </a:rPr>
              <a:t>Einlesegeschwindigkeit der Payload von Festplatte?</a:t>
            </a:r>
            <a:endParaRPr>
              <a:solidFill>
                <a:srgbClr val="FFFFFF"/>
              </a:solidFill>
            </a:endParaRPr>
          </a:p>
          <a:p>
            <a:pPr indent="-317500" lvl="1" marL="914400" rtl="0">
              <a:spcBef>
                <a:spcPts val="0"/>
              </a:spcBef>
              <a:spcAft>
                <a:spcPts val="0"/>
              </a:spcAft>
              <a:buClr>
                <a:srgbClr val="FFFFFF"/>
              </a:buClr>
              <a:buSzPts val="1400"/>
              <a:buChar char="○"/>
            </a:pPr>
            <a:r>
              <a:rPr lang="de">
                <a:solidFill>
                  <a:srgbClr val="FFFFFF"/>
                </a:solidFill>
              </a:rPr>
              <a:t>Netzwerkkarten Buffer?</a:t>
            </a:r>
            <a:endParaRPr>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de"/>
              <a:t>Message Bundling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de"/>
              <a:t>Message Bundling - QoS 0</a:t>
            </a:r>
            <a:endParaRPr/>
          </a:p>
        </p:txBody>
      </p:sp>
      <p:sp>
        <p:nvSpPr>
          <p:cNvPr id="199" name="Shape 199"/>
          <p:cNvSpPr txBox="1"/>
          <p:nvPr>
            <p:ph idx="1" type="body"/>
          </p:nvPr>
        </p:nvSpPr>
        <p:spPr>
          <a:xfrm>
            <a:off x="311688" y="1111950"/>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FFFFFF"/>
              </a:buClr>
              <a:buSzPts val="1800"/>
              <a:buChar char="●"/>
            </a:pPr>
            <a:r>
              <a:rPr lang="de">
                <a:solidFill>
                  <a:srgbClr val="FFFFFF"/>
                </a:solidFill>
              </a:rPr>
              <a:t>Publish Bundling bei publishes in kurzen Zeitabständen und kleiner Payload</a:t>
            </a:r>
            <a:endParaRPr>
              <a:solidFill>
                <a:srgbClr val="FFFFFF"/>
              </a:solidFill>
            </a:endParaRPr>
          </a:p>
          <a:p>
            <a:pPr indent="-342900" lvl="0" marL="457200">
              <a:spcBef>
                <a:spcPts val="0"/>
              </a:spcBef>
              <a:spcAft>
                <a:spcPts val="0"/>
              </a:spcAft>
              <a:buClr>
                <a:srgbClr val="FFFFFF"/>
              </a:buClr>
              <a:buSzPts val="1800"/>
              <a:buChar char="●"/>
            </a:pPr>
            <a:r>
              <a:rPr lang="de">
                <a:solidFill>
                  <a:srgbClr val="FFFFFF"/>
                </a:solidFill>
              </a:rPr>
              <a:t>Anhängen von Publish an Disconnect Req</a:t>
            </a:r>
            <a:endParaRPr>
              <a:solidFill>
                <a:srgbClr val="FFFFFF"/>
              </a:solidFill>
            </a:endParaRPr>
          </a:p>
        </p:txBody>
      </p:sp>
      <p:pic>
        <p:nvPicPr>
          <p:cNvPr id="200" name="Shape 200"/>
          <p:cNvPicPr preferRelativeResize="0"/>
          <p:nvPr/>
        </p:nvPicPr>
        <p:blipFill>
          <a:blip r:embed="rId3">
            <a:alphaModFix/>
          </a:blip>
          <a:stretch>
            <a:fillRect/>
          </a:stretch>
        </p:blipFill>
        <p:spPr>
          <a:xfrm>
            <a:off x="109525" y="1911388"/>
            <a:ext cx="8924925" cy="3190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de"/>
              <a:t>Versuchsaufbau</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de"/>
              <a:t>Message Bundling - QoS 2</a:t>
            </a:r>
            <a:endParaRPr/>
          </a:p>
        </p:txBody>
      </p:sp>
      <p:sp>
        <p:nvSpPr>
          <p:cNvPr id="206" name="Shape 2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FFFFFF"/>
              </a:buClr>
              <a:buSzPts val="1800"/>
              <a:buChar char="●"/>
            </a:pPr>
            <a:r>
              <a:rPr lang="de">
                <a:solidFill>
                  <a:srgbClr val="FFFFFF"/>
                </a:solidFill>
              </a:rPr>
              <a:t>Kein Publish Bundling - pro Paket ein Publish Received</a:t>
            </a:r>
            <a:endParaRPr>
              <a:solidFill>
                <a:srgbClr val="FFFFFF"/>
              </a:solidFill>
            </a:endParaRPr>
          </a:p>
          <a:p>
            <a:pPr indent="-342900" lvl="0" marL="457200" rtl="0">
              <a:spcBef>
                <a:spcPts val="0"/>
              </a:spcBef>
              <a:spcAft>
                <a:spcPts val="0"/>
              </a:spcAft>
              <a:buClr>
                <a:srgbClr val="FFFFFF"/>
              </a:buClr>
              <a:buSzPts val="1800"/>
              <a:buChar char="●"/>
            </a:pPr>
            <a:r>
              <a:rPr lang="de">
                <a:solidFill>
                  <a:srgbClr val="FFFFFF"/>
                </a:solidFill>
              </a:rPr>
              <a:t>Senden mehrerer Publish Release oder Complete Messages in einem Paket oder anhängen von dieser Messages an einen Publish</a:t>
            </a:r>
            <a:endParaRPr>
              <a:solidFill>
                <a:srgbClr val="FFFFFF"/>
              </a:solidFill>
            </a:endParaRPr>
          </a:p>
        </p:txBody>
      </p:sp>
      <p:pic>
        <p:nvPicPr>
          <p:cNvPr id="207" name="Shape 207"/>
          <p:cNvPicPr preferRelativeResize="0"/>
          <p:nvPr/>
        </p:nvPicPr>
        <p:blipFill>
          <a:blip r:embed="rId3">
            <a:alphaModFix/>
          </a:blip>
          <a:stretch>
            <a:fillRect/>
          </a:stretch>
        </p:blipFill>
        <p:spPr>
          <a:xfrm>
            <a:off x="1076825" y="2223701"/>
            <a:ext cx="6990350" cy="2848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671250" y="1074450"/>
            <a:ext cx="7852200" cy="861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de"/>
              <a:t>Danke fürs zuhören!</a:t>
            </a:r>
            <a:endParaRPr/>
          </a:p>
        </p:txBody>
      </p:sp>
      <p:sp>
        <p:nvSpPr>
          <p:cNvPr id="213" name="Shape 213"/>
          <p:cNvSpPr txBox="1"/>
          <p:nvPr>
            <p:ph idx="4294967295" type="body"/>
          </p:nvPr>
        </p:nvSpPr>
        <p:spPr>
          <a:xfrm>
            <a:off x="311700" y="2237825"/>
            <a:ext cx="8520600" cy="1541100"/>
          </a:xfrm>
          <a:prstGeom prst="rect">
            <a:avLst/>
          </a:prstGeom>
        </p:spPr>
        <p:txBody>
          <a:bodyPr anchorCtr="0" anchor="t" bIns="91425" lIns="91425" spcFirstLastPara="1" rIns="91425" wrap="square" tIns="91425">
            <a:noAutofit/>
          </a:bodyPr>
          <a:lstStyle/>
          <a:p>
            <a:pPr indent="0" lvl="0" marL="0" marR="0" rtl="0" algn="ctr">
              <a:lnSpc>
                <a:spcPct val="200000"/>
              </a:lnSpc>
              <a:spcBef>
                <a:spcPts val="0"/>
              </a:spcBef>
              <a:spcAft>
                <a:spcPts val="0"/>
              </a:spcAft>
              <a:buNone/>
            </a:pPr>
            <a:r>
              <a:rPr lang="de">
                <a:solidFill>
                  <a:srgbClr val="FFFFFF"/>
                </a:solidFill>
              </a:rPr>
              <a:t>Neugierig geworden? Selber testen? Die Logs sehen?</a:t>
            </a:r>
            <a:endParaRPr>
              <a:solidFill>
                <a:srgbClr val="FFFFFF"/>
              </a:solidFill>
            </a:endParaRPr>
          </a:p>
          <a:p>
            <a:pPr indent="0" lvl="0" marL="0" marR="0" rtl="0" algn="ctr">
              <a:lnSpc>
                <a:spcPct val="200000"/>
              </a:lnSpc>
              <a:spcBef>
                <a:spcPts val="1600"/>
              </a:spcBef>
              <a:spcAft>
                <a:spcPts val="0"/>
              </a:spcAft>
              <a:buNone/>
            </a:pPr>
            <a:r>
              <a:rPr lang="de" u="sng">
                <a:solidFill>
                  <a:schemeClr val="hlink"/>
                </a:solidFill>
                <a:hlinkClick r:id="rId3"/>
              </a:rPr>
              <a:t>https://github.com/yulivee/mqtt-qos-rountrip</a:t>
            </a:r>
            <a:endParaRPr>
              <a:solidFill>
                <a:srgbClr val="FFFFFF"/>
              </a:solidFill>
            </a:endParaRPr>
          </a:p>
          <a:p>
            <a:pPr indent="0" lvl="0" marL="0" marR="0" rtl="0" algn="ctr">
              <a:lnSpc>
                <a:spcPct val="200000"/>
              </a:lnSpc>
              <a:spcBef>
                <a:spcPts val="1600"/>
              </a:spcBef>
              <a:spcAft>
                <a:spcPts val="0"/>
              </a:spcAft>
              <a:buNone/>
            </a:pPr>
            <a:r>
              <a:t/>
            </a:r>
            <a:endParaRPr>
              <a:solidFill>
                <a:srgbClr val="FFFFFF"/>
              </a:solidFill>
            </a:endParaRPr>
          </a:p>
          <a:p>
            <a:pPr indent="0" lvl="0" marL="0" marR="0" rtl="0" algn="ctr">
              <a:lnSpc>
                <a:spcPct val="200000"/>
              </a:lnSpc>
              <a:spcBef>
                <a:spcPts val="1600"/>
              </a:spcBef>
              <a:spcAft>
                <a:spcPts val="1600"/>
              </a:spcAft>
              <a:buNone/>
            </a:pPr>
            <a:r>
              <a:t/>
            </a:r>
            <a:endParaRPr>
              <a:solidFill>
                <a:srgbClr val="FFFFFF"/>
              </a:solidFill>
            </a:endParaRPr>
          </a:p>
        </p:txBody>
      </p:sp>
      <p:pic>
        <p:nvPicPr>
          <p:cNvPr id="214" name="Shape 214"/>
          <p:cNvPicPr preferRelativeResize="0"/>
          <p:nvPr/>
        </p:nvPicPr>
        <p:blipFill>
          <a:blip r:embed="rId4">
            <a:alphaModFix/>
          </a:blip>
          <a:stretch>
            <a:fillRect/>
          </a:stretch>
        </p:blipFill>
        <p:spPr>
          <a:xfrm>
            <a:off x="1044300" y="2705100"/>
            <a:ext cx="1147175" cy="1147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de"/>
              <a:t>Lessons Learned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de"/>
              <a:t>Wie man einen Broker abschießt</a:t>
            </a:r>
            <a:endParaRPr/>
          </a:p>
        </p:txBody>
      </p:sp>
      <p:sp>
        <p:nvSpPr>
          <p:cNvPr id="225" name="Shape 2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FFFFFF"/>
              </a:buClr>
              <a:buSzPts val="1800"/>
              <a:buChar char="●"/>
            </a:pPr>
            <a:r>
              <a:rPr lang="de">
                <a:solidFill>
                  <a:srgbClr val="FFFFFF"/>
                </a:solidFill>
              </a:rPr>
              <a:t>Mosquitto stürzt ab wenn er mit dem persistieren nicht hinterherkommt</a:t>
            </a:r>
            <a:endParaRPr>
              <a:solidFill>
                <a:srgbClr val="FFFFFF"/>
              </a:solidFill>
            </a:endParaRPr>
          </a:p>
          <a:p>
            <a:pPr indent="-317500" lvl="1" marL="914400" rtl="0">
              <a:spcBef>
                <a:spcPts val="0"/>
              </a:spcBef>
              <a:spcAft>
                <a:spcPts val="0"/>
              </a:spcAft>
              <a:buClr>
                <a:srgbClr val="FFFFFF"/>
              </a:buClr>
              <a:buSzPts val="1400"/>
              <a:buChar char="○"/>
            </a:pPr>
            <a:r>
              <a:rPr lang="de">
                <a:solidFill>
                  <a:srgbClr val="FFFFFF"/>
                </a:solidFill>
              </a:rPr>
              <a:t>Log messages	</a:t>
            </a:r>
            <a:endParaRPr>
              <a:solidFill>
                <a:srgbClr val="FFFFFF"/>
              </a:solidFill>
            </a:endParaRPr>
          </a:p>
          <a:p>
            <a:pPr indent="-317500" lvl="1" marL="914400" rtl="0">
              <a:spcBef>
                <a:spcPts val="0"/>
              </a:spcBef>
              <a:spcAft>
                <a:spcPts val="0"/>
              </a:spcAft>
              <a:buClr>
                <a:srgbClr val="FFFFFF"/>
              </a:buClr>
              <a:buSzPts val="1400"/>
              <a:buChar char="○"/>
            </a:pPr>
            <a:r>
              <a:rPr lang="de">
                <a:solidFill>
                  <a:srgbClr val="FFFFFF"/>
                </a:solidFill>
              </a:rPr>
              <a:t>Persistent messages (In default config aktiviert)</a:t>
            </a:r>
            <a:br>
              <a:rPr lang="de">
                <a:solidFill>
                  <a:srgbClr val="FFFFFF"/>
                </a:solidFill>
              </a:rPr>
            </a:br>
            <a:endParaRPr>
              <a:solidFill>
                <a:srgbClr val="FFFFFF"/>
              </a:solidFill>
            </a:endParaRPr>
          </a:p>
          <a:p>
            <a:pPr indent="-342900" lvl="0" marL="457200" rtl="0">
              <a:spcBef>
                <a:spcPts val="0"/>
              </a:spcBef>
              <a:spcAft>
                <a:spcPts val="0"/>
              </a:spcAft>
              <a:buClr>
                <a:srgbClr val="FFFFFF"/>
              </a:buClr>
              <a:buSzPts val="1800"/>
              <a:buChar char="●"/>
            </a:pPr>
            <a:r>
              <a:rPr lang="de">
                <a:solidFill>
                  <a:srgbClr val="FFFFFF"/>
                </a:solidFill>
              </a:rPr>
              <a:t>Zuviel Messages pro Sekunde</a:t>
            </a:r>
            <a:br>
              <a:rPr lang="de">
                <a:solidFill>
                  <a:srgbClr val="FFFFFF"/>
                </a:solidFill>
              </a:rPr>
            </a:br>
            <a:endParaRPr>
              <a:solidFill>
                <a:srgbClr val="FFFFFF"/>
              </a:solidFill>
            </a:endParaRPr>
          </a:p>
          <a:p>
            <a:pPr indent="-342900" lvl="0" marL="457200" rtl="0">
              <a:spcBef>
                <a:spcPts val="0"/>
              </a:spcBef>
              <a:spcAft>
                <a:spcPts val="0"/>
              </a:spcAft>
              <a:buClr>
                <a:srgbClr val="FFFFFF"/>
              </a:buClr>
              <a:buSzPts val="1800"/>
              <a:buChar char="●"/>
            </a:pPr>
            <a:r>
              <a:rPr lang="de">
                <a:solidFill>
                  <a:srgbClr val="FFFFFF"/>
                </a:solidFill>
              </a:rPr>
              <a:t>Langsames Schreibmedium</a:t>
            </a:r>
            <a:br>
              <a:rPr lang="de">
                <a:solidFill>
                  <a:srgbClr val="FFFFFF"/>
                </a:solidFill>
              </a:rPr>
            </a:br>
            <a:endParaRPr>
              <a:solidFill>
                <a:srgbClr val="FFFFFF"/>
              </a:solidFill>
            </a:endParaRPr>
          </a:p>
          <a:p>
            <a:pPr indent="-342900" lvl="0" marL="457200" rtl="0">
              <a:spcBef>
                <a:spcPts val="0"/>
              </a:spcBef>
              <a:spcAft>
                <a:spcPts val="0"/>
              </a:spcAft>
              <a:buClr>
                <a:srgbClr val="FFFFFF"/>
              </a:buClr>
              <a:buSzPts val="1800"/>
              <a:buChar char="●"/>
            </a:pPr>
            <a:r>
              <a:rPr lang="de">
                <a:solidFill>
                  <a:srgbClr val="FFFFFF"/>
                </a:solidFill>
              </a:rPr>
              <a:t>Verarbeitungsgeschwindigkeit</a:t>
            </a:r>
            <a:endParaRPr>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de"/>
              <a:t>Client Library Einschränkungen</a:t>
            </a:r>
            <a:endParaRPr/>
          </a:p>
        </p:txBody>
      </p:sp>
      <p:sp>
        <p:nvSpPr>
          <p:cNvPr id="231" name="Shape 2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FFFFFF"/>
              </a:buClr>
              <a:buSzPts val="1800"/>
              <a:buChar char="●"/>
            </a:pPr>
            <a:r>
              <a:rPr lang="de">
                <a:solidFill>
                  <a:srgbClr val="FFFFFF"/>
                </a:solidFill>
              </a:rPr>
              <a:t>Paho kann auf Paketloss beim Connect seltsam reagieren =&gt; erschwert automatische reconnects</a:t>
            </a:r>
            <a:endParaRPr>
              <a:solidFill>
                <a:srgbClr val="FFFFFF"/>
              </a:solidFill>
            </a:endParaRPr>
          </a:p>
          <a:p>
            <a:pPr indent="-317500" lvl="1" marL="914400" rtl="0">
              <a:spcBef>
                <a:spcPts val="0"/>
              </a:spcBef>
              <a:spcAft>
                <a:spcPts val="0"/>
              </a:spcAft>
              <a:buClr>
                <a:srgbClr val="FFFFFF"/>
              </a:buClr>
              <a:buSzPts val="1400"/>
              <a:buChar char="○"/>
            </a:pPr>
            <a:r>
              <a:rPr lang="de">
                <a:solidFill>
                  <a:srgbClr val="FFFFFF"/>
                </a:solidFill>
              </a:rPr>
              <a:t>python friert im  client.connect() fest</a:t>
            </a:r>
            <a:endParaRPr>
              <a:solidFill>
                <a:srgbClr val="FFFFFF"/>
              </a:solidFill>
            </a:endParaRPr>
          </a:p>
          <a:p>
            <a:pPr indent="-317500" lvl="1" marL="914400" rtl="0">
              <a:spcBef>
                <a:spcPts val="0"/>
              </a:spcBef>
              <a:spcAft>
                <a:spcPts val="0"/>
              </a:spcAft>
              <a:buClr>
                <a:srgbClr val="FFFFFF"/>
              </a:buClr>
              <a:buSzPts val="1400"/>
              <a:buChar char="○"/>
            </a:pPr>
            <a:r>
              <a:rPr lang="de">
                <a:solidFill>
                  <a:srgbClr val="FFFFFF"/>
                </a:solidFill>
              </a:rPr>
              <a:t>Interrupted system call bei Verlust des connect-pakets</a:t>
            </a:r>
            <a:endParaRPr>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de"/>
              <a:t>MQTT Messages sind anonym</a:t>
            </a:r>
            <a:endParaRPr/>
          </a:p>
        </p:txBody>
      </p:sp>
      <p:sp>
        <p:nvSpPr>
          <p:cNvPr id="237" name="Shape 2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FFFFFF"/>
              </a:buClr>
              <a:buSzPts val="1800"/>
              <a:buFont typeface="Average"/>
              <a:buChar char="●"/>
            </a:pPr>
            <a:r>
              <a:rPr lang="de">
                <a:solidFill>
                  <a:srgbClr val="FFFFFF"/>
                </a:solidFill>
              </a:rPr>
              <a:t>Ein Paket hat keine eindeutige ID</a:t>
            </a:r>
            <a:br>
              <a:rPr lang="de">
                <a:solidFill>
                  <a:srgbClr val="FFFFFF"/>
                </a:solidFill>
              </a:rPr>
            </a:br>
            <a:endParaRPr>
              <a:solidFill>
                <a:srgbClr val="FFFFFF"/>
              </a:solidFill>
            </a:endParaRPr>
          </a:p>
          <a:p>
            <a:pPr indent="-342900" lvl="0" marL="457200" marR="0" rtl="0" algn="l">
              <a:lnSpc>
                <a:spcPct val="115000"/>
              </a:lnSpc>
              <a:spcBef>
                <a:spcPts val="0"/>
              </a:spcBef>
              <a:spcAft>
                <a:spcPts val="0"/>
              </a:spcAft>
              <a:buClr>
                <a:srgbClr val="FFFFFF"/>
              </a:buClr>
              <a:buSzPts val="1800"/>
              <a:buChar char="●"/>
            </a:pPr>
            <a:r>
              <a:rPr lang="de">
                <a:solidFill>
                  <a:srgbClr val="FFFFFF"/>
                </a:solidFill>
              </a:rPr>
              <a:t>Ein Client kann nicht wissen von welchem anderen Client ein Paket kam</a:t>
            </a:r>
            <a:br>
              <a:rPr lang="de">
                <a:solidFill>
                  <a:srgbClr val="FFFFFF"/>
                </a:solidFill>
              </a:rPr>
            </a:br>
            <a:endParaRPr>
              <a:solidFill>
                <a:srgbClr val="FFFFFF"/>
              </a:solidFill>
            </a:endParaRPr>
          </a:p>
          <a:p>
            <a:pPr indent="-342900" lvl="0" marL="457200" marR="0" rtl="0" algn="l">
              <a:lnSpc>
                <a:spcPct val="115000"/>
              </a:lnSpc>
              <a:spcBef>
                <a:spcPts val="0"/>
              </a:spcBef>
              <a:spcAft>
                <a:spcPts val="0"/>
              </a:spcAft>
              <a:buClr>
                <a:srgbClr val="FFFFFF"/>
              </a:buClr>
              <a:buSzPts val="1800"/>
              <a:buChar char="●"/>
            </a:pPr>
            <a:r>
              <a:rPr lang="de">
                <a:solidFill>
                  <a:srgbClr val="FFFFFF"/>
                </a:solidFill>
              </a:rPr>
              <a:t>Reihenfolge der Pakete kann nicht festgestellt werden</a:t>
            </a:r>
            <a:endParaRPr>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de"/>
              <a:t>Backup</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48" name="Shape 248"/>
          <p:cNvSpPr txBox="1"/>
          <p:nvPr>
            <p:ph idx="4294967295" type="body"/>
          </p:nvPr>
        </p:nvSpPr>
        <p:spPr>
          <a:xfrm>
            <a:off x="423725" y="369200"/>
            <a:ext cx="8391000" cy="3000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de" sz="1400">
                <a:solidFill>
                  <a:srgbClr val="FFFFFF"/>
                </a:solidFill>
              </a:rPr>
              <a:t>Erklärungsansatz Haifisch und niedrige RTT für QoS2:</a:t>
            </a:r>
            <a:endParaRPr sz="1400">
              <a:solidFill>
                <a:srgbClr val="FFFFFF"/>
              </a:solidFill>
            </a:endParaRPr>
          </a:p>
          <a:p>
            <a:pPr indent="0" lvl="0" marL="0" rtl="0">
              <a:spcBef>
                <a:spcPts val="1600"/>
              </a:spcBef>
              <a:spcAft>
                <a:spcPts val="0"/>
              </a:spcAft>
              <a:buNone/>
            </a:pPr>
            <a:r>
              <a:rPr lang="de" sz="1400">
                <a:solidFill>
                  <a:schemeClr val="dk1"/>
                </a:solidFill>
              </a:rPr>
              <a:t>Durch die verringerte Bandbreite scheint es zu einer Art “Stau” zu kommen. Die RTT steigt mit jedem neuen Paket und bricht schließlich wieder ein auf wenige Millisekunden (Haifischflosse). </a:t>
            </a:r>
            <a:endParaRPr sz="1400">
              <a:solidFill>
                <a:srgbClr val="FFFFFF"/>
              </a:solidFill>
            </a:endParaRPr>
          </a:p>
          <a:p>
            <a:pPr indent="0" lvl="0" marL="0" marR="0" rtl="0" algn="l">
              <a:lnSpc>
                <a:spcPct val="115000"/>
              </a:lnSpc>
              <a:spcBef>
                <a:spcPts val="1600"/>
              </a:spcBef>
              <a:spcAft>
                <a:spcPts val="1600"/>
              </a:spcAft>
              <a:buNone/>
            </a:pPr>
            <a:r>
              <a:rPr lang="de" sz="1400">
                <a:solidFill>
                  <a:srgbClr val="FFFFFF"/>
                </a:solidFill>
              </a:rPr>
              <a:t>Im Gegenstatz zu QoS0 und QoS1 sendet sendet QoS2 </a:t>
            </a:r>
            <a:r>
              <a:rPr lang="de" sz="1400">
                <a:solidFill>
                  <a:schemeClr val="dk1"/>
                </a:solidFill>
              </a:rPr>
              <a:t>für starke Begrenzungen (100KB) </a:t>
            </a:r>
            <a:r>
              <a:rPr lang="de" sz="1400">
                <a:solidFill>
                  <a:srgbClr val="FFFFFF"/>
                </a:solidFill>
              </a:rPr>
              <a:t>nicht mit 10 oder 100 Paketen pro Sekunde - die Haifischflosse wird seltener aber früher beobachtet!</a:t>
            </a:r>
            <a:endParaRPr sz="1400">
              <a:solidFill>
                <a:srgbClr val="FFFFFF"/>
              </a:solidFill>
            </a:endParaRPr>
          </a:p>
        </p:txBody>
      </p:sp>
      <p:pic>
        <p:nvPicPr>
          <p:cNvPr id="249" name="Shape 249"/>
          <p:cNvPicPr preferRelativeResize="0"/>
          <p:nvPr/>
        </p:nvPicPr>
        <p:blipFill>
          <a:blip r:embed="rId3">
            <a:alphaModFix/>
          </a:blip>
          <a:stretch>
            <a:fillRect/>
          </a:stretch>
        </p:blipFill>
        <p:spPr>
          <a:xfrm>
            <a:off x="4180950" y="2192100"/>
            <a:ext cx="4681675" cy="2753174"/>
          </a:xfrm>
          <a:prstGeom prst="rect">
            <a:avLst/>
          </a:prstGeom>
          <a:noFill/>
          <a:ln>
            <a:noFill/>
          </a:ln>
        </p:spPr>
      </p:pic>
      <p:sp>
        <p:nvSpPr>
          <p:cNvPr id="250" name="Shape 250"/>
          <p:cNvSpPr txBox="1"/>
          <p:nvPr/>
        </p:nvSpPr>
        <p:spPr>
          <a:xfrm>
            <a:off x="423725" y="2268300"/>
            <a:ext cx="3701700" cy="30000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de">
                <a:solidFill>
                  <a:schemeClr val="dk1"/>
                </a:solidFill>
                <a:latin typeface="Average"/>
                <a:ea typeface="Average"/>
                <a:cs typeface="Average"/>
                <a:sym typeface="Average"/>
              </a:rPr>
              <a:t>Weniger Beobachtungen (versandte Pakete) für QoS2 bei höherer Sendungsrate:</a:t>
            </a:r>
            <a:endParaRPr>
              <a:solidFill>
                <a:schemeClr val="dk1"/>
              </a:solidFill>
              <a:latin typeface="Average"/>
              <a:ea typeface="Average"/>
              <a:cs typeface="Average"/>
              <a:sym typeface="Average"/>
            </a:endParaRPr>
          </a:p>
          <a:p>
            <a:pPr indent="-304800" lvl="0" marL="457200" rtl="0">
              <a:lnSpc>
                <a:spcPct val="115000"/>
              </a:lnSpc>
              <a:spcBef>
                <a:spcPts val="1600"/>
              </a:spcBef>
              <a:spcAft>
                <a:spcPts val="0"/>
              </a:spcAft>
              <a:buClr>
                <a:schemeClr val="dk1"/>
              </a:buClr>
              <a:buSzPts val="1200"/>
              <a:buFont typeface="Average"/>
              <a:buChar char="●"/>
            </a:pPr>
            <a:r>
              <a:rPr lang="de" sz="1200">
                <a:solidFill>
                  <a:schemeClr val="dk1"/>
                </a:solidFill>
                <a:latin typeface="Average"/>
                <a:ea typeface="Average"/>
                <a:cs typeface="Average"/>
                <a:sym typeface="Average"/>
              </a:rPr>
              <a:t>QoS0: 59(1pbs), 562(10pbs), 562(100pbs)</a:t>
            </a:r>
            <a:endParaRPr sz="1200">
              <a:solidFill>
                <a:schemeClr val="dk1"/>
              </a:solidFill>
              <a:latin typeface="Average"/>
              <a:ea typeface="Average"/>
              <a:cs typeface="Average"/>
              <a:sym typeface="Average"/>
            </a:endParaRPr>
          </a:p>
          <a:p>
            <a:pPr indent="-304800" lvl="0" marL="457200" rtl="0">
              <a:lnSpc>
                <a:spcPct val="115000"/>
              </a:lnSpc>
              <a:spcBef>
                <a:spcPts val="0"/>
              </a:spcBef>
              <a:spcAft>
                <a:spcPts val="0"/>
              </a:spcAft>
              <a:buClr>
                <a:schemeClr val="dk1"/>
              </a:buClr>
              <a:buSzPts val="1200"/>
              <a:buFont typeface="Average"/>
              <a:buChar char="●"/>
            </a:pPr>
            <a:r>
              <a:rPr lang="de" sz="1200">
                <a:solidFill>
                  <a:schemeClr val="dk1"/>
                </a:solidFill>
                <a:latin typeface="Average"/>
                <a:ea typeface="Average"/>
                <a:cs typeface="Average"/>
                <a:sym typeface="Average"/>
              </a:rPr>
              <a:t>QoS1: 59(1pbs), 141(10pbs), 383(100pbs)</a:t>
            </a:r>
            <a:endParaRPr sz="1200">
              <a:solidFill>
                <a:schemeClr val="dk1"/>
              </a:solidFill>
              <a:latin typeface="Average"/>
              <a:ea typeface="Average"/>
              <a:cs typeface="Average"/>
              <a:sym typeface="Average"/>
            </a:endParaRPr>
          </a:p>
          <a:p>
            <a:pPr indent="-304800" lvl="0" marL="457200" rtl="0">
              <a:lnSpc>
                <a:spcPct val="115000"/>
              </a:lnSpc>
              <a:spcBef>
                <a:spcPts val="0"/>
              </a:spcBef>
              <a:spcAft>
                <a:spcPts val="0"/>
              </a:spcAft>
              <a:buClr>
                <a:schemeClr val="dk1"/>
              </a:buClr>
              <a:buSzPts val="1200"/>
              <a:buFont typeface="Average"/>
              <a:buChar char="●"/>
            </a:pPr>
            <a:r>
              <a:rPr lang="de" sz="1200">
                <a:solidFill>
                  <a:schemeClr val="dk1"/>
                </a:solidFill>
                <a:latin typeface="Average"/>
                <a:ea typeface="Average"/>
                <a:cs typeface="Average"/>
                <a:sym typeface="Average"/>
              </a:rPr>
              <a:t>QoS2: 59(1pbs), 141(10pbs), 148(100pbs)</a:t>
            </a:r>
            <a:endParaRPr sz="1200">
              <a:solidFill>
                <a:schemeClr val="dk1"/>
              </a:solidFill>
              <a:latin typeface="Average"/>
              <a:ea typeface="Average"/>
              <a:cs typeface="Average"/>
              <a:sym typeface="Average"/>
            </a:endParaRPr>
          </a:p>
          <a:p>
            <a:pPr indent="0" lvl="0" marL="0" rtl="0">
              <a:lnSpc>
                <a:spcPct val="115000"/>
              </a:lnSpc>
              <a:spcBef>
                <a:spcPts val="1600"/>
              </a:spcBef>
              <a:spcAft>
                <a:spcPts val="0"/>
              </a:spcAft>
              <a:buNone/>
            </a:pPr>
            <a:r>
              <a:rPr lang="de">
                <a:solidFill>
                  <a:schemeClr val="dk1"/>
                </a:solidFill>
                <a:latin typeface="Average"/>
                <a:ea typeface="Average"/>
                <a:cs typeface="Average"/>
                <a:sym typeface="Average"/>
              </a:rPr>
              <a:t>=&gt; geringeren RTT Durchschnittswerten</a:t>
            </a:r>
            <a:endParaRPr>
              <a:solidFill>
                <a:schemeClr val="dk1"/>
              </a:solidFill>
              <a:latin typeface="Average"/>
              <a:ea typeface="Average"/>
              <a:cs typeface="Average"/>
              <a:sym typeface="Average"/>
            </a:endParaRPr>
          </a:p>
          <a:p>
            <a:pPr indent="0" lvl="0" marL="0" rtl="0">
              <a:lnSpc>
                <a:spcPct val="115000"/>
              </a:lnSpc>
              <a:spcBef>
                <a:spcPts val="1600"/>
              </a:spcBef>
              <a:spcAft>
                <a:spcPts val="1600"/>
              </a:spcAft>
              <a:buNone/>
            </a:pPr>
            <a:r>
              <a:t/>
            </a:r>
            <a:endParaRPr>
              <a:solidFill>
                <a:schemeClr val="dk1"/>
              </a:solidFill>
              <a:latin typeface="Average"/>
              <a:ea typeface="Average"/>
              <a:cs typeface="Average"/>
              <a:sym typeface="Average"/>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pic>
        <p:nvPicPr>
          <p:cNvPr id="255" name="Shape 255"/>
          <p:cNvPicPr preferRelativeResize="0"/>
          <p:nvPr/>
        </p:nvPicPr>
        <p:blipFill>
          <a:blip r:embed="rId3">
            <a:alphaModFix/>
          </a:blip>
          <a:stretch>
            <a:fillRect/>
          </a:stretch>
        </p:blipFill>
        <p:spPr>
          <a:xfrm>
            <a:off x="4977425" y="2665886"/>
            <a:ext cx="4014176" cy="2287639"/>
          </a:xfrm>
          <a:prstGeom prst="rect">
            <a:avLst/>
          </a:prstGeom>
          <a:noFill/>
          <a:ln>
            <a:noFill/>
          </a:ln>
        </p:spPr>
      </p:pic>
      <p:pic>
        <p:nvPicPr>
          <p:cNvPr id="256" name="Shape 256"/>
          <p:cNvPicPr preferRelativeResize="0"/>
          <p:nvPr/>
        </p:nvPicPr>
        <p:blipFill>
          <a:blip r:embed="rId4">
            <a:alphaModFix/>
          </a:blip>
          <a:stretch>
            <a:fillRect/>
          </a:stretch>
        </p:blipFill>
        <p:spPr>
          <a:xfrm>
            <a:off x="105700" y="2078375"/>
            <a:ext cx="4719324" cy="2875138"/>
          </a:xfrm>
          <a:prstGeom prst="rect">
            <a:avLst/>
          </a:prstGeom>
          <a:noFill/>
          <a:ln>
            <a:noFill/>
          </a:ln>
        </p:spPr>
      </p:pic>
      <p:sp>
        <p:nvSpPr>
          <p:cNvPr id="257" name="Shape 257"/>
          <p:cNvSpPr txBox="1"/>
          <p:nvPr>
            <p:ph idx="4294967295" type="body"/>
          </p:nvPr>
        </p:nvSpPr>
        <p:spPr>
          <a:xfrm>
            <a:off x="144125" y="381000"/>
            <a:ext cx="4642500" cy="1573500"/>
          </a:xfrm>
          <a:prstGeom prst="rect">
            <a:avLst/>
          </a:prstGeom>
        </p:spPr>
        <p:txBody>
          <a:bodyPr anchorCtr="0" anchor="t" bIns="91425" lIns="91425" spcFirstLastPara="1" rIns="91425" wrap="square" tIns="91425">
            <a:noAutofit/>
          </a:bodyPr>
          <a:lstStyle/>
          <a:p>
            <a:pPr indent="-317500" lvl="0" marL="457200" marR="0" rtl="0" algn="l">
              <a:lnSpc>
                <a:spcPct val="130000"/>
              </a:lnSpc>
              <a:spcBef>
                <a:spcPts val="0"/>
              </a:spcBef>
              <a:spcAft>
                <a:spcPts val="0"/>
              </a:spcAft>
              <a:buClr>
                <a:srgbClr val="FFFFFF"/>
              </a:buClr>
              <a:buSzPts val="1400"/>
              <a:buChar char="●"/>
            </a:pPr>
            <a:r>
              <a:rPr lang="de" sz="1400">
                <a:solidFill>
                  <a:srgbClr val="FFFFFF"/>
                </a:solidFill>
              </a:rPr>
              <a:t>RTT bewegt sich im Millisekundenbereich</a:t>
            </a:r>
            <a:endParaRPr sz="1400">
              <a:solidFill>
                <a:srgbClr val="FFFFFF"/>
              </a:solidFill>
            </a:endParaRPr>
          </a:p>
          <a:p>
            <a:pPr indent="-317500" lvl="0" marL="457200" marR="0" rtl="0" algn="l">
              <a:lnSpc>
                <a:spcPct val="130000"/>
              </a:lnSpc>
              <a:spcBef>
                <a:spcPts val="0"/>
              </a:spcBef>
              <a:spcAft>
                <a:spcPts val="0"/>
              </a:spcAft>
              <a:buClr>
                <a:srgbClr val="FFFFFF"/>
              </a:buClr>
              <a:buSzPts val="1400"/>
              <a:buChar char="●"/>
            </a:pPr>
            <a:r>
              <a:rPr lang="de" sz="1400">
                <a:solidFill>
                  <a:srgbClr val="FFFFFF"/>
                </a:solidFill>
              </a:rPr>
              <a:t>RTT steigt für selbe Payload mit QoS Level </a:t>
            </a:r>
            <a:endParaRPr sz="1400">
              <a:solidFill>
                <a:srgbClr val="FFFFFF"/>
              </a:solidFill>
            </a:endParaRPr>
          </a:p>
          <a:p>
            <a:pPr indent="-317500" lvl="0" marL="457200" marR="0" rtl="0" algn="l">
              <a:lnSpc>
                <a:spcPct val="130000"/>
              </a:lnSpc>
              <a:spcBef>
                <a:spcPts val="0"/>
              </a:spcBef>
              <a:spcAft>
                <a:spcPts val="0"/>
              </a:spcAft>
              <a:buClr>
                <a:srgbClr val="FFFFFF"/>
              </a:buClr>
              <a:buSzPts val="1400"/>
              <a:buChar char="●"/>
            </a:pPr>
            <a:r>
              <a:rPr lang="de" sz="1400">
                <a:solidFill>
                  <a:srgbClr val="FFFFFF"/>
                </a:solidFill>
              </a:rPr>
              <a:t>Ab 1KB Payload sinkt die RTT für QoS1 und </a:t>
            </a:r>
            <a:r>
              <a:rPr lang="de" sz="1400">
                <a:solidFill>
                  <a:schemeClr val="dk1"/>
                </a:solidFill>
              </a:rPr>
              <a:t>QoS2</a:t>
            </a:r>
            <a:r>
              <a:rPr lang="de" sz="1400">
                <a:solidFill>
                  <a:srgbClr val="FFFFFF"/>
                </a:solidFill>
              </a:rPr>
              <a:t> </a:t>
            </a:r>
            <a:endParaRPr sz="1400">
              <a:solidFill>
                <a:srgbClr val="FFFFFF"/>
              </a:solidFill>
            </a:endParaRPr>
          </a:p>
          <a:p>
            <a:pPr indent="-317500" lvl="0" marL="457200" marR="0" rtl="0" algn="l">
              <a:lnSpc>
                <a:spcPct val="130000"/>
              </a:lnSpc>
              <a:spcBef>
                <a:spcPts val="0"/>
              </a:spcBef>
              <a:spcAft>
                <a:spcPts val="0"/>
              </a:spcAft>
              <a:buClr>
                <a:srgbClr val="FFFFFF"/>
              </a:buClr>
              <a:buSzPts val="1400"/>
              <a:buChar char="●"/>
            </a:pPr>
            <a:r>
              <a:rPr lang="de" sz="1400">
                <a:solidFill>
                  <a:srgbClr val="FFFFFF"/>
                </a:solidFill>
              </a:rPr>
              <a:t>Bis 100Byte ist QoS0 konstant und schnell</a:t>
            </a:r>
            <a:endParaRPr sz="1400">
              <a:solidFill>
                <a:srgbClr val="FFFFFF"/>
              </a:solidFill>
            </a:endParaRPr>
          </a:p>
          <a:p>
            <a:pPr indent="-317500" lvl="0" marL="457200" rtl="0">
              <a:lnSpc>
                <a:spcPct val="130000"/>
              </a:lnSpc>
              <a:spcBef>
                <a:spcPts val="0"/>
              </a:spcBef>
              <a:spcAft>
                <a:spcPts val="0"/>
              </a:spcAft>
              <a:buClr>
                <a:srgbClr val="FFFFFF"/>
              </a:buClr>
              <a:buSzPts val="1400"/>
              <a:buChar char="●"/>
            </a:pPr>
            <a:r>
              <a:rPr lang="de" sz="1400">
                <a:solidFill>
                  <a:schemeClr val="dk1"/>
                </a:solidFill>
              </a:rPr>
              <a:t>Ab 1MB steigt die RTT und QoS0=QoS1=QoS2</a:t>
            </a:r>
            <a:endParaRPr sz="1400">
              <a:solidFill>
                <a:srgbClr val="FFFFFF"/>
              </a:solidFill>
            </a:endParaRPr>
          </a:p>
          <a:p>
            <a:pPr indent="0" lvl="0" marL="0" marR="0" rtl="0" algn="l">
              <a:lnSpc>
                <a:spcPct val="130000"/>
              </a:lnSpc>
              <a:spcBef>
                <a:spcPts val="1600"/>
              </a:spcBef>
              <a:spcAft>
                <a:spcPts val="1600"/>
              </a:spcAft>
              <a:buNone/>
            </a:pPr>
            <a:r>
              <a:t/>
            </a:r>
            <a:endParaRPr>
              <a:solidFill>
                <a:srgbClr val="FFFFFF"/>
              </a:solidFill>
            </a:endParaRPr>
          </a:p>
        </p:txBody>
      </p:sp>
      <p:pic>
        <p:nvPicPr>
          <p:cNvPr id="258" name="Shape 258"/>
          <p:cNvPicPr preferRelativeResize="0"/>
          <p:nvPr/>
        </p:nvPicPr>
        <p:blipFill>
          <a:blip r:embed="rId5">
            <a:alphaModFix/>
          </a:blip>
          <a:stretch>
            <a:fillRect/>
          </a:stretch>
        </p:blipFill>
        <p:spPr>
          <a:xfrm>
            <a:off x="4977424" y="152400"/>
            <a:ext cx="4014175" cy="235078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pic>
        <p:nvPicPr>
          <p:cNvPr id="263" name="Shape 263"/>
          <p:cNvPicPr preferRelativeResize="0"/>
          <p:nvPr/>
        </p:nvPicPr>
        <p:blipFill>
          <a:blip r:embed="rId3">
            <a:alphaModFix/>
          </a:blip>
          <a:stretch>
            <a:fillRect/>
          </a:stretch>
        </p:blipFill>
        <p:spPr>
          <a:xfrm>
            <a:off x="438365" y="2787150"/>
            <a:ext cx="3758959" cy="2093224"/>
          </a:xfrm>
          <a:prstGeom prst="rect">
            <a:avLst/>
          </a:prstGeom>
          <a:noFill/>
          <a:ln>
            <a:noFill/>
          </a:ln>
        </p:spPr>
      </p:pic>
      <p:pic>
        <p:nvPicPr>
          <p:cNvPr id="264" name="Shape 264"/>
          <p:cNvPicPr preferRelativeResize="0"/>
          <p:nvPr/>
        </p:nvPicPr>
        <p:blipFill>
          <a:blip r:embed="rId4">
            <a:alphaModFix/>
          </a:blip>
          <a:stretch>
            <a:fillRect/>
          </a:stretch>
        </p:blipFill>
        <p:spPr>
          <a:xfrm>
            <a:off x="4743200" y="329225"/>
            <a:ext cx="3712251" cy="2184572"/>
          </a:xfrm>
          <a:prstGeom prst="rect">
            <a:avLst/>
          </a:prstGeom>
          <a:noFill/>
          <a:ln>
            <a:noFill/>
          </a:ln>
        </p:spPr>
      </p:pic>
      <p:pic>
        <p:nvPicPr>
          <p:cNvPr id="265" name="Shape 265"/>
          <p:cNvPicPr preferRelativeResize="0"/>
          <p:nvPr/>
        </p:nvPicPr>
        <p:blipFill>
          <a:blip r:embed="rId5">
            <a:alphaModFix/>
          </a:blip>
          <a:stretch>
            <a:fillRect/>
          </a:stretch>
        </p:blipFill>
        <p:spPr>
          <a:xfrm>
            <a:off x="4743200" y="2787149"/>
            <a:ext cx="3758950" cy="2135992"/>
          </a:xfrm>
          <a:prstGeom prst="rect">
            <a:avLst/>
          </a:prstGeom>
          <a:noFill/>
          <a:ln>
            <a:noFill/>
          </a:ln>
        </p:spPr>
      </p:pic>
      <p:sp>
        <p:nvSpPr>
          <p:cNvPr id="266" name="Shape 266"/>
          <p:cNvSpPr txBox="1"/>
          <p:nvPr>
            <p:ph idx="4294967295" type="body"/>
          </p:nvPr>
        </p:nvSpPr>
        <p:spPr>
          <a:xfrm>
            <a:off x="308100" y="329100"/>
            <a:ext cx="3889200" cy="218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de">
                <a:solidFill>
                  <a:srgbClr val="FFFFFF"/>
                </a:solidFill>
              </a:rPr>
              <a:t>Mit der Paketverlustrate steigt die RTT von wenigen Millisekunden ab 10% Verlustrate auf mehrere Sekunden an.</a:t>
            </a:r>
            <a:endParaRPr>
              <a:solidFill>
                <a:srgbClr val="FFFFFF"/>
              </a:solidFill>
            </a:endParaRPr>
          </a:p>
          <a:p>
            <a:pPr indent="0" lvl="0" marL="0" rtl="0">
              <a:spcBef>
                <a:spcPts val="1600"/>
              </a:spcBef>
              <a:spcAft>
                <a:spcPts val="1600"/>
              </a:spcAft>
              <a:buNone/>
            </a:pPr>
            <a:r>
              <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pic>
        <p:nvPicPr>
          <p:cNvPr id="70" name="Shape 70"/>
          <p:cNvPicPr preferRelativeResize="0"/>
          <p:nvPr/>
        </p:nvPicPr>
        <p:blipFill>
          <a:blip r:embed="rId3">
            <a:alphaModFix/>
          </a:blip>
          <a:stretch>
            <a:fillRect/>
          </a:stretch>
        </p:blipFill>
        <p:spPr>
          <a:xfrm>
            <a:off x="380400" y="2212563"/>
            <a:ext cx="1533525" cy="2000250"/>
          </a:xfrm>
          <a:prstGeom prst="rect">
            <a:avLst/>
          </a:prstGeom>
          <a:noFill/>
          <a:ln>
            <a:noFill/>
          </a:ln>
        </p:spPr>
      </p:pic>
      <p:pic>
        <p:nvPicPr>
          <p:cNvPr id="71" name="Shape 71"/>
          <p:cNvPicPr preferRelativeResize="0"/>
          <p:nvPr/>
        </p:nvPicPr>
        <p:blipFill>
          <a:blip r:embed="rId4">
            <a:alphaModFix/>
          </a:blip>
          <a:stretch>
            <a:fillRect/>
          </a:stretch>
        </p:blipFill>
        <p:spPr>
          <a:xfrm>
            <a:off x="6368725" y="2419350"/>
            <a:ext cx="2470475" cy="1586675"/>
          </a:xfrm>
          <a:prstGeom prst="rect">
            <a:avLst/>
          </a:prstGeom>
          <a:noFill/>
          <a:ln>
            <a:noFill/>
          </a:ln>
        </p:spPr>
      </p:pic>
      <p:pic>
        <p:nvPicPr>
          <p:cNvPr id="72" name="Shape 72"/>
          <p:cNvPicPr preferRelativeResize="0"/>
          <p:nvPr/>
        </p:nvPicPr>
        <p:blipFill>
          <a:blip r:embed="rId5">
            <a:alphaModFix/>
          </a:blip>
          <a:stretch>
            <a:fillRect/>
          </a:stretch>
        </p:blipFill>
        <p:spPr>
          <a:xfrm>
            <a:off x="3257550" y="2526888"/>
            <a:ext cx="2628900" cy="1371600"/>
          </a:xfrm>
          <a:prstGeom prst="rect">
            <a:avLst/>
          </a:prstGeom>
          <a:noFill/>
          <a:ln>
            <a:noFill/>
          </a:ln>
        </p:spPr>
      </p:pic>
      <p:cxnSp>
        <p:nvCxnSpPr>
          <p:cNvPr id="73" name="Shape 73"/>
          <p:cNvCxnSpPr>
            <a:stCxn id="70" idx="3"/>
            <a:endCxn id="72" idx="1"/>
          </p:cNvCxnSpPr>
          <p:nvPr/>
        </p:nvCxnSpPr>
        <p:spPr>
          <a:xfrm>
            <a:off x="1913925" y="3212688"/>
            <a:ext cx="1343700" cy="0"/>
          </a:xfrm>
          <a:prstGeom prst="straightConnector1">
            <a:avLst/>
          </a:prstGeom>
          <a:noFill/>
          <a:ln cap="flat" cmpd="sng" w="76200">
            <a:solidFill>
              <a:srgbClr val="EFEFEF"/>
            </a:solidFill>
            <a:prstDash val="solid"/>
            <a:round/>
            <a:headEnd len="med" w="med" type="none"/>
            <a:tailEnd len="med" w="med" type="none"/>
          </a:ln>
        </p:spPr>
      </p:cxnSp>
      <p:cxnSp>
        <p:nvCxnSpPr>
          <p:cNvPr id="74" name="Shape 74"/>
          <p:cNvCxnSpPr>
            <a:stCxn id="72" idx="3"/>
            <a:endCxn id="71" idx="1"/>
          </p:cNvCxnSpPr>
          <p:nvPr/>
        </p:nvCxnSpPr>
        <p:spPr>
          <a:xfrm>
            <a:off x="5886450" y="3212688"/>
            <a:ext cx="482400" cy="0"/>
          </a:xfrm>
          <a:prstGeom prst="straightConnector1">
            <a:avLst/>
          </a:prstGeom>
          <a:noFill/>
          <a:ln cap="flat" cmpd="sng" w="76200">
            <a:solidFill>
              <a:srgbClr val="EFEFEF"/>
            </a:solidFill>
            <a:prstDash val="solid"/>
            <a:round/>
            <a:headEnd len="med" w="med" type="none"/>
            <a:tailEnd len="med" w="med" type="none"/>
          </a:ln>
        </p:spPr>
      </p:cxnSp>
      <p:sp>
        <p:nvSpPr>
          <p:cNvPr id="75" name="Shape 75"/>
          <p:cNvSpPr txBox="1"/>
          <p:nvPr>
            <p:ph idx="4294967295" type="body"/>
          </p:nvPr>
        </p:nvSpPr>
        <p:spPr>
          <a:xfrm>
            <a:off x="308100" y="546875"/>
            <a:ext cx="8527800" cy="13245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de" sz="2400">
                <a:solidFill>
                  <a:srgbClr val="FFFFFF"/>
                </a:solidFill>
              </a:rPr>
              <a:t>Python Paho                        DDR-WRT              Eclipse Mosquitto</a:t>
            </a:r>
            <a:endParaRPr sz="24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p:nvPr/>
        </p:nvSpPr>
        <p:spPr>
          <a:xfrm>
            <a:off x="7287125" y="450525"/>
            <a:ext cx="1546800" cy="37146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a:off x="274225" y="450425"/>
            <a:ext cx="1643700" cy="37146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82" name="Shape 82"/>
          <p:cNvPicPr preferRelativeResize="0"/>
          <p:nvPr/>
        </p:nvPicPr>
        <p:blipFill>
          <a:blip r:embed="rId3">
            <a:alphaModFix/>
          </a:blip>
          <a:stretch>
            <a:fillRect/>
          </a:stretch>
        </p:blipFill>
        <p:spPr>
          <a:xfrm>
            <a:off x="575550" y="1580612"/>
            <a:ext cx="918775" cy="1198425"/>
          </a:xfrm>
          <a:prstGeom prst="rect">
            <a:avLst/>
          </a:prstGeom>
          <a:noFill/>
          <a:ln>
            <a:noFill/>
          </a:ln>
        </p:spPr>
      </p:pic>
      <p:pic>
        <p:nvPicPr>
          <p:cNvPr id="83" name="Shape 83"/>
          <p:cNvPicPr preferRelativeResize="0"/>
          <p:nvPr/>
        </p:nvPicPr>
        <p:blipFill>
          <a:blip r:embed="rId4">
            <a:alphaModFix/>
          </a:blip>
          <a:stretch>
            <a:fillRect/>
          </a:stretch>
        </p:blipFill>
        <p:spPr>
          <a:xfrm>
            <a:off x="7334875" y="2610474"/>
            <a:ext cx="1444675" cy="927850"/>
          </a:xfrm>
          <a:prstGeom prst="rect">
            <a:avLst/>
          </a:prstGeom>
          <a:noFill/>
          <a:ln>
            <a:noFill/>
          </a:ln>
        </p:spPr>
      </p:pic>
      <p:sp>
        <p:nvSpPr>
          <p:cNvPr id="84" name="Shape 84"/>
          <p:cNvSpPr txBox="1"/>
          <p:nvPr>
            <p:ph idx="4294967295" type="body"/>
          </p:nvPr>
        </p:nvSpPr>
        <p:spPr>
          <a:xfrm>
            <a:off x="384300" y="623075"/>
            <a:ext cx="1533600" cy="5901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de" sz="2400">
                <a:solidFill>
                  <a:srgbClr val="FFFFFF"/>
                </a:solidFill>
              </a:rPr>
              <a:t>client1.py</a:t>
            </a:r>
            <a:endParaRPr sz="2400">
              <a:solidFill>
                <a:srgbClr val="FFFFFF"/>
              </a:solidFill>
            </a:endParaRPr>
          </a:p>
        </p:txBody>
      </p:sp>
      <p:sp>
        <p:nvSpPr>
          <p:cNvPr id="85" name="Shape 85"/>
          <p:cNvSpPr txBox="1"/>
          <p:nvPr>
            <p:ph idx="4294967295" type="body"/>
          </p:nvPr>
        </p:nvSpPr>
        <p:spPr>
          <a:xfrm>
            <a:off x="380363" y="3298875"/>
            <a:ext cx="1533600" cy="5901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de" sz="2400">
                <a:solidFill>
                  <a:srgbClr val="FFFFFF"/>
                </a:solidFill>
              </a:rPr>
              <a:t>client2.py</a:t>
            </a:r>
            <a:endParaRPr sz="2400">
              <a:solidFill>
                <a:srgbClr val="FFFFFF"/>
              </a:solidFill>
            </a:endParaRPr>
          </a:p>
        </p:txBody>
      </p:sp>
      <p:sp>
        <p:nvSpPr>
          <p:cNvPr id="86" name="Shape 86"/>
          <p:cNvSpPr txBox="1"/>
          <p:nvPr>
            <p:ph idx="4294967295" type="body"/>
          </p:nvPr>
        </p:nvSpPr>
        <p:spPr>
          <a:xfrm>
            <a:off x="7289425" y="1867613"/>
            <a:ext cx="1533600" cy="590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de" sz="2400">
                <a:solidFill>
                  <a:srgbClr val="FFFFFF"/>
                </a:solidFill>
              </a:rPr>
              <a:t>mosquitto</a:t>
            </a:r>
            <a:endParaRPr sz="2400">
              <a:solidFill>
                <a:srgbClr val="FFFFFF"/>
              </a:solidFill>
            </a:endParaRPr>
          </a:p>
        </p:txBody>
      </p:sp>
      <p:cxnSp>
        <p:nvCxnSpPr>
          <p:cNvPr id="87" name="Shape 87"/>
          <p:cNvCxnSpPr/>
          <p:nvPr/>
        </p:nvCxnSpPr>
        <p:spPr>
          <a:xfrm flipH="1" rot="10800000">
            <a:off x="2125075" y="906650"/>
            <a:ext cx="5113200" cy="27300"/>
          </a:xfrm>
          <a:prstGeom prst="straightConnector1">
            <a:avLst/>
          </a:prstGeom>
          <a:noFill/>
          <a:ln cap="flat" cmpd="sng" w="38100">
            <a:solidFill>
              <a:srgbClr val="00FFFF"/>
            </a:solidFill>
            <a:prstDash val="solid"/>
            <a:round/>
            <a:headEnd len="med" w="med" type="none"/>
            <a:tailEnd len="med" w="med" type="triangle"/>
          </a:ln>
        </p:spPr>
      </p:cxnSp>
      <p:cxnSp>
        <p:nvCxnSpPr>
          <p:cNvPr id="88" name="Shape 88"/>
          <p:cNvCxnSpPr>
            <a:endCxn id="85" idx="3"/>
          </p:cNvCxnSpPr>
          <p:nvPr/>
        </p:nvCxnSpPr>
        <p:spPr>
          <a:xfrm flipH="1">
            <a:off x="1913963" y="3577425"/>
            <a:ext cx="5314200" cy="16500"/>
          </a:xfrm>
          <a:prstGeom prst="straightConnector1">
            <a:avLst/>
          </a:prstGeom>
          <a:noFill/>
          <a:ln cap="flat" cmpd="sng" w="38100">
            <a:solidFill>
              <a:srgbClr val="00FFFF"/>
            </a:solidFill>
            <a:prstDash val="solid"/>
            <a:round/>
            <a:headEnd len="med" w="med" type="none"/>
            <a:tailEnd len="med" w="med" type="triangle"/>
          </a:ln>
        </p:spPr>
      </p:cxnSp>
      <p:sp>
        <p:nvSpPr>
          <p:cNvPr id="89" name="Shape 89"/>
          <p:cNvSpPr txBox="1"/>
          <p:nvPr>
            <p:ph idx="4294967295" type="body"/>
          </p:nvPr>
        </p:nvSpPr>
        <p:spPr>
          <a:xfrm rot="263">
            <a:off x="2830436" y="450686"/>
            <a:ext cx="3925200" cy="5901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1600"/>
              </a:spcAft>
              <a:buNone/>
            </a:pPr>
            <a:r>
              <a:rPr lang="de">
                <a:solidFill>
                  <a:srgbClr val="00FFFF"/>
                </a:solidFill>
              </a:rPr>
              <a:t>/mqtt-roundtrip-qosX-Y-KB-Zminutes</a:t>
            </a:r>
            <a:endParaRPr>
              <a:solidFill>
                <a:srgbClr val="00FFFF"/>
              </a:solidFill>
            </a:endParaRPr>
          </a:p>
        </p:txBody>
      </p:sp>
      <p:cxnSp>
        <p:nvCxnSpPr>
          <p:cNvPr id="90" name="Shape 90"/>
          <p:cNvCxnSpPr/>
          <p:nvPr/>
        </p:nvCxnSpPr>
        <p:spPr>
          <a:xfrm>
            <a:off x="1989725" y="3293150"/>
            <a:ext cx="5184000" cy="0"/>
          </a:xfrm>
          <a:prstGeom prst="straightConnector1">
            <a:avLst/>
          </a:prstGeom>
          <a:noFill/>
          <a:ln cap="flat" cmpd="sng" w="38100">
            <a:solidFill>
              <a:srgbClr val="00FF00"/>
            </a:solidFill>
            <a:prstDash val="solid"/>
            <a:round/>
            <a:headEnd len="med" w="med" type="none"/>
            <a:tailEnd len="med" w="med" type="triangle"/>
          </a:ln>
        </p:spPr>
      </p:cxnSp>
      <p:cxnSp>
        <p:nvCxnSpPr>
          <p:cNvPr id="91" name="Shape 91"/>
          <p:cNvCxnSpPr/>
          <p:nvPr/>
        </p:nvCxnSpPr>
        <p:spPr>
          <a:xfrm flipH="1">
            <a:off x="2030450" y="1191125"/>
            <a:ext cx="5075700" cy="13500"/>
          </a:xfrm>
          <a:prstGeom prst="straightConnector1">
            <a:avLst/>
          </a:prstGeom>
          <a:noFill/>
          <a:ln cap="flat" cmpd="sng" w="38100">
            <a:solidFill>
              <a:srgbClr val="00FF00"/>
            </a:solidFill>
            <a:prstDash val="solid"/>
            <a:round/>
            <a:headEnd len="med" w="med" type="none"/>
            <a:tailEnd len="med" w="med" type="triangle"/>
          </a:ln>
        </p:spPr>
      </p:cxnSp>
      <p:sp>
        <p:nvSpPr>
          <p:cNvPr id="92" name="Shape 92"/>
          <p:cNvSpPr txBox="1"/>
          <p:nvPr>
            <p:ph idx="4294967295" type="body"/>
          </p:nvPr>
        </p:nvSpPr>
        <p:spPr>
          <a:xfrm>
            <a:off x="2601455" y="2804487"/>
            <a:ext cx="4108500" cy="5901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de">
                <a:solidFill>
                  <a:srgbClr val="CFE2F3"/>
                </a:solidFill>
              </a:rPr>
              <a:t>/</a:t>
            </a:r>
            <a:r>
              <a:rPr lang="de">
                <a:solidFill>
                  <a:srgbClr val="00FF00"/>
                </a:solidFill>
              </a:rPr>
              <a:t>mqtt-roundtrip-qosX-Y-KB-Zminutes_2</a:t>
            </a:r>
            <a:endParaRPr>
              <a:solidFill>
                <a:srgbClr val="00FF00"/>
              </a:solidFill>
            </a:endParaRPr>
          </a:p>
        </p:txBody>
      </p:sp>
      <p:sp>
        <p:nvSpPr>
          <p:cNvPr id="93" name="Shape 93"/>
          <p:cNvSpPr txBox="1"/>
          <p:nvPr>
            <p:ph idx="4294967295" type="body"/>
          </p:nvPr>
        </p:nvSpPr>
        <p:spPr>
          <a:xfrm rot="263">
            <a:off x="2601836" y="3574886"/>
            <a:ext cx="3925200" cy="5901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1600"/>
              </a:spcAft>
              <a:buNone/>
            </a:pPr>
            <a:r>
              <a:rPr lang="de">
                <a:solidFill>
                  <a:srgbClr val="00FFFF"/>
                </a:solidFill>
              </a:rPr>
              <a:t>/mqtt-roundtrip-qosX-Y-KB-Zminutes</a:t>
            </a:r>
            <a:endParaRPr>
              <a:solidFill>
                <a:srgbClr val="00FFFF"/>
              </a:solidFill>
            </a:endParaRPr>
          </a:p>
        </p:txBody>
      </p:sp>
      <p:sp>
        <p:nvSpPr>
          <p:cNvPr id="94" name="Shape 94"/>
          <p:cNvSpPr txBox="1"/>
          <p:nvPr>
            <p:ph idx="4294967295" type="body"/>
          </p:nvPr>
        </p:nvSpPr>
        <p:spPr>
          <a:xfrm>
            <a:off x="2601455" y="1204287"/>
            <a:ext cx="4108500" cy="5901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de">
                <a:solidFill>
                  <a:srgbClr val="CFE2F3"/>
                </a:solidFill>
              </a:rPr>
              <a:t>/</a:t>
            </a:r>
            <a:r>
              <a:rPr lang="de">
                <a:solidFill>
                  <a:srgbClr val="00FF00"/>
                </a:solidFill>
              </a:rPr>
              <a:t>mqtt-roundtrip-qosX-Y-KB-Zminutes_2</a:t>
            </a:r>
            <a:endParaRPr>
              <a:solidFill>
                <a:srgbClr val="00FF00"/>
              </a:solidFill>
            </a:endParaRPr>
          </a:p>
        </p:txBody>
      </p:sp>
      <p:pic>
        <p:nvPicPr>
          <p:cNvPr id="95" name="Shape 95"/>
          <p:cNvPicPr preferRelativeResize="0"/>
          <p:nvPr/>
        </p:nvPicPr>
        <p:blipFill>
          <a:blip r:embed="rId5">
            <a:alphaModFix/>
          </a:blip>
          <a:stretch>
            <a:fillRect/>
          </a:stretch>
        </p:blipFill>
        <p:spPr>
          <a:xfrm>
            <a:off x="2066325" y="450425"/>
            <a:ext cx="392150" cy="392150"/>
          </a:xfrm>
          <a:prstGeom prst="rect">
            <a:avLst/>
          </a:prstGeom>
          <a:noFill/>
          <a:ln>
            <a:noFill/>
          </a:ln>
        </p:spPr>
      </p:pic>
      <p:pic>
        <p:nvPicPr>
          <p:cNvPr id="96" name="Shape 96"/>
          <p:cNvPicPr preferRelativeResize="0"/>
          <p:nvPr/>
        </p:nvPicPr>
        <p:blipFill>
          <a:blip r:embed="rId5">
            <a:alphaModFix/>
          </a:blip>
          <a:stretch>
            <a:fillRect/>
          </a:stretch>
        </p:blipFill>
        <p:spPr>
          <a:xfrm>
            <a:off x="2066325" y="1364825"/>
            <a:ext cx="392150" cy="392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de"/>
              <a:t>RTT Messungen bei voller Bandbreite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pic>
        <p:nvPicPr>
          <p:cNvPr id="106" name="Shape 106"/>
          <p:cNvPicPr preferRelativeResize="0"/>
          <p:nvPr/>
        </p:nvPicPr>
        <p:blipFill>
          <a:blip r:embed="rId3">
            <a:alphaModFix/>
          </a:blip>
          <a:stretch>
            <a:fillRect/>
          </a:stretch>
        </p:blipFill>
        <p:spPr>
          <a:xfrm>
            <a:off x="271500" y="230600"/>
            <a:ext cx="5349774" cy="3259249"/>
          </a:xfrm>
          <a:prstGeom prst="rect">
            <a:avLst/>
          </a:prstGeom>
          <a:noFill/>
          <a:ln>
            <a:noFill/>
          </a:ln>
        </p:spPr>
      </p:pic>
      <p:sp>
        <p:nvSpPr>
          <p:cNvPr id="107" name="Shape 107"/>
          <p:cNvSpPr txBox="1"/>
          <p:nvPr>
            <p:ph idx="4294967295" type="body"/>
          </p:nvPr>
        </p:nvSpPr>
        <p:spPr>
          <a:xfrm>
            <a:off x="585450" y="3538425"/>
            <a:ext cx="4642500" cy="1573500"/>
          </a:xfrm>
          <a:prstGeom prst="rect">
            <a:avLst/>
          </a:prstGeom>
        </p:spPr>
        <p:txBody>
          <a:bodyPr anchorCtr="0" anchor="t" bIns="91425" lIns="91425" spcFirstLastPara="1" rIns="91425" wrap="square" tIns="91425">
            <a:noAutofit/>
          </a:bodyPr>
          <a:lstStyle/>
          <a:p>
            <a:pPr indent="-317500" lvl="0" marL="457200" marR="0" rtl="0" algn="l">
              <a:lnSpc>
                <a:spcPct val="130000"/>
              </a:lnSpc>
              <a:spcBef>
                <a:spcPts val="0"/>
              </a:spcBef>
              <a:spcAft>
                <a:spcPts val="0"/>
              </a:spcAft>
              <a:buClr>
                <a:srgbClr val="FFFFFF"/>
              </a:buClr>
              <a:buSzPts val="1400"/>
              <a:buChar char="●"/>
            </a:pPr>
            <a:r>
              <a:rPr lang="de" sz="1400">
                <a:solidFill>
                  <a:srgbClr val="FFFFFF"/>
                </a:solidFill>
              </a:rPr>
              <a:t>RTT bewegt sich im Millisekundenbereich</a:t>
            </a:r>
            <a:endParaRPr sz="1400">
              <a:solidFill>
                <a:srgbClr val="FFFFFF"/>
              </a:solidFill>
            </a:endParaRPr>
          </a:p>
          <a:p>
            <a:pPr indent="-317500" lvl="0" marL="457200" marR="0" rtl="0" algn="l">
              <a:lnSpc>
                <a:spcPct val="130000"/>
              </a:lnSpc>
              <a:spcBef>
                <a:spcPts val="0"/>
              </a:spcBef>
              <a:spcAft>
                <a:spcPts val="0"/>
              </a:spcAft>
              <a:buClr>
                <a:srgbClr val="FFFFFF"/>
              </a:buClr>
              <a:buSzPts val="1400"/>
              <a:buChar char="●"/>
            </a:pPr>
            <a:r>
              <a:rPr lang="de" sz="1400">
                <a:solidFill>
                  <a:srgbClr val="FFFFFF"/>
                </a:solidFill>
              </a:rPr>
              <a:t>RTT steigt für selbe Payload mit QoS Level </a:t>
            </a:r>
            <a:endParaRPr sz="1400">
              <a:solidFill>
                <a:srgbClr val="FFFFFF"/>
              </a:solidFill>
            </a:endParaRPr>
          </a:p>
          <a:p>
            <a:pPr indent="-317500" lvl="0" marL="457200" marR="0" rtl="0" algn="l">
              <a:lnSpc>
                <a:spcPct val="130000"/>
              </a:lnSpc>
              <a:spcBef>
                <a:spcPts val="0"/>
              </a:spcBef>
              <a:spcAft>
                <a:spcPts val="0"/>
              </a:spcAft>
              <a:buClr>
                <a:srgbClr val="FFFFFF"/>
              </a:buClr>
              <a:buSzPts val="1400"/>
              <a:buChar char="●"/>
            </a:pPr>
            <a:r>
              <a:rPr lang="de" sz="1400">
                <a:solidFill>
                  <a:srgbClr val="FFFFFF"/>
                </a:solidFill>
              </a:rPr>
              <a:t>Ab 1KB Payload sinkt die RTT für QoS1 und </a:t>
            </a:r>
            <a:r>
              <a:rPr lang="de" sz="1400">
                <a:solidFill>
                  <a:schemeClr val="dk1"/>
                </a:solidFill>
              </a:rPr>
              <a:t>QoS2</a:t>
            </a:r>
            <a:r>
              <a:rPr lang="de" sz="1400">
                <a:solidFill>
                  <a:srgbClr val="FFFFFF"/>
                </a:solidFill>
              </a:rPr>
              <a:t> </a:t>
            </a:r>
            <a:endParaRPr sz="1400">
              <a:solidFill>
                <a:srgbClr val="FFFFFF"/>
              </a:solidFill>
            </a:endParaRPr>
          </a:p>
          <a:p>
            <a:pPr indent="-317500" lvl="0" marL="457200" marR="0" rtl="0" algn="l">
              <a:lnSpc>
                <a:spcPct val="130000"/>
              </a:lnSpc>
              <a:spcBef>
                <a:spcPts val="0"/>
              </a:spcBef>
              <a:spcAft>
                <a:spcPts val="0"/>
              </a:spcAft>
              <a:buClr>
                <a:srgbClr val="FFFFFF"/>
              </a:buClr>
              <a:buSzPts val="1400"/>
              <a:buChar char="●"/>
            </a:pPr>
            <a:r>
              <a:rPr lang="de" sz="1400">
                <a:solidFill>
                  <a:srgbClr val="FFFFFF"/>
                </a:solidFill>
              </a:rPr>
              <a:t>Bis 100Byte ist QoS0 konstant und schnell</a:t>
            </a:r>
            <a:endParaRPr sz="1400">
              <a:solidFill>
                <a:srgbClr val="FFFFFF"/>
              </a:solidFill>
            </a:endParaRPr>
          </a:p>
          <a:p>
            <a:pPr indent="-317500" lvl="0" marL="457200" rtl="0">
              <a:lnSpc>
                <a:spcPct val="130000"/>
              </a:lnSpc>
              <a:spcBef>
                <a:spcPts val="0"/>
              </a:spcBef>
              <a:spcAft>
                <a:spcPts val="0"/>
              </a:spcAft>
              <a:buClr>
                <a:srgbClr val="FFFFFF"/>
              </a:buClr>
              <a:buSzPts val="1400"/>
              <a:buChar char="●"/>
            </a:pPr>
            <a:r>
              <a:rPr lang="de" sz="1400">
                <a:solidFill>
                  <a:schemeClr val="dk1"/>
                </a:solidFill>
              </a:rPr>
              <a:t>Ab 1MB steigt die RTT und QoS0=QoS1=QoS2</a:t>
            </a:r>
            <a:endParaRPr sz="1400">
              <a:solidFill>
                <a:srgbClr val="FFFFFF"/>
              </a:solidFill>
            </a:endParaRPr>
          </a:p>
          <a:p>
            <a:pPr indent="0" lvl="0" marL="0" marR="0" rtl="0" algn="l">
              <a:lnSpc>
                <a:spcPct val="130000"/>
              </a:lnSpc>
              <a:spcBef>
                <a:spcPts val="1600"/>
              </a:spcBef>
              <a:spcAft>
                <a:spcPts val="1600"/>
              </a:spcAft>
              <a:buNone/>
            </a:pPr>
            <a:r>
              <a:t/>
            </a:r>
            <a:endParaRPr>
              <a:solidFill>
                <a:srgbClr val="FFFFFF"/>
              </a:solidFill>
            </a:endParaRPr>
          </a:p>
        </p:txBody>
      </p:sp>
      <p:graphicFrame>
        <p:nvGraphicFramePr>
          <p:cNvPr id="108" name="Shape 108"/>
          <p:cNvGraphicFramePr/>
          <p:nvPr/>
        </p:nvGraphicFramePr>
        <p:xfrm>
          <a:off x="5737100" y="230600"/>
          <a:ext cx="3000000" cy="3000000"/>
        </p:xfrm>
        <a:graphic>
          <a:graphicData uri="http://schemas.openxmlformats.org/drawingml/2006/table">
            <a:tbl>
              <a:tblPr>
                <a:noFill/>
                <a:tableStyleId>{6F8E5913-A8FA-43A8-9342-CF84D13C92EB}</a:tableStyleId>
              </a:tblPr>
              <a:tblGrid>
                <a:gridCol w="1097275"/>
                <a:gridCol w="2158500"/>
              </a:tblGrid>
              <a:tr h="456825">
                <a:tc>
                  <a:txBody>
                    <a:bodyPr>
                      <a:noAutofit/>
                    </a:bodyPr>
                    <a:lstStyle/>
                    <a:p>
                      <a:pPr indent="0" lvl="0" marL="0" rtl="0">
                        <a:lnSpc>
                          <a:spcPct val="100000"/>
                        </a:lnSpc>
                        <a:spcBef>
                          <a:spcPts val="0"/>
                        </a:spcBef>
                        <a:spcAft>
                          <a:spcPts val="1600"/>
                        </a:spcAft>
                        <a:buNone/>
                      </a:pPr>
                      <a:r>
                        <a:rPr b="1" lang="de">
                          <a:solidFill>
                            <a:schemeClr val="dk1"/>
                          </a:solidFill>
                          <a:latin typeface="Average"/>
                          <a:ea typeface="Average"/>
                          <a:cs typeface="Average"/>
                          <a:sym typeface="Average"/>
                        </a:rPr>
                        <a:t>Messgröße</a:t>
                      </a:r>
                      <a:endParaRPr b="1"/>
                    </a:p>
                  </a:txBody>
                  <a:tcPr marT="91425" marB="91425" marR="91425" marL="91425"/>
                </a:tc>
                <a:tc>
                  <a:txBody>
                    <a:bodyPr>
                      <a:noAutofit/>
                    </a:bodyPr>
                    <a:lstStyle/>
                    <a:p>
                      <a:pPr indent="0" lvl="0" marL="0" rtl="0">
                        <a:lnSpc>
                          <a:spcPct val="100000"/>
                        </a:lnSpc>
                        <a:spcBef>
                          <a:spcPts val="0"/>
                        </a:spcBef>
                        <a:spcAft>
                          <a:spcPts val="1600"/>
                        </a:spcAft>
                        <a:buNone/>
                      </a:pPr>
                      <a:r>
                        <a:rPr b="1" lang="de">
                          <a:solidFill>
                            <a:schemeClr val="dk1"/>
                          </a:solidFill>
                          <a:latin typeface="Average"/>
                          <a:ea typeface="Average"/>
                          <a:cs typeface="Average"/>
                          <a:sym typeface="Average"/>
                        </a:rPr>
                        <a:t>Einheit</a:t>
                      </a:r>
                      <a:endParaRPr b="1"/>
                    </a:p>
                  </a:txBody>
                  <a:tcPr marT="91425" marB="91425" marR="91425" marL="91425"/>
                </a:tc>
              </a:tr>
              <a:tr h="651850">
                <a:tc>
                  <a:txBody>
                    <a:bodyPr>
                      <a:noAutofit/>
                    </a:bodyPr>
                    <a:lstStyle/>
                    <a:p>
                      <a:pPr indent="0" lvl="0" marL="0" rtl="0">
                        <a:lnSpc>
                          <a:spcPct val="100000"/>
                        </a:lnSpc>
                        <a:spcBef>
                          <a:spcPts val="0"/>
                        </a:spcBef>
                        <a:spcAft>
                          <a:spcPts val="1600"/>
                        </a:spcAft>
                        <a:buNone/>
                      </a:pPr>
                      <a:r>
                        <a:rPr lang="de">
                          <a:solidFill>
                            <a:schemeClr val="dk1"/>
                          </a:solidFill>
                          <a:latin typeface="Average"/>
                          <a:ea typeface="Average"/>
                          <a:cs typeface="Average"/>
                          <a:sym typeface="Average"/>
                        </a:rPr>
                        <a:t>Bandbreite</a:t>
                      </a:r>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nSpc>
                          <a:spcPct val="100000"/>
                        </a:lnSpc>
                        <a:spcBef>
                          <a:spcPts val="0"/>
                        </a:spcBef>
                        <a:spcAft>
                          <a:spcPts val="1600"/>
                        </a:spcAft>
                        <a:buNone/>
                      </a:pPr>
                      <a:r>
                        <a:rPr lang="de">
                          <a:solidFill>
                            <a:schemeClr val="dk1"/>
                          </a:solidFill>
                          <a:latin typeface="Average"/>
                          <a:ea typeface="Average"/>
                          <a:cs typeface="Average"/>
                          <a:sym typeface="Average"/>
                        </a:rPr>
                        <a:t>voll</a:t>
                      </a:r>
                      <a:endParaRPr/>
                    </a:p>
                  </a:txBody>
                  <a:tcPr marT="91425" marB="91425" marR="91425" marL="91425"/>
                </a:tc>
              </a:tr>
              <a:tr h="651850">
                <a:tc>
                  <a:txBody>
                    <a:bodyPr>
                      <a:noAutofit/>
                    </a:bodyPr>
                    <a:lstStyle/>
                    <a:p>
                      <a:pPr indent="0" lvl="0" marL="0" rtl="0">
                        <a:lnSpc>
                          <a:spcPct val="100000"/>
                        </a:lnSpc>
                        <a:spcBef>
                          <a:spcPts val="0"/>
                        </a:spcBef>
                        <a:spcAft>
                          <a:spcPts val="1600"/>
                        </a:spcAft>
                        <a:buNone/>
                      </a:pPr>
                      <a:r>
                        <a:rPr lang="de">
                          <a:solidFill>
                            <a:schemeClr val="dk1"/>
                          </a:solidFill>
                          <a:latin typeface="Average"/>
                          <a:ea typeface="Average"/>
                          <a:cs typeface="Average"/>
                          <a:sym typeface="Average"/>
                        </a:rPr>
                        <a:t>QoS Level</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nSpc>
                          <a:spcPct val="100000"/>
                        </a:lnSpc>
                        <a:spcBef>
                          <a:spcPts val="0"/>
                        </a:spcBef>
                        <a:spcAft>
                          <a:spcPts val="1600"/>
                        </a:spcAft>
                        <a:buNone/>
                      </a:pPr>
                      <a:r>
                        <a:rPr lang="de">
                          <a:solidFill>
                            <a:schemeClr val="dk1"/>
                          </a:solidFill>
                          <a:latin typeface="Average"/>
                          <a:ea typeface="Average"/>
                          <a:cs typeface="Average"/>
                          <a:sym typeface="Average"/>
                        </a:rPr>
                        <a:t>0 ,  1,  2</a:t>
                      </a:r>
                      <a:endParaRPr>
                        <a:solidFill>
                          <a:schemeClr val="dk1"/>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tcPr>
                </a:tc>
              </a:tr>
              <a:tr h="651850">
                <a:tc>
                  <a:txBody>
                    <a:bodyPr>
                      <a:noAutofit/>
                    </a:bodyPr>
                    <a:lstStyle/>
                    <a:p>
                      <a:pPr indent="0" lvl="0" marL="0" rtl="0">
                        <a:lnSpc>
                          <a:spcPct val="100000"/>
                        </a:lnSpc>
                        <a:spcBef>
                          <a:spcPts val="0"/>
                        </a:spcBef>
                        <a:spcAft>
                          <a:spcPts val="1600"/>
                        </a:spcAft>
                        <a:buNone/>
                      </a:pPr>
                      <a:r>
                        <a:rPr lang="de">
                          <a:solidFill>
                            <a:schemeClr val="dk1"/>
                          </a:solidFill>
                          <a:latin typeface="Average"/>
                          <a:ea typeface="Average"/>
                          <a:cs typeface="Average"/>
                          <a:sym typeface="Average"/>
                        </a:rPr>
                        <a:t>Payload</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nSpc>
                          <a:spcPct val="100000"/>
                        </a:lnSpc>
                        <a:spcBef>
                          <a:spcPts val="0"/>
                        </a:spcBef>
                        <a:spcAft>
                          <a:spcPts val="1600"/>
                        </a:spcAft>
                        <a:buNone/>
                      </a:pPr>
                      <a:r>
                        <a:rPr lang="de">
                          <a:solidFill>
                            <a:schemeClr val="dk1"/>
                          </a:solidFill>
                          <a:latin typeface="Average"/>
                          <a:ea typeface="Average"/>
                          <a:cs typeface="Average"/>
                          <a:sym typeface="Average"/>
                        </a:rPr>
                        <a:t>1 Byte - 1 MByte</a:t>
                      </a:r>
                      <a:endParaRPr/>
                    </a:p>
                  </a:txBody>
                  <a:tcPr marT="91425" marB="91425" marR="91425" marL="91425">
                    <a:lnL cap="flat" cmpd="sng" w="9525">
                      <a:solidFill>
                        <a:srgbClr val="9E9E9E"/>
                      </a:solidFill>
                      <a:prstDash val="solid"/>
                      <a:round/>
                      <a:headEnd len="sm" w="sm" type="none"/>
                      <a:tailEnd len="sm" w="sm" type="none"/>
                    </a:lnL>
                  </a:tcPr>
                </a:tc>
              </a:tr>
              <a:tr h="701750">
                <a:tc>
                  <a:txBody>
                    <a:bodyPr>
                      <a:noAutofit/>
                    </a:bodyPr>
                    <a:lstStyle/>
                    <a:p>
                      <a:pPr indent="0" lvl="0" marL="0" rtl="0">
                        <a:lnSpc>
                          <a:spcPct val="100000"/>
                        </a:lnSpc>
                        <a:spcBef>
                          <a:spcPts val="0"/>
                        </a:spcBef>
                        <a:spcAft>
                          <a:spcPts val="1600"/>
                        </a:spcAft>
                        <a:buNone/>
                      </a:pPr>
                      <a:r>
                        <a:rPr lang="de">
                          <a:solidFill>
                            <a:schemeClr val="dk1"/>
                          </a:solidFill>
                          <a:latin typeface="Average"/>
                          <a:ea typeface="Average"/>
                          <a:cs typeface="Average"/>
                          <a:sym typeface="Average"/>
                        </a:rPr>
                        <a:t>Senderate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nSpc>
                          <a:spcPct val="100000"/>
                        </a:lnSpc>
                        <a:spcBef>
                          <a:spcPts val="0"/>
                        </a:spcBef>
                        <a:spcAft>
                          <a:spcPts val="1600"/>
                        </a:spcAft>
                        <a:buNone/>
                      </a:pPr>
                      <a:r>
                        <a:rPr lang="de">
                          <a:solidFill>
                            <a:schemeClr val="dk1"/>
                          </a:solidFill>
                          <a:latin typeface="Average"/>
                          <a:ea typeface="Average"/>
                          <a:cs typeface="Average"/>
                          <a:sym typeface="Average"/>
                        </a:rPr>
                        <a:t>1, 10, 100 Pakete/Sekunde</a:t>
                      </a:r>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de"/>
              <a:t>Traffic-Limitierung durch TC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idx="4294967295" type="body"/>
          </p:nvPr>
        </p:nvSpPr>
        <p:spPr>
          <a:xfrm>
            <a:off x="124775" y="228600"/>
            <a:ext cx="4642500" cy="1323300"/>
          </a:xfrm>
          <a:prstGeom prst="rect">
            <a:avLst/>
          </a:prstGeom>
        </p:spPr>
        <p:txBody>
          <a:bodyPr anchorCtr="0" anchor="t" bIns="91425" lIns="91425" spcFirstLastPara="1" rIns="91425" wrap="square" tIns="91425">
            <a:noAutofit/>
          </a:bodyPr>
          <a:lstStyle/>
          <a:p>
            <a:pPr indent="-317500" lvl="0" marL="457200" marR="0" rtl="0" algn="l">
              <a:lnSpc>
                <a:spcPct val="130000"/>
              </a:lnSpc>
              <a:spcBef>
                <a:spcPts val="0"/>
              </a:spcBef>
              <a:spcAft>
                <a:spcPts val="0"/>
              </a:spcAft>
              <a:buClr>
                <a:srgbClr val="FFFFFF"/>
              </a:buClr>
              <a:buSzPts val="1400"/>
              <a:buChar char="●"/>
            </a:pPr>
            <a:r>
              <a:rPr lang="de" sz="1400">
                <a:solidFill>
                  <a:srgbClr val="FFFFFF"/>
                </a:solidFill>
              </a:rPr>
              <a:t>Bei einer Limitierung auf 10KB pro Sekunde erhöht sich die RTT für alle QoS Level.</a:t>
            </a:r>
            <a:endParaRPr sz="1400">
              <a:solidFill>
                <a:srgbClr val="FFFFFF"/>
              </a:solidFill>
            </a:endParaRPr>
          </a:p>
          <a:p>
            <a:pPr indent="-317500" lvl="0" marL="457200" marR="0" rtl="0" algn="l">
              <a:lnSpc>
                <a:spcPct val="130000"/>
              </a:lnSpc>
              <a:spcBef>
                <a:spcPts val="0"/>
              </a:spcBef>
              <a:spcAft>
                <a:spcPts val="0"/>
              </a:spcAft>
              <a:buClr>
                <a:srgbClr val="FFFFFF"/>
              </a:buClr>
              <a:buSzPts val="1400"/>
              <a:buChar char="●"/>
            </a:pPr>
            <a:r>
              <a:rPr lang="de" sz="1400">
                <a:solidFill>
                  <a:srgbClr val="FFFFFF"/>
                </a:solidFill>
              </a:rPr>
              <a:t>Lässt man 1MB und mehr Traffic zu, verringert sich die RTT auf Millisekunden.</a:t>
            </a:r>
            <a:endParaRPr sz="1400">
              <a:solidFill>
                <a:srgbClr val="FFFFFF"/>
              </a:solidFill>
            </a:endParaRPr>
          </a:p>
        </p:txBody>
      </p:sp>
      <p:pic>
        <p:nvPicPr>
          <p:cNvPr id="119" name="Shape 119"/>
          <p:cNvPicPr preferRelativeResize="0"/>
          <p:nvPr/>
        </p:nvPicPr>
        <p:blipFill>
          <a:blip r:embed="rId3">
            <a:alphaModFix/>
          </a:blip>
          <a:stretch>
            <a:fillRect/>
          </a:stretch>
        </p:blipFill>
        <p:spPr>
          <a:xfrm>
            <a:off x="148475" y="2131350"/>
            <a:ext cx="4595100" cy="2835686"/>
          </a:xfrm>
          <a:prstGeom prst="rect">
            <a:avLst/>
          </a:prstGeom>
          <a:noFill/>
          <a:ln>
            <a:noFill/>
          </a:ln>
        </p:spPr>
      </p:pic>
      <p:pic>
        <p:nvPicPr>
          <p:cNvPr id="120" name="Shape 120"/>
          <p:cNvPicPr preferRelativeResize="0"/>
          <p:nvPr/>
        </p:nvPicPr>
        <p:blipFill>
          <a:blip r:embed="rId4">
            <a:alphaModFix/>
          </a:blip>
          <a:stretch>
            <a:fillRect/>
          </a:stretch>
        </p:blipFill>
        <p:spPr>
          <a:xfrm>
            <a:off x="4916725" y="205775"/>
            <a:ext cx="4095626" cy="2501930"/>
          </a:xfrm>
          <a:prstGeom prst="rect">
            <a:avLst/>
          </a:prstGeom>
          <a:noFill/>
          <a:ln>
            <a:noFill/>
          </a:ln>
        </p:spPr>
      </p:pic>
      <p:sp>
        <p:nvSpPr>
          <p:cNvPr id="121" name="Shape 121"/>
          <p:cNvSpPr txBox="1"/>
          <p:nvPr>
            <p:ph idx="4294967295" type="body"/>
          </p:nvPr>
        </p:nvSpPr>
        <p:spPr>
          <a:xfrm>
            <a:off x="4916725" y="2913825"/>
            <a:ext cx="4095600" cy="161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400">
              <a:solidFill>
                <a:srgbClr val="FFFFFF"/>
              </a:solidFill>
            </a:endParaRPr>
          </a:p>
          <a:p>
            <a:pPr indent="0" lvl="0" marL="0" marR="0" rtl="0" algn="l">
              <a:lnSpc>
                <a:spcPct val="130000"/>
              </a:lnSpc>
              <a:spcBef>
                <a:spcPts val="1600"/>
              </a:spcBef>
              <a:spcAft>
                <a:spcPts val="0"/>
              </a:spcAft>
              <a:buNone/>
            </a:pPr>
            <a:r>
              <a:rPr lang="de" sz="1400">
                <a:solidFill>
                  <a:srgbClr val="FFFFFF"/>
                </a:solidFill>
              </a:rPr>
              <a:t>Für genauere Aussagen, müssen die verdichteten Daten aufgefächert werden.</a:t>
            </a:r>
            <a:endParaRPr sz="1400">
              <a:solidFill>
                <a:srgbClr val="FFFFFF"/>
              </a:solidFill>
            </a:endParaRPr>
          </a:p>
          <a:p>
            <a:pPr indent="0" lvl="0" marL="0" rtl="0">
              <a:spcBef>
                <a:spcPts val="1600"/>
              </a:spcBef>
              <a:spcAft>
                <a:spcPts val="0"/>
              </a:spcAft>
              <a:buNone/>
            </a:pPr>
            <a:r>
              <a:rPr lang="de" sz="1400">
                <a:solidFill>
                  <a:srgbClr val="FFFFFF"/>
                </a:solidFill>
              </a:rPr>
              <a:t> </a:t>
            </a:r>
            <a:endParaRPr sz="1400">
              <a:solidFill>
                <a:srgbClr val="FFFFFF"/>
              </a:solidFill>
            </a:endParaRPr>
          </a:p>
          <a:p>
            <a:pPr indent="0" lvl="0" marL="0" rtl="0">
              <a:spcBef>
                <a:spcPts val="1600"/>
              </a:spcBef>
              <a:spcAft>
                <a:spcPts val="1600"/>
              </a:spcAft>
              <a:buNone/>
            </a:pPr>
            <a:r>
              <a:t/>
            </a:r>
            <a:endParaRPr sz="14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Shape 126"/>
          <p:cNvPicPr preferRelativeResize="0"/>
          <p:nvPr/>
        </p:nvPicPr>
        <p:blipFill>
          <a:blip r:embed="rId3">
            <a:alphaModFix/>
          </a:blip>
          <a:stretch>
            <a:fillRect/>
          </a:stretch>
        </p:blipFill>
        <p:spPr>
          <a:xfrm>
            <a:off x="2361450" y="179250"/>
            <a:ext cx="4205496" cy="2392500"/>
          </a:xfrm>
          <a:prstGeom prst="rect">
            <a:avLst/>
          </a:prstGeom>
          <a:noFill/>
          <a:ln>
            <a:noFill/>
          </a:ln>
        </p:spPr>
      </p:pic>
      <p:pic>
        <p:nvPicPr>
          <p:cNvPr id="127" name="Shape 127"/>
          <p:cNvPicPr preferRelativeResize="0"/>
          <p:nvPr/>
        </p:nvPicPr>
        <p:blipFill>
          <a:blip r:embed="rId4">
            <a:alphaModFix/>
          </a:blip>
          <a:stretch>
            <a:fillRect/>
          </a:stretch>
        </p:blipFill>
        <p:spPr>
          <a:xfrm>
            <a:off x="6124763" y="3351425"/>
            <a:ext cx="2892791" cy="1639675"/>
          </a:xfrm>
          <a:prstGeom prst="rect">
            <a:avLst/>
          </a:prstGeom>
          <a:noFill/>
          <a:ln>
            <a:noFill/>
          </a:ln>
        </p:spPr>
      </p:pic>
      <p:pic>
        <p:nvPicPr>
          <p:cNvPr id="128" name="Shape 128"/>
          <p:cNvPicPr preferRelativeResize="0"/>
          <p:nvPr/>
        </p:nvPicPr>
        <p:blipFill>
          <a:blip r:embed="rId5">
            <a:alphaModFix/>
          </a:blip>
          <a:stretch>
            <a:fillRect/>
          </a:stretch>
        </p:blipFill>
        <p:spPr>
          <a:xfrm>
            <a:off x="3179504" y="3351425"/>
            <a:ext cx="2817928" cy="1639675"/>
          </a:xfrm>
          <a:prstGeom prst="rect">
            <a:avLst/>
          </a:prstGeom>
          <a:noFill/>
          <a:ln>
            <a:noFill/>
          </a:ln>
        </p:spPr>
      </p:pic>
      <p:pic>
        <p:nvPicPr>
          <p:cNvPr id="129" name="Shape 129"/>
          <p:cNvPicPr preferRelativeResize="0"/>
          <p:nvPr/>
        </p:nvPicPr>
        <p:blipFill>
          <a:blip r:embed="rId6">
            <a:alphaModFix/>
          </a:blip>
          <a:stretch>
            <a:fillRect/>
          </a:stretch>
        </p:blipFill>
        <p:spPr>
          <a:xfrm>
            <a:off x="110878" y="3351425"/>
            <a:ext cx="2956524" cy="1639675"/>
          </a:xfrm>
          <a:prstGeom prst="rect">
            <a:avLst/>
          </a:prstGeom>
          <a:noFill/>
          <a:ln>
            <a:noFill/>
          </a:ln>
        </p:spPr>
      </p:pic>
      <p:sp>
        <p:nvSpPr>
          <p:cNvPr id="130" name="Shape 130"/>
          <p:cNvSpPr txBox="1"/>
          <p:nvPr>
            <p:ph idx="4294967295" type="body"/>
          </p:nvPr>
        </p:nvSpPr>
        <p:spPr>
          <a:xfrm>
            <a:off x="304163" y="2754950"/>
            <a:ext cx="8568600" cy="520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de">
                <a:solidFill>
                  <a:srgbClr val="FFFFFF"/>
                </a:solidFill>
              </a:rPr>
              <a:t>Die “Haifischflosse” wird für verschiedene QoS Level und Begrenzungen beobachtet.</a:t>
            </a:r>
            <a:endParaRPr>
              <a:solidFill>
                <a:srgbClr val="FFFFFF"/>
              </a:solidFill>
            </a:endParaRPr>
          </a:p>
          <a:p>
            <a:pPr indent="0" lvl="0" marL="0" rtl="0">
              <a:spcBef>
                <a:spcPts val="1600"/>
              </a:spcBef>
              <a:spcAft>
                <a:spcPts val="0"/>
              </a:spcAft>
              <a:buNone/>
            </a:pPr>
            <a:r>
              <a:rPr lang="de">
                <a:solidFill>
                  <a:srgbClr val="FFFFFF"/>
                </a:solidFill>
              </a:rPr>
              <a:t> </a:t>
            </a:r>
            <a:endParaRPr>
              <a:solidFill>
                <a:srgbClr val="FFFFFF"/>
              </a:solidFill>
            </a:endParaRPr>
          </a:p>
          <a:p>
            <a:pPr indent="0" lvl="0" marL="0" rtl="0">
              <a:spcBef>
                <a:spcPts val="1600"/>
              </a:spcBef>
              <a:spcAft>
                <a:spcPts val="1600"/>
              </a:spcAft>
              <a:buNone/>
            </a:pPr>
            <a:r>
              <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