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8" r:id="rId9"/>
    <p:sldId id="270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2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020217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497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977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7537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20338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437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758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370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796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6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9163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3480CE-6BDF-484D-8404-C4757C69CDD7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60D974-18D6-4B9C-A65F-250180927B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86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FE0D0F-2F36-4836-8356-F38470A7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 внедрение политики безопасности компании «МТС-Беларусь»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39CB783-CBD8-45E8-BDFE-F99F7B55D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Выполнила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Студентка 3 курса 2 группы</a:t>
            </a:r>
          </a:p>
          <a:p>
            <a:pPr algn="r"/>
            <a:r>
              <a:rPr lang="ru-RU" dirty="0"/>
              <a:t>Черноок Юлия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xmlns="" val="242772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DF250C-6075-411E-B1E1-A27B34F6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Специфические угрозы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C3C24E-6AD4-4C2F-BD0F-EE6E1645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Специфические угрозы безопасности</a:t>
            </a:r>
          </a:p>
          <a:p>
            <a:pPr lvl="1"/>
            <a:r>
              <a:rPr lang="ru-RU" sz="2000" dirty="0"/>
              <a:t>Возможность отключения электричества, что приведет к сбою незавершенных операций и потере данных.</a:t>
            </a:r>
          </a:p>
          <a:p>
            <a:pPr lvl="1"/>
            <a:r>
              <a:rPr lang="ru-RU" sz="2000" dirty="0"/>
              <a:t>Угроза возникновения неправильной адресации пакетов.</a:t>
            </a:r>
          </a:p>
          <a:p>
            <a:pPr lvl="1"/>
            <a:r>
              <a:rPr lang="ru-RU" sz="2000" dirty="0"/>
              <a:t>Угроза проникновения на рабочие места сотрудников людей, не являющихся работниками отделов, которые имеют туда доступ, и попадания в офис и на склад предметов, способных нанести ущерб.</a:t>
            </a:r>
          </a:p>
          <a:p>
            <a:pPr lvl="1"/>
            <a:r>
              <a:rPr lang="ru-RU" sz="2000" dirty="0"/>
              <a:t>Угроза доступа в эксплуатационный отдел, могут быть нарушены эксплуатационные планы.</a:t>
            </a:r>
          </a:p>
          <a:p>
            <a:pPr lvl="1"/>
            <a:r>
              <a:rPr lang="ru-RU" sz="2000" dirty="0"/>
              <a:t>Угроза доступа в ИТ-отделе</a:t>
            </a:r>
          </a:p>
        </p:txBody>
      </p:sp>
    </p:spTree>
    <p:extLst>
      <p:ext uri="{BB962C8B-B14F-4D97-AF65-F5344CB8AC3E}">
        <p14:creationId xmlns:p14="http://schemas.microsoft.com/office/powerpoint/2010/main" xmlns="" val="207162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D74D59-8809-41D8-95C1-F62F0DC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мер защиты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6135DDC-FD6A-48E4-AF14-4A09B8FB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Построение надежной защиты включает оценку циркулирующей в компьютерной системе информации с целью уточнения степени ее конфиденциальности, анализа потенциальных угроз ее безопасности и установление необходимого режима ее защиты.</a:t>
            </a:r>
          </a:p>
          <a:p>
            <a:r>
              <a:rPr lang="ru-RU" sz="2000" dirty="0"/>
              <a:t>При разработке политики безопасности можно была использована модель, основанная на адаптации Общих Критериев (ISO 15408) и проведении анализа риска (ISO 17799).</a:t>
            </a:r>
          </a:p>
          <a:p>
            <a:r>
              <a:rPr lang="ru-RU" sz="2000" dirty="0"/>
              <a:t>Представленная модель – это совокупность объективных внешних и внутренних факторов и их влияние на состояние информационной безопасности на объекте и на сохранность материальных или информационных ресурсов.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9790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E5A44BF-8DF5-4730-B7E0-D6E6EDA1CD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381" y="318655"/>
            <a:ext cx="10889673" cy="6220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967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136911-CC3C-43B0-8BC4-2223D582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 информационной безопасности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41FFBAB6-DB86-4990-B2C4-C3A0DA69A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237" y="1828800"/>
            <a:ext cx="63443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16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33D33B-EDC5-43DB-9ABD-25CE3BFF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и способы защиты информации в ИТ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48B6BCD3-753F-4F0E-81BD-24C8E2343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13" y="1864311"/>
            <a:ext cx="7445108" cy="43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044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92524A-A22C-4521-A958-E1B66579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 информационной безопасности МТС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8ED8507-9929-4BD1-8761-9C118924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Центр информационной безопасности МТС (</a:t>
            </a:r>
            <a:r>
              <a:rPr lang="ru-RU" sz="2000" dirty="0" err="1"/>
              <a:t>Security</a:t>
            </a:r>
            <a:r>
              <a:rPr lang="ru-RU" sz="2000" dirty="0"/>
              <a:t> </a:t>
            </a:r>
            <a:r>
              <a:rPr lang="ru-RU" sz="2000" dirty="0" err="1"/>
              <a:t>operation</a:t>
            </a:r>
            <a:r>
              <a:rPr lang="ru-RU" sz="2000" dirty="0"/>
              <a:t> </a:t>
            </a:r>
            <a:r>
              <a:rPr lang="ru-RU" sz="2000" dirty="0" err="1"/>
              <a:t>center</a:t>
            </a:r>
            <a:r>
              <a:rPr lang="ru-RU" sz="2000" dirty="0"/>
              <a:t>, SOC) контролирует защищенность внешнего периметра ИТ-систем компании, анализирует инциденты (вирусные заражения, кибератаки, внутренние нарушения политики информационной безопасности), координирует устранение причин и последствий инцидентов. </a:t>
            </a:r>
          </a:p>
          <a:p>
            <a:r>
              <a:rPr lang="ru-RU" sz="2000" dirty="0"/>
              <a:t>МТС использует для защиты от хакерских нападений собственные разработки, ресурсы дочерней компании «</a:t>
            </a:r>
            <a:r>
              <a:rPr lang="ru-RU" sz="2000" dirty="0" err="1"/>
              <a:t>Энвижн</a:t>
            </a:r>
            <a:r>
              <a:rPr lang="ru-RU" sz="2000" dirty="0"/>
              <a:t> Групп» и системы крупнейших мировых производителей. В 2016 году оператор зафиксировал 4,5 млн случаев заражения устройств клиентов и предотвращено порядка 200 млн абонентских переходов по ссылкам на вредоносные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3588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A735FC-8687-4C8F-BDF5-1DF3D56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AF9F44E-1247-4C67-9337-90BF5BBC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последнее время стремительно быстро развиваются новые технологии, так же быстро и появляются новые устройства, методы для кражи информационных ресурсов. У любого предприятия, дорожащего своей репутацией и прибылью, должна быть чётко сформирована система защиты, как информации, так и предприятия в целом. На таком предприятии, как ОАО «МТС-Беларусь» утечка данных может привести не только к краху компании, но и нанести ущерб клиентам компании, так как в автоматизированной системе организации находятся персональные данные клиентов, включающие паспортные данные, которые должны храниться в секрете от посторонних лиц.</a:t>
            </a:r>
          </a:p>
          <a:p>
            <a:r>
              <a:rPr lang="ru-RU" dirty="0"/>
              <a:t>Но, несмотря на всё, в практике компании ОАО «МТС-Беларусь» за всю историю существования не было несчастных случаев, связанных с утечкой информации. Даже, несмотря на то, что компания имеет филиалы и связана общей сетью, насчитывает тысячи сотрудников, информация надёжно защищена от несанкционированного доступа.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19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285BED-F83B-4644-A5C7-FEC20134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DC3B1D-0FBE-4AA8-92DF-F55FDD75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 </a:t>
            </a:r>
            <a:r>
              <a:rPr lang="ru-RU" b="1" dirty="0"/>
              <a:t>информационной безопасностью </a:t>
            </a:r>
            <a:r>
              <a:rPr lang="ru-RU" dirty="0"/>
              <a:t>обычно понимают защищенность информации и всей компании от преднамеренных или случайных действий, приводящих к нанесению ущерба ее владельцам или пользователям. Обеспечение информационной безопасности должно быть направлено прежде всего на предотвращение рисков, а не на ликвидацию их последствий. </a:t>
            </a:r>
          </a:p>
          <a:p>
            <a:r>
              <a:rPr lang="ru-RU" dirty="0"/>
              <a:t>Любая утечка информации может привести к серьезным проблемам для компании — от значительных финансовых убытков до полной ликвидации. Конечно, проблема утечек появилась не сегодня, промышленный шпионаж и переманивание квалифицированных специалистов существовали еще и до эпохи компьютеризации. Но именно с появлением ПК и интернета возникли новые приемы незаконного получения информации. Если раньше для этого необходимо было украсть и вынести из фирмы целые кипы бумажных документов, то сейчас огромные объемы важных сведений можно запросто слить на флэшку, помещающуюся в портмоне, отправить по сети, прибегнув к использованию семейства </a:t>
            </a:r>
            <a:r>
              <a:rPr lang="ru-RU" dirty="0" err="1"/>
              <a:t>руткитов</a:t>
            </a:r>
            <a:r>
              <a:rPr lang="ru-RU" dirty="0"/>
              <a:t>, троянов, бэкдоров, </a:t>
            </a:r>
            <a:r>
              <a:rPr lang="ru-RU" dirty="0" err="1"/>
              <a:t>кейлоггеров</a:t>
            </a:r>
            <a:r>
              <a:rPr lang="ru-RU" dirty="0"/>
              <a:t> и </a:t>
            </a:r>
            <a:r>
              <a:rPr lang="ru-RU" dirty="0" err="1"/>
              <a:t>ботнетов</a:t>
            </a:r>
            <a:r>
              <a:rPr lang="ru-RU" dirty="0"/>
              <a:t>, либо просто уничтожить посредством вирусов, устроив диверсию.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098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F22A67-0501-4A5F-8E57-9340283F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C049357-9C38-461B-9C12-C2856FA3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242283" cy="4351337"/>
          </a:xfrm>
        </p:spPr>
        <p:txBody>
          <a:bodyPr/>
          <a:lstStyle/>
          <a:p>
            <a:r>
              <a:rPr lang="ru-RU" sz="2000" b="1" dirty="0"/>
              <a:t>Политикой информационной безопасности (ИБ) </a:t>
            </a:r>
            <a:r>
              <a:rPr lang="ru-RU" sz="2000" dirty="0"/>
              <a:t>называется комплекс мер, правил и принципов, которыми в своей повседневной практике руководствуются сотрудники предприятия или организации в целях защиты информационных ресурсов.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A99E2C2-7992-4EB5-90DE-3A33C85A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2638" y="1828800"/>
            <a:ext cx="5087490" cy="35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8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DC34603-776E-4B22-AA9E-9B29BB2B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безопасность предприятия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D78004DC-9517-425F-B2CC-E655E74E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нынешнее время без решения задач информационной безопасности не может продолжать работу ни одно из предприятий. В любой организации, как большой, так и маленькой, возникает проблема безопасного хранения, передачи, использования информации.</a:t>
            </a:r>
          </a:p>
          <a:p>
            <a:r>
              <a:rPr lang="ru-RU" dirty="0"/>
              <a:t>Компания ОАО «МТС-Беларусь» хранит персональные данные своих клиентов, сотрудников. Компания вкладывает немалые средства в обеспечение своей защиты и защиты клиентов.</a:t>
            </a:r>
          </a:p>
          <a:p>
            <a:r>
              <a:rPr lang="ru-RU" dirty="0"/>
              <a:t>Исследование проблемы информационной безопасности на предприятиях связи становится наиболее актуальным с течением времени, т.к. развиваются и появляются новые операторы сотовой связи, преумножается количество клиентов, пользующихся услугами сотовой связи.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794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91ED50-8DC7-4323-9CC9-0EF2E4FE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компании </a:t>
            </a:r>
            <a:r>
              <a:rPr lang="ru-RU"/>
              <a:t>«МТС-Беларусь»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766280-B0CA-4682-A301-A126D72E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отдела есть свои обязанности, свои функции. Ниже описаны функции каждого из них. Каждый отдел имеет свой персонал, и каждый работник имеет свои обязанности по выполнению работы.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5453217-EB10-44AA-A60F-A9AB9BBBD9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9933" y="2769833"/>
            <a:ext cx="6054571" cy="3870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1927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426943-7109-46A2-AC99-42619BB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E2BE19-EAEE-44DB-9071-55C62DD0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правило, всю информацию, циркулирующую внутри организации, можно разделить на две части - </a:t>
            </a:r>
            <a:r>
              <a:rPr lang="ru-RU" b="1" dirty="0"/>
              <a:t>открытую</a:t>
            </a:r>
            <a:r>
              <a:rPr lang="ru-RU" dirty="0"/>
              <a:t> и </a:t>
            </a:r>
            <a:r>
              <a:rPr lang="ru-RU" b="1" dirty="0"/>
              <a:t>конфиденциальную</a:t>
            </a:r>
            <a:r>
              <a:rPr lang="ru-RU" dirty="0"/>
              <a:t>. </a:t>
            </a:r>
            <a:r>
              <a:rPr lang="ru-RU" b="1" dirty="0"/>
              <a:t>Конфиденциальная</a:t>
            </a:r>
            <a:r>
              <a:rPr lang="ru-RU" dirty="0"/>
              <a:t> - в свою очередь подразделяется на информацию </a:t>
            </a:r>
            <a:r>
              <a:rPr lang="ru-RU" i="1" dirty="0"/>
              <a:t>ограниченного доступа </a:t>
            </a:r>
            <a:r>
              <a:rPr lang="ru-RU" dirty="0"/>
              <a:t>и </a:t>
            </a:r>
            <a:r>
              <a:rPr lang="ru-RU" i="1" dirty="0"/>
              <a:t>секретную</a:t>
            </a:r>
            <a:r>
              <a:rPr lang="ru-RU" dirty="0"/>
              <a:t>. Совокупность информации одной категории может образовывать информацию повышенной категории секретности. Другими словами, определенная совокупность открытой информации может содержать в себе конфиденциальную.</a:t>
            </a:r>
          </a:p>
          <a:p>
            <a:r>
              <a:rPr lang="ru-RU" dirty="0"/>
              <a:t>Допустим, в нашей компании информация о деталях заключаемых договоров, а также о том, кто из сотрудников их заключает - </a:t>
            </a:r>
            <a:r>
              <a:rPr lang="ru-RU" b="1" dirty="0"/>
              <a:t>конфиденциальная</a:t>
            </a:r>
            <a:r>
              <a:rPr lang="ru-RU" dirty="0"/>
              <a:t>. В то же время к </a:t>
            </a:r>
            <a:r>
              <a:rPr lang="ru-RU" b="1" dirty="0"/>
              <a:t>открытой</a:t>
            </a:r>
            <a:r>
              <a:rPr lang="ru-RU" dirty="0"/>
              <a:t> информации относятся данные о персонале, его распределении по отделам, служебные обязанности сотрудников. </a:t>
            </a:r>
          </a:p>
        </p:txBody>
      </p:sp>
    </p:spTree>
    <p:extLst>
      <p:ext uri="{BB962C8B-B14F-4D97-AF65-F5344CB8AC3E}">
        <p14:creationId xmlns:p14="http://schemas.microsoft.com/office/powerpoint/2010/main" xmlns="" val="149383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83F2D7-EFED-4B43-81AE-93059345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Потенциальные угрозы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B26B7F-F6D2-4A4C-8BA4-E3EDDF0F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20000"/>
          </a:bodyPr>
          <a:lstStyle/>
          <a:p>
            <a:r>
              <a:rPr lang="ru-RU" sz="1900" dirty="0"/>
              <a:t>Все множество потенциальных угроз безопасности информации делится на три класса </a:t>
            </a:r>
            <a:r>
              <a:rPr lang="ru-RU" sz="1900" b="1" dirty="0"/>
              <a:t>по природе их возникновения</a:t>
            </a:r>
            <a:r>
              <a:rPr lang="ru-RU" sz="1900" dirty="0"/>
              <a:t>:</a:t>
            </a:r>
          </a:p>
          <a:p>
            <a:pPr lvl="1"/>
            <a:r>
              <a:rPr lang="ru-RU" sz="1900" dirty="0"/>
              <a:t>антропогенные,</a:t>
            </a:r>
          </a:p>
          <a:p>
            <a:pPr lvl="1"/>
            <a:r>
              <a:rPr lang="ru-RU" sz="1900" dirty="0"/>
              <a:t>техногенные</a:t>
            </a:r>
          </a:p>
          <a:p>
            <a:pPr lvl="1"/>
            <a:r>
              <a:rPr lang="ru-RU" sz="1900" dirty="0"/>
              <a:t>естественные (природные).</a:t>
            </a:r>
          </a:p>
          <a:p>
            <a:r>
              <a:rPr lang="ru-RU" sz="1900" dirty="0"/>
              <a:t>Возникновение </a:t>
            </a:r>
            <a:r>
              <a:rPr lang="ru-RU" sz="1900" b="1" dirty="0"/>
              <a:t>антропогенных угроз</a:t>
            </a:r>
            <a:r>
              <a:rPr lang="ru-RU" sz="1900" dirty="0"/>
              <a:t> обусловлено деятельностью человека. Среди них можно выделить угрозы, возникающие вследствие как непреднамеренных (неумышленных) действий:.</a:t>
            </a:r>
          </a:p>
          <a:p>
            <a:r>
              <a:rPr lang="ru-RU" sz="1900" dirty="0"/>
              <a:t>Возникновение </a:t>
            </a:r>
            <a:r>
              <a:rPr lang="ru-RU" sz="1900" b="1" dirty="0"/>
              <a:t>техногенных угроз </a:t>
            </a:r>
            <a:r>
              <a:rPr lang="ru-RU" sz="1900" dirty="0"/>
              <a:t>обусловлено воздействиями на объект угрозы объективных физических процессов техногенного характера, технического состояния окружения объекта угрозы или его самого, не обусловленных напрямую деятельностью человека. </a:t>
            </a:r>
          </a:p>
          <a:p>
            <a:r>
              <a:rPr lang="ru-RU" sz="1900" dirty="0"/>
              <a:t>Возникновение </a:t>
            </a:r>
            <a:r>
              <a:rPr lang="ru-RU" sz="1900" b="1" dirty="0"/>
              <a:t>естественных (природных) угро</a:t>
            </a:r>
            <a:r>
              <a:rPr lang="ru-RU" sz="1900" dirty="0"/>
              <a:t>з обусловлено воздействиями на объект угрозы объективных физических процессов природного характера, стихийных природных явлений, состояний физической среды, не обусловленных напрямую деятельностью человека.</a:t>
            </a:r>
          </a:p>
          <a:p>
            <a:pPr lvl="1"/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175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7E34AF-A9C6-4186-A8B4-58F60338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и внешние 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1E3C35-F0CF-4B06-B3A2-4917E714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Источниками внутренних угроз являются:</a:t>
            </a:r>
            <a:endParaRPr lang="ru-RU" sz="1600" dirty="0"/>
          </a:p>
          <a:p>
            <a:pPr lvl="1"/>
            <a:r>
              <a:rPr lang="ru-RU" dirty="0"/>
              <a:t>сотрудники организации;</a:t>
            </a:r>
            <a:endParaRPr lang="ru-RU" sz="1400" dirty="0"/>
          </a:p>
          <a:p>
            <a:pPr lvl="1"/>
            <a:r>
              <a:rPr lang="ru-RU" dirty="0"/>
              <a:t>программное обеспечение;</a:t>
            </a:r>
            <a:endParaRPr lang="ru-RU" sz="1400" dirty="0"/>
          </a:p>
          <a:p>
            <a:pPr lvl="1"/>
            <a:r>
              <a:rPr lang="ru-RU" dirty="0"/>
              <a:t>аппаратные средства.</a:t>
            </a:r>
            <a:endParaRPr lang="ru-RU" sz="1400" dirty="0"/>
          </a:p>
          <a:p>
            <a:r>
              <a:rPr lang="ru-RU" dirty="0"/>
              <a:t>Внутренние угрозы могут проявляться в следующих формах:</a:t>
            </a:r>
            <a:endParaRPr lang="ru-RU" sz="1600" dirty="0"/>
          </a:p>
          <a:p>
            <a:pPr lvl="1"/>
            <a:r>
              <a:rPr lang="ru-RU" dirty="0"/>
              <a:t>ошибки пользователей и системных администраторов;</a:t>
            </a:r>
            <a:endParaRPr lang="ru-RU" sz="1400" dirty="0"/>
          </a:p>
          <a:p>
            <a:pPr lvl="1"/>
            <a:r>
              <a:rPr lang="ru-RU" dirty="0"/>
              <a:t>нарушения сотрудниками «МТС» установленных регламентов сбора, обработки, передачи и уничтожения информации;</a:t>
            </a:r>
            <a:endParaRPr lang="ru-RU" sz="1400" dirty="0"/>
          </a:p>
          <a:p>
            <a:pPr lvl="1"/>
            <a:r>
              <a:rPr lang="ru-RU" dirty="0"/>
              <a:t>ошибки в работе программного обеспечения;</a:t>
            </a:r>
            <a:endParaRPr lang="ru-RU" sz="1400" dirty="0"/>
          </a:p>
          <a:p>
            <a:pPr lvl="1"/>
            <a:r>
              <a:rPr lang="ru-RU" dirty="0"/>
              <a:t>отказы и сбои в работе компьютерного оборудования.</a:t>
            </a:r>
          </a:p>
          <a:p>
            <a:r>
              <a:rPr lang="ru-RU" dirty="0"/>
              <a:t>К внешним источникам угроз относятся:</a:t>
            </a:r>
            <a:endParaRPr lang="ru-RU" sz="1600" dirty="0"/>
          </a:p>
          <a:p>
            <a:pPr lvl="1"/>
            <a:r>
              <a:rPr lang="ru-RU" dirty="0"/>
              <a:t>компьютерные вирусы и вредоносные программы;</a:t>
            </a:r>
            <a:endParaRPr lang="ru-RU" sz="1400" dirty="0"/>
          </a:p>
          <a:p>
            <a:pPr lvl="1"/>
            <a:r>
              <a:rPr lang="ru-RU" dirty="0"/>
              <a:t>организации и отдельные лица;</a:t>
            </a:r>
            <a:endParaRPr lang="ru-RU" sz="1400" dirty="0"/>
          </a:p>
          <a:p>
            <a:pPr lvl="1"/>
            <a:r>
              <a:rPr lang="ru-RU" dirty="0"/>
              <a:t>стихийные бедствия.</a:t>
            </a:r>
            <a:endParaRPr lang="ru-RU" sz="1400" dirty="0"/>
          </a:p>
          <a:p>
            <a:pPr lvl="1"/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024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F14205-0029-4480-8229-6BC19B48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Информационные, программные и физические 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AE16DBE-5DC3-4CEE-99CD-28A25614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900" b="1" dirty="0"/>
              <a:t>По способам воздействия на объекты </a:t>
            </a:r>
            <a:r>
              <a:rPr lang="ru-RU" sz="1900" dirty="0"/>
              <a:t>информационной безопасности угрозы подлежат следующей классификации:</a:t>
            </a:r>
          </a:p>
          <a:p>
            <a:pPr lvl="1"/>
            <a:r>
              <a:rPr lang="ru-RU" sz="1900" dirty="0"/>
              <a:t>информационные;</a:t>
            </a:r>
          </a:p>
          <a:p>
            <a:pPr lvl="1"/>
            <a:r>
              <a:rPr lang="ru-RU" sz="1900" dirty="0"/>
              <a:t>программные;</a:t>
            </a:r>
          </a:p>
          <a:p>
            <a:pPr lvl="1"/>
            <a:r>
              <a:rPr lang="ru-RU" sz="1900" dirty="0"/>
              <a:t>физические.</a:t>
            </a:r>
          </a:p>
          <a:p>
            <a:r>
              <a:rPr lang="ru-RU" sz="1900" dirty="0"/>
              <a:t>К </a:t>
            </a:r>
            <a:r>
              <a:rPr lang="ru-RU" sz="1900" b="1" dirty="0"/>
              <a:t>информационным</a:t>
            </a:r>
            <a:r>
              <a:rPr lang="ru-RU" sz="1900" dirty="0"/>
              <a:t> угрозам относятся:</a:t>
            </a:r>
          </a:p>
          <a:p>
            <a:pPr lvl="1"/>
            <a:r>
              <a:rPr lang="ru-RU" sz="1900" dirty="0"/>
              <a:t>несанкционированный доступ к информационным ресурсам;</a:t>
            </a:r>
          </a:p>
          <a:p>
            <a:pPr lvl="1"/>
            <a:r>
              <a:rPr lang="ru-RU" sz="1900" dirty="0"/>
              <a:t>незаконное копирование данных в информационных системах;</a:t>
            </a:r>
          </a:p>
          <a:p>
            <a:pPr lvl="1"/>
            <a:r>
              <a:rPr lang="ru-RU" sz="1900" dirty="0"/>
              <a:t>хищение информации из архива, отделов и баз данных и т.д.</a:t>
            </a:r>
          </a:p>
          <a:p>
            <a:r>
              <a:rPr lang="ru-RU" sz="1900" dirty="0"/>
              <a:t>К </a:t>
            </a:r>
            <a:r>
              <a:rPr lang="ru-RU" sz="1900" b="1" dirty="0"/>
              <a:t>программным</a:t>
            </a:r>
            <a:r>
              <a:rPr lang="ru-RU" sz="1900" dirty="0"/>
              <a:t> угрозам относятся:</a:t>
            </a:r>
          </a:p>
          <a:p>
            <a:pPr lvl="1"/>
            <a:r>
              <a:rPr lang="ru-RU" sz="1900" dirty="0"/>
              <a:t>использование ошибок и «дыр» в ПО;</a:t>
            </a:r>
          </a:p>
          <a:p>
            <a:pPr lvl="1"/>
            <a:r>
              <a:rPr lang="ru-RU" sz="1900" dirty="0"/>
              <a:t>компьютерные вирусы и вредоносные программы.</a:t>
            </a:r>
          </a:p>
          <a:p>
            <a:r>
              <a:rPr lang="ru-RU" sz="1900" dirty="0"/>
              <a:t>К </a:t>
            </a:r>
            <a:r>
              <a:rPr lang="ru-RU" sz="1900" b="1" dirty="0"/>
              <a:t>физическим</a:t>
            </a:r>
            <a:r>
              <a:rPr lang="ru-RU" sz="1900" dirty="0"/>
              <a:t> угрозам относятся:</a:t>
            </a:r>
          </a:p>
          <a:p>
            <a:pPr lvl="1"/>
            <a:r>
              <a:rPr lang="ru-RU" sz="1900" dirty="0"/>
              <a:t>уничтожение или разрушение средств обработки информации и связи;</a:t>
            </a:r>
          </a:p>
          <a:p>
            <a:pPr lvl="1"/>
            <a:r>
              <a:rPr lang="ru-RU" sz="1900" dirty="0"/>
              <a:t>хищение носителей информации</a:t>
            </a:r>
            <a:r>
              <a:rPr lang="en-US" sz="1900" dirty="0"/>
              <a:t>, </a:t>
            </a:r>
            <a:r>
              <a:rPr lang="ru-RU" sz="1900" dirty="0"/>
              <a:t>программных или аппаратных ключей и средств криптографической защиты данных;</a:t>
            </a:r>
          </a:p>
          <a:p>
            <a:pPr lvl="1"/>
            <a:r>
              <a:rPr lang="ru-RU" sz="1900" dirty="0"/>
              <a:t>воздействие на персонал (шантаж, нападение).</a:t>
            </a:r>
          </a:p>
          <a:p>
            <a:pPr marL="274320" lvl="1" indent="0">
              <a:buNone/>
            </a:pPr>
            <a:endParaRPr lang="ru-RU" sz="1400" dirty="0"/>
          </a:p>
          <a:p>
            <a:pPr marL="274320" lvl="1" indent="0">
              <a:buNone/>
            </a:pPr>
            <a:endParaRPr lang="ru-RU" dirty="0"/>
          </a:p>
          <a:p>
            <a:pPr lvl="1"/>
            <a:endParaRPr lang="ru-RU" sz="1400" dirty="0"/>
          </a:p>
          <a:p>
            <a:pPr marL="274320" lvl="1" indent="0">
              <a:buNone/>
            </a:pPr>
            <a:endParaRPr lang="ru-RU" sz="1400" dirty="0"/>
          </a:p>
          <a:p>
            <a:pPr marL="27432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1030028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Вид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268</TotalTime>
  <Words>1163</Words>
  <Application>Microsoft Office PowerPoint</Application>
  <PresentationFormat>Произвольный</PresentationFormat>
  <Paragraphs>78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Вид</vt:lpstr>
      <vt:lpstr>Разработка и внедрение политики безопасности компании «МТС-Беларусь»</vt:lpstr>
      <vt:lpstr>Информационная безопасность</vt:lpstr>
      <vt:lpstr>Политика информационной безопасности</vt:lpstr>
      <vt:lpstr>Информационная безопасность предприятия</vt:lpstr>
      <vt:lpstr>Структура компании «МТС-Беларусь»</vt:lpstr>
      <vt:lpstr>Оценка рисков</vt:lpstr>
      <vt:lpstr>Потенциальные угрозы безопасности</vt:lpstr>
      <vt:lpstr>Внутренние и внешние угрозы</vt:lpstr>
      <vt:lpstr>Информационные, программные и физические угрозы</vt:lpstr>
      <vt:lpstr>Специфические угрозы безопасности</vt:lpstr>
      <vt:lpstr>Разработка мер защиты </vt:lpstr>
      <vt:lpstr>Слайд 12</vt:lpstr>
      <vt:lpstr>Этапы разработки информационной безопасности</vt:lpstr>
      <vt:lpstr>Меры и способы защиты информации в ИТ</vt:lpstr>
      <vt:lpstr>Центр информационной безопасности МТС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компании «МТС-Беларусь»</dc:title>
  <dc:creator>Юлия Черноок</dc:creator>
  <cp:lastModifiedBy>HOME</cp:lastModifiedBy>
  <cp:revision>12</cp:revision>
  <dcterms:created xsi:type="dcterms:W3CDTF">2020-09-05T12:10:59Z</dcterms:created>
  <dcterms:modified xsi:type="dcterms:W3CDTF">2021-06-10T14:22:58Z</dcterms:modified>
</cp:coreProperties>
</file>