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1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4C57-7ECB-4089-9C1B-FD4F5E5784D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FC7-0337-46CB-BE8B-6EE1D077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headbeacon.com/2021/12/10/skiers-all-smiles-on-opening-day-at-whitefish-mountain-resor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907" y="690113"/>
            <a:ext cx="8839559" cy="1328663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The Big Mountain Resort Pricing Strategy 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59" y="2276855"/>
            <a:ext cx="5960853" cy="3934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7268" y="6314536"/>
            <a:ext cx="5512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Sorce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3"/>
              </a:rPr>
              <a:t>https://flatheadbeacon.com/2021/12/10/skiers-all-smiles-on-opening-day-at-whitefish-mountain-resort/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047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opportunities exist for the Big Mountain Resort to get better value for their ticket price by the next skiing season through assessing impact of resort facilities on ticket price?</a:t>
            </a:r>
          </a:p>
          <a:p>
            <a:r>
              <a:rPr lang="en-US" dirty="0" smtClean="0"/>
              <a:t>Current prices at the resort are based on market average. However ticket prices can assumingly be higher if resort facilities are better capitalized. According to this, management needs to set a better price based on the affect of infrastructure importance for clients on the ticket price rather than just market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7" y="1466491"/>
            <a:ext cx="6098876" cy="52448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/>
              <a:t>Out </a:t>
            </a:r>
            <a:r>
              <a:rPr lang="en-US" sz="2500" dirty="0"/>
              <a:t>of all </a:t>
            </a:r>
            <a:r>
              <a:rPr lang="en-US" sz="2500" dirty="0" smtClean="0"/>
              <a:t>available features</a:t>
            </a:r>
            <a:r>
              <a:rPr lang="en-US" sz="2500" dirty="0"/>
              <a:t>, 4 showed the strongest correlation with the price:</a:t>
            </a:r>
          </a:p>
          <a:p>
            <a:pPr lvl="1" algn="just"/>
            <a:r>
              <a:rPr lang="en-US" sz="2500" dirty="0"/>
              <a:t>Runs – number of runs on the resort.</a:t>
            </a:r>
          </a:p>
          <a:p>
            <a:pPr lvl="1" algn="just"/>
            <a:r>
              <a:rPr lang="en-US" sz="2500" dirty="0"/>
              <a:t>Vertical drop – vertical change in elevation from the summit to the base.</a:t>
            </a:r>
          </a:p>
          <a:p>
            <a:pPr lvl="1" algn="just"/>
            <a:r>
              <a:rPr lang="en-US" sz="2500" dirty="0"/>
              <a:t>Snow </a:t>
            </a:r>
            <a:r>
              <a:rPr lang="en-US" sz="2500" dirty="0" err="1"/>
              <a:t>Making_ac</a:t>
            </a:r>
            <a:r>
              <a:rPr lang="en-US" sz="2500" dirty="0"/>
              <a:t> – total area covered by snow making machines. </a:t>
            </a:r>
          </a:p>
          <a:p>
            <a:pPr lvl="1" algn="just"/>
            <a:r>
              <a:rPr lang="en-US" sz="2500" dirty="0" err="1"/>
              <a:t>FastQuads</a:t>
            </a:r>
            <a:r>
              <a:rPr lang="en-US" sz="2500" dirty="0"/>
              <a:t> – the number of fast four person </a:t>
            </a:r>
            <a:r>
              <a:rPr lang="en-US" sz="2500" dirty="0" smtClean="0"/>
              <a:t>chairs.</a:t>
            </a:r>
          </a:p>
          <a:p>
            <a:pPr marL="0" indent="0" algn="just">
              <a:buNone/>
            </a:pPr>
            <a:r>
              <a:rPr lang="en-US" sz="2500" dirty="0" smtClean="0"/>
              <a:t>A machine learning model based on available features was created to predict optimal ticket price as well as possible price increase based on changes of resort’s infrastructure.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3" y="1999562"/>
            <a:ext cx="5222079" cy="41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7" y="1362974"/>
            <a:ext cx="5400290" cy="29674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42" y="3484386"/>
            <a:ext cx="6139370" cy="3373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4574" y="2264371"/>
            <a:ext cx="433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Mountain has one of the longest vertical drops compared to other resorts.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2936" y="4848027"/>
            <a:ext cx="433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Mountain has one of the largest snow covered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3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and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4" y="1334918"/>
            <a:ext cx="5299222" cy="288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40" y="3541707"/>
            <a:ext cx="6084851" cy="3316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6717" y="2293032"/>
            <a:ext cx="433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Mountain has amongst the highest numbers of fast chairs.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0728" y="4864945"/>
            <a:ext cx="433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Mountain has one of highest total number of 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0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5" y="1492370"/>
            <a:ext cx="5555411" cy="4968815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Created model suggested ticket price of $97.79 which is much higher than current $81, therefore there is definitely a room for price increase. </a:t>
            </a:r>
          </a:p>
          <a:p>
            <a:pPr lvl="0" algn="just"/>
            <a:r>
              <a:rPr lang="en-US" dirty="0" smtClean="0"/>
              <a:t>Model also suggested </a:t>
            </a:r>
            <a:r>
              <a:rPr lang="en-US" dirty="0"/>
              <a:t>that closing 1 run won't have any effect on the price. Closing 2-3 runs will successively reduce the price by total of $</a:t>
            </a:r>
            <a:r>
              <a:rPr lang="en-US" dirty="0" smtClean="0"/>
              <a:t>2 with total revenue loss of $3500000. </a:t>
            </a:r>
            <a:r>
              <a:rPr lang="en-US" dirty="0"/>
              <a:t>However closing 4-5 runs doesn't cause further price drop.</a:t>
            </a:r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90" y="2283659"/>
            <a:ext cx="5598557" cy="30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4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and </a:t>
            </a:r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Modelled increase of vertical drop, addition of a 150 feet run and installation </a:t>
            </a:r>
            <a:r>
              <a:rPr lang="en-US" dirty="0"/>
              <a:t>of an additional chair lift </a:t>
            </a:r>
            <a:r>
              <a:rPr lang="en-US" dirty="0" smtClean="0"/>
              <a:t>suggested ticket </a:t>
            </a:r>
            <a:r>
              <a:rPr lang="en-US" dirty="0"/>
              <a:t>price </a:t>
            </a:r>
            <a:r>
              <a:rPr lang="en-US" dirty="0" smtClean="0"/>
              <a:t>increase by </a:t>
            </a:r>
            <a:r>
              <a:rPr lang="en-US" dirty="0"/>
              <a:t>$9.60. Over the season, this could </a:t>
            </a:r>
            <a:r>
              <a:rPr lang="en-US" dirty="0" smtClean="0"/>
              <a:t>increase </a:t>
            </a:r>
            <a:r>
              <a:rPr lang="en-US" dirty="0"/>
              <a:t>total revenue by $</a:t>
            </a:r>
            <a:r>
              <a:rPr lang="en-US" dirty="0" smtClean="0"/>
              <a:t>16791667 </a:t>
            </a:r>
            <a:r>
              <a:rPr lang="en-US" dirty="0"/>
              <a:t>taking into consideration a number of visitors per season.</a:t>
            </a:r>
          </a:p>
          <a:p>
            <a:pPr lvl="0" fontAlgn="base" latinLnBrk="1"/>
            <a:r>
              <a:rPr lang="en-US" dirty="0" smtClean="0"/>
              <a:t>Adding 2 acres of snow cover to the parameters above suggested support </a:t>
            </a:r>
            <a:r>
              <a:rPr lang="en-US" dirty="0"/>
              <a:t>for ticket </a:t>
            </a:r>
            <a:r>
              <a:rPr lang="en-US" dirty="0" smtClean="0"/>
              <a:t>price increase </a:t>
            </a:r>
            <a:r>
              <a:rPr lang="en-US" dirty="0"/>
              <a:t>by $13.86. Over the season, this could </a:t>
            </a:r>
            <a:r>
              <a:rPr lang="en-US" dirty="0" smtClean="0"/>
              <a:t>increase </a:t>
            </a:r>
            <a:r>
              <a:rPr lang="en-US" dirty="0"/>
              <a:t>total revenue by $24250000.</a:t>
            </a:r>
          </a:p>
          <a:p>
            <a:pPr lvl="0"/>
            <a:r>
              <a:rPr lang="en-US" dirty="0" smtClean="0"/>
              <a:t>Even though scenarios tested above suggested price increase, data on operating costs are necessary to establish whether operating costs of newly added features will not exceed predicted revenue increase.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438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Big Mountain Resort Pricing Strategy </vt:lpstr>
      <vt:lpstr>Problem Identification</vt:lpstr>
      <vt:lpstr>Modeling results and analysis</vt:lpstr>
      <vt:lpstr>Modeling results and analysis</vt:lpstr>
      <vt:lpstr>Modeling results and analysis</vt:lpstr>
      <vt:lpstr>Summary and recommendations</vt:lpstr>
      <vt:lpstr>Summary and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Tarantino</dc:creator>
  <cp:lastModifiedBy>Julia Tarantino</cp:lastModifiedBy>
  <cp:revision>31</cp:revision>
  <dcterms:created xsi:type="dcterms:W3CDTF">2022-03-28T15:55:05Z</dcterms:created>
  <dcterms:modified xsi:type="dcterms:W3CDTF">2022-03-28T22:26:39Z</dcterms:modified>
</cp:coreProperties>
</file>