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3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74" r:id="rId14"/>
    <p:sldId id="289" r:id="rId15"/>
    <p:sldId id="290" r:id="rId16"/>
    <p:sldId id="291" r:id="rId17"/>
    <p:sldId id="292" r:id="rId18"/>
    <p:sldId id="293" r:id="rId19"/>
    <p:sldId id="325" r:id="rId20"/>
    <p:sldId id="326" r:id="rId21"/>
    <p:sldId id="327" r:id="rId22"/>
    <p:sldId id="294" r:id="rId23"/>
    <p:sldId id="296" r:id="rId24"/>
    <p:sldId id="295" r:id="rId25"/>
    <p:sldId id="31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7" r:id="rId42"/>
    <p:sldId id="312" r:id="rId43"/>
    <p:sldId id="313" r:id="rId44"/>
    <p:sldId id="314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F823-6A54-431D-9379-D7CB7D39EE6E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2D15-7C9B-456E-8BD1-0D61DDCB8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SS container box full descri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" y="476672"/>
            <a:ext cx="8944010" cy="5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lign-self</a:t>
            </a:r>
            <a:endParaRPr lang="ru-RU" dirty="0"/>
          </a:p>
        </p:txBody>
      </p:sp>
      <p:pic>
        <p:nvPicPr>
          <p:cNvPr id="16386" name="Picture 2" descr="align-sel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93" y="1600200"/>
            <a:ext cx="493741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lign-content</a:t>
            </a:r>
            <a:endParaRPr lang="ru-RU" dirty="0"/>
          </a:p>
        </p:txBody>
      </p:sp>
      <p:pic>
        <p:nvPicPr>
          <p:cNvPr id="17410" name="Picture 2" descr="align-conten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7"/>
          <a:stretch/>
        </p:blipFill>
        <p:spPr bwMode="auto">
          <a:xfrm>
            <a:off x="1547664" y="1628800"/>
            <a:ext cx="5499850" cy="391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ru-RU" dirty="0"/>
          </a:p>
        </p:txBody>
      </p:sp>
      <p:pic>
        <p:nvPicPr>
          <p:cNvPr id="18434" name="Picture 2" descr="align-conten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5"/>
          <a:stretch/>
        </p:blipFill>
        <p:spPr bwMode="auto">
          <a:xfrm>
            <a:off x="1547664" y="1700808"/>
            <a:ext cx="5832648" cy="40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ow to Build a Simple Responsive Web Application using CSS Gr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r="7318"/>
          <a:stretch/>
        </p:blipFill>
        <p:spPr bwMode="auto">
          <a:xfrm>
            <a:off x="179512" y="692696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</a:t>
            </a:r>
            <a:r>
              <a:rPr lang="en-US" dirty="0"/>
              <a:t> CSS</a:t>
            </a:r>
            <a:r>
              <a:rPr lang="ru-RU" dirty="0"/>
              <a:t>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Grid</a:t>
            </a:r>
            <a:r>
              <a:rPr lang="ru-RU" dirty="0"/>
              <a:t> — это сетка с элементами на ней. Расставлять элементы можно как угодно. Представьте себе шахматную доску и фигуры, </a:t>
            </a:r>
            <a:r>
              <a:rPr lang="ru-RU" dirty="0" err="1"/>
              <a:t>Grid</a:t>
            </a:r>
            <a:r>
              <a:rPr lang="ru-RU" dirty="0"/>
              <a:t> контейнер это доска, элементы это фигуры. А дальше ставь как нравится.</a:t>
            </a:r>
          </a:p>
          <a:p>
            <a:pPr marL="0" indent="0">
              <a:buNone/>
            </a:pPr>
            <a:r>
              <a:rPr lang="ru-RU" dirty="0" err="1"/>
              <a:t>Grid</a:t>
            </a:r>
            <a:r>
              <a:rPr lang="ru-RU" dirty="0"/>
              <a:t> — это набор горизонтальных и вертикальных «линий», которые пересекаются между собой и создают сетку из рядов и колонок. Элементы могут быть помещены в сетку, опираясь на номер линии или номер ряда/колонки.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7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</a:t>
            </a:r>
            <a:r>
              <a:rPr lang="en-US" dirty="0"/>
              <a:t> CSS</a:t>
            </a:r>
            <a:r>
              <a:rPr lang="ru-RU" dirty="0"/>
              <a:t> </a:t>
            </a:r>
            <a:r>
              <a:rPr lang="en-US" dirty="0"/>
              <a:t>Grid</a:t>
            </a:r>
            <a:endParaRPr lang="ru-RU" dirty="0"/>
          </a:p>
        </p:txBody>
      </p:sp>
      <p:pic>
        <p:nvPicPr>
          <p:cNvPr id="1026" name="Picture 2" descr="https://wp-kama.ru/wp-content/uploads/2018/05/struktura-grid-setk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5" y="1600200"/>
            <a:ext cx="78484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Контейнер</a:t>
            </a:r>
            <a:r>
              <a:rPr lang="ru-RU" dirty="0"/>
              <a:t> — содержит </a:t>
            </a:r>
            <a:r>
              <a:rPr lang="ru-RU" dirty="0" err="1"/>
              <a:t>Grid</a:t>
            </a:r>
            <a:r>
              <a:rPr lang="ru-RU" dirty="0"/>
              <a:t> сетку, в которой находятся элементы.</a:t>
            </a:r>
          </a:p>
          <a:p>
            <a:pPr marL="0" indent="0">
              <a:buNone/>
            </a:pPr>
            <a:r>
              <a:rPr lang="ru-RU" b="1" dirty="0"/>
              <a:t>Элементы </a:t>
            </a:r>
            <a:r>
              <a:rPr lang="ru-RU" dirty="0"/>
              <a:t>— HTML элементы внутри сетки. Ими станут HTML элементы первого уровня (прямые дети контейнера). Чтобы элемент появился в сетке, в нем (внутри) элемента должно быть хоть что-то (текст, другие HTML теги). Пустой элемент - это всего лишь ячейка для расположения в нем чего-либо.</a:t>
            </a:r>
          </a:p>
          <a:p>
            <a:pPr marL="0" indent="0">
              <a:buNone/>
            </a:pPr>
            <a:r>
              <a:rPr lang="ru-RU" b="1" dirty="0"/>
              <a:t>Линии</a:t>
            </a:r>
            <a:r>
              <a:rPr lang="ru-RU" dirty="0"/>
              <a:t> — это образные линии (на самом деле никаких линий нет), разделяющие сетку на колонки и ряды, они создают структуру сетки. Линии автоматически нумеруются. Также линиям можно указывать имена, чтобы потом прикреплять к ним элементы по номеру или по имени линии. По сути линия — это номер или имя колонки/ряда. Расстояние между линиями (колонками/рядами) можно указать через </a:t>
            </a:r>
            <a:r>
              <a:rPr lang="ru-RU" dirty="0" err="1"/>
              <a:t>grid-gap</a:t>
            </a:r>
            <a:r>
              <a:rPr lang="ru-RU" dirty="0"/>
              <a:t>:, </a:t>
            </a:r>
            <a:r>
              <a:rPr lang="ru-RU" dirty="0" err="1"/>
              <a:t>grid-row-gap</a:t>
            </a:r>
            <a:r>
              <a:rPr lang="ru-RU" dirty="0"/>
              <a:t>:, </a:t>
            </a:r>
            <a:r>
              <a:rPr lang="ru-RU" dirty="0" err="1"/>
              <a:t>grid-column-gap</a:t>
            </a:r>
            <a:r>
              <a:rPr lang="ru-RU" dirty="0"/>
              <a:t>:.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5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Ряд/колонка (</a:t>
            </a:r>
            <a:r>
              <a:rPr lang="ru-RU" b="1" dirty="0" err="1"/>
              <a:t>row</a:t>
            </a:r>
            <a:r>
              <a:rPr lang="ru-RU" b="1" dirty="0"/>
              <a:t>/</a:t>
            </a:r>
            <a:r>
              <a:rPr lang="ru-RU" b="1" dirty="0" err="1"/>
              <a:t>column</a:t>
            </a:r>
            <a:r>
              <a:rPr lang="ru-RU" b="1" dirty="0"/>
              <a:t>, </a:t>
            </a:r>
            <a:r>
              <a:rPr lang="ru-RU" b="1" dirty="0" err="1"/>
              <a:t>track</a:t>
            </a:r>
            <a:r>
              <a:rPr lang="ru-RU" b="1" dirty="0"/>
              <a:t>)</a:t>
            </a:r>
            <a:r>
              <a:rPr lang="ru-RU" dirty="0"/>
              <a:t> — все что находится между соседними линиями, т.е. линии разделяют сетку на ряды и колонки.</a:t>
            </a:r>
          </a:p>
          <a:p>
            <a:pPr marL="0" indent="0">
              <a:buNone/>
            </a:pPr>
            <a:r>
              <a:rPr lang="ru-RU" b="1" dirty="0"/>
              <a:t>Ячейка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cell</a:t>
            </a:r>
            <a:r>
              <a:rPr lang="ru-RU" b="1" dirty="0"/>
              <a:t>)</a:t>
            </a:r>
            <a:r>
              <a:rPr lang="ru-RU" dirty="0"/>
              <a:t> — место куда будет расположен элемент. Ячейка это пересечение колонки и ряда.</a:t>
            </a:r>
          </a:p>
          <a:p>
            <a:pPr marL="0" indent="0">
              <a:buNone/>
            </a:pPr>
            <a:r>
              <a:rPr lang="ru-RU" b="1" dirty="0"/>
              <a:t>Область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ru-RU" b="1" dirty="0" err="1"/>
              <a:t>area</a:t>
            </a:r>
            <a:r>
              <a:rPr lang="ru-RU" b="1" dirty="0"/>
              <a:t>, поле)</a:t>
            </a:r>
            <a:r>
              <a:rPr lang="ru-RU" dirty="0"/>
              <a:t> — объединение одной или нескольких ячеек в общую ячейку (поле). Это такая большая ячейка также ограниченная линиями. Области можно задать имя, чтобы удобно было помещать туда элементы.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Разрыв (</a:t>
            </a:r>
            <a:r>
              <a:rPr lang="ru-RU" b="1" dirty="0" err="1"/>
              <a:t>gap</a:t>
            </a:r>
            <a:r>
              <a:rPr lang="ru-RU" b="1" dirty="0"/>
              <a:t>) </a:t>
            </a:r>
            <a:r>
              <a:rPr lang="ru-RU" dirty="0"/>
              <a:t>— расстояние между рядами и колонками. Разрывает линию на две. Так между линиями, а как следствие и колонками/рядами, ячейками появляется пустое место. Это своего рода </a:t>
            </a:r>
            <a:r>
              <a:rPr lang="ru-RU" dirty="0" err="1"/>
              <a:t>margin</a:t>
            </a:r>
            <a:r>
              <a:rPr lang="ru-RU" dirty="0"/>
              <a:t>, </a:t>
            </a:r>
            <a:r>
              <a:rPr lang="ru-RU" dirty="0" err="1"/>
              <a:t>border-spacing</a:t>
            </a:r>
            <a:r>
              <a:rPr lang="ru-RU" dirty="0"/>
              <a:t> между ячейками. По умолчанию линия между ячейками всего одна (ячейки слеплены), но если указать разрыв, то мы разорвем линию, и появится расстояние между колонками/рядами, при этом номер или имя линии (колонки/ряда) остается одно.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8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Размеры колонок/рядов. </a:t>
            </a:r>
            <a:r>
              <a:rPr lang="ru-RU" dirty="0"/>
              <a:t>Сетку можно создавать с точными или гибкими размерами колонок/рядов (шириной/высотой). Точные это </a:t>
            </a:r>
            <a:r>
              <a:rPr lang="ru-RU" dirty="0" err="1"/>
              <a:t>px</a:t>
            </a:r>
            <a:r>
              <a:rPr lang="ru-RU" dirty="0"/>
              <a:t>, </a:t>
            </a:r>
            <a:r>
              <a:rPr lang="ru-RU" dirty="0" err="1"/>
              <a:t>em</a:t>
            </a:r>
            <a:r>
              <a:rPr lang="ru-RU" dirty="0"/>
              <a:t>, %, а гибкие новая единица измерения в </a:t>
            </a:r>
            <a:r>
              <a:rPr lang="ru-RU" dirty="0" err="1"/>
              <a:t>grid</a:t>
            </a:r>
            <a:r>
              <a:rPr lang="ru-RU" dirty="0"/>
              <a:t> </a:t>
            </a:r>
            <a:r>
              <a:rPr lang="ru-RU" dirty="0" err="1"/>
              <a:t>fr</a:t>
            </a:r>
            <a:r>
              <a:rPr lang="ru-RU" dirty="0"/>
              <a:t> (фракция - свободное место в сетке).</a:t>
            </a:r>
          </a:p>
          <a:p>
            <a:pPr marL="0" indent="0">
              <a:buNone/>
            </a:pPr>
            <a:r>
              <a:rPr lang="ru-RU" b="1" dirty="0"/>
              <a:t>Расположение элемента.</a:t>
            </a:r>
            <a:r>
              <a:rPr lang="ru-RU" dirty="0"/>
              <a:t> Элементы можно размещать в указанном месте сетки, указав номер колонки/ряда или их имя (если оно есть). Или путем привязки элемента к области </a:t>
            </a:r>
            <a:r>
              <a:rPr lang="ru-RU" dirty="0" err="1"/>
              <a:t>Grid</a:t>
            </a:r>
            <a:r>
              <a:rPr lang="ru-RU" dirty="0"/>
              <a:t> (область нужно создать). Если не указать конкретное расположение элемента в сетке, то элемент размещается по умолчанию в первую свободную ячейку: как во </a:t>
            </a:r>
            <a:r>
              <a:rPr lang="ru-RU" dirty="0" err="1"/>
              <a:t>flex</a:t>
            </a:r>
            <a:r>
              <a:rPr lang="ru-RU" dirty="0"/>
              <a:t>: по горизонтали (→) или по вертикали (↓). Поведение по умолчанию можно изменить через свойство </a:t>
            </a:r>
            <a:r>
              <a:rPr lang="ru-RU" dirty="0" err="1"/>
              <a:t>grid-auto-flow</a:t>
            </a:r>
            <a:r>
              <a:rPr lang="ru-RU" dirty="0"/>
              <a:t>:.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</a:t>
            </a:r>
            <a:r>
              <a:rPr lang="en-US" dirty="0"/>
              <a:t> CSS</a:t>
            </a:r>
            <a:r>
              <a:rPr lang="ru-RU" dirty="0"/>
              <a:t> </a:t>
            </a:r>
            <a:r>
              <a:rPr lang="en-US" dirty="0" err="1"/>
              <a:t>FlexBox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CSS </a:t>
            </a:r>
            <a:r>
              <a:rPr lang="ru-RU" dirty="0" err="1"/>
              <a:t>Flexbox</a:t>
            </a:r>
            <a:r>
              <a:rPr lang="ru-RU" dirty="0"/>
              <a:t> — это технология для создания сложных гибких макетов за счёт правильного размещения элементов </a:t>
            </a:r>
            <a:r>
              <a:rPr lang="ru-RU" dirty="0" smtClean="0"/>
              <a:t>на странице</a:t>
            </a:r>
          </a:p>
          <a:p>
            <a:pPr marL="0" indent="0">
              <a:buNone/>
            </a:pPr>
            <a:r>
              <a:rPr lang="ru-RU" dirty="0" smtClean="0"/>
              <a:t>Возможности:</a:t>
            </a:r>
          </a:p>
          <a:p>
            <a:r>
              <a:rPr lang="ru-RU" dirty="0" smtClean="0"/>
              <a:t>Вертикальное выравнивание </a:t>
            </a:r>
            <a:r>
              <a:rPr lang="ru-RU" dirty="0"/>
              <a:t>блока внутри родителя.</a:t>
            </a:r>
          </a:p>
          <a:p>
            <a:r>
              <a:rPr lang="ru-RU" dirty="0"/>
              <a:t>Оформления всех детей контейнера так, чтобы они распределили между собой доступную ширину/высоту, независимо от того, сколько ширины/высоты доступно.</a:t>
            </a:r>
          </a:p>
          <a:p>
            <a:r>
              <a:rPr lang="ru-RU" dirty="0"/>
              <a:t>Сделать все колонки в макете одинаковой высоты, даже если наполнение в них различно.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Выравнивание элементов. </a:t>
            </a:r>
            <a:r>
              <a:rPr lang="ru-RU" dirty="0"/>
              <a:t>Элементы внутри ячейки можно выравнивать по горизонтали/вертикали. Выравнивается вложенный в ячейку элемент, а не сама ячейка. Например, в контейнере есть вложенный элемент первого уровня (это ячейка), внутри него есть «текст» или какой-то «</a:t>
            </a:r>
            <a:r>
              <a:rPr lang="ru-RU" dirty="0" err="1"/>
              <a:t>div</a:t>
            </a:r>
            <a:r>
              <a:rPr lang="ru-RU" dirty="0"/>
              <a:t>» (текст или </a:t>
            </a:r>
            <a:r>
              <a:rPr lang="ru-RU" dirty="0" err="1"/>
              <a:t>div</a:t>
            </a:r>
            <a:r>
              <a:rPr lang="ru-RU" dirty="0"/>
              <a:t> - это реальный элемент) выравнивание элемента выровняет вложенный в ячейку элемент внутри ячейки (размеры ячейки при этом не изменятся).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Несколько элементов в одной ячейке. </a:t>
            </a:r>
            <a:r>
              <a:rPr lang="ru-RU" dirty="0"/>
              <a:t>В одной ячейке или области можно разместить несколько элементов. Чтобы указать кто «выше» (важнее) и кто «ниже» (неважный), нужно использовать </a:t>
            </a:r>
            <a:r>
              <a:rPr lang="ru-RU" dirty="0" err="1"/>
              <a:t>css</a:t>
            </a:r>
            <a:r>
              <a:rPr lang="ru-RU" dirty="0"/>
              <a:t> свойство z-</a:t>
            </a:r>
            <a:r>
              <a:rPr lang="ru-RU" dirty="0" err="1"/>
              <a:t>index</a:t>
            </a:r>
            <a:r>
              <a:rPr lang="ru-RU" dirty="0"/>
              <a:t>:.</a:t>
            </a:r>
          </a:p>
          <a:p>
            <a:pPr marL="0" indent="0">
              <a:buNone/>
            </a:pPr>
            <a:r>
              <a:rPr lang="ru-RU" b="1" dirty="0" smtClean="0"/>
              <a:t>Расширение сетки. </a:t>
            </a:r>
            <a:r>
              <a:rPr lang="ru-RU" dirty="0" smtClean="0"/>
              <a:t>Сколько колонок/рядов имеет сетка обычно указывается сразу, но если разместить элемент за пределами сетки (указать ему номер ряда/ячейки, который выходит за пределы сетки), тогда сетка автоматически расширяется и создаются дополнительные линии (колонки/ряды).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3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/>
              <a:t>CSS</a:t>
            </a:r>
            <a:r>
              <a:rPr lang="ru-RU" dirty="0" smtClean="0"/>
              <a:t>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родительские (свойства </a:t>
            </a:r>
            <a:r>
              <a:rPr lang="ru-RU" dirty="0" err="1"/>
              <a:t>грид</a:t>
            </a:r>
            <a:r>
              <a:rPr lang="ru-RU" dirty="0"/>
              <a:t>-контейнера) </a:t>
            </a:r>
          </a:p>
          <a:p>
            <a:r>
              <a:rPr lang="ru-RU" dirty="0"/>
              <a:t>дочерние (свойства </a:t>
            </a:r>
            <a:r>
              <a:rPr lang="ru-RU" dirty="0" err="1"/>
              <a:t>грид</a:t>
            </a:r>
            <a:r>
              <a:rPr lang="ru-RU" dirty="0"/>
              <a:t>-элементов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habrastorage.org/webt/1b/qx/we/1bqxwe2fza-k-ofu2mhxi22lhg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054060" cy="36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Родительские свойства</a:t>
            </a:r>
            <a:endParaRPr lang="ru-RU" dirty="0"/>
          </a:p>
        </p:txBody>
      </p:sp>
      <p:pic>
        <p:nvPicPr>
          <p:cNvPr id="3074" name="Picture 2" descr="https://habrastorage.org/webt/nk/nk/ta/nknktaa_etpvvkn_is3niyp8av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05" y="1600200"/>
            <a:ext cx="59539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Дочерние свойства</a:t>
            </a:r>
            <a:endParaRPr lang="ru-RU" dirty="0"/>
          </a:p>
        </p:txBody>
      </p:sp>
      <p:pic>
        <p:nvPicPr>
          <p:cNvPr id="2050" name="Picture 2" descr="https://habrastorage.org/r/w1560/webt/az/n5/ry/azn5rydn_mgvw0opjrmtjfhvs6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691"/>
            <a:ext cx="8229600" cy="441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endParaRPr lang="ru-RU"/>
          </a:p>
        </p:txBody>
      </p:sp>
      <p:pic>
        <p:nvPicPr>
          <p:cNvPr id="24578" name="Picture 2" descr="https://habrastorage.org/r/w1560/webt/ka/x-/ho/kax-ho2gxxhnhynmrwilmgc2z5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5997"/>
            <a:ext cx="8229600" cy="38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grid-template-columns</a:t>
            </a:r>
            <a:endParaRPr lang="ru-RU" dirty="0"/>
          </a:p>
        </p:txBody>
      </p:sp>
      <p:pic>
        <p:nvPicPr>
          <p:cNvPr id="5122" name="Picture 2" descr="https://habrastorage.org/r/w1560/webt/z2/vz/9v/z2vz9vmfzphal8m9x0h-5xppla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6"/>
            <a:ext cx="822960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grid-template-columns</a:t>
            </a:r>
            <a:endParaRPr lang="ru-RU" dirty="0"/>
          </a:p>
        </p:txBody>
      </p:sp>
      <p:pic>
        <p:nvPicPr>
          <p:cNvPr id="6146" name="Picture 2" descr="https://habrastorage.org/r/w1560/webt/8b/jr/je/8bjrjelv8uvir7xckxpr3e8ero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grid-template-rows</a:t>
            </a:r>
            <a:endParaRPr lang="ru-RU" dirty="0"/>
          </a:p>
        </p:txBody>
      </p:sp>
      <p:pic>
        <p:nvPicPr>
          <p:cNvPr id="7170" name="Picture 2" descr="https://habrastorage.org/r/w1560/webt/z8/ww/sb/z8wwsbis02j3omdnlxpf9_yr56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44" y="1600200"/>
            <a:ext cx="55467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grid-template-rows</a:t>
            </a:r>
            <a:endParaRPr lang="ru-RU" dirty="0"/>
          </a:p>
        </p:txBody>
      </p:sp>
      <p:pic>
        <p:nvPicPr>
          <p:cNvPr id="8194" name="Picture 2" descr="https://habrastorage.org/r/w1560/webt/ds/wg/2b/dswg2bol6rxctuv-lidwzl1lxp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75" y="1600200"/>
            <a:ext cx="605705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flex-direction</a:t>
            </a:r>
            <a:endParaRPr lang="en-US" dirty="0"/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align-self</a:t>
            </a:r>
          </a:p>
          <a:p>
            <a:r>
              <a:rPr lang="en-US" dirty="0"/>
              <a:t>flex-basis</a:t>
            </a:r>
          </a:p>
          <a:p>
            <a:r>
              <a:rPr lang="en-US" dirty="0"/>
              <a:t>flex-grow</a:t>
            </a:r>
          </a:p>
          <a:p>
            <a:r>
              <a:rPr lang="en-US" dirty="0"/>
              <a:t>flex-shrink</a:t>
            </a:r>
          </a:p>
          <a:p>
            <a:r>
              <a:rPr lang="en-US" dirty="0"/>
              <a:t>f</a:t>
            </a:r>
            <a:r>
              <a:rPr lang="en-US" dirty="0" smtClean="0"/>
              <a:t>lex-wrap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0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grid-template-areas</a:t>
            </a:r>
            <a:endParaRPr lang="ru-RU" dirty="0"/>
          </a:p>
        </p:txBody>
      </p:sp>
      <p:pic>
        <p:nvPicPr>
          <p:cNvPr id="9218" name="Picture 2" descr="https://habrastorage.org/r/w1560/webt/oe/2t/sq/oe2tsqvcz5om2ugqr7ircte3af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82" y="1600200"/>
            <a:ext cx="636463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grid-template-areas</a:t>
            </a:r>
            <a:endParaRPr lang="ru-RU" dirty="0"/>
          </a:p>
        </p:txBody>
      </p:sp>
      <p:pic>
        <p:nvPicPr>
          <p:cNvPr id="10242" name="Picture 2" descr="https://habrastorage.org/r/w1560/webt/zh/n7/nh/zhn7nhil9uwxo9m_utoozndbww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5819"/>
            <a:ext cx="82296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column-gap</a:t>
            </a:r>
            <a:endParaRPr lang="ru-RU" dirty="0"/>
          </a:p>
        </p:txBody>
      </p:sp>
      <p:pic>
        <p:nvPicPr>
          <p:cNvPr id="11266" name="Picture 2" descr="https://habrastorage.org/r/w1560/webt/_j/ox/uj/_joxujzu6b6lhl5jemwnlwzt3g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075"/>
            <a:ext cx="8229600" cy="403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row-gap</a:t>
            </a:r>
            <a:endParaRPr lang="ru-RU" dirty="0"/>
          </a:p>
        </p:txBody>
      </p:sp>
      <p:pic>
        <p:nvPicPr>
          <p:cNvPr id="12290" name="Picture 2" descr="https://habrastorage.org/r/w1560/webt/wr/n_/nc/wrn_nc60rfccnhtkvp0bv9ypp4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52" y="1600200"/>
            <a:ext cx="36452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justify-items</a:t>
            </a:r>
            <a:endParaRPr lang="ru-RU" dirty="0"/>
          </a:p>
        </p:txBody>
      </p:sp>
      <p:pic>
        <p:nvPicPr>
          <p:cNvPr id="13315" name="Picture 3" descr="https://habrastorage.org/r/w1560/webt/mn/14/lh/mn14lhsemuerwhv5ufspksguo-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350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justify-items</a:t>
            </a:r>
            <a:endParaRPr lang="ru-RU" dirty="0"/>
          </a:p>
        </p:txBody>
      </p:sp>
      <p:pic>
        <p:nvPicPr>
          <p:cNvPr id="14338" name="Picture 2" descr="https://habrastorage.org/r/w1560/webt/nd/xo/ot/ndxootxpyhor_mmrtihi0vpyac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91" y="1600200"/>
            <a:ext cx="54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ru-RU" dirty="0"/>
          </a:p>
        </p:txBody>
      </p:sp>
      <p:pic>
        <p:nvPicPr>
          <p:cNvPr id="15363" name="Picture 3" descr="https://habrastorage.org/r/w1560/webt/kj/_l/9y/kj_l9yqgmjnr4mqdbzlt9sp-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79" y="1600200"/>
            <a:ext cx="71174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16386" name="Picture 2" descr="https://habrastorage.org/r/w1560/webt/gd/6t/u3/gd6tu3sikftemt02zsjflgf6g_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82" y="1600200"/>
            <a:ext cx="636463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ru-RU" dirty="0"/>
          </a:p>
        </p:txBody>
      </p:sp>
      <p:pic>
        <p:nvPicPr>
          <p:cNvPr id="17410" name="Picture 2" descr="https://habrastorage.org/r/w1560/webt/aa/z4/rm/aaz4rmm4dwozyozerk0hoedpnh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96" y="1600200"/>
            <a:ext cx="68604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ru-RU" dirty="0"/>
          </a:p>
        </p:txBody>
      </p:sp>
      <p:pic>
        <p:nvPicPr>
          <p:cNvPr id="18434" name="Picture 2" descr="https://habrastorage.org/r/w1560/webt/bx/9x/nj/bx9xnj5eqikqydu9jft297-1v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3260"/>
            <a:ext cx="8229600" cy="40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flex-direction</a:t>
            </a:r>
            <a:endParaRPr lang="ru-RU" dirty="0"/>
          </a:p>
        </p:txBody>
      </p:sp>
      <p:pic>
        <p:nvPicPr>
          <p:cNvPr id="10242" name="Picture 2" descr="https://html5book.ru/wp-content/uploads/2015/06/flex-dire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25" y="1600200"/>
            <a:ext cx="470415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ru-RU" dirty="0"/>
          </a:p>
        </p:txBody>
      </p:sp>
      <p:pic>
        <p:nvPicPr>
          <p:cNvPr id="19458" name="Picture 2" descr="https://habrastorage.org/r/w1560/webt/yt/g0/zx/ytg0zxrfboxvlpgvw9ylecfed0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93" y="1600200"/>
            <a:ext cx="58900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 descr="https://habrastorage.org/r/w1560/webt/ie/g2/zg/ieg2zgfnziqg3p8p_6vnoqhiu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5997"/>
            <a:ext cx="8229600" cy="38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Начальные </a:t>
            </a:r>
            <a:r>
              <a:rPr lang="ru-RU" dirty="0"/>
              <a:t>и конечные точки строк и колонок</a:t>
            </a:r>
          </a:p>
        </p:txBody>
      </p:sp>
      <p:pic>
        <p:nvPicPr>
          <p:cNvPr id="20482" name="Picture 2" descr="https://habrastorage.org/r/w1560/webt/gf/x1/oq/gfx1oq3dxrz1tmb6egw4tbkm41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2909"/>
            <a:ext cx="8229600" cy="436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grid-template-areas</a:t>
            </a:r>
            <a:endParaRPr lang="ru-RU" dirty="0"/>
          </a:p>
        </p:txBody>
      </p:sp>
      <p:pic>
        <p:nvPicPr>
          <p:cNvPr id="21506" name="Picture 2" descr="https://habrastorage.org/r/w1560/webt/b9/o2/al/b9o2alasfis91perxz30kmo4h8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82" y="1600200"/>
            <a:ext cx="636463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grid-template-areas</a:t>
            </a:r>
            <a:endParaRPr lang="ru-RU" dirty="0"/>
          </a:p>
        </p:txBody>
      </p:sp>
      <p:pic>
        <p:nvPicPr>
          <p:cNvPr id="22530" name="Picture 2" descr="https://habrastorage.org/r/w1560/webt/et/26/zc/et26zc6lw-jjsxt9mxzwzh06w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4" y="1600200"/>
            <a:ext cx="75520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rid-area</a:t>
            </a:r>
            <a:endParaRPr lang="ru-RU" dirty="0"/>
          </a:p>
        </p:txBody>
      </p:sp>
      <p:pic>
        <p:nvPicPr>
          <p:cNvPr id="23554" name="Picture 2" descr="https://habrastorage.org/r/w1560/webt/br/yx/tc/bryxtcvieilxvcnvdqf8_yzq9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3" y="1600200"/>
            <a:ext cx="76226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justify-self</a:t>
            </a:r>
            <a:endParaRPr lang="ru-RU" dirty="0"/>
          </a:p>
        </p:txBody>
      </p:sp>
      <p:pic>
        <p:nvPicPr>
          <p:cNvPr id="26626" name="Picture 2" descr="https://habrastorage.org/r/w1560/webt/l-/sz/yc/l-szycbarhvfjzilermxpg-ozi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99" y="1600200"/>
            <a:ext cx="68606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align-self</a:t>
            </a:r>
            <a:endParaRPr lang="ru-RU" dirty="0"/>
          </a:p>
        </p:txBody>
      </p:sp>
      <p:pic>
        <p:nvPicPr>
          <p:cNvPr id="27650" name="Picture 2" descr="https://habrastorage.org/r/w1560/webt/p_/4w/8m/p_4w8mk7u_i3gp6_t4l0isnmuz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8" y="1600200"/>
            <a:ext cx="74264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place-content</a:t>
            </a:r>
            <a:endParaRPr lang="ru-RU" dirty="0"/>
          </a:p>
        </p:txBody>
      </p:sp>
      <p:pic>
        <p:nvPicPr>
          <p:cNvPr id="28674" name="Picture 2" descr="https://habrastorage.org/r/w1560/webt/y6/or/om/y6orom2os168zrzi1lmwklvuxf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3931"/>
            <a:ext cx="8229600" cy="20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1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place-items</a:t>
            </a:r>
            <a:endParaRPr lang="ru-RU" dirty="0"/>
          </a:p>
        </p:txBody>
      </p:sp>
      <p:pic>
        <p:nvPicPr>
          <p:cNvPr id="29698" name="Picture 2" descr="https://habrastorage.org/r/w1560/webt/jj/fb/ed/jjfbedbc1xlysqx_a_d9g0y4dd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0176"/>
            <a:ext cx="8229600" cy="23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flex-wrap</a:t>
            </a:r>
            <a:endParaRPr lang="ru-RU" dirty="0"/>
          </a:p>
        </p:txBody>
      </p:sp>
      <p:pic>
        <p:nvPicPr>
          <p:cNvPr id="11266" name="Picture 2" descr="flex-wr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3" y="1417638"/>
            <a:ext cx="79869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place-self</a:t>
            </a:r>
            <a:endParaRPr lang="ru-RU" dirty="0"/>
          </a:p>
        </p:txBody>
      </p:sp>
      <p:pic>
        <p:nvPicPr>
          <p:cNvPr id="30722" name="Picture 2" descr="https://habrastorage.org/r/w1560/webt/av/fx/8e/avfx8egtvzkqqgp-ba04aohgk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2547"/>
            <a:ext cx="8229600" cy="27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grid-template</a:t>
            </a:r>
            <a:endParaRPr lang="ru-RU" dirty="0"/>
          </a:p>
        </p:txBody>
      </p:sp>
      <p:pic>
        <p:nvPicPr>
          <p:cNvPr id="31746" name="Picture 2" descr="https://habrastorage.org/r/w1560/webt/qf/sp/ys/qfspysczcgxxnl7dbfn3fcawg3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8745"/>
            <a:ext cx="8229600" cy="6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gap/grid-gap</a:t>
            </a:r>
            <a:endParaRPr lang="ru-RU" dirty="0"/>
          </a:p>
        </p:txBody>
      </p:sp>
      <p:pic>
        <p:nvPicPr>
          <p:cNvPr id="32770" name="Picture 2" descr="https://habrastorage.org/r/w1560/webt/zi/-7/lv/zi-7lv9qrnvlodlwzi2qwhpe8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5120"/>
            <a:ext cx="8229600" cy="12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ru-RU" dirty="0"/>
          </a:p>
        </p:txBody>
      </p:sp>
      <p:pic>
        <p:nvPicPr>
          <p:cNvPr id="12290" name="Picture 2" descr="or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29600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flex-shrink</a:t>
            </a:r>
            <a:endParaRPr lang="ru-RU" dirty="0"/>
          </a:p>
        </p:txBody>
      </p:sp>
      <p:pic>
        <p:nvPicPr>
          <p:cNvPr id="13314" name="Picture 2" descr="flex-shri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1952"/>
            <a:ext cx="8229600" cy="30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justify-content</a:t>
            </a:r>
            <a:endParaRPr lang="ru-RU" dirty="0"/>
          </a:p>
        </p:txBody>
      </p:sp>
      <p:pic>
        <p:nvPicPr>
          <p:cNvPr id="14338" name="Picture 2" descr="justify-cont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1" y="1600200"/>
            <a:ext cx="54509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align-items</a:t>
            </a:r>
            <a:endParaRPr lang="ru-RU" dirty="0"/>
          </a:p>
        </p:txBody>
      </p:sp>
      <p:pic>
        <p:nvPicPr>
          <p:cNvPr id="15362" name="Picture 2" descr="align-ite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35" y="1600200"/>
            <a:ext cx="370153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321</Words>
  <Application>Microsoft Office PowerPoint</Application>
  <PresentationFormat>Экран (4:3)</PresentationFormat>
  <Paragraphs>77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5" baseType="lpstr">
      <vt:lpstr>Arial</vt:lpstr>
      <vt:lpstr>Calibri</vt:lpstr>
      <vt:lpstr>Тема Office</vt:lpstr>
      <vt:lpstr>Презентация PowerPoint</vt:lpstr>
      <vt:lpstr>Технология CSS FlexBox</vt:lpstr>
      <vt:lpstr>Свойства</vt:lpstr>
      <vt:lpstr>flex-direction</vt:lpstr>
      <vt:lpstr>flex-wrap</vt:lpstr>
      <vt:lpstr>order</vt:lpstr>
      <vt:lpstr>flex-shrink</vt:lpstr>
      <vt:lpstr>justify-content</vt:lpstr>
      <vt:lpstr>align-items</vt:lpstr>
      <vt:lpstr>align-self</vt:lpstr>
      <vt:lpstr>align-content</vt:lpstr>
      <vt:lpstr>align-content</vt:lpstr>
      <vt:lpstr>Презентация PowerPoint</vt:lpstr>
      <vt:lpstr>Технология CSS Grid</vt:lpstr>
      <vt:lpstr>Технология CSS Grid</vt:lpstr>
      <vt:lpstr>Основные понятия</vt:lpstr>
      <vt:lpstr>Основные понятия</vt:lpstr>
      <vt:lpstr>Основные понятия</vt:lpstr>
      <vt:lpstr>Особенности Grid</vt:lpstr>
      <vt:lpstr>Особенности Grid</vt:lpstr>
      <vt:lpstr>Особенности Grid</vt:lpstr>
      <vt:lpstr>Свойства CSS Grid</vt:lpstr>
      <vt:lpstr>Родительские свойства</vt:lpstr>
      <vt:lpstr>Дочерние свойства</vt:lpstr>
      <vt:lpstr>Презентация PowerPoint</vt:lpstr>
      <vt:lpstr>grid-template-columns</vt:lpstr>
      <vt:lpstr>grid-template-columns</vt:lpstr>
      <vt:lpstr>grid-template-rows</vt:lpstr>
      <vt:lpstr>grid-template-rows</vt:lpstr>
      <vt:lpstr>grid-template-areas</vt:lpstr>
      <vt:lpstr>grid-template-areas</vt:lpstr>
      <vt:lpstr>column-gap</vt:lpstr>
      <vt:lpstr>row-gap</vt:lpstr>
      <vt:lpstr>justify-items</vt:lpstr>
      <vt:lpstr>justify-items</vt:lpstr>
      <vt:lpstr>align-items</vt:lpstr>
      <vt:lpstr>justify-content</vt:lpstr>
      <vt:lpstr>justify-content</vt:lpstr>
      <vt:lpstr>align-content</vt:lpstr>
      <vt:lpstr>align-content</vt:lpstr>
      <vt:lpstr>Презентация PowerPoint</vt:lpstr>
      <vt:lpstr>Начальные и конечные точки строк и колонок</vt:lpstr>
      <vt:lpstr>grid-template-areas</vt:lpstr>
      <vt:lpstr>grid-template-areas</vt:lpstr>
      <vt:lpstr>grid-area</vt:lpstr>
      <vt:lpstr>justify-self</vt:lpstr>
      <vt:lpstr>align-self</vt:lpstr>
      <vt:lpstr>place-content</vt:lpstr>
      <vt:lpstr>place-items</vt:lpstr>
      <vt:lpstr>place-self</vt:lpstr>
      <vt:lpstr>grid-template</vt:lpstr>
      <vt:lpstr>gap/grid-gap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96</cp:revision>
  <dcterms:modified xsi:type="dcterms:W3CDTF">2022-07-26T14:45:27Z</dcterms:modified>
</cp:coreProperties>
</file>