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9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70892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700" dirty="0" smtClean="0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Операторы сравнения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условные операторы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if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!=</a:t>
            </a:r>
            <a:r>
              <a:rPr lang="ru-RU" dirty="0"/>
              <a:t> </a:t>
            </a:r>
            <a:r>
              <a:rPr lang="ru-RU" dirty="0" smtClean="0">
                <a:solidFill>
                  <a:srgbClr val="FFC000"/>
                </a:solidFill>
              </a:rPr>
              <a:t>201</a:t>
            </a:r>
            <a:r>
              <a:rPr lang="en-US" dirty="0" smtClean="0">
                <a:solidFill>
                  <a:srgbClr val="FFC000"/>
                </a:solidFill>
              </a:rPr>
              <a:t>7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{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'А вот..'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'..и неправильно!'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rgbClr val="0070C0"/>
                </a:solidFill>
              </a:rPr>
              <a:t>}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5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Преобразования к логическому типу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Число 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ru-RU" dirty="0"/>
              <a:t>, пустая строка </a:t>
            </a:r>
            <a:r>
              <a:rPr lang="ru-RU" dirty="0">
                <a:solidFill>
                  <a:srgbClr val="7030A0"/>
                </a:solidFill>
              </a:rPr>
              <a:t>""</a:t>
            </a:r>
            <a:r>
              <a:rPr lang="ru-RU" dirty="0"/>
              <a:t>, </a:t>
            </a:r>
            <a:r>
              <a:rPr lang="ru-RU" dirty="0">
                <a:solidFill>
                  <a:srgbClr val="FFC000"/>
                </a:solidFill>
              </a:rPr>
              <a:t>null</a:t>
            </a:r>
            <a:r>
              <a:rPr lang="ru-RU" dirty="0"/>
              <a:t> и </a:t>
            </a:r>
            <a:r>
              <a:rPr lang="ru-RU" dirty="0" err="1">
                <a:solidFill>
                  <a:srgbClr val="FFC000"/>
                </a:solidFill>
              </a:rPr>
              <a:t>undefined</a:t>
            </a:r>
            <a:r>
              <a:rPr lang="ru-RU" dirty="0"/>
              <a:t>, а также </a:t>
            </a:r>
            <a:r>
              <a:rPr lang="ru-RU" dirty="0" err="1">
                <a:solidFill>
                  <a:srgbClr val="FFC000"/>
                </a:solidFill>
              </a:rPr>
              <a:t>NaN</a:t>
            </a:r>
            <a:r>
              <a:rPr lang="ru-RU" dirty="0"/>
              <a:t> являются </a:t>
            </a:r>
            <a:r>
              <a:rPr lang="ru-RU" dirty="0" err="1" smtClean="0">
                <a:solidFill>
                  <a:srgbClr val="FFC000"/>
                </a:solidFill>
              </a:rPr>
              <a:t>false</a:t>
            </a:r>
            <a:endParaRPr lang="ru-RU" dirty="0"/>
          </a:p>
          <a:p>
            <a:r>
              <a:rPr lang="ru-RU" dirty="0"/>
              <a:t>Остальные значения – </a:t>
            </a:r>
            <a:r>
              <a:rPr lang="ru-RU" dirty="0" err="1">
                <a:solidFill>
                  <a:srgbClr val="FFC000"/>
                </a:solidFill>
              </a:rPr>
              <a:t>true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82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к логическому типу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if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ru-RU" dirty="0">
                <a:solidFill>
                  <a:srgbClr val="FFC000"/>
                </a:solidFill>
              </a:rPr>
              <a:t>0</a:t>
            </a:r>
            <a:r>
              <a:rPr lang="ru-RU" dirty="0">
                <a:solidFill>
                  <a:srgbClr val="0070C0"/>
                </a:solidFill>
              </a:rPr>
              <a:t>)</a:t>
            </a:r>
            <a:r>
              <a:rPr lang="ru-RU" dirty="0">
                <a:solidFill>
                  <a:srgbClr val="0070C0"/>
                </a:solidFill>
              </a:rPr>
              <a:t>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{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0 преобразуется к </a:t>
            </a:r>
            <a:r>
              <a:rPr lang="ru-RU" dirty="0" err="1">
                <a:solidFill>
                  <a:srgbClr val="00B050"/>
                </a:solidFill>
              </a:rPr>
              <a:t>false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...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if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ru-RU" dirty="0">
                <a:solidFill>
                  <a:srgbClr val="FFC000"/>
                </a:solidFill>
              </a:rPr>
              <a:t>1</a:t>
            </a:r>
            <a:r>
              <a:rPr lang="ru-RU" dirty="0">
                <a:solidFill>
                  <a:srgbClr val="0070C0"/>
                </a:solidFill>
              </a:rPr>
              <a:t>)</a:t>
            </a:r>
            <a:r>
              <a:rPr lang="ru-RU" dirty="0">
                <a:solidFill>
                  <a:srgbClr val="0070C0"/>
                </a:solidFill>
              </a:rPr>
              <a:t>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	</a:t>
            </a:r>
            <a:r>
              <a:rPr lang="ru-RU" dirty="0" smtClean="0">
                <a:solidFill>
                  <a:srgbClr val="0070C0"/>
                </a:solidFill>
              </a:rPr>
              <a:t>{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>
                <a:solidFill>
                  <a:srgbClr val="00B050"/>
                </a:solidFill>
              </a:rPr>
              <a:t>// </a:t>
            </a:r>
            <a:r>
              <a:rPr lang="ru-RU" dirty="0">
                <a:solidFill>
                  <a:srgbClr val="00B050"/>
                </a:solidFill>
              </a:rPr>
              <a:t>1 преобразуется к </a:t>
            </a:r>
            <a:r>
              <a:rPr lang="ru-RU" dirty="0" err="1">
                <a:solidFill>
                  <a:srgbClr val="00B050"/>
                </a:solidFill>
              </a:rPr>
              <a:t>true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>
                <a:solidFill>
                  <a:srgbClr val="00B050"/>
                </a:solidFill>
              </a:rPr>
              <a:t>...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}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32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0070C0"/>
                </a:solidFill>
              </a:rPr>
              <a:t>var</a:t>
            </a:r>
            <a:r>
              <a:rPr lang="ru-RU" dirty="0"/>
              <a:t> 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/>
              <a:t>=</a:t>
            </a:r>
            <a:r>
              <a:rPr lang="ru-RU" dirty="0"/>
              <a:t> </a:t>
            </a:r>
            <a:r>
              <a:rPr lang="ru-RU" dirty="0" err="1">
                <a:solidFill>
                  <a:srgbClr val="00B0F0"/>
                </a:solidFill>
              </a:rPr>
              <a:t>prompt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>
                <a:solidFill>
                  <a:srgbClr val="7030A0"/>
                </a:solidFill>
              </a:rPr>
              <a:t>'Введите год появления стандарта ECMA-262 5.1'</a:t>
            </a:r>
            <a:r>
              <a:rPr lang="ru-RU" dirty="0"/>
              <a:t>,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''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70C0"/>
                </a:solidFill>
              </a:rPr>
              <a:t>if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(</a:t>
            </a:r>
            <a:r>
              <a:rPr lang="ru-RU" dirty="0" err="1"/>
              <a:t>year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==</a:t>
            </a:r>
            <a:r>
              <a:rPr lang="ru-RU" dirty="0"/>
              <a:t> </a:t>
            </a:r>
            <a:r>
              <a:rPr lang="ru-RU" dirty="0" smtClean="0">
                <a:solidFill>
                  <a:srgbClr val="FFC000"/>
                </a:solidFill>
              </a:rPr>
              <a:t>201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ru-RU" dirty="0" smtClean="0">
                <a:solidFill>
                  <a:srgbClr val="0070C0"/>
                </a:solidFill>
              </a:rPr>
              <a:t>)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{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'Да вы знаток!'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}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err="1" smtClean="0">
                <a:solidFill>
                  <a:srgbClr val="0070C0"/>
                </a:solidFill>
              </a:rPr>
              <a:t>else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ru-RU" dirty="0" smtClean="0">
                <a:solidFill>
                  <a:srgbClr val="0070C0"/>
                </a:solidFill>
              </a:rPr>
              <a:t>{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err="1" smtClean="0">
                <a:solidFill>
                  <a:srgbClr val="00B0F0"/>
                </a:solidFill>
              </a:rPr>
              <a:t>alert</a:t>
            </a:r>
            <a:r>
              <a:rPr lang="ru-RU" dirty="0">
                <a:solidFill>
                  <a:srgbClr val="00B0F0"/>
                </a:solidFill>
              </a:rPr>
              <a:t>(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'А вот и неправильно!'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>
                <a:solidFill>
                  <a:srgbClr val="0070C0"/>
                </a:solidFill>
              </a:rPr>
              <a:t>}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99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Несколько </a:t>
            </a:r>
            <a:r>
              <a:rPr lang="en-US" dirty="0" smtClean="0"/>
              <a:t>if </a:t>
            </a:r>
            <a:r>
              <a:rPr lang="ru-RU" dirty="0" smtClean="0"/>
              <a:t>и </a:t>
            </a:r>
            <a:r>
              <a:rPr lang="en-US" dirty="0" smtClean="0"/>
              <a:t>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year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prompt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В каком году появилась спецификация </a:t>
            </a:r>
            <a:r>
              <a:rPr lang="en-US" dirty="0">
                <a:solidFill>
                  <a:srgbClr val="7030A0"/>
                </a:solidFill>
              </a:rPr>
              <a:t>ECMA-262 5.1?'</a:t>
            </a:r>
            <a:r>
              <a:rPr lang="en-US" dirty="0"/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''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year </a:t>
            </a:r>
            <a:r>
              <a:rPr lang="en-US" dirty="0">
                <a:solidFill>
                  <a:srgbClr val="C00000"/>
                </a:solidFill>
              </a:rPr>
              <a:t>&lt;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2011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Это слишком рано..'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0070C0"/>
                </a:solidFill>
              </a:rPr>
              <a:t>}</a:t>
            </a:r>
            <a:r>
              <a:rPr lang="ru-RU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else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year 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2011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Это поздновато..'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0070C0"/>
                </a:solidFill>
              </a:rPr>
              <a:t>}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else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Да, точно в этом году!'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0070C0"/>
                </a:solidFill>
              </a:rPr>
              <a:t>}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02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Тернарный оператор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access</a:t>
            </a:r>
            <a:r>
              <a:rPr lang="en-US" dirty="0"/>
              <a:t>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age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prompt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Сколько вам лет?'</a:t>
            </a:r>
            <a:r>
              <a:rPr lang="ru-RU" dirty="0"/>
              <a:t>,</a:t>
            </a:r>
            <a:r>
              <a:rPr lang="ru-RU" dirty="0"/>
              <a:t> </a:t>
            </a:r>
            <a:r>
              <a:rPr lang="ru-RU" dirty="0">
                <a:solidFill>
                  <a:srgbClr val="7030A0"/>
                </a:solidFill>
              </a:rPr>
              <a:t>''</a:t>
            </a:r>
            <a:r>
              <a:rPr lang="ru-RU" dirty="0">
                <a:solidFill>
                  <a:srgbClr val="00B0F0"/>
                </a:solidFill>
              </a:rPr>
              <a:t>)</a:t>
            </a:r>
            <a:r>
              <a:rPr lang="ru-RU" dirty="0"/>
              <a:t>;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if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age 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14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{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access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ru-RU" dirty="0" smtClean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ru-RU" dirty="0" smtClean="0"/>
              <a:t>		</a:t>
            </a:r>
            <a:r>
              <a:rPr lang="en-US" dirty="0" smtClean="0"/>
              <a:t>access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age 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14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?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 smtClean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else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{ 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access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;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}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</a:t>
            </a:r>
            <a:r>
              <a:rPr lang="en-US" dirty="0" smtClean="0"/>
              <a:t>access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Выноска со стрелкой вправо 4"/>
          <p:cNvSpPr/>
          <p:nvPr/>
        </p:nvSpPr>
        <p:spPr>
          <a:xfrm>
            <a:off x="3488918" y="2420888"/>
            <a:ext cx="648072" cy="302433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сравнений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Больше/меньше: a </a:t>
            </a:r>
            <a:r>
              <a:rPr lang="ru-RU" dirty="0">
                <a:solidFill>
                  <a:srgbClr val="C00000"/>
                </a:solidFill>
              </a:rPr>
              <a:t>&gt;</a:t>
            </a:r>
            <a:r>
              <a:rPr lang="ru-RU" dirty="0"/>
              <a:t> b, a </a:t>
            </a:r>
            <a:r>
              <a:rPr lang="ru-RU" dirty="0">
                <a:solidFill>
                  <a:srgbClr val="C00000"/>
                </a:solidFill>
              </a:rPr>
              <a:t>&lt;</a:t>
            </a:r>
            <a:r>
              <a:rPr lang="ru-RU" dirty="0"/>
              <a:t> b.</a:t>
            </a:r>
          </a:p>
          <a:p>
            <a:r>
              <a:rPr lang="ru-RU" dirty="0"/>
              <a:t>Больше/меньше или равно: a </a:t>
            </a:r>
            <a:r>
              <a:rPr lang="ru-RU" dirty="0">
                <a:solidFill>
                  <a:srgbClr val="C00000"/>
                </a:solidFill>
              </a:rPr>
              <a:t>&gt;=</a:t>
            </a:r>
            <a:r>
              <a:rPr lang="ru-RU" dirty="0"/>
              <a:t> b, a </a:t>
            </a:r>
            <a:r>
              <a:rPr lang="ru-RU" dirty="0">
                <a:solidFill>
                  <a:srgbClr val="C00000"/>
                </a:solidFill>
              </a:rPr>
              <a:t>&lt;=</a:t>
            </a:r>
            <a:r>
              <a:rPr lang="ru-RU" dirty="0"/>
              <a:t> b.</a:t>
            </a:r>
          </a:p>
          <a:p>
            <a:r>
              <a:rPr lang="ru-RU" dirty="0"/>
              <a:t>Равно a </a:t>
            </a:r>
            <a:r>
              <a:rPr lang="ru-RU" dirty="0">
                <a:solidFill>
                  <a:srgbClr val="C00000"/>
                </a:solidFill>
              </a:rPr>
              <a:t>==</a:t>
            </a:r>
            <a:r>
              <a:rPr lang="ru-RU" dirty="0"/>
              <a:t> b.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dirty="0"/>
              <a:t>Не равно</a:t>
            </a:r>
            <a:r>
              <a:rPr lang="ru-RU" dirty="0" smtClean="0"/>
              <a:t>» </a:t>
            </a:r>
            <a:r>
              <a:rPr lang="en-US" dirty="0" smtClean="0"/>
              <a:t>a </a:t>
            </a:r>
            <a:r>
              <a:rPr lang="ru-RU" dirty="0" smtClean="0">
                <a:solidFill>
                  <a:srgbClr val="C00000"/>
                </a:solidFill>
              </a:rPr>
              <a:t>!=</a:t>
            </a:r>
            <a:r>
              <a:rPr lang="ru-RU" dirty="0" smtClean="0"/>
              <a:t> </a:t>
            </a:r>
            <a:r>
              <a:rPr lang="en-US" dirty="0" smtClean="0"/>
              <a:t>b</a:t>
            </a:r>
            <a:r>
              <a:rPr lang="ru-RU" dirty="0" smtClean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		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11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сравнений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true, </a:t>
            </a:r>
            <a:r>
              <a:rPr lang="ru-RU" dirty="0">
                <a:solidFill>
                  <a:srgbClr val="00B050"/>
                </a:solidFill>
              </a:rPr>
              <a:t>верно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false, </a:t>
            </a:r>
            <a:r>
              <a:rPr lang="ru-RU" dirty="0">
                <a:solidFill>
                  <a:srgbClr val="00B050"/>
                </a:solidFill>
              </a:rPr>
              <a:t>неверно</a:t>
            </a:r>
            <a:r>
              <a:rPr lang="ru-RU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!=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true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1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alert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'</a:t>
            </a:r>
            <a:r>
              <a:rPr lang="ru-RU" sz="2800" dirty="0">
                <a:solidFill>
                  <a:srgbClr val="7030A0"/>
                </a:solidFill>
              </a:rPr>
              <a:t>Б'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C00000"/>
                </a:solidFill>
              </a:rPr>
              <a:t>&gt;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'А'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00B0F0"/>
                </a:solidFill>
              </a:rPr>
              <a:t>)</a:t>
            </a:r>
            <a:r>
              <a:rPr lang="ru-RU" sz="2800" dirty="0"/>
              <a:t>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B050"/>
                </a:solidFill>
              </a:rPr>
              <a:t>// </a:t>
            </a:r>
            <a:r>
              <a:rPr lang="en-US" sz="2800" dirty="0" smtClean="0">
                <a:solidFill>
                  <a:srgbClr val="00B050"/>
                </a:solidFill>
              </a:rPr>
              <a:t>true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800" dirty="0" err="1">
                <a:solidFill>
                  <a:srgbClr val="00B0F0"/>
                </a:solidFill>
              </a:rPr>
              <a:t>alert</a:t>
            </a:r>
            <a:r>
              <a:rPr lang="ru-RU" sz="2800" dirty="0">
                <a:solidFill>
                  <a:srgbClr val="00B0F0"/>
                </a:solidFill>
              </a:rPr>
              <a:t>(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'а'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C00000"/>
                </a:solidFill>
              </a:rPr>
              <a:t>&gt;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'Я'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B0F0"/>
                </a:solidFill>
              </a:rPr>
              <a:t>)</a:t>
            </a:r>
            <a:r>
              <a:rPr lang="ru-RU" sz="2800" dirty="0"/>
              <a:t>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B050"/>
                </a:solidFill>
              </a:rPr>
              <a:t>// </a:t>
            </a:r>
            <a:r>
              <a:rPr lang="ru-RU" sz="2800" dirty="0" err="1">
                <a:solidFill>
                  <a:srgbClr val="00B050"/>
                </a:solidFill>
              </a:rPr>
              <a:t>true</a:t>
            </a:r>
            <a:r>
              <a:rPr lang="ru-RU" sz="2800" dirty="0">
                <a:solidFill>
                  <a:srgbClr val="00B050"/>
                </a:solidFill>
              </a:rPr>
              <a:t>, строчные буквы больше </a:t>
            </a:r>
            <a:r>
              <a:rPr lang="ru-RU" sz="2800" dirty="0" smtClean="0">
                <a:solidFill>
                  <a:srgbClr val="00B050"/>
                </a:solidFill>
              </a:rPr>
              <a:t>прописных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alert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'</a:t>
            </a:r>
            <a:r>
              <a:rPr lang="ru-RU" sz="2800" dirty="0">
                <a:solidFill>
                  <a:srgbClr val="7030A0"/>
                </a:solidFill>
              </a:rPr>
              <a:t>Банан'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C00000"/>
                </a:solidFill>
              </a:rPr>
              <a:t>&gt;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'</a:t>
            </a:r>
            <a:r>
              <a:rPr lang="ru-RU" sz="2800" dirty="0" err="1">
                <a:solidFill>
                  <a:srgbClr val="7030A0"/>
                </a:solidFill>
              </a:rPr>
              <a:t>Аят</a:t>
            </a:r>
            <a:r>
              <a:rPr lang="ru-RU" sz="2800" dirty="0">
                <a:solidFill>
                  <a:srgbClr val="7030A0"/>
                </a:solidFill>
              </a:rPr>
              <a:t>'</a:t>
            </a:r>
            <a:r>
              <a:rPr lang="ru-RU" sz="2800" dirty="0"/>
              <a:t> </a:t>
            </a:r>
            <a:r>
              <a:rPr lang="ru-RU" sz="2800" dirty="0" smtClean="0">
                <a:solidFill>
                  <a:srgbClr val="00B0F0"/>
                </a:solidFill>
              </a:rPr>
              <a:t>)</a:t>
            </a:r>
            <a:r>
              <a:rPr lang="ru-RU" sz="2800" dirty="0" smtClean="0"/>
              <a:t>; </a:t>
            </a:r>
            <a:r>
              <a:rPr lang="ru-RU" sz="2800" dirty="0">
                <a:solidFill>
                  <a:srgbClr val="00B050"/>
                </a:solidFill>
              </a:rPr>
              <a:t>// </a:t>
            </a:r>
            <a:r>
              <a:rPr lang="en-US" sz="2800" dirty="0" smtClean="0">
                <a:solidFill>
                  <a:srgbClr val="00B050"/>
                </a:solidFill>
              </a:rPr>
              <a:t>true</a:t>
            </a:r>
            <a:endParaRPr lang="ru-RU" sz="2800" dirty="0" smtClean="0"/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alert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'</a:t>
            </a:r>
            <a:r>
              <a:rPr lang="ru-RU" sz="2800" dirty="0">
                <a:solidFill>
                  <a:srgbClr val="7030A0"/>
                </a:solidFill>
              </a:rPr>
              <a:t>Вася'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C00000"/>
                </a:solidFill>
              </a:rPr>
              <a:t>&gt;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'Ваня'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00B0F0"/>
                </a:solidFill>
              </a:rPr>
              <a:t>)</a:t>
            </a:r>
            <a:r>
              <a:rPr lang="ru-RU" sz="2800" dirty="0"/>
              <a:t>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B050"/>
                </a:solidFill>
              </a:rPr>
              <a:t>// </a:t>
            </a:r>
            <a:r>
              <a:rPr lang="en-US" sz="2800" dirty="0">
                <a:solidFill>
                  <a:srgbClr val="00B050"/>
                </a:solidFill>
              </a:rPr>
              <a:t>true, </a:t>
            </a:r>
            <a:r>
              <a:rPr lang="ru-RU" sz="2800" dirty="0">
                <a:solidFill>
                  <a:srgbClr val="00B050"/>
                </a:solidFill>
              </a:rPr>
              <a:t>т.к. 'с' &gt; </a:t>
            </a:r>
            <a:r>
              <a:rPr lang="ru-RU" sz="2800" dirty="0" smtClean="0">
                <a:solidFill>
                  <a:srgbClr val="00B050"/>
                </a:solidFill>
              </a:rPr>
              <a:t>'н‘</a:t>
            </a:r>
          </a:p>
          <a:p>
            <a:pPr marL="0" indent="0">
              <a:buNone/>
            </a:pPr>
            <a:r>
              <a:rPr lang="ru-RU" sz="2800" dirty="0" err="1">
                <a:solidFill>
                  <a:srgbClr val="00B0F0"/>
                </a:solidFill>
              </a:rPr>
              <a:t>alert</a:t>
            </a:r>
            <a:r>
              <a:rPr lang="ru-RU" sz="2800" dirty="0">
                <a:solidFill>
                  <a:srgbClr val="00B0F0"/>
                </a:solidFill>
              </a:rPr>
              <a:t>(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'Привет'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C00000"/>
                </a:solidFill>
              </a:rPr>
              <a:t>&gt;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'</a:t>
            </a:r>
            <a:r>
              <a:rPr lang="ru-RU" sz="2800" dirty="0" err="1">
                <a:solidFill>
                  <a:srgbClr val="7030A0"/>
                </a:solidFill>
              </a:rPr>
              <a:t>Прив</a:t>
            </a:r>
            <a:r>
              <a:rPr lang="ru-RU" sz="2800" dirty="0">
                <a:solidFill>
                  <a:srgbClr val="7030A0"/>
                </a:solidFill>
              </a:rPr>
              <a:t>'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00B0F0"/>
                </a:solidFill>
              </a:rPr>
              <a:t>)</a:t>
            </a:r>
            <a:r>
              <a:rPr lang="ru-RU" sz="2800" dirty="0"/>
              <a:t>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B050"/>
                </a:solidFill>
              </a:rPr>
              <a:t>// </a:t>
            </a:r>
            <a:r>
              <a:rPr lang="ru-RU" sz="2800" dirty="0" err="1">
                <a:solidFill>
                  <a:srgbClr val="00B050"/>
                </a:solidFill>
              </a:rPr>
              <a:t>true</a:t>
            </a:r>
            <a:r>
              <a:rPr lang="ru-RU" sz="2800" dirty="0">
                <a:solidFill>
                  <a:srgbClr val="00B050"/>
                </a:solidFill>
              </a:rPr>
              <a:t>, так как 'е' больше чем </a:t>
            </a:r>
            <a:r>
              <a:rPr lang="ru-RU" sz="2800" dirty="0" smtClean="0">
                <a:solidFill>
                  <a:srgbClr val="00B050"/>
                </a:solidFill>
              </a:rPr>
              <a:t>ничего</a:t>
            </a:r>
          </a:p>
          <a:p>
            <a:pPr marL="0" indent="0">
              <a:buNone/>
            </a:pPr>
            <a:r>
              <a:rPr lang="ru-RU" sz="2800" dirty="0" err="1">
                <a:solidFill>
                  <a:srgbClr val="00B0F0"/>
                </a:solidFill>
              </a:rPr>
              <a:t>alert</a:t>
            </a:r>
            <a:r>
              <a:rPr lang="ru-RU" sz="2800" dirty="0">
                <a:solidFill>
                  <a:srgbClr val="00B0F0"/>
                </a:solidFill>
              </a:rPr>
              <a:t>(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"2"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C00000"/>
                </a:solidFill>
              </a:rPr>
              <a:t>&gt;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7030A0"/>
                </a:solidFill>
              </a:rPr>
              <a:t>"14"</a:t>
            </a:r>
            <a:r>
              <a:rPr lang="ru-RU" sz="2800" dirty="0">
                <a:solidFill>
                  <a:srgbClr val="7030A0"/>
                </a:solidFill>
              </a:rPr>
              <a:t> </a:t>
            </a:r>
            <a:r>
              <a:rPr lang="ru-RU" sz="2800" dirty="0">
                <a:solidFill>
                  <a:srgbClr val="00B0F0"/>
                </a:solidFill>
              </a:rPr>
              <a:t>)</a:t>
            </a:r>
            <a:r>
              <a:rPr lang="ru-RU" sz="2800" dirty="0"/>
              <a:t>;</a:t>
            </a:r>
            <a:r>
              <a:rPr lang="ru-RU" sz="2800" dirty="0"/>
              <a:t> </a:t>
            </a:r>
            <a:r>
              <a:rPr lang="ru-RU" sz="2800" dirty="0">
                <a:solidFill>
                  <a:srgbClr val="00B050"/>
                </a:solidFill>
              </a:rPr>
              <a:t>// </a:t>
            </a:r>
            <a:r>
              <a:rPr lang="ru-RU" sz="2800" dirty="0" err="1">
                <a:solidFill>
                  <a:srgbClr val="00B050"/>
                </a:solidFill>
              </a:rPr>
              <a:t>true</a:t>
            </a:r>
            <a:r>
              <a:rPr lang="ru-RU" sz="2800" dirty="0">
                <a:solidFill>
                  <a:srgbClr val="00B050"/>
                </a:solidFill>
              </a:rPr>
              <a:t>, неверно, ведь 2 не больше </a:t>
            </a:r>
            <a:r>
              <a:rPr lang="ru-RU" sz="2800" dirty="0" smtClean="0">
                <a:solidFill>
                  <a:srgbClr val="00B050"/>
                </a:solidFill>
              </a:rPr>
              <a:t>14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alert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+</a:t>
            </a:r>
            <a:r>
              <a:rPr lang="en-US" sz="2800" dirty="0">
                <a:solidFill>
                  <a:srgbClr val="7030A0"/>
                </a:solidFill>
              </a:rPr>
              <a:t>"2"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+</a:t>
            </a:r>
            <a:r>
              <a:rPr lang="en-US" sz="2800" dirty="0">
                <a:solidFill>
                  <a:srgbClr val="7030A0"/>
                </a:solidFill>
              </a:rPr>
              <a:t>"14"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// false, </a:t>
            </a:r>
            <a:r>
              <a:rPr lang="ru-RU" sz="2800" dirty="0">
                <a:solidFill>
                  <a:srgbClr val="00B050"/>
                </a:solidFill>
              </a:rPr>
              <a:t>теперь правильно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2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разных типов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alert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'2'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&gt;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// true, </a:t>
            </a:r>
            <a:r>
              <a:rPr lang="ru-RU" sz="2800" dirty="0">
                <a:solidFill>
                  <a:srgbClr val="00B050"/>
                </a:solidFill>
              </a:rPr>
              <a:t>сравнивается как 2 &gt; 1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alert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'01'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==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// true, </a:t>
            </a:r>
            <a:r>
              <a:rPr lang="ru-RU" sz="2800" dirty="0">
                <a:solidFill>
                  <a:srgbClr val="00B050"/>
                </a:solidFill>
              </a:rPr>
              <a:t>сравнивается как 1 == 1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alert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false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==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;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// </a:t>
            </a:r>
            <a:r>
              <a:rPr lang="en-US" sz="2800" dirty="0">
                <a:solidFill>
                  <a:srgbClr val="00B050"/>
                </a:solidFill>
              </a:rPr>
              <a:t>true, false </a:t>
            </a:r>
            <a:r>
              <a:rPr lang="ru-RU" sz="2800" dirty="0">
                <a:solidFill>
                  <a:srgbClr val="00B050"/>
                </a:solidFill>
              </a:rPr>
              <a:t>становится числом 0</a:t>
            </a:r>
            <a:r>
              <a:rPr lang="ru-RU" sz="2800" dirty="0">
                <a:solidFill>
                  <a:srgbClr val="00B050"/>
                </a:solidFill>
              </a:rPr>
              <a:t> 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alert</a:t>
            </a:r>
            <a:r>
              <a:rPr lang="en-US" sz="2800" dirty="0">
                <a:solidFill>
                  <a:srgbClr val="00B0F0"/>
                </a:solidFill>
              </a:rPr>
              <a:t>(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==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)</a:t>
            </a:r>
            <a:r>
              <a:rPr lang="en-US" sz="2800" dirty="0"/>
              <a:t>;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// true, </a:t>
            </a:r>
            <a:r>
              <a:rPr lang="ru-RU" sz="2800" dirty="0">
                <a:solidFill>
                  <a:srgbClr val="00B050"/>
                </a:solidFill>
              </a:rPr>
              <a:t>так как </a:t>
            </a:r>
            <a:r>
              <a:rPr lang="en-US" sz="2800" dirty="0">
                <a:solidFill>
                  <a:srgbClr val="00B050"/>
                </a:solidFill>
              </a:rPr>
              <a:t>true </a:t>
            </a:r>
            <a:r>
              <a:rPr lang="ru-RU" sz="2800" dirty="0">
                <a:solidFill>
                  <a:srgbClr val="00B050"/>
                </a:solidFill>
              </a:rPr>
              <a:t>становится числом 1.</a:t>
            </a:r>
            <a:endParaRPr lang="ru-RU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37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Строгое равенство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''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true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false, </a:t>
            </a:r>
            <a:r>
              <a:rPr lang="ru-RU" dirty="0">
                <a:solidFill>
                  <a:srgbClr val="00B050"/>
                </a:solidFill>
              </a:rPr>
              <a:t>т.к. типы </a:t>
            </a:r>
            <a:r>
              <a:rPr lang="ru-RU" dirty="0" smtClean="0">
                <a:solidFill>
                  <a:srgbClr val="00B050"/>
                </a:solidFill>
              </a:rPr>
              <a:t>различны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ru-RU" dirty="0" smtClean="0">
                <a:solidFill>
                  <a:srgbClr val="C00000"/>
                </a:solidFill>
              </a:rPr>
              <a:t>!</a:t>
            </a:r>
            <a:r>
              <a:rPr lang="en-US" dirty="0" smtClean="0">
                <a:solidFill>
                  <a:srgbClr val="C00000"/>
                </a:solidFill>
              </a:rPr>
              <a:t>== 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true, </a:t>
            </a:r>
            <a:r>
              <a:rPr lang="ru-RU" dirty="0">
                <a:solidFill>
                  <a:srgbClr val="00B050"/>
                </a:solidFill>
              </a:rPr>
              <a:t>т.к. типы различны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2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с null и </a:t>
            </a:r>
            <a:r>
              <a:rPr lang="ru-RU" dirty="0" err="1" smtClean="0"/>
              <a:t>undefined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Значения </a:t>
            </a:r>
            <a:r>
              <a:rPr lang="ru-RU" dirty="0">
                <a:solidFill>
                  <a:srgbClr val="0070C0"/>
                </a:solidFill>
              </a:rPr>
              <a:t>null</a:t>
            </a:r>
            <a:r>
              <a:rPr lang="ru-RU" dirty="0"/>
              <a:t> и </a:t>
            </a:r>
            <a:r>
              <a:rPr lang="ru-RU" dirty="0" err="1">
                <a:solidFill>
                  <a:srgbClr val="0070C0"/>
                </a:solidFill>
              </a:rPr>
              <a:t>undefined</a:t>
            </a:r>
            <a:r>
              <a:rPr lang="ru-RU" dirty="0"/>
              <a:t> равны </a:t>
            </a:r>
            <a:r>
              <a:rPr lang="ru-RU" dirty="0">
                <a:solidFill>
                  <a:srgbClr val="C00000"/>
                </a:solidFill>
              </a:rPr>
              <a:t>==</a:t>
            </a:r>
            <a:r>
              <a:rPr lang="ru-RU" dirty="0"/>
              <a:t> друг другу и не равны чему бы то ни было ещё. Это жёсткое правило буквально прописано в спецификации языка.</a:t>
            </a:r>
          </a:p>
          <a:p>
            <a:r>
              <a:rPr lang="ru-RU" dirty="0"/>
              <a:t>При преобразовании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число</a:t>
            </a:r>
            <a:r>
              <a:rPr lang="en-US" dirty="0"/>
              <a:t> </a:t>
            </a:r>
            <a:r>
              <a:rPr lang="ru-RU" dirty="0" smtClean="0">
                <a:solidFill>
                  <a:srgbClr val="0070C0"/>
                </a:solidFill>
              </a:rPr>
              <a:t>null</a:t>
            </a:r>
            <a:r>
              <a:rPr lang="en-US" dirty="0"/>
              <a:t> </a:t>
            </a:r>
            <a:r>
              <a:rPr lang="ru-RU" dirty="0" smtClean="0"/>
              <a:t>становится</a:t>
            </a:r>
            <a:r>
              <a:rPr lang="en-US" dirty="0" smtClean="0"/>
              <a:t> </a:t>
            </a:r>
            <a:r>
              <a:rPr lang="ru-RU" dirty="0" smtClean="0">
                <a:solidFill>
                  <a:srgbClr val="C00000"/>
                </a:solidFill>
              </a:rPr>
              <a:t>0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а</a:t>
            </a:r>
            <a:r>
              <a:rPr lang="ru-RU" dirty="0"/>
              <a:t> </a:t>
            </a:r>
            <a:r>
              <a:rPr lang="ru-RU" dirty="0" err="1"/>
              <a:t>undefined</a:t>
            </a:r>
            <a:r>
              <a:rPr lang="ru-RU" dirty="0"/>
              <a:t> становится </a:t>
            </a:r>
            <a:r>
              <a:rPr lang="ru-RU" dirty="0" err="1">
                <a:solidFill>
                  <a:srgbClr val="0070C0"/>
                </a:solidFill>
              </a:rPr>
              <a:t>NaN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57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null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null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false</a:t>
            </a:r>
            <a:r>
              <a:rPr lang="en-US" dirty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null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</a:t>
            </a:r>
            <a:r>
              <a:rPr lang="en-US" dirty="0" smtClean="0">
                <a:solidFill>
                  <a:srgbClr val="00B0F0"/>
                </a:solidFill>
              </a:rPr>
              <a:t>( </a:t>
            </a:r>
            <a:r>
              <a:rPr lang="en-US" dirty="0" smtClean="0">
                <a:solidFill>
                  <a:srgbClr val="FFC000"/>
                </a:solidFill>
              </a:rPr>
              <a:t>null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&gt;=</a:t>
            </a:r>
            <a:r>
              <a:rPr lang="en-US" dirty="0"/>
              <a:t> </a:t>
            </a:r>
            <a:r>
              <a:rPr lang="en-US" dirty="0" smtClean="0">
                <a:solidFill>
                  <a:srgbClr val="FFC00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; </a:t>
            </a:r>
            <a:r>
              <a:rPr lang="en-US" dirty="0">
                <a:solidFill>
                  <a:srgbClr val="00B050"/>
                </a:solidFill>
              </a:rPr>
              <a:t>// true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2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</a:t>
            </a:r>
            <a:r>
              <a:rPr lang="ru-RU" dirty="0" err="1" smtClean="0"/>
              <a:t>undefined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alert( </a:t>
            </a:r>
            <a:r>
              <a:rPr lang="en-US" dirty="0" smtClean="0">
                <a:solidFill>
                  <a:srgbClr val="FFC000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false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 </a:t>
            </a:r>
            <a:r>
              <a:rPr lang="en-US" dirty="0" smtClean="0">
                <a:solidFill>
                  <a:srgbClr val="FFC000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false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alert( </a:t>
            </a:r>
            <a:r>
              <a:rPr lang="en-US" dirty="0" smtClean="0">
                <a:solidFill>
                  <a:srgbClr val="FFC000"/>
                </a:solidFill>
              </a:rPr>
              <a:t>undefined</a:t>
            </a:r>
            <a:r>
              <a:rPr lang="en-US" dirty="0" smtClean="0"/>
              <a:t> </a:t>
            </a:r>
            <a:r>
              <a:rPr lang="en-US" dirty="0">
                <a:solidFill>
                  <a:srgbClr val="C00000"/>
                </a:solidFill>
              </a:rPr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;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false</a:t>
            </a:r>
            <a:endParaRPr lang="ru-R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433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404</Words>
  <Application>Microsoft Office PowerPoint</Application>
  <PresentationFormat>Экран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JavaScript Операторы сравнения  и условные операторы </vt:lpstr>
      <vt:lpstr>Операторы сравнений</vt:lpstr>
      <vt:lpstr>Операторы сравнений</vt:lpstr>
      <vt:lpstr>Сравнение строк</vt:lpstr>
      <vt:lpstr>Сравнение разных типов</vt:lpstr>
      <vt:lpstr>Строгое равенство</vt:lpstr>
      <vt:lpstr>Сравнение с null и undefined</vt:lpstr>
      <vt:lpstr>Сравнение с null</vt:lpstr>
      <vt:lpstr>Сравнение с undefined</vt:lpstr>
      <vt:lpstr>Оператор IF</vt:lpstr>
      <vt:lpstr>Преобразования к логическому типу</vt:lpstr>
      <vt:lpstr>Преобразования к логическому типу</vt:lpstr>
      <vt:lpstr>Использование else</vt:lpstr>
      <vt:lpstr>Несколько if и else</vt:lpstr>
      <vt:lpstr>Тернарный оператор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  Основные понятия </dc:title>
  <cp:lastModifiedBy>Никитин Александр Игоревич</cp:lastModifiedBy>
  <cp:revision>18</cp:revision>
  <dcterms:modified xsi:type="dcterms:W3CDTF">2017-10-07T08:20:49Z</dcterms:modified>
</cp:coreProperties>
</file>