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8"/>
  </p:notesMasterIdLst>
  <p:sldIdLst>
    <p:sldId id="256" r:id="rId2"/>
    <p:sldId id="257" r:id="rId3"/>
    <p:sldId id="276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7" r:id="rId12"/>
    <p:sldId id="268" r:id="rId13"/>
    <p:sldId id="269" r:id="rId14"/>
    <p:sldId id="265" r:id="rId15"/>
    <p:sldId id="266" r:id="rId16"/>
    <p:sldId id="270" r:id="rId17"/>
    <p:sldId id="271" r:id="rId18"/>
    <p:sldId id="272" r:id="rId19"/>
    <p:sldId id="273" r:id="rId20"/>
    <p:sldId id="274" r:id="rId21"/>
    <p:sldId id="275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5" r:id="rId49"/>
    <p:sldId id="304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6" r:id="rId61"/>
    <p:sldId id="317" r:id="rId62"/>
    <p:sldId id="318" r:id="rId63"/>
    <p:sldId id="319" r:id="rId64"/>
    <p:sldId id="320" r:id="rId65"/>
    <p:sldId id="321" r:id="rId66"/>
    <p:sldId id="322" r:id="rId6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686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C7F823-6A54-431D-9379-D7CB7D39EE6E}" type="datetimeFigureOut">
              <a:rPr lang="ru-RU" smtClean="0"/>
              <a:t>29.10.2021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542D15-7C9B-456E-8BD1-0D61DDCB83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87710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29.10.2021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29.10.2021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29.10.2021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29.10.2021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29.10.2021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29.10.2021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29.10.2021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29.10.2021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29.10.2021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29.10.2021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29.10.2021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29.10.2021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Javascript</a:t>
            </a:r>
            <a:r>
              <a:rPr lang="en-US" dirty="0"/>
              <a:t>.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Основные </a:t>
            </a:r>
            <a:r>
              <a:rPr lang="ru-RU" dirty="0"/>
              <a:t>понятия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24911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Развитие  языка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dirty="0"/>
              <a:t>В течение нескольких недель был подготовлен рабочий прототип </a:t>
            </a:r>
            <a:r>
              <a:rPr lang="ru-RU" dirty="0" err="1"/>
              <a:t>Mocha</a:t>
            </a:r>
            <a:r>
              <a:rPr lang="ru-RU" dirty="0"/>
              <a:t>, который затем был интегрирован в </a:t>
            </a:r>
            <a:r>
              <a:rPr lang="ru-RU" dirty="0" err="1"/>
              <a:t>Netscape</a:t>
            </a:r>
            <a:r>
              <a:rPr lang="ru-RU" dirty="0"/>
              <a:t> </a:t>
            </a:r>
            <a:r>
              <a:rPr lang="ru-RU" dirty="0" err="1"/>
              <a:t>Communicator</a:t>
            </a:r>
            <a:r>
              <a:rPr lang="ru-RU" dirty="0"/>
              <a:t>. Синтаксис должен был быть максимально близким </a:t>
            </a:r>
            <a:r>
              <a:rPr lang="ru-RU" dirty="0" err="1"/>
              <a:t>Java</a:t>
            </a:r>
            <a:r>
              <a:rPr lang="ru-RU" dirty="0"/>
              <a:t>. Помимо этого, от </a:t>
            </a:r>
            <a:r>
              <a:rPr lang="ru-RU" dirty="0" err="1"/>
              <a:t>Java</a:t>
            </a:r>
            <a:r>
              <a:rPr lang="ru-RU" dirty="0"/>
              <a:t> была унаследована семантика для большого количества устоявшихся идиом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r>
              <a:rPr lang="ru-RU" dirty="0"/>
              <a:t>Прототип </a:t>
            </a:r>
            <a:r>
              <a:rPr lang="ru-RU" dirty="0" err="1"/>
              <a:t>Mocha</a:t>
            </a:r>
            <a:r>
              <a:rPr lang="ru-RU" dirty="0"/>
              <a:t> был интегрирован в </a:t>
            </a:r>
            <a:r>
              <a:rPr lang="ru-RU" dirty="0" err="1"/>
              <a:t>Netscape</a:t>
            </a:r>
            <a:r>
              <a:rPr lang="ru-RU" dirty="0"/>
              <a:t> </a:t>
            </a:r>
            <a:r>
              <a:rPr lang="ru-RU" dirty="0" err="1"/>
              <a:t>Communicator</a:t>
            </a:r>
            <a:r>
              <a:rPr lang="ru-RU" dirty="0"/>
              <a:t> в мае 1995 года. Через очень короткий промежуток времени он был переименован в </a:t>
            </a:r>
            <a:r>
              <a:rPr lang="ru-RU" dirty="0" err="1"/>
              <a:t>LiveScript</a:t>
            </a:r>
            <a:r>
              <a:rPr lang="ru-RU" dirty="0"/>
              <a:t>, так как в тот момент слово </a:t>
            </a:r>
            <a:r>
              <a:rPr lang="ru-RU" dirty="0" err="1"/>
              <a:t>live</a:t>
            </a:r>
            <a:r>
              <a:rPr lang="ru-RU" dirty="0"/>
              <a:t> выглядело очень привлекательным с точки зрения маркетологов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r>
              <a:rPr lang="ru-RU" dirty="0"/>
              <a:t>В декабре 1995 года </a:t>
            </a:r>
            <a:r>
              <a:rPr lang="ru-RU" dirty="0" err="1"/>
              <a:t>Mocha</a:t>
            </a:r>
            <a:r>
              <a:rPr lang="ru-RU" dirty="0"/>
              <a:t>/</a:t>
            </a:r>
            <a:r>
              <a:rPr lang="ru-RU" dirty="0" err="1"/>
              <a:t>LiveScript</a:t>
            </a:r>
            <a:r>
              <a:rPr lang="ru-RU" dirty="0"/>
              <a:t> был переименован в JavaScript и преподносился в качестве скриптового языка для выполнения небольших клиентских задач в браузере.</a:t>
            </a:r>
          </a:p>
        </p:txBody>
      </p:sp>
    </p:spTree>
    <p:extLst>
      <p:ext uri="{BB962C8B-B14F-4D97-AF65-F5344CB8AC3E}">
        <p14:creationId xmlns:p14="http://schemas.microsoft.com/office/powerpoint/2010/main" val="2527810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Стандарты  </a:t>
            </a:r>
            <a:r>
              <a:rPr lang="ru-RU" dirty="0"/>
              <a:t>языка</a:t>
            </a:r>
          </a:p>
        </p:txBody>
      </p:sp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" y="2204864"/>
            <a:ext cx="8229600" cy="2591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12273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Стандарты  языка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ES — это просто сокращение для ECMAScript. Каждое издание </a:t>
            </a:r>
            <a:r>
              <a:rPr lang="ru-RU" dirty="0" smtClean="0"/>
              <a:t>ECMAScript</a:t>
            </a:r>
            <a:r>
              <a:rPr lang="en-US" dirty="0"/>
              <a:t> </a:t>
            </a:r>
            <a:r>
              <a:rPr lang="ru-RU" dirty="0" smtClean="0"/>
              <a:t>получает </a:t>
            </a:r>
            <a:r>
              <a:rPr lang="ru-RU" dirty="0"/>
              <a:t>аббревиатуру ES с последующим его номером.</a:t>
            </a:r>
          </a:p>
          <a:p>
            <a:pPr marL="0" indent="0">
              <a:buNone/>
            </a:pPr>
            <a:r>
              <a:rPr lang="ru-RU" dirty="0"/>
              <a:t>ES1 была выпущена в июне 1997 года, ES2 — в июне 1998 года, ES3 — </a:t>
            </a:r>
            <a:r>
              <a:rPr lang="ru-RU" dirty="0" smtClean="0"/>
              <a:t>в</a:t>
            </a:r>
            <a:r>
              <a:rPr lang="en-US" dirty="0" smtClean="0"/>
              <a:t> </a:t>
            </a:r>
            <a:r>
              <a:rPr lang="ru-RU" dirty="0" smtClean="0"/>
              <a:t>декабре </a:t>
            </a:r>
            <a:r>
              <a:rPr lang="ru-RU" dirty="0"/>
              <a:t>1999 года, а версия ES4 — так и не была принята. ES5 </a:t>
            </a:r>
            <a:r>
              <a:rPr lang="ru-RU" dirty="0" smtClean="0"/>
              <a:t>был</a:t>
            </a:r>
            <a:r>
              <a:rPr lang="en-US" dirty="0" smtClean="0"/>
              <a:t> </a:t>
            </a:r>
            <a:r>
              <a:rPr lang="ru-RU" dirty="0" smtClean="0"/>
              <a:t>выпущен </a:t>
            </a:r>
            <a:r>
              <a:rPr lang="ru-RU" dirty="0"/>
              <a:t>в декабре 2009 года, спустя 10 лет после выхода </a:t>
            </a:r>
            <a:r>
              <a:rPr lang="ru-RU" dirty="0" smtClean="0"/>
              <a:t>третьего</a:t>
            </a:r>
            <a:r>
              <a:rPr lang="en-US" dirty="0" smtClean="0"/>
              <a:t> </a:t>
            </a:r>
            <a:r>
              <a:rPr lang="ru-RU" dirty="0" smtClean="0"/>
              <a:t>издания</a:t>
            </a:r>
            <a:r>
              <a:rPr lang="ru-RU" dirty="0"/>
              <a:t>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334154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Стандарты  языка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Версия ES6/ES2015 вышла в июне 2015 года. Это также принесло </a:t>
            </a:r>
            <a:r>
              <a:rPr lang="ru-RU" dirty="0" smtClean="0"/>
              <a:t>некую</a:t>
            </a:r>
            <a:r>
              <a:rPr lang="en-US" dirty="0" smtClean="0"/>
              <a:t> </a:t>
            </a:r>
            <a:r>
              <a:rPr lang="ru-RU" dirty="0" smtClean="0"/>
              <a:t>путаницу </a:t>
            </a:r>
            <a:r>
              <a:rPr lang="ru-RU" dirty="0"/>
              <a:t>в связи с названием пакета, ведь ES6 и ES2015 — это одно и </a:t>
            </a:r>
            <a:r>
              <a:rPr lang="ru-RU" dirty="0" smtClean="0"/>
              <a:t>тоже</a:t>
            </a:r>
            <a:r>
              <a:rPr lang="ru-RU" dirty="0"/>
              <a:t>. С выходом этого пакета обновлений комитет принял решение перейти </a:t>
            </a:r>
            <a:r>
              <a:rPr lang="ru-RU" dirty="0" smtClean="0"/>
              <a:t>к</a:t>
            </a:r>
            <a:r>
              <a:rPr lang="en-US" dirty="0" smtClean="0"/>
              <a:t> </a:t>
            </a:r>
            <a:r>
              <a:rPr lang="ru-RU" dirty="0" smtClean="0"/>
              <a:t>ежегодным </a:t>
            </a:r>
            <a:r>
              <a:rPr lang="ru-RU" dirty="0"/>
              <a:t>обновлениям. Поэтому издание было переименовано в </a:t>
            </a:r>
            <a:r>
              <a:rPr lang="ru-RU" dirty="0" smtClean="0"/>
              <a:t>ES2015,</a:t>
            </a:r>
            <a:r>
              <a:rPr lang="en-US" dirty="0" smtClean="0"/>
              <a:t> </a:t>
            </a:r>
            <a:r>
              <a:rPr lang="ru-RU" dirty="0" smtClean="0"/>
              <a:t>чтобы </a:t>
            </a:r>
            <a:r>
              <a:rPr lang="ru-RU" dirty="0"/>
              <a:t>отражать год релиза. Последующие версии также называются </a:t>
            </a:r>
            <a:r>
              <a:rPr lang="ru-RU" dirty="0" smtClean="0"/>
              <a:t>в</a:t>
            </a:r>
            <a:r>
              <a:rPr lang="en-US" dirty="0" smtClean="0"/>
              <a:t> </a:t>
            </a:r>
            <a:r>
              <a:rPr lang="ru-RU" dirty="0" smtClean="0"/>
              <a:t>соответствии </a:t>
            </a:r>
            <a:r>
              <a:rPr lang="ru-RU" dirty="0"/>
              <a:t>с годом их выпуска.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775561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Структура языка</a:t>
            </a:r>
            <a:endParaRPr lang="ru-RU" dirty="0"/>
          </a:p>
        </p:txBody>
      </p:sp>
      <p:pic>
        <p:nvPicPr>
          <p:cNvPr id="7170" name="Picture 2" descr="JavaScript состоит из ядра (ECMAScript), DOM и BOM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564904"/>
            <a:ext cx="6006349" cy="1968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12145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ECMAScript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/>
              <a:t>«ECMA-262» — это название и стандарта, и спецификации </a:t>
            </a:r>
            <a:r>
              <a:rPr lang="ru-RU" dirty="0" smtClean="0"/>
              <a:t>скриптового языка </a:t>
            </a:r>
            <a:r>
              <a:rPr lang="ru-RU" dirty="0"/>
              <a:t>ECMAScript. ECMAScript содержит правила, сведения </a:t>
            </a:r>
            <a:r>
              <a:rPr lang="ru-RU" dirty="0" smtClean="0"/>
              <a:t>и рекомендации</a:t>
            </a:r>
            <a:r>
              <a:rPr lang="ru-RU" dirty="0"/>
              <a:t>, которые должны соблюдаться скриптовым языком, чтобы </a:t>
            </a:r>
            <a:r>
              <a:rPr lang="ru-RU" dirty="0" smtClean="0"/>
              <a:t>он считался </a:t>
            </a:r>
            <a:r>
              <a:rPr lang="ru-RU" dirty="0"/>
              <a:t>совместимым с ECMAScript. JavaScript - Скриптовый язык </a:t>
            </a:r>
            <a:r>
              <a:rPr lang="ru-RU" dirty="0" smtClean="0"/>
              <a:t>общего</a:t>
            </a:r>
            <a:r>
              <a:rPr lang="en-US" dirty="0" smtClean="0"/>
              <a:t> </a:t>
            </a:r>
            <a:r>
              <a:rPr lang="ru-RU" dirty="0" smtClean="0"/>
              <a:t>назначения</a:t>
            </a:r>
            <a:r>
              <a:rPr lang="ru-RU" dirty="0"/>
              <a:t>, соответствующий спецификации ECMAScript</a:t>
            </a:r>
            <a:r>
              <a:rPr lang="ru-RU" dirty="0" smtClean="0"/>
              <a:t>.</a:t>
            </a:r>
            <a:endParaRPr lang="en-US" dirty="0" smtClean="0"/>
          </a:p>
          <a:p>
            <a:pPr marL="0" indent="0">
              <a:buNone/>
            </a:pPr>
            <a:r>
              <a:rPr lang="ru-RU" dirty="0"/>
              <a:t>Сам по себе язык JavaScript не предусматривает работы с браузером. </a:t>
            </a:r>
            <a:r>
              <a:rPr lang="ru-RU" dirty="0" smtClean="0"/>
              <a:t>Он</a:t>
            </a:r>
            <a:r>
              <a:rPr lang="en-US" dirty="0" smtClean="0"/>
              <a:t> </a:t>
            </a:r>
            <a:r>
              <a:rPr lang="ru-RU" dirty="0" smtClean="0"/>
              <a:t>вообще </a:t>
            </a:r>
            <a:r>
              <a:rPr lang="ru-RU" dirty="0"/>
              <a:t>не знает про HTML. Но позволяет легко расширять себя </a:t>
            </a:r>
            <a:r>
              <a:rPr lang="ru-RU" dirty="0" smtClean="0"/>
              <a:t>новыми</a:t>
            </a:r>
            <a:r>
              <a:rPr lang="en-US" dirty="0" smtClean="0"/>
              <a:t> </a:t>
            </a:r>
            <a:r>
              <a:rPr lang="ru-RU" dirty="0" smtClean="0"/>
              <a:t>функциями </a:t>
            </a:r>
            <a:r>
              <a:rPr lang="ru-RU" dirty="0"/>
              <a:t>и объектами.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952234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Browser Object Model (BOM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Объектная модель браузера (BOM) – это объекты для работы с чем </a:t>
            </a:r>
            <a:r>
              <a:rPr lang="ru-RU" dirty="0" smtClean="0"/>
              <a:t>угодно, кроме </a:t>
            </a:r>
            <a:r>
              <a:rPr lang="ru-RU" dirty="0"/>
              <a:t>документа. Например: Объект </a:t>
            </a:r>
            <a:r>
              <a:rPr lang="ru-RU" dirty="0" err="1"/>
              <a:t>navigator</a:t>
            </a:r>
            <a:r>
              <a:rPr lang="ru-RU" dirty="0"/>
              <a:t> содержит информацию </a:t>
            </a:r>
            <a:r>
              <a:rPr lang="ru-RU" dirty="0" smtClean="0"/>
              <a:t>о браузере </a:t>
            </a:r>
            <a:r>
              <a:rPr lang="ru-RU" dirty="0"/>
              <a:t>и ОС. Объект </a:t>
            </a:r>
            <a:r>
              <a:rPr lang="ru-RU" dirty="0" err="1"/>
              <a:t>location</a:t>
            </a:r>
            <a:r>
              <a:rPr lang="ru-RU" dirty="0"/>
              <a:t> содержит информацию о текущем </a:t>
            </a:r>
            <a:r>
              <a:rPr lang="ru-RU" dirty="0" smtClean="0"/>
              <a:t>URL страницы</a:t>
            </a:r>
            <a:r>
              <a:rPr lang="ru-RU" dirty="0"/>
              <a:t>. Функции </a:t>
            </a:r>
            <a:r>
              <a:rPr lang="ru-RU" dirty="0" err="1"/>
              <a:t>alert</a:t>
            </a:r>
            <a:r>
              <a:rPr lang="ru-RU" dirty="0"/>
              <a:t>/</a:t>
            </a:r>
            <a:r>
              <a:rPr lang="ru-RU" dirty="0" err="1"/>
              <a:t>confirm</a:t>
            </a:r>
            <a:r>
              <a:rPr lang="ru-RU" dirty="0"/>
              <a:t>/</a:t>
            </a:r>
            <a:r>
              <a:rPr lang="ru-RU" dirty="0" err="1"/>
              <a:t>prompt</a:t>
            </a:r>
            <a:r>
              <a:rPr lang="ru-RU" dirty="0"/>
              <a:t> – тоже входят в BOM.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581137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Document Object Model (DOM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Объектная модель документа (DOM) – это представление документа в </a:t>
            </a:r>
            <a:r>
              <a:rPr lang="ru-RU" dirty="0" smtClean="0"/>
              <a:t>виде дерева </a:t>
            </a:r>
            <a:r>
              <a:rPr lang="ru-RU" dirty="0"/>
              <a:t>объектов, доступное для изменения через JavaScript.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493562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Наследие </a:t>
            </a:r>
            <a:r>
              <a:rPr lang="en-US" dirty="0" smtClean="0"/>
              <a:t>JavaScript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1560" y="1700808"/>
            <a:ext cx="7575572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750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Инструменты  разработчика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023" y="2132856"/>
            <a:ext cx="8204429" cy="3697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116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26" name="Picture 2" descr="Javascript: истории из жизни, советы, новости, юмор и картинки — Лучшее |  Пикабу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-17613"/>
            <a:ext cx="6912768" cy="6912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64118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Переменные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603322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Комментарии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i="1" dirty="0">
                <a:solidFill>
                  <a:srgbClr val="92D050"/>
                </a:solidFill>
              </a:rPr>
              <a:t>// комментарий в одну строку</a:t>
            </a:r>
            <a:r>
              <a:rPr lang="ru-RU" dirty="0">
                <a:solidFill>
                  <a:srgbClr val="92D050"/>
                </a:solidFill>
              </a:rPr>
              <a:t> </a:t>
            </a:r>
            <a:endParaRPr lang="ru-RU" dirty="0" smtClean="0">
              <a:solidFill>
                <a:srgbClr val="92D050"/>
              </a:solidFill>
            </a:endParaRPr>
          </a:p>
          <a:p>
            <a:pPr marL="0" indent="0">
              <a:buNone/>
            </a:pPr>
            <a:endParaRPr lang="ru-RU" i="1" dirty="0"/>
          </a:p>
          <a:p>
            <a:pPr marL="0" indent="0">
              <a:buNone/>
            </a:pPr>
            <a:r>
              <a:rPr lang="ru-RU" i="1" dirty="0" smtClean="0">
                <a:solidFill>
                  <a:srgbClr val="92D050"/>
                </a:solidFill>
              </a:rPr>
              <a:t>/* </a:t>
            </a:r>
          </a:p>
          <a:p>
            <a:pPr marL="0" indent="0">
              <a:buNone/>
            </a:pPr>
            <a:r>
              <a:rPr lang="ru-RU" i="1" dirty="0" smtClean="0">
                <a:solidFill>
                  <a:srgbClr val="92D050"/>
                </a:solidFill>
              </a:rPr>
              <a:t>*</a:t>
            </a:r>
          </a:p>
          <a:p>
            <a:pPr marL="0" indent="0">
              <a:buNone/>
            </a:pPr>
            <a:r>
              <a:rPr lang="ru-RU" i="1" dirty="0" smtClean="0">
                <a:solidFill>
                  <a:srgbClr val="92D050"/>
                </a:solidFill>
              </a:rPr>
              <a:t>* многострочный </a:t>
            </a:r>
            <a:r>
              <a:rPr lang="ru-RU" i="1" dirty="0">
                <a:solidFill>
                  <a:srgbClr val="92D050"/>
                </a:solidFill>
              </a:rPr>
              <a:t>комментарий </a:t>
            </a:r>
            <a:endParaRPr lang="ru-RU" i="1" dirty="0" smtClean="0">
              <a:solidFill>
                <a:srgbClr val="92D050"/>
              </a:solidFill>
            </a:endParaRPr>
          </a:p>
          <a:p>
            <a:pPr marL="0" indent="0">
              <a:buNone/>
            </a:pPr>
            <a:r>
              <a:rPr lang="ru-RU" i="1" dirty="0" smtClean="0">
                <a:solidFill>
                  <a:srgbClr val="92D050"/>
                </a:solidFill>
              </a:rPr>
              <a:t>*</a:t>
            </a:r>
          </a:p>
          <a:p>
            <a:pPr marL="0" indent="0">
              <a:buNone/>
            </a:pPr>
            <a:r>
              <a:rPr lang="ru-RU" i="1" dirty="0" smtClean="0">
                <a:solidFill>
                  <a:srgbClr val="92D050"/>
                </a:solidFill>
              </a:rPr>
              <a:t>*/</a:t>
            </a:r>
            <a:endParaRPr lang="ru-RU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82841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Инициализация переменных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0B0F0"/>
                </a:solidFill>
              </a:rPr>
              <a:t>var</a:t>
            </a:r>
            <a:r>
              <a:rPr lang="en-US" dirty="0"/>
              <a:t> x</a:t>
            </a:r>
            <a:r>
              <a:rPr lang="en-US" dirty="0" smtClean="0"/>
              <a:t> </a:t>
            </a:r>
            <a:r>
              <a:rPr lang="en-US" dirty="0">
                <a:solidFill>
                  <a:schemeClr val="accent2"/>
                </a:solidFill>
              </a:rPr>
              <a:t>=</a:t>
            </a:r>
            <a:r>
              <a:rPr lang="en-US" dirty="0"/>
              <a:t> {}; </a:t>
            </a:r>
            <a:endParaRPr lang="en-US" i="1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00B0F0"/>
                </a:solidFill>
              </a:rPr>
              <a:t>let</a:t>
            </a:r>
            <a:r>
              <a:rPr lang="en-US" b="1" dirty="0" smtClean="0">
                <a:solidFill>
                  <a:srgbClr val="00B0F0"/>
                </a:solidFill>
              </a:rPr>
              <a:t> </a:t>
            </a:r>
            <a:r>
              <a:rPr lang="en-US" dirty="0" smtClean="0"/>
              <a:t>y </a:t>
            </a:r>
            <a:r>
              <a:rPr lang="en-US" dirty="0" smtClean="0">
                <a:solidFill>
                  <a:schemeClr val="accent2"/>
                </a:solidFill>
              </a:rPr>
              <a:t>=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C000"/>
                </a:solidFill>
              </a:rPr>
              <a:t>2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rgbClr val="00B0F0"/>
                </a:solidFill>
              </a:rPr>
              <a:t>const</a:t>
            </a:r>
            <a:r>
              <a:rPr lang="en-US" b="1" dirty="0" smtClean="0"/>
              <a:t> </a:t>
            </a:r>
            <a:r>
              <a:rPr lang="en-US" dirty="0"/>
              <a:t>Z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2"/>
                </a:solidFill>
              </a:rPr>
              <a:t>=</a:t>
            </a:r>
            <a:r>
              <a:rPr lang="en-US" dirty="0" smtClean="0"/>
              <a:t> </a:t>
            </a:r>
            <a:r>
              <a:rPr lang="da-DK" dirty="0">
                <a:solidFill>
                  <a:srgbClr val="7030A0"/>
                </a:solidFill>
              </a:rPr>
              <a:t>'</a:t>
            </a:r>
            <a:r>
              <a:rPr lang="ru-RU" dirty="0" smtClean="0">
                <a:solidFill>
                  <a:srgbClr val="7030A0"/>
                </a:solidFill>
              </a:rPr>
              <a:t>Я константа</a:t>
            </a:r>
            <a:r>
              <a:rPr lang="da-DK" dirty="0">
                <a:solidFill>
                  <a:srgbClr val="7030A0"/>
                </a:solidFill>
              </a:rPr>
              <a:t>'</a:t>
            </a:r>
            <a:r>
              <a:rPr lang="en-US" dirty="0" smtClean="0"/>
              <a:t>;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da-DK" dirty="0">
                <a:solidFill>
                  <a:srgbClr val="00B0F0"/>
                </a:solidFill>
              </a:rPr>
              <a:t>var</a:t>
            </a:r>
            <a:r>
              <a:rPr lang="da-DK" dirty="0"/>
              <a:t> </a:t>
            </a:r>
            <a:r>
              <a:rPr lang="ru-RU" dirty="0"/>
              <a:t>    </a:t>
            </a:r>
            <a:r>
              <a:rPr lang="da-DK" dirty="0"/>
              <a:t>user </a:t>
            </a:r>
            <a:r>
              <a:rPr lang="da-DK" dirty="0">
                <a:solidFill>
                  <a:srgbClr val="C00000"/>
                </a:solidFill>
              </a:rPr>
              <a:t>=</a:t>
            </a:r>
            <a:r>
              <a:rPr lang="da-DK" dirty="0"/>
              <a:t> </a:t>
            </a:r>
            <a:r>
              <a:rPr lang="da-DK" dirty="0">
                <a:solidFill>
                  <a:srgbClr val="7030A0"/>
                </a:solidFill>
              </a:rPr>
              <a:t>'John'</a:t>
            </a:r>
            <a:r>
              <a:rPr lang="da-DK" dirty="0"/>
              <a:t>, 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	</a:t>
            </a:r>
            <a:r>
              <a:rPr lang="da-DK" dirty="0"/>
              <a:t>age </a:t>
            </a:r>
            <a:r>
              <a:rPr lang="da-DK" dirty="0">
                <a:solidFill>
                  <a:srgbClr val="C00000"/>
                </a:solidFill>
              </a:rPr>
              <a:t>=</a:t>
            </a:r>
            <a:r>
              <a:rPr lang="da-DK" dirty="0"/>
              <a:t> </a:t>
            </a:r>
            <a:r>
              <a:rPr lang="da-DK" dirty="0">
                <a:solidFill>
                  <a:srgbClr val="FFC000"/>
                </a:solidFill>
              </a:rPr>
              <a:t>25</a:t>
            </a:r>
            <a:r>
              <a:rPr lang="da-DK" dirty="0"/>
              <a:t>, 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	</a:t>
            </a:r>
            <a:r>
              <a:rPr lang="da-DK" dirty="0"/>
              <a:t>message </a:t>
            </a:r>
            <a:r>
              <a:rPr lang="da-DK" dirty="0">
                <a:solidFill>
                  <a:srgbClr val="C00000"/>
                </a:solidFill>
              </a:rPr>
              <a:t>=</a:t>
            </a:r>
            <a:r>
              <a:rPr lang="da-DK" dirty="0"/>
              <a:t> </a:t>
            </a:r>
            <a:r>
              <a:rPr lang="da-DK" dirty="0">
                <a:solidFill>
                  <a:srgbClr val="7030A0"/>
                </a:solidFill>
              </a:rPr>
              <a:t>'Hello'</a:t>
            </a:r>
            <a:r>
              <a:rPr lang="da-DK" dirty="0"/>
              <a:t>;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445352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var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ru-RU" dirty="0" smtClean="0"/>
              <a:t>Область</a:t>
            </a:r>
            <a:r>
              <a:rPr lang="en-US" dirty="0"/>
              <a:t> </a:t>
            </a:r>
            <a:r>
              <a:rPr lang="ru-RU" dirty="0" smtClean="0"/>
              <a:t>видимости </a:t>
            </a:r>
            <a:r>
              <a:rPr lang="ru-RU" dirty="0"/>
              <a:t>переменных </a:t>
            </a:r>
            <a:r>
              <a:rPr lang="ru-RU" dirty="0" err="1">
                <a:solidFill>
                  <a:srgbClr val="00B0F0"/>
                </a:solidFill>
              </a:rPr>
              <a:t>var</a:t>
            </a:r>
            <a:r>
              <a:rPr lang="ru-RU" dirty="0">
                <a:solidFill>
                  <a:srgbClr val="00B0F0"/>
                </a:solidFill>
              </a:rPr>
              <a:t> </a:t>
            </a:r>
            <a:r>
              <a:rPr lang="ru-RU" dirty="0"/>
              <a:t>ограничивается либо функцией, либо, если переменная глобальная, то скриптом. Такие переменные доступны за пределами блока</a:t>
            </a:r>
            <a:r>
              <a:rPr lang="ru-RU" dirty="0" smtClean="0"/>
              <a:t>.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ru-RU" dirty="0"/>
              <a:t>Объявления (инициализация) переменных </a:t>
            </a:r>
            <a:r>
              <a:rPr lang="ru-RU" dirty="0" err="1" smtClean="0">
                <a:solidFill>
                  <a:srgbClr val="00B0F0"/>
                </a:solidFill>
              </a:rPr>
              <a:t>var</a:t>
            </a:r>
            <a:r>
              <a:rPr lang="en-US" dirty="0" smtClean="0"/>
              <a:t> </a:t>
            </a:r>
            <a:r>
              <a:rPr lang="ru-RU" dirty="0" smtClean="0"/>
              <a:t>производится </a:t>
            </a:r>
            <a:r>
              <a:rPr lang="ru-RU" dirty="0"/>
              <a:t>в начале исполнения функции (или скрипта для глобальных переменных)</a:t>
            </a:r>
            <a:endParaRPr lang="en-US" dirty="0" smtClean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083991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Область видимости переменной </a:t>
            </a:r>
            <a:r>
              <a:rPr lang="ru-RU" dirty="0" err="1">
                <a:solidFill>
                  <a:srgbClr val="00B0F0"/>
                </a:solidFill>
              </a:rPr>
              <a:t>let</a:t>
            </a:r>
            <a:r>
              <a:rPr lang="ru-RU" dirty="0"/>
              <a:t> – блок {...};</a:t>
            </a:r>
          </a:p>
          <a:p>
            <a:r>
              <a:rPr lang="ru-RU" dirty="0"/>
              <a:t>Переменная </a:t>
            </a:r>
            <a:r>
              <a:rPr lang="ru-RU" dirty="0" err="1">
                <a:solidFill>
                  <a:srgbClr val="00B0F0"/>
                </a:solidFill>
              </a:rPr>
              <a:t>let</a:t>
            </a:r>
            <a:r>
              <a:rPr lang="ru-RU" dirty="0"/>
              <a:t> видна только после объявления;</a:t>
            </a:r>
          </a:p>
          <a:p>
            <a:r>
              <a:rPr lang="ru-RU" dirty="0"/>
              <a:t>При использовании в цикле, для каждой итерации создаётся своя переменная</a:t>
            </a:r>
            <a:r>
              <a:rPr lang="ru-RU" dirty="0" smtClean="0"/>
              <a:t>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503052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const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Объявление </a:t>
            </a:r>
            <a:r>
              <a:rPr lang="ru-RU" dirty="0" err="1">
                <a:solidFill>
                  <a:srgbClr val="00B0F0"/>
                </a:solidFill>
              </a:rPr>
              <a:t>const</a:t>
            </a:r>
            <a:r>
              <a:rPr lang="ru-RU" dirty="0"/>
              <a:t> задаёт константу, то </a:t>
            </a:r>
            <a:r>
              <a:rPr lang="ru-RU" dirty="0" smtClean="0"/>
              <a:t>есть</a:t>
            </a:r>
            <a:r>
              <a:rPr lang="en-US" dirty="0" smtClean="0"/>
              <a:t> </a:t>
            </a:r>
            <a:r>
              <a:rPr lang="ru-RU" dirty="0" smtClean="0"/>
              <a:t>переменную</a:t>
            </a:r>
            <a:r>
              <a:rPr lang="ru-RU" dirty="0"/>
              <a:t>, которую нельзя менять. В остальном объявление </a:t>
            </a:r>
            <a:r>
              <a:rPr lang="ru-RU" dirty="0" err="1" smtClean="0">
                <a:solidFill>
                  <a:srgbClr val="00B0F0"/>
                </a:solidFill>
              </a:rPr>
              <a:t>const</a:t>
            </a:r>
            <a:r>
              <a:rPr lang="en-US" dirty="0"/>
              <a:t> </a:t>
            </a:r>
            <a:r>
              <a:rPr lang="ru-RU" dirty="0" smtClean="0"/>
              <a:t>полностью </a:t>
            </a:r>
            <a:r>
              <a:rPr lang="ru-RU" dirty="0"/>
              <a:t>аналогично </a:t>
            </a:r>
            <a:r>
              <a:rPr lang="ru-RU" dirty="0" err="1">
                <a:solidFill>
                  <a:srgbClr val="00B0F0"/>
                </a:solidFill>
              </a:rPr>
              <a:t>let</a:t>
            </a:r>
            <a:r>
              <a:rPr lang="ru-RU" dirty="0"/>
              <a:t>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321580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Точка с запятой </a:t>
            </a:r>
            <a:r>
              <a:rPr lang="ru-RU" dirty="0" smtClean="0"/>
              <a:t>(;)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alert(</a:t>
            </a:r>
            <a:r>
              <a:rPr lang="en-US" dirty="0">
                <a:solidFill>
                  <a:srgbClr val="7030A0"/>
                </a:solidFill>
              </a:rPr>
              <a:t>"Test"</a:t>
            </a:r>
            <a:r>
              <a:rPr lang="en-US" dirty="0"/>
              <a:t>) 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>
                <a:solidFill>
                  <a:srgbClr val="00B0F0"/>
                </a:solidFill>
              </a:rPr>
              <a:t>var</a:t>
            </a:r>
            <a:r>
              <a:rPr lang="en-US" dirty="0" smtClean="0"/>
              <a:t> </a:t>
            </a:r>
            <a:r>
              <a:rPr lang="en-US" dirty="0"/>
              <a:t>a = </a:t>
            </a:r>
            <a:r>
              <a:rPr lang="en-US" dirty="0">
                <a:solidFill>
                  <a:srgbClr val="FFC000"/>
                </a:solidFill>
              </a:rPr>
              <a:t>1</a:t>
            </a: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i="1" dirty="0" smtClean="0">
                <a:solidFill>
                  <a:srgbClr val="92D050"/>
                </a:solidFill>
              </a:rPr>
              <a:t>// </a:t>
            </a:r>
            <a:r>
              <a:rPr lang="en-US" i="1" dirty="0">
                <a:solidFill>
                  <a:srgbClr val="92D050"/>
                </a:solidFill>
              </a:rPr>
              <a:t>✅ </a:t>
            </a:r>
            <a:r>
              <a:rPr lang="en-US" i="1" dirty="0" smtClean="0">
                <a:solidFill>
                  <a:srgbClr val="92D050"/>
                </a:solidFill>
              </a:rPr>
              <a:t>Success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dirty="0"/>
              <a:t>alert(</a:t>
            </a:r>
            <a:r>
              <a:rPr lang="en-US" dirty="0">
                <a:solidFill>
                  <a:srgbClr val="7030A0"/>
                </a:solidFill>
              </a:rPr>
              <a:t>"Test"</a:t>
            </a:r>
            <a:r>
              <a:rPr lang="en-US" dirty="0"/>
              <a:t>)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[</a:t>
            </a:r>
            <a:r>
              <a:rPr lang="en-US" dirty="0">
                <a:solidFill>
                  <a:srgbClr val="FFC000"/>
                </a:solidFill>
              </a:rPr>
              <a:t>1</a:t>
            </a:r>
            <a:r>
              <a:rPr lang="en-US" dirty="0"/>
              <a:t>, </a:t>
            </a:r>
            <a:r>
              <a:rPr lang="en-US" dirty="0">
                <a:solidFill>
                  <a:srgbClr val="FFC000"/>
                </a:solidFill>
              </a:rPr>
              <a:t>2</a:t>
            </a:r>
            <a:r>
              <a:rPr lang="en-US" dirty="0"/>
              <a:t>, </a:t>
            </a:r>
            <a:r>
              <a:rPr lang="en-US" dirty="0">
                <a:solidFill>
                  <a:srgbClr val="FFC000"/>
                </a:solidFill>
              </a:rPr>
              <a:t>3</a:t>
            </a:r>
            <a:r>
              <a:rPr lang="en-US" dirty="0"/>
              <a:t>].</a:t>
            </a:r>
            <a:r>
              <a:rPr lang="en-US" dirty="0" err="1"/>
              <a:t>forEach</a:t>
            </a:r>
            <a:r>
              <a:rPr lang="en-US" dirty="0"/>
              <a:t>(console.log) </a:t>
            </a:r>
            <a:endParaRPr lang="en-US" dirty="0" smtClean="0"/>
          </a:p>
          <a:p>
            <a:pPr marL="0" indent="0">
              <a:buNone/>
            </a:pPr>
            <a:r>
              <a:rPr lang="en-US" i="1" dirty="0" smtClean="0">
                <a:solidFill>
                  <a:srgbClr val="FF0000"/>
                </a:solidFill>
              </a:rPr>
              <a:t>// </a:t>
            </a:r>
            <a:r>
              <a:rPr lang="en-US" i="1" dirty="0">
                <a:solidFill>
                  <a:srgbClr val="FF0000"/>
                </a:solidFill>
              </a:rPr>
              <a:t>❌ </a:t>
            </a:r>
            <a:r>
              <a:rPr lang="en-US" i="1" dirty="0" err="1">
                <a:solidFill>
                  <a:srgbClr val="FF0000"/>
                </a:solidFill>
              </a:rPr>
              <a:t>TypeError</a:t>
            </a:r>
            <a:r>
              <a:rPr lang="en-US" i="1" dirty="0">
                <a:solidFill>
                  <a:srgbClr val="FF0000"/>
                </a:solidFill>
              </a:rPr>
              <a:t>: Cannot read property '3' of undefined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96580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Точка с запятой (;)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1" dirty="0"/>
              <a:t>W3C рекомендует: </a:t>
            </a:r>
            <a:r>
              <a:rPr lang="ru-RU" dirty="0"/>
              <a:t>всегда ставьте точку с запятой после простых операторов</a:t>
            </a:r>
            <a:r>
              <a:rPr lang="ru-RU" dirty="0" smtClean="0"/>
              <a:t>.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alert(</a:t>
            </a:r>
            <a:r>
              <a:rPr lang="en-US" dirty="0">
                <a:solidFill>
                  <a:srgbClr val="7030A0"/>
                </a:solidFill>
              </a:rPr>
              <a:t>"Test</a:t>
            </a:r>
            <a:r>
              <a:rPr lang="en-US" dirty="0" smtClean="0">
                <a:solidFill>
                  <a:srgbClr val="7030A0"/>
                </a:solidFill>
              </a:rPr>
              <a:t>"</a:t>
            </a:r>
            <a:r>
              <a:rPr lang="en-US" dirty="0" smtClean="0"/>
              <a:t>);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[</a:t>
            </a:r>
            <a:r>
              <a:rPr lang="en-US" dirty="0">
                <a:solidFill>
                  <a:srgbClr val="FFC000"/>
                </a:solidFill>
              </a:rPr>
              <a:t>1</a:t>
            </a:r>
            <a:r>
              <a:rPr lang="en-US" dirty="0"/>
              <a:t>, </a:t>
            </a:r>
            <a:r>
              <a:rPr lang="en-US" dirty="0">
                <a:solidFill>
                  <a:srgbClr val="FFC000"/>
                </a:solidFill>
              </a:rPr>
              <a:t>2</a:t>
            </a:r>
            <a:r>
              <a:rPr lang="en-US" dirty="0"/>
              <a:t>, </a:t>
            </a:r>
            <a:r>
              <a:rPr lang="en-US" dirty="0">
                <a:solidFill>
                  <a:srgbClr val="FFC000"/>
                </a:solidFill>
              </a:rPr>
              <a:t>3</a:t>
            </a:r>
            <a:r>
              <a:rPr lang="en-US" dirty="0"/>
              <a:t>].</a:t>
            </a:r>
            <a:r>
              <a:rPr lang="en-US" dirty="0" err="1"/>
              <a:t>forEach</a:t>
            </a:r>
            <a:r>
              <a:rPr lang="en-US" dirty="0"/>
              <a:t>(console.log</a:t>
            </a:r>
            <a:r>
              <a:rPr lang="en-US" dirty="0" smtClean="0"/>
              <a:t>); </a:t>
            </a:r>
            <a:endParaRPr lang="en-US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555163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Имена переменных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fontAlgn="base">
              <a:buFont typeface="Wingdings" panose="05000000000000000000" pitchFamily="2" charset="2"/>
              <a:buChar char="Ø"/>
            </a:pPr>
            <a:r>
              <a:rPr lang="ru-RU" dirty="0"/>
              <a:t>существительное;</a:t>
            </a:r>
          </a:p>
          <a:p>
            <a:pPr fontAlgn="base">
              <a:buFont typeface="Wingdings" panose="05000000000000000000" pitchFamily="2" charset="2"/>
              <a:buChar char="Ø"/>
            </a:pPr>
            <a:r>
              <a:rPr lang="ru-RU" dirty="0"/>
              <a:t>имя чётко указывает на назначение переменной;</a:t>
            </a:r>
          </a:p>
          <a:p>
            <a:pPr fontAlgn="base">
              <a:buFont typeface="Wingdings" panose="05000000000000000000" pitchFamily="2" charset="2"/>
              <a:buChar char="Ø"/>
            </a:pPr>
            <a:r>
              <a:rPr lang="ru-RU" dirty="0"/>
              <a:t>используется </a:t>
            </a:r>
            <a:r>
              <a:rPr lang="ru-RU" dirty="0" err="1"/>
              <a:t>camelCase</a:t>
            </a:r>
            <a:r>
              <a:rPr lang="ru-RU" dirty="0"/>
              <a:t> (исключение — константы</a:t>
            </a:r>
            <a:r>
              <a:rPr lang="ru-RU" dirty="0" smtClean="0"/>
              <a:t>).</a:t>
            </a:r>
            <a:endParaRPr lang="en-US" dirty="0" smtClean="0"/>
          </a:p>
          <a:p>
            <a:pPr marL="0" indent="0" fontAlgn="base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 err="1">
                <a:solidFill>
                  <a:srgbClr val="00B0F0"/>
                </a:solidFill>
              </a:rPr>
              <a:t>var</a:t>
            </a:r>
            <a:r>
              <a:rPr lang="en-US" dirty="0"/>
              <a:t> </a:t>
            </a:r>
            <a:r>
              <a:rPr lang="en-US" dirty="0" err="1"/>
              <a:t>arrayLength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=</a:t>
            </a:r>
            <a:r>
              <a:rPr lang="en-US" dirty="0"/>
              <a:t> [</a:t>
            </a:r>
            <a:r>
              <a:rPr lang="en-US" dirty="0">
                <a:solidFill>
                  <a:srgbClr val="FFC000"/>
                </a:solidFill>
              </a:rPr>
              <a:t>1</a:t>
            </a:r>
            <a:r>
              <a:rPr lang="en-US" dirty="0"/>
              <a:t>, </a:t>
            </a:r>
            <a:r>
              <a:rPr lang="en-US" dirty="0">
                <a:solidFill>
                  <a:srgbClr val="FFC000"/>
                </a:solidFill>
              </a:rPr>
              <a:t>2</a:t>
            </a:r>
            <a:r>
              <a:rPr lang="en-US" dirty="0"/>
              <a:t>, </a:t>
            </a:r>
            <a:r>
              <a:rPr lang="en-US" dirty="0">
                <a:solidFill>
                  <a:srgbClr val="FFC000"/>
                </a:solidFill>
              </a:rPr>
              <a:t>3</a:t>
            </a:r>
            <a:r>
              <a:rPr lang="en-US" dirty="0"/>
              <a:t>].length; 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>
                <a:solidFill>
                  <a:srgbClr val="00B0F0"/>
                </a:solidFill>
              </a:rPr>
              <a:t>var</a:t>
            </a:r>
            <a:r>
              <a:rPr lang="en-US" dirty="0" smtClean="0"/>
              <a:t> </a:t>
            </a:r>
            <a:r>
              <a:rPr lang="en-US" dirty="0" err="1"/>
              <a:t>camelCase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=</a:t>
            </a:r>
            <a:r>
              <a:rPr lang="en-US" dirty="0"/>
              <a:t> </a:t>
            </a:r>
            <a:r>
              <a:rPr lang="en-US" dirty="0">
                <a:solidFill>
                  <a:srgbClr val="7030A0"/>
                </a:solidFill>
              </a:rPr>
              <a:t>""</a:t>
            </a:r>
            <a:r>
              <a:rPr lang="en-US" dirty="0"/>
              <a:t>; 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>
                <a:solidFill>
                  <a:srgbClr val="00B0F0"/>
                </a:solidFill>
              </a:rPr>
              <a:t>var</a:t>
            </a:r>
            <a:r>
              <a:rPr lang="en-US" dirty="0" smtClean="0"/>
              <a:t> </a:t>
            </a:r>
            <a:r>
              <a:rPr lang="en-US" dirty="0"/>
              <a:t>SOME_CONST </a:t>
            </a:r>
            <a:r>
              <a:rPr lang="en-US" dirty="0">
                <a:solidFill>
                  <a:srgbClr val="C00000"/>
                </a:solidFill>
              </a:rPr>
              <a:t>=</a:t>
            </a:r>
            <a:r>
              <a:rPr lang="en-US" dirty="0"/>
              <a:t> </a:t>
            </a:r>
            <a:r>
              <a:rPr lang="en-US" dirty="0">
                <a:solidFill>
                  <a:srgbClr val="FFC000"/>
                </a:solidFill>
              </a:rPr>
              <a:t>42</a:t>
            </a:r>
            <a:r>
              <a:rPr lang="en-US" dirty="0"/>
              <a:t>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765832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Имена переменных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ru-RU" dirty="0"/>
              <a:t>Имя может состоять из: </a:t>
            </a:r>
            <a:r>
              <a:rPr lang="ru-RU" dirty="0" smtClean="0">
                <a:solidFill>
                  <a:srgbClr val="C00000"/>
                </a:solidFill>
              </a:rPr>
              <a:t>латинских букв</a:t>
            </a:r>
            <a:r>
              <a:rPr lang="ru-RU" dirty="0"/>
              <a:t>, </a:t>
            </a:r>
            <a:r>
              <a:rPr lang="ru-RU" dirty="0">
                <a:solidFill>
                  <a:srgbClr val="C00000"/>
                </a:solidFill>
              </a:rPr>
              <a:t>цифр</a:t>
            </a:r>
            <a:r>
              <a:rPr lang="ru-RU" dirty="0"/>
              <a:t>, символов </a:t>
            </a:r>
            <a:r>
              <a:rPr lang="ru-RU" dirty="0">
                <a:solidFill>
                  <a:srgbClr val="C00000"/>
                </a:solidFill>
              </a:rPr>
              <a:t>$</a:t>
            </a:r>
            <a:r>
              <a:rPr lang="ru-RU" dirty="0"/>
              <a:t> и </a:t>
            </a:r>
            <a:r>
              <a:rPr lang="ru-RU" dirty="0">
                <a:solidFill>
                  <a:srgbClr val="C00000"/>
                </a:solidFill>
              </a:rPr>
              <a:t>_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Первый символ не должен быть цифрой.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81104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История развития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615480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Примеры переменных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0B0F0"/>
                </a:solidFill>
              </a:rPr>
              <a:t>var</a:t>
            </a:r>
            <a:r>
              <a:rPr lang="en-US" dirty="0"/>
              <a:t> </a:t>
            </a:r>
            <a:r>
              <a:rPr lang="en-US" dirty="0" err="1"/>
              <a:t>myName</a:t>
            </a:r>
            <a:r>
              <a:rPr lang="en-US" dirty="0"/>
              <a:t>; </a:t>
            </a:r>
            <a:endParaRPr lang="ru-RU" dirty="0" smtClean="0"/>
          </a:p>
          <a:p>
            <a:pPr marL="0" indent="0">
              <a:buNone/>
            </a:pPr>
            <a:r>
              <a:rPr lang="en-US" dirty="0" err="1" smtClean="0">
                <a:solidFill>
                  <a:srgbClr val="00B0F0"/>
                </a:solidFill>
              </a:rPr>
              <a:t>var</a:t>
            </a:r>
            <a:r>
              <a:rPr lang="en-US" dirty="0" smtClean="0"/>
              <a:t> </a:t>
            </a:r>
            <a:r>
              <a:rPr lang="en-US" dirty="0"/>
              <a:t>test123</a:t>
            </a:r>
            <a:r>
              <a:rPr lang="en-US" dirty="0" smtClean="0"/>
              <a:t>;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err="1">
                <a:solidFill>
                  <a:srgbClr val="00B0F0"/>
                </a:solidFill>
              </a:rPr>
              <a:t>var</a:t>
            </a:r>
            <a:r>
              <a:rPr lang="ru-RU" dirty="0">
                <a:solidFill>
                  <a:srgbClr val="00B0F0"/>
                </a:solidFill>
              </a:rPr>
              <a:t> </a:t>
            </a:r>
            <a:r>
              <a:rPr lang="ru-RU" dirty="0"/>
              <a:t>$ </a:t>
            </a:r>
            <a:r>
              <a:rPr lang="ru-RU" dirty="0">
                <a:solidFill>
                  <a:srgbClr val="C00000"/>
                </a:solidFill>
              </a:rPr>
              <a:t>=</a:t>
            </a:r>
            <a:r>
              <a:rPr lang="ru-RU" dirty="0"/>
              <a:t> </a:t>
            </a:r>
            <a:r>
              <a:rPr lang="ru-RU" dirty="0">
                <a:solidFill>
                  <a:srgbClr val="FFC000"/>
                </a:solidFill>
              </a:rPr>
              <a:t>1</a:t>
            </a:r>
            <a:r>
              <a:rPr lang="ru-RU" dirty="0"/>
              <a:t>; </a:t>
            </a:r>
            <a:endParaRPr lang="ru-RU" dirty="0" smtClean="0"/>
          </a:p>
          <a:p>
            <a:pPr marL="0" indent="0">
              <a:buNone/>
            </a:pPr>
            <a:r>
              <a:rPr lang="ru-RU" dirty="0" err="1" smtClean="0">
                <a:solidFill>
                  <a:srgbClr val="00B0F0"/>
                </a:solidFill>
              </a:rPr>
              <a:t>var</a:t>
            </a:r>
            <a:r>
              <a:rPr lang="ru-RU" dirty="0" smtClean="0"/>
              <a:t> </a:t>
            </a:r>
            <a:r>
              <a:rPr lang="ru-RU" dirty="0"/>
              <a:t>_ </a:t>
            </a:r>
            <a:r>
              <a:rPr lang="ru-RU" dirty="0">
                <a:solidFill>
                  <a:srgbClr val="C00000"/>
                </a:solidFill>
              </a:rPr>
              <a:t>=</a:t>
            </a:r>
            <a:r>
              <a:rPr lang="ru-RU" dirty="0"/>
              <a:t> </a:t>
            </a:r>
            <a:r>
              <a:rPr lang="ru-RU" dirty="0">
                <a:solidFill>
                  <a:srgbClr val="FFC000"/>
                </a:solidFill>
              </a:rPr>
              <a:t>2</a:t>
            </a:r>
            <a:r>
              <a:rPr lang="ru-RU" dirty="0"/>
              <a:t>; </a:t>
            </a:r>
            <a:endParaRPr lang="ru-RU" dirty="0" smtClean="0"/>
          </a:p>
          <a:p>
            <a:pPr marL="0" indent="0">
              <a:buNone/>
            </a:pPr>
            <a:r>
              <a:rPr lang="ru-RU" dirty="0" err="1" smtClean="0"/>
              <a:t>alert</a:t>
            </a:r>
            <a:r>
              <a:rPr lang="ru-RU" dirty="0"/>
              <a:t>( $ </a:t>
            </a:r>
            <a:r>
              <a:rPr lang="ru-RU" dirty="0">
                <a:solidFill>
                  <a:srgbClr val="C00000"/>
                </a:solidFill>
              </a:rPr>
              <a:t>+</a:t>
            </a:r>
            <a:r>
              <a:rPr lang="ru-RU" dirty="0"/>
              <a:t> _ </a:t>
            </a:r>
            <a:r>
              <a:rPr lang="ru-RU" dirty="0" smtClean="0"/>
              <a:t>); </a:t>
            </a:r>
            <a:r>
              <a:rPr lang="en-US" dirty="0" smtClean="0">
                <a:solidFill>
                  <a:srgbClr val="92D050"/>
                </a:solidFill>
              </a:rPr>
              <a:t>//3</a:t>
            </a:r>
            <a:r>
              <a:rPr lang="ru-RU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245314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«Всплытие» переменных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a </a:t>
            </a:r>
            <a:r>
              <a:rPr lang="pt-BR" dirty="0">
                <a:solidFill>
                  <a:srgbClr val="C00000"/>
                </a:solidFill>
              </a:rPr>
              <a:t>=</a:t>
            </a:r>
            <a:r>
              <a:rPr lang="pt-BR" dirty="0"/>
              <a:t> </a:t>
            </a:r>
            <a:r>
              <a:rPr lang="pt-BR" dirty="0">
                <a:solidFill>
                  <a:srgbClr val="FFC000"/>
                </a:solidFill>
              </a:rPr>
              <a:t>1</a:t>
            </a:r>
            <a:r>
              <a:rPr lang="pt-BR" dirty="0"/>
              <a:t>; </a:t>
            </a:r>
            <a:endParaRPr lang="ru-RU" dirty="0" smtClean="0"/>
          </a:p>
          <a:p>
            <a:pPr marL="0" indent="0">
              <a:buNone/>
            </a:pPr>
            <a:r>
              <a:rPr lang="pt-BR" dirty="0" smtClean="0">
                <a:solidFill>
                  <a:srgbClr val="00B0F0"/>
                </a:solidFill>
              </a:rPr>
              <a:t>var</a:t>
            </a:r>
            <a:r>
              <a:rPr lang="pt-BR" dirty="0" smtClean="0"/>
              <a:t> </a:t>
            </a:r>
            <a:r>
              <a:rPr lang="pt-BR" dirty="0"/>
              <a:t>a; </a:t>
            </a:r>
            <a:endParaRPr lang="ru-RU" dirty="0" smtClean="0"/>
          </a:p>
          <a:p>
            <a:pPr marL="0" indent="0">
              <a:buNone/>
            </a:pPr>
            <a:r>
              <a:rPr lang="pt-BR" dirty="0" smtClean="0"/>
              <a:t>console.log(a</a:t>
            </a:r>
            <a:r>
              <a:rPr lang="pt-BR" dirty="0"/>
              <a:t>); </a:t>
            </a:r>
            <a:r>
              <a:rPr lang="pt-BR" i="1" dirty="0">
                <a:solidFill>
                  <a:srgbClr val="92D050"/>
                </a:solidFill>
              </a:rPr>
              <a:t>// 1</a:t>
            </a:r>
            <a:endParaRPr lang="ru-RU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21923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«Всплытие» переменных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b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=</a:t>
            </a:r>
            <a:r>
              <a:rPr lang="en-US" dirty="0"/>
              <a:t> </a:t>
            </a:r>
            <a:r>
              <a:rPr lang="en-US" dirty="0">
                <a:solidFill>
                  <a:srgbClr val="7030A0"/>
                </a:solidFill>
              </a:rPr>
              <a:t>"some string"</a:t>
            </a:r>
            <a:r>
              <a:rPr lang="en-US" dirty="0"/>
              <a:t>; </a:t>
            </a:r>
            <a:endParaRPr lang="ru-RU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00B0F0"/>
                </a:solidFill>
              </a:rPr>
              <a:t>if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dirty="0">
                <a:solidFill>
                  <a:srgbClr val="FFC000"/>
                </a:solidFill>
              </a:rPr>
              <a:t>1</a:t>
            </a:r>
            <a:r>
              <a:rPr lang="en-US" dirty="0"/>
              <a:t> &gt; </a:t>
            </a:r>
            <a:r>
              <a:rPr lang="en-US" dirty="0">
                <a:solidFill>
                  <a:srgbClr val="FFC000"/>
                </a:solidFill>
              </a:rPr>
              <a:t>0</a:t>
            </a:r>
            <a:r>
              <a:rPr lang="en-US" dirty="0"/>
              <a:t>) { </a:t>
            </a:r>
            <a:endParaRPr lang="ru-RU" dirty="0" smtClean="0"/>
          </a:p>
          <a:p>
            <a:pPr marL="0" indent="0">
              <a:buNone/>
            </a:pPr>
            <a:r>
              <a:rPr lang="ru-RU" b="1" dirty="0"/>
              <a:t>	</a:t>
            </a:r>
            <a:r>
              <a:rPr lang="en-US" dirty="0" err="1" smtClean="0">
                <a:solidFill>
                  <a:srgbClr val="00B0F0"/>
                </a:solidFill>
              </a:rPr>
              <a:t>var</a:t>
            </a:r>
            <a:r>
              <a:rPr lang="en-US" dirty="0" smtClean="0"/>
              <a:t> </a:t>
            </a:r>
            <a:r>
              <a:rPr lang="en-US" dirty="0"/>
              <a:t>b </a:t>
            </a:r>
            <a:r>
              <a:rPr lang="en-US" dirty="0">
                <a:solidFill>
                  <a:srgbClr val="C00000"/>
                </a:solidFill>
              </a:rPr>
              <a:t>=</a:t>
            </a:r>
            <a:r>
              <a:rPr lang="en-US" dirty="0"/>
              <a:t> </a:t>
            </a:r>
            <a:r>
              <a:rPr lang="en-US" dirty="0">
                <a:solidFill>
                  <a:srgbClr val="7030A0"/>
                </a:solidFill>
              </a:rPr>
              <a:t>"1 &gt; 0"</a:t>
            </a:r>
            <a:r>
              <a:rPr lang="en-US" dirty="0"/>
              <a:t>; </a:t>
            </a: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} </a:t>
            </a:r>
            <a:r>
              <a:rPr lang="en-US" dirty="0">
                <a:solidFill>
                  <a:srgbClr val="00B0F0"/>
                </a:solidFill>
              </a:rPr>
              <a:t>else</a:t>
            </a:r>
            <a:r>
              <a:rPr lang="en-US" dirty="0"/>
              <a:t> { </a:t>
            </a:r>
            <a:endParaRPr lang="ru-RU" dirty="0" smtClean="0"/>
          </a:p>
          <a:p>
            <a:pPr marL="0" indent="0">
              <a:buNone/>
            </a:pPr>
            <a:r>
              <a:rPr lang="ru-RU" b="1" dirty="0"/>
              <a:t>	</a:t>
            </a:r>
            <a:r>
              <a:rPr lang="en-US" dirty="0" err="1" smtClean="0">
                <a:solidFill>
                  <a:srgbClr val="00B0F0"/>
                </a:solidFill>
              </a:rPr>
              <a:t>var</a:t>
            </a:r>
            <a:r>
              <a:rPr lang="en-US" dirty="0" smtClean="0"/>
              <a:t> </a:t>
            </a:r>
            <a:r>
              <a:rPr lang="en-US" dirty="0"/>
              <a:t>b </a:t>
            </a:r>
            <a:r>
              <a:rPr lang="en-US" dirty="0">
                <a:solidFill>
                  <a:srgbClr val="C00000"/>
                </a:solidFill>
              </a:rPr>
              <a:t>=</a:t>
            </a:r>
            <a:r>
              <a:rPr lang="en-US" dirty="0"/>
              <a:t> </a:t>
            </a:r>
            <a:r>
              <a:rPr lang="en-US" dirty="0">
                <a:solidFill>
                  <a:srgbClr val="7030A0"/>
                </a:solidFill>
              </a:rPr>
              <a:t>"WAT???"</a:t>
            </a:r>
            <a:r>
              <a:rPr lang="en-US" dirty="0"/>
              <a:t>; </a:t>
            </a: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} </a:t>
            </a: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console.log(b</a:t>
            </a:r>
            <a:r>
              <a:rPr lang="en-US" dirty="0"/>
              <a:t>); </a:t>
            </a:r>
            <a:r>
              <a:rPr lang="en-US" i="1" dirty="0">
                <a:solidFill>
                  <a:srgbClr val="92D050"/>
                </a:solidFill>
              </a:rPr>
              <a:t>// "1 &gt; 0"</a:t>
            </a:r>
            <a:endParaRPr lang="ru-RU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73181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«Всплытие» </a:t>
            </a:r>
            <a:r>
              <a:rPr lang="ru-RU" dirty="0" smtClean="0"/>
              <a:t>переменных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/>
              <a:t>Всплытие, поднятие или </a:t>
            </a:r>
            <a:r>
              <a:rPr lang="ru-RU" dirty="0" err="1">
                <a:solidFill>
                  <a:srgbClr val="00B0F0"/>
                </a:solidFill>
              </a:rPr>
              <a:t>hoisting</a:t>
            </a:r>
            <a:r>
              <a:rPr lang="ru-RU" dirty="0"/>
              <a:t> — это механизм в JavaScript в котором переменные и объявления функций передвигаются вверх своей области видимости перед тем, как код будет выполнен.</a:t>
            </a:r>
          </a:p>
          <a:p>
            <a:pPr marL="0" indent="0">
              <a:buNone/>
            </a:pPr>
            <a:r>
              <a:rPr lang="ru-RU" dirty="0"/>
              <a:t>Как следствие, это означает то, что совершенно неважно где функция или переменные были объявлены, они передвигаются вверх своей области видимости, вне зависимости локальная она или же глобальная.</a:t>
            </a:r>
          </a:p>
          <a:p>
            <a:pPr marL="0" indent="0">
              <a:buNone/>
            </a:pPr>
            <a:r>
              <a:rPr lang="ru-RU" dirty="0"/>
              <a:t>Стоит отметить то, что механизм “поднятия” передвигает только объявления функции или переменной. Значения же остаются на своих местах.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9892423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Типы данных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4023147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Типы данных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number,</a:t>
            </a:r>
          </a:p>
          <a:p>
            <a:pPr fontAlgn="base"/>
            <a:r>
              <a:rPr lang="en-US" dirty="0"/>
              <a:t>string,</a:t>
            </a:r>
          </a:p>
          <a:p>
            <a:pPr fontAlgn="base"/>
            <a:r>
              <a:rPr lang="en-US" dirty="0" err="1"/>
              <a:t>boolean</a:t>
            </a:r>
            <a:r>
              <a:rPr lang="en-US" dirty="0"/>
              <a:t>,</a:t>
            </a:r>
          </a:p>
          <a:p>
            <a:pPr fontAlgn="base"/>
            <a:r>
              <a:rPr lang="en-US" dirty="0"/>
              <a:t>null,</a:t>
            </a:r>
          </a:p>
          <a:p>
            <a:pPr fontAlgn="base"/>
            <a:r>
              <a:rPr lang="en-US" dirty="0"/>
              <a:t>undefined,</a:t>
            </a:r>
          </a:p>
          <a:p>
            <a:pPr fontAlgn="base"/>
            <a:r>
              <a:rPr lang="en-US" dirty="0"/>
              <a:t>Symbol (ES-2015)</a:t>
            </a:r>
          </a:p>
          <a:p>
            <a:pPr fontAlgn="base"/>
            <a:r>
              <a:rPr lang="en-US" dirty="0" smtClean="0"/>
              <a:t>object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18466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Number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FFC000"/>
                </a:solidFill>
              </a:rPr>
              <a:t>255</a:t>
            </a:r>
            <a:r>
              <a:rPr lang="en-US" dirty="0" smtClean="0"/>
              <a:t> </a:t>
            </a:r>
            <a:endParaRPr lang="ru-RU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FFC000"/>
                </a:solidFill>
              </a:rPr>
              <a:t>1_255 </a:t>
            </a:r>
            <a:r>
              <a:rPr lang="en-US" dirty="0" smtClean="0">
                <a:solidFill>
                  <a:srgbClr val="92D050"/>
                </a:solidFill>
              </a:rPr>
              <a:t>//</a:t>
            </a:r>
            <a:r>
              <a:rPr lang="ru-RU" dirty="0" smtClean="0">
                <a:solidFill>
                  <a:srgbClr val="92D050"/>
                </a:solidFill>
              </a:rPr>
              <a:t> </a:t>
            </a:r>
            <a:r>
              <a:rPr lang="en-US" dirty="0" smtClean="0">
                <a:solidFill>
                  <a:srgbClr val="92D050"/>
                </a:solidFill>
              </a:rPr>
              <a:t>1255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C000"/>
                </a:solidFill>
              </a:rPr>
              <a:t>0xFF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92D050"/>
                </a:solidFill>
              </a:rPr>
              <a:t>//</a:t>
            </a:r>
            <a:r>
              <a:rPr lang="ru-RU" dirty="0" smtClean="0">
                <a:solidFill>
                  <a:srgbClr val="92D050"/>
                </a:solidFill>
              </a:rPr>
              <a:t> </a:t>
            </a:r>
            <a:r>
              <a:rPr lang="en-US" dirty="0" smtClean="0">
                <a:solidFill>
                  <a:srgbClr val="92D050"/>
                </a:solidFill>
              </a:rPr>
              <a:t>255 </a:t>
            </a:r>
            <a:r>
              <a:rPr lang="ru-RU" dirty="0" smtClean="0">
                <a:solidFill>
                  <a:srgbClr val="92D050"/>
                </a:solidFill>
              </a:rPr>
              <a:t>в 16-ной системе исчисления</a:t>
            </a:r>
            <a:endParaRPr lang="en-US" dirty="0">
              <a:solidFill>
                <a:srgbClr val="92D05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C000"/>
                </a:solidFill>
              </a:rPr>
              <a:t>2.55e-2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92D050"/>
                </a:solidFill>
              </a:rPr>
              <a:t>// </a:t>
            </a:r>
            <a:r>
              <a:rPr lang="en-US" dirty="0">
                <a:solidFill>
                  <a:srgbClr val="92D050"/>
                </a:solidFill>
              </a:rPr>
              <a:t>(2.55 * 10</a:t>
            </a:r>
            <a:r>
              <a:rPr lang="en-US" baseline="30000" dirty="0">
                <a:solidFill>
                  <a:srgbClr val="92D050"/>
                </a:solidFill>
              </a:rPr>
              <a:t>-2</a:t>
            </a:r>
            <a:r>
              <a:rPr lang="en-US" dirty="0">
                <a:solidFill>
                  <a:srgbClr val="92D050"/>
                </a:solidFill>
              </a:rPr>
              <a:t>) </a:t>
            </a:r>
            <a:r>
              <a:rPr lang="en-US" dirty="0" smtClean="0">
                <a:solidFill>
                  <a:srgbClr val="92D050"/>
                </a:solidFill>
              </a:rPr>
              <a:t>0.0255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C000"/>
                </a:solidFill>
              </a:rPr>
              <a:t>0b111</a:t>
            </a:r>
            <a:r>
              <a:rPr lang="ru-RU" dirty="0" smtClean="0"/>
              <a:t> </a:t>
            </a:r>
            <a:r>
              <a:rPr lang="en-US" dirty="0" smtClean="0">
                <a:solidFill>
                  <a:srgbClr val="92D050"/>
                </a:solidFill>
              </a:rPr>
              <a:t>//</a:t>
            </a:r>
            <a:r>
              <a:rPr lang="ru-RU" dirty="0" smtClean="0">
                <a:solidFill>
                  <a:srgbClr val="92D050"/>
                </a:solidFill>
              </a:rPr>
              <a:t> 7</a:t>
            </a:r>
            <a:r>
              <a:rPr lang="en-US" dirty="0" smtClean="0">
                <a:solidFill>
                  <a:srgbClr val="92D050"/>
                </a:solidFill>
              </a:rPr>
              <a:t> </a:t>
            </a:r>
            <a:r>
              <a:rPr lang="ru-RU" dirty="0">
                <a:solidFill>
                  <a:srgbClr val="92D050"/>
                </a:solidFill>
              </a:rPr>
              <a:t>в </a:t>
            </a:r>
            <a:r>
              <a:rPr lang="ru-RU" dirty="0" smtClean="0">
                <a:solidFill>
                  <a:srgbClr val="92D050"/>
                </a:solidFill>
              </a:rPr>
              <a:t>2-ной </a:t>
            </a:r>
            <a:r>
              <a:rPr lang="ru-RU" dirty="0">
                <a:solidFill>
                  <a:srgbClr val="92D050"/>
                </a:solidFill>
              </a:rPr>
              <a:t>системе </a:t>
            </a:r>
            <a:r>
              <a:rPr lang="ru-RU" dirty="0" smtClean="0">
                <a:solidFill>
                  <a:srgbClr val="92D050"/>
                </a:solidFill>
              </a:rPr>
              <a:t>исчисления</a:t>
            </a:r>
            <a:endParaRPr lang="en-US" dirty="0">
              <a:solidFill>
                <a:srgbClr val="92D05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C000"/>
                </a:solidFill>
              </a:rPr>
              <a:t>0o377</a:t>
            </a:r>
            <a:r>
              <a:rPr lang="ru-RU" dirty="0" smtClean="0"/>
              <a:t> </a:t>
            </a:r>
            <a:r>
              <a:rPr lang="en-US" dirty="0" smtClean="0">
                <a:solidFill>
                  <a:srgbClr val="92D050"/>
                </a:solidFill>
              </a:rPr>
              <a:t>//</a:t>
            </a:r>
            <a:r>
              <a:rPr lang="ru-RU" dirty="0" smtClean="0">
                <a:solidFill>
                  <a:srgbClr val="92D050"/>
                </a:solidFill>
              </a:rPr>
              <a:t> 255</a:t>
            </a:r>
            <a:r>
              <a:rPr lang="en-US" dirty="0" smtClean="0">
                <a:solidFill>
                  <a:srgbClr val="92D050"/>
                </a:solidFill>
              </a:rPr>
              <a:t> </a:t>
            </a:r>
            <a:r>
              <a:rPr lang="ru-RU" dirty="0">
                <a:solidFill>
                  <a:srgbClr val="92D050"/>
                </a:solidFill>
              </a:rPr>
              <a:t>в </a:t>
            </a:r>
            <a:r>
              <a:rPr lang="ru-RU" dirty="0" smtClean="0">
                <a:solidFill>
                  <a:srgbClr val="92D050"/>
                </a:solidFill>
              </a:rPr>
              <a:t>8-ной </a:t>
            </a:r>
            <a:r>
              <a:rPr lang="ru-RU" dirty="0">
                <a:solidFill>
                  <a:srgbClr val="92D050"/>
                </a:solidFill>
              </a:rPr>
              <a:t>системе </a:t>
            </a:r>
            <a:r>
              <a:rPr lang="ru-RU" dirty="0" smtClean="0">
                <a:solidFill>
                  <a:srgbClr val="92D050"/>
                </a:solidFill>
              </a:rPr>
              <a:t>исчисления</a:t>
            </a:r>
          </a:p>
          <a:p>
            <a:pPr marL="0" indent="0">
              <a:buNone/>
            </a:pPr>
            <a:r>
              <a:rPr lang="en-US" dirty="0" err="1" smtClean="0"/>
              <a:t>Number.MIN_VALUE</a:t>
            </a:r>
            <a:r>
              <a:rPr lang="ru-RU" dirty="0" smtClean="0"/>
              <a:t> </a:t>
            </a:r>
            <a:r>
              <a:rPr lang="en-US" dirty="0">
                <a:solidFill>
                  <a:srgbClr val="92D050"/>
                </a:solidFill>
              </a:rPr>
              <a:t>//5e-324</a:t>
            </a:r>
          </a:p>
          <a:p>
            <a:pPr marL="0" indent="0">
              <a:buNone/>
            </a:pPr>
            <a:r>
              <a:rPr lang="en-US" dirty="0" err="1" smtClean="0"/>
              <a:t>Number.MAX_VALUE</a:t>
            </a:r>
            <a:r>
              <a:rPr lang="en-US" dirty="0"/>
              <a:t> </a:t>
            </a:r>
            <a:r>
              <a:rPr lang="en-US" dirty="0" smtClean="0">
                <a:solidFill>
                  <a:srgbClr val="92D050"/>
                </a:solidFill>
              </a:rPr>
              <a:t>//1.7976931348623157e+308</a:t>
            </a:r>
            <a:endParaRPr lang="en-US" dirty="0">
              <a:solidFill>
                <a:srgbClr val="92D050"/>
              </a:solidFill>
            </a:endParaRPr>
          </a:p>
          <a:p>
            <a:endParaRPr lang="en-US" dirty="0"/>
          </a:p>
          <a:p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6481973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/>
              <a:t>Все числа в JavaScript, как целые так и дробные, имеют тип </a:t>
            </a:r>
            <a:r>
              <a:rPr lang="ru-RU" dirty="0" err="1"/>
              <a:t>Number</a:t>
            </a:r>
            <a:r>
              <a:rPr lang="ru-RU" dirty="0"/>
              <a:t> и хранятся в 64-битном формате IEEE-754, также известном как «</a:t>
            </a:r>
            <a:r>
              <a:rPr lang="ru-RU" dirty="0" err="1"/>
              <a:t>double</a:t>
            </a:r>
            <a:r>
              <a:rPr lang="ru-RU" dirty="0"/>
              <a:t> </a:t>
            </a:r>
            <a:r>
              <a:rPr lang="ru-RU" dirty="0" err="1"/>
              <a:t>precision</a:t>
            </a:r>
            <a:r>
              <a:rPr lang="ru-RU" dirty="0"/>
              <a:t>».</a:t>
            </a:r>
          </a:p>
          <a:p>
            <a:r>
              <a:rPr lang="ru-RU" dirty="0"/>
              <a:t>В JavaScript можно записывать числа не только в десятичной, но и в шестнадцатеричной (начинается с 0x) системе счисления</a:t>
            </a:r>
          </a:p>
          <a:p>
            <a:r>
              <a:rPr lang="ru-RU" dirty="0"/>
              <a:t>Также доступна запись в «научном формате» (ещё говорят «запись с плавающей точкой»)</a:t>
            </a:r>
          </a:p>
          <a:p>
            <a:r>
              <a:rPr lang="ru-RU" dirty="0"/>
              <a:t>Двоичные и восьмеричные системы счисления используются редко, но также поддерживаются с использованием префиксов 0b и </a:t>
            </a:r>
            <a:r>
              <a:rPr lang="ru-RU" dirty="0" smtClean="0"/>
              <a:t>0o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6543588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NaN</a:t>
            </a:r>
            <a:r>
              <a:rPr lang="en-US" dirty="0"/>
              <a:t> (Not-A-Number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sv-SE" dirty="0">
                <a:solidFill>
                  <a:srgbClr val="FFC000"/>
                </a:solidFill>
              </a:rPr>
              <a:t>0</a:t>
            </a:r>
            <a:r>
              <a:rPr lang="sv-SE" dirty="0"/>
              <a:t> </a:t>
            </a:r>
            <a:r>
              <a:rPr lang="sv-SE" dirty="0">
                <a:solidFill>
                  <a:srgbClr val="C00000"/>
                </a:solidFill>
              </a:rPr>
              <a:t>/</a:t>
            </a:r>
            <a:r>
              <a:rPr lang="sv-SE" dirty="0"/>
              <a:t> </a:t>
            </a:r>
            <a:r>
              <a:rPr lang="sv-SE" dirty="0">
                <a:solidFill>
                  <a:srgbClr val="FFC000"/>
                </a:solidFill>
              </a:rPr>
              <a:t>0</a:t>
            </a:r>
            <a:r>
              <a:rPr lang="sv-SE" dirty="0"/>
              <a:t>; </a:t>
            </a:r>
            <a:r>
              <a:rPr lang="sv-SE" dirty="0">
                <a:solidFill>
                  <a:srgbClr val="92D050"/>
                </a:solidFill>
              </a:rPr>
              <a:t>// NaN</a:t>
            </a:r>
          </a:p>
          <a:p>
            <a:pPr marL="0" indent="0">
              <a:buNone/>
            </a:pPr>
            <a:r>
              <a:rPr lang="sv-SE" dirty="0">
                <a:solidFill>
                  <a:srgbClr val="7030A0"/>
                </a:solidFill>
              </a:rPr>
              <a:t>"string" </a:t>
            </a:r>
            <a:r>
              <a:rPr lang="sv-SE" dirty="0">
                <a:solidFill>
                  <a:srgbClr val="C00000"/>
                </a:solidFill>
              </a:rPr>
              <a:t>-</a:t>
            </a:r>
            <a:r>
              <a:rPr lang="sv-SE" dirty="0"/>
              <a:t> </a:t>
            </a:r>
            <a:r>
              <a:rPr lang="sv-SE" dirty="0">
                <a:solidFill>
                  <a:srgbClr val="FFC000"/>
                </a:solidFill>
              </a:rPr>
              <a:t>2</a:t>
            </a:r>
            <a:r>
              <a:rPr lang="sv-SE" dirty="0"/>
              <a:t>; </a:t>
            </a:r>
            <a:r>
              <a:rPr lang="sv-SE" dirty="0">
                <a:solidFill>
                  <a:srgbClr val="92D050"/>
                </a:solidFill>
              </a:rPr>
              <a:t>// NaN</a:t>
            </a:r>
          </a:p>
          <a:p>
            <a:pPr marL="0" indent="0">
              <a:buNone/>
            </a:pP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>
                <a:solidFill>
                  <a:srgbClr val="FFC000"/>
                </a:solidFill>
              </a:rPr>
              <a:t>NaN</a:t>
            </a:r>
            <a:r>
              <a:rPr lang="sv-SE" dirty="0" smtClean="0"/>
              <a:t> </a:t>
            </a:r>
            <a:r>
              <a:rPr lang="sv-SE" dirty="0" smtClean="0">
                <a:solidFill>
                  <a:srgbClr val="C00000"/>
                </a:solidFill>
              </a:rPr>
              <a:t>==</a:t>
            </a:r>
            <a:r>
              <a:rPr lang="sv-SE" dirty="0" smtClean="0"/>
              <a:t> </a:t>
            </a:r>
            <a:r>
              <a:rPr lang="sv-SE" dirty="0">
                <a:solidFill>
                  <a:srgbClr val="FFC000"/>
                </a:solidFill>
              </a:rPr>
              <a:t>NaN</a:t>
            </a:r>
            <a:r>
              <a:rPr lang="sv-SE" dirty="0"/>
              <a:t>; </a:t>
            </a:r>
            <a:r>
              <a:rPr lang="sv-SE" dirty="0">
                <a:solidFill>
                  <a:srgbClr val="92D050"/>
                </a:solidFill>
              </a:rPr>
              <a:t>// false</a:t>
            </a:r>
          </a:p>
          <a:p>
            <a:pPr marL="0" indent="0">
              <a:buNone/>
            </a:pPr>
            <a:r>
              <a:rPr lang="sv-SE" dirty="0">
                <a:solidFill>
                  <a:srgbClr val="FFC000"/>
                </a:solidFill>
              </a:rPr>
              <a:t>NaN</a:t>
            </a:r>
            <a:r>
              <a:rPr lang="sv-SE" dirty="0"/>
              <a:t> </a:t>
            </a:r>
            <a:r>
              <a:rPr lang="sv-SE" dirty="0">
                <a:solidFill>
                  <a:srgbClr val="C00000"/>
                </a:solidFill>
              </a:rPr>
              <a:t>===</a:t>
            </a:r>
            <a:r>
              <a:rPr lang="sv-SE" dirty="0"/>
              <a:t> </a:t>
            </a:r>
            <a:r>
              <a:rPr lang="sv-SE" dirty="0">
                <a:solidFill>
                  <a:srgbClr val="FFC000"/>
                </a:solidFill>
              </a:rPr>
              <a:t>NaN</a:t>
            </a:r>
            <a:r>
              <a:rPr lang="sv-SE" dirty="0"/>
              <a:t>; </a:t>
            </a:r>
            <a:r>
              <a:rPr lang="sv-SE" dirty="0">
                <a:solidFill>
                  <a:srgbClr val="92D050"/>
                </a:solidFill>
              </a:rPr>
              <a:t>// false</a:t>
            </a:r>
          </a:p>
          <a:p>
            <a:pPr marL="0" indent="0">
              <a:buNone/>
            </a:pPr>
            <a:r>
              <a:rPr lang="sv-SE" dirty="0"/>
              <a:t/>
            </a:r>
            <a:br>
              <a:rPr lang="sv-SE" dirty="0"/>
            </a:br>
            <a:r>
              <a:rPr lang="sv-SE" dirty="0">
                <a:solidFill>
                  <a:srgbClr val="00B0F0"/>
                </a:solidFill>
              </a:rPr>
              <a:t>var</a:t>
            </a:r>
            <a:r>
              <a:rPr lang="sv-SE" dirty="0"/>
              <a:t> x </a:t>
            </a:r>
            <a:r>
              <a:rPr lang="sv-SE" dirty="0">
                <a:solidFill>
                  <a:srgbClr val="C00000"/>
                </a:solidFill>
              </a:rPr>
              <a:t>=</a:t>
            </a:r>
            <a:r>
              <a:rPr lang="sv-SE" dirty="0"/>
              <a:t> </a:t>
            </a:r>
            <a:r>
              <a:rPr lang="sv-SE" dirty="0">
                <a:solidFill>
                  <a:srgbClr val="FFC000"/>
                </a:solidFill>
              </a:rPr>
              <a:t>0</a:t>
            </a:r>
            <a:r>
              <a:rPr lang="sv-SE" dirty="0"/>
              <a:t> </a:t>
            </a:r>
            <a:r>
              <a:rPr lang="sv-SE" dirty="0">
                <a:solidFill>
                  <a:srgbClr val="C00000"/>
                </a:solidFill>
              </a:rPr>
              <a:t>/</a:t>
            </a:r>
            <a:r>
              <a:rPr lang="sv-SE" dirty="0"/>
              <a:t> </a:t>
            </a:r>
            <a:r>
              <a:rPr lang="sv-SE" dirty="0">
                <a:solidFill>
                  <a:srgbClr val="FFC000"/>
                </a:solidFill>
              </a:rPr>
              <a:t>0</a:t>
            </a:r>
            <a:r>
              <a:rPr lang="sv-SE" dirty="0"/>
              <a:t>;</a:t>
            </a:r>
          </a:p>
          <a:p>
            <a:pPr marL="0" indent="0">
              <a:buNone/>
            </a:pPr>
            <a:r>
              <a:rPr lang="sv-SE" dirty="0"/>
              <a:t>x </a:t>
            </a:r>
            <a:r>
              <a:rPr lang="sv-SE" dirty="0">
                <a:solidFill>
                  <a:srgbClr val="C00000"/>
                </a:solidFill>
              </a:rPr>
              <a:t>!==</a:t>
            </a:r>
            <a:r>
              <a:rPr lang="sv-SE" dirty="0"/>
              <a:t> x; </a:t>
            </a:r>
            <a:r>
              <a:rPr lang="sv-SE" dirty="0">
                <a:solidFill>
                  <a:srgbClr val="92D050"/>
                </a:solidFill>
              </a:rPr>
              <a:t>// </a:t>
            </a:r>
            <a:r>
              <a:rPr lang="sv-SE" dirty="0" smtClean="0">
                <a:solidFill>
                  <a:srgbClr val="92D050"/>
                </a:solidFill>
              </a:rPr>
              <a:t>true</a:t>
            </a:r>
          </a:p>
          <a:p>
            <a:pPr marL="0" indent="0">
              <a:buNone/>
            </a:pPr>
            <a:r>
              <a:rPr lang="sv-SE" dirty="0" smtClean="0"/>
              <a:t>isNaN(x); </a:t>
            </a:r>
            <a:r>
              <a:rPr lang="sv-SE" dirty="0">
                <a:solidFill>
                  <a:srgbClr val="92D050"/>
                </a:solidFill>
              </a:rPr>
              <a:t>// true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047176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±</a:t>
            </a:r>
            <a:r>
              <a:rPr lang="en-US" dirty="0" smtClean="0"/>
              <a:t>Infinity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</a:rPr>
              <a:t>1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/</a:t>
            </a:r>
            <a:r>
              <a:rPr lang="en-US" dirty="0"/>
              <a:t> </a:t>
            </a:r>
            <a:r>
              <a:rPr lang="en-US" dirty="0">
                <a:solidFill>
                  <a:srgbClr val="FFC000"/>
                </a:solidFill>
              </a:rPr>
              <a:t>0</a:t>
            </a:r>
            <a:r>
              <a:rPr lang="en-US" dirty="0"/>
              <a:t>; </a:t>
            </a:r>
            <a:r>
              <a:rPr lang="en-US" dirty="0">
                <a:solidFill>
                  <a:srgbClr val="92D050"/>
                </a:solidFill>
              </a:rPr>
              <a:t>// Infinity</a:t>
            </a:r>
          </a:p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</a:rPr>
              <a:t>-1 </a:t>
            </a:r>
            <a:r>
              <a:rPr lang="en-US" dirty="0">
                <a:solidFill>
                  <a:srgbClr val="C00000"/>
                </a:solidFill>
              </a:rPr>
              <a:t>/</a:t>
            </a:r>
            <a:r>
              <a:rPr lang="en-US" dirty="0"/>
              <a:t> </a:t>
            </a:r>
            <a:r>
              <a:rPr lang="en-US" dirty="0">
                <a:solidFill>
                  <a:srgbClr val="FFC000"/>
                </a:solidFill>
              </a:rPr>
              <a:t>0</a:t>
            </a:r>
            <a:r>
              <a:rPr lang="en-US" dirty="0"/>
              <a:t>; </a:t>
            </a:r>
            <a:r>
              <a:rPr lang="en-US" dirty="0">
                <a:solidFill>
                  <a:srgbClr val="92D050"/>
                </a:solidFill>
              </a:rPr>
              <a:t>// -Infinity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FFC000"/>
                </a:solidFill>
              </a:rPr>
              <a:t>Infinity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===</a:t>
            </a:r>
            <a:r>
              <a:rPr lang="en-US" dirty="0"/>
              <a:t> </a:t>
            </a:r>
            <a:r>
              <a:rPr lang="en-US" dirty="0">
                <a:solidFill>
                  <a:srgbClr val="FFC000"/>
                </a:solidFill>
              </a:rPr>
              <a:t>Infinity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+</a:t>
            </a:r>
            <a:r>
              <a:rPr lang="en-US" dirty="0"/>
              <a:t> </a:t>
            </a:r>
            <a:r>
              <a:rPr lang="en-US" dirty="0">
                <a:solidFill>
                  <a:srgbClr val="FFC000"/>
                </a:solidFill>
              </a:rPr>
              <a:t>Infinity</a:t>
            </a:r>
            <a:r>
              <a:rPr lang="en-US" dirty="0"/>
              <a:t>; </a:t>
            </a:r>
            <a:r>
              <a:rPr lang="en-US" dirty="0">
                <a:solidFill>
                  <a:srgbClr val="92D050"/>
                </a:solidFill>
              </a:rPr>
              <a:t>// true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FFC000"/>
                </a:solidFill>
              </a:rPr>
              <a:t>1e100500</a:t>
            </a:r>
            <a:r>
              <a:rPr lang="en-US" dirty="0"/>
              <a:t>; </a:t>
            </a:r>
            <a:r>
              <a:rPr lang="en-US" dirty="0">
                <a:solidFill>
                  <a:srgbClr val="92D050"/>
                </a:solidFill>
              </a:rPr>
              <a:t>// Infinity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76962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</a:t>
            </a:r>
            <a:endParaRPr lang="ru-RU" dirty="0"/>
          </a:p>
        </p:txBody>
      </p:sp>
      <p:graphicFrame>
        <p:nvGraphicFramePr>
          <p:cNvPr id="7" name="Объект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3460831"/>
              </p:ext>
            </p:extLst>
          </p:nvPr>
        </p:nvGraphicFramePr>
        <p:xfrm>
          <a:off x="457200" y="1600200"/>
          <a:ext cx="8229600" cy="5791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3200" b="1" dirty="0" smtClean="0"/>
                        <a:t>Язык</a:t>
                      </a:r>
                      <a:endParaRPr lang="ru-RU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3200" b="1" dirty="0" smtClean="0"/>
                        <a:t>Движок</a:t>
                      </a:r>
                      <a:endParaRPr lang="ru-RU" sz="3200" b="1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2" name="Рисунок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636912"/>
            <a:ext cx="8028384" cy="3619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45607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String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UTF-16</a:t>
            </a:r>
          </a:p>
          <a:p>
            <a:r>
              <a:rPr lang="ru-RU" dirty="0"/>
              <a:t>Неизменяемые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"Double Quoted \"String\"" 'Single\</a:t>
            </a:r>
            <a:r>
              <a:rPr lang="en-US" dirty="0" err="1">
                <a:solidFill>
                  <a:srgbClr val="7030A0"/>
                </a:solidFill>
              </a:rPr>
              <a:t>nQuoted</a:t>
            </a:r>
            <a:r>
              <a:rPr lang="en-US" dirty="0">
                <a:solidFill>
                  <a:srgbClr val="7030A0"/>
                </a:solidFill>
              </a:rPr>
              <a:t>\</a:t>
            </a:r>
            <a:r>
              <a:rPr lang="en-US" dirty="0" err="1">
                <a:solidFill>
                  <a:srgbClr val="7030A0"/>
                </a:solidFill>
              </a:rPr>
              <a:t>nString</a:t>
            </a:r>
            <a:r>
              <a:rPr lang="en-US" dirty="0">
                <a:solidFill>
                  <a:srgbClr val="7030A0"/>
                </a:solidFill>
              </a:rPr>
              <a:t>' </a:t>
            </a:r>
            <a:endParaRPr lang="ru-RU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7030A0"/>
                </a:solidFill>
              </a:rPr>
              <a:t>`</a:t>
            </a:r>
            <a:r>
              <a:rPr lang="en-US" dirty="0" err="1">
                <a:solidFill>
                  <a:srgbClr val="7030A0"/>
                </a:solidFill>
              </a:rPr>
              <a:t>Backtick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/>
              <a:t>${variable} </a:t>
            </a:r>
            <a:r>
              <a:rPr lang="en-US" dirty="0">
                <a:solidFill>
                  <a:srgbClr val="7030A0"/>
                </a:solidFill>
              </a:rPr>
              <a:t>String</a:t>
            </a:r>
            <a:r>
              <a:rPr lang="en-US" dirty="0" smtClean="0">
                <a:solidFill>
                  <a:srgbClr val="7030A0"/>
                </a:solidFill>
              </a:rPr>
              <a:t>`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7763091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/>
              <a:t>В JavaScript любые текстовые данные являются строками. Не существует отдельного типа «символ», который есть в ряде других </a:t>
            </a:r>
            <a:r>
              <a:rPr lang="ru-RU" dirty="0" smtClean="0"/>
              <a:t>языков.</a:t>
            </a:r>
            <a:r>
              <a:rPr lang="en-US" dirty="0" smtClean="0"/>
              <a:t> </a:t>
            </a:r>
            <a:r>
              <a:rPr lang="ru-RU" dirty="0" smtClean="0"/>
              <a:t>Внутренним </a:t>
            </a:r>
            <a:r>
              <a:rPr lang="ru-RU" dirty="0"/>
              <a:t>форматом строк, вне зависимости от кодировки страницы, является Юникод (</a:t>
            </a:r>
            <a:r>
              <a:rPr lang="ru-RU" dirty="0" err="1"/>
              <a:t>Unicode</a:t>
            </a:r>
            <a:r>
              <a:rPr lang="ru-RU" dirty="0"/>
              <a:t>).</a:t>
            </a:r>
          </a:p>
          <a:p>
            <a:pPr marL="0" indent="0">
              <a:buNone/>
            </a:pPr>
            <a:r>
              <a:rPr lang="ru-RU" dirty="0"/>
              <a:t>Содержимое строки нельзя изменять. Нельзя взять символ посередине и заменить его. Как только строка создана – она такая навсегда.</a:t>
            </a:r>
          </a:p>
          <a:p>
            <a:pPr marL="0" indent="0">
              <a:buNone/>
            </a:pPr>
            <a:r>
              <a:rPr lang="ru-RU" dirty="0"/>
              <a:t>Нет разницы между двойными и одинарными кавычками.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9365908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Экранирование специальных символов осуществляется с помощью обратного слеша \</a:t>
            </a:r>
          </a:p>
          <a:p>
            <a:pPr marL="0" indent="0">
              <a:buNone/>
            </a:pPr>
            <a:r>
              <a:rPr lang="ru-RU" dirty="0"/>
              <a:t>Строки могут содержать специальные символы. </a:t>
            </a:r>
            <a:r>
              <a:rPr lang="ru-RU" dirty="0" smtClean="0"/>
              <a:t>Например</a:t>
            </a:r>
            <a:r>
              <a:rPr lang="en-US" dirty="0"/>
              <a:t>,</a:t>
            </a:r>
            <a:r>
              <a:rPr lang="ru-RU" dirty="0" smtClean="0"/>
              <a:t> </a:t>
            </a:r>
            <a:r>
              <a:rPr lang="ru-RU" dirty="0"/>
              <a:t>«перевод строки» \n.</a:t>
            </a:r>
          </a:p>
          <a:p>
            <a:pPr marL="0" indent="0">
              <a:buNone/>
            </a:pPr>
            <a:r>
              <a:rPr lang="ru-RU" dirty="0"/>
              <a:t>В ES-2015 </a:t>
            </a:r>
            <a:r>
              <a:rPr lang="ru-RU" dirty="0" smtClean="0"/>
              <a:t>добавлен </a:t>
            </a:r>
            <a:r>
              <a:rPr lang="ru-RU" dirty="0"/>
              <a:t>новый вид кавычек для строк, обратные кавычки (Строки-шаблоны</a:t>
            </a:r>
            <a:r>
              <a:rPr lang="ru-RU" dirty="0" smtClean="0"/>
              <a:t>).</a:t>
            </a:r>
            <a:r>
              <a:rPr lang="en-US" dirty="0" smtClean="0"/>
              <a:t> </a:t>
            </a:r>
            <a:r>
              <a:rPr lang="ru-RU" dirty="0" smtClean="0"/>
              <a:t>В </a:t>
            </a:r>
            <a:r>
              <a:rPr lang="ru-RU" dirty="0"/>
              <a:t>них разрешён перевод строки и можно вставлять выражения при помощи ${…}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296797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Boolean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rue</a:t>
            </a:r>
          </a:p>
          <a:p>
            <a:r>
              <a:rPr lang="en-US" dirty="0" smtClean="0"/>
              <a:t>false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4705834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Null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sv-SE" dirty="0">
                <a:solidFill>
                  <a:srgbClr val="00B0F0"/>
                </a:solidFill>
              </a:rPr>
              <a:t>var</a:t>
            </a:r>
            <a:r>
              <a:rPr lang="sv-SE" dirty="0"/>
              <a:t> x </a:t>
            </a:r>
            <a:r>
              <a:rPr lang="sv-SE" dirty="0">
                <a:solidFill>
                  <a:srgbClr val="C00000"/>
                </a:solidFill>
              </a:rPr>
              <a:t>=</a:t>
            </a:r>
            <a:r>
              <a:rPr lang="sv-SE" dirty="0"/>
              <a:t> </a:t>
            </a:r>
            <a:r>
              <a:rPr lang="sv-SE" dirty="0">
                <a:solidFill>
                  <a:srgbClr val="FFC000"/>
                </a:solidFill>
              </a:rPr>
              <a:t>null</a:t>
            </a:r>
            <a:r>
              <a:rPr lang="sv-SE" dirty="0"/>
              <a:t>;</a:t>
            </a:r>
          </a:p>
          <a:p>
            <a:pPr marL="0" indent="0">
              <a:buNone/>
            </a:pPr>
            <a:r>
              <a:rPr lang="sv-SE" dirty="0"/>
              <a:t>x; </a:t>
            </a:r>
            <a:r>
              <a:rPr lang="sv-SE" dirty="0">
                <a:solidFill>
                  <a:srgbClr val="92D050"/>
                </a:solidFill>
              </a:rPr>
              <a:t>// null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ru-RU" dirty="0"/>
              <a:t>В JavaScript </a:t>
            </a:r>
            <a:r>
              <a:rPr lang="ru-RU" dirty="0" err="1">
                <a:solidFill>
                  <a:srgbClr val="FFC000"/>
                </a:solidFill>
              </a:rPr>
              <a:t>null</a:t>
            </a:r>
            <a:r>
              <a:rPr lang="ru-RU" dirty="0"/>
              <a:t> не является «ссылкой на несуществующий объект» или «нулевым указателем», как в некоторых других языках. Это просто специальное значение, которое имеет смысл «ничего» или «значение неизвестно»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6216154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undefined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00B0F0"/>
                </a:solidFill>
              </a:rPr>
              <a:t>var</a:t>
            </a:r>
            <a:r>
              <a:rPr lang="en-US" dirty="0"/>
              <a:t> u;</a:t>
            </a:r>
          </a:p>
          <a:p>
            <a:pPr marL="0" indent="0">
              <a:buNone/>
            </a:pPr>
            <a:r>
              <a:rPr lang="en-US" dirty="0"/>
              <a:t>u; </a:t>
            </a:r>
            <a:r>
              <a:rPr lang="en-US" dirty="0">
                <a:solidFill>
                  <a:srgbClr val="92D050"/>
                </a:solidFill>
              </a:rPr>
              <a:t>// undefined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/>
              <a:t>Значение </a:t>
            </a:r>
            <a:r>
              <a:rPr lang="ru-RU" dirty="0" err="1">
                <a:solidFill>
                  <a:srgbClr val="FFC000"/>
                </a:solidFill>
              </a:rPr>
              <a:t>undefined</a:t>
            </a:r>
            <a:r>
              <a:rPr lang="ru-RU" dirty="0"/>
              <a:t>, как и </a:t>
            </a:r>
            <a:r>
              <a:rPr lang="ru-RU" dirty="0" err="1">
                <a:solidFill>
                  <a:srgbClr val="FFC000"/>
                </a:solidFill>
              </a:rPr>
              <a:t>null</a:t>
            </a:r>
            <a:r>
              <a:rPr lang="ru-RU" dirty="0"/>
              <a:t>, образует свой собственный тип, состоящий из одного этого значения. Оно имеет смысл «значение не присвоено</a:t>
            </a:r>
            <a:r>
              <a:rPr lang="ru-RU" dirty="0" smtClean="0"/>
              <a:t>». Если </a:t>
            </a:r>
            <a:r>
              <a:rPr lang="ru-RU" dirty="0"/>
              <a:t>переменная объявлена, но в неё ничего не записано, то её значение как раз и есть </a:t>
            </a:r>
            <a:r>
              <a:rPr lang="ru-RU" dirty="0" err="1">
                <a:solidFill>
                  <a:srgbClr val="FFC000"/>
                </a:solidFill>
              </a:rPr>
              <a:t>undefined</a:t>
            </a:r>
            <a:endParaRPr lang="ru-RU" dirty="0">
              <a:solidFill>
                <a:srgbClr val="FFC000"/>
              </a:solidFill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9444335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Symbol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let</a:t>
            </a:r>
            <a:r>
              <a:rPr lang="en-US" dirty="0"/>
              <a:t> </a:t>
            </a:r>
            <a:r>
              <a:rPr lang="en-US" dirty="0" err="1"/>
              <a:t>sym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=</a:t>
            </a:r>
            <a:r>
              <a:rPr lang="en-US" dirty="0"/>
              <a:t> Symbol();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B0F0"/>
                </a:solidFill>
              </a:rPr>
              <a:t>let</a:t>
            </a:r>
            <a:r>
              <a:rPr lang="en-US" dirty="0"/>
              <a:t> name = Symbol(</a:t>
            </a:r>
            <a:r>
              <a:rPr lang="en-US" dirty="0">
                <a:solidFill>
                  <a:srgbClr val="7030A0"/>
                </a:solidFill>
              </a:rPr>
              <a:t>"name"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 err="1"/>
              <a:t>name.toString</a:t>
            </a:r>
            <a:r>
              <a:rPr lang="en-US" dirty="0"/>
              <a:t>(); </a:t>
            </a:r>
            <a:r>
              <a:rPr lang="en-US" dirty="0">
                <a:solidFill>
                  <a:srgbClr val="7030A0"/>
                </a:solidFill>
              </a:rPr>
              <a:t>// Symbol(name)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>Symbol(</a:t>
            </a:r>
            <a:r>
              <a:rPr lang="en-US" dirty="0">
                <a:solidFill>
                  <a:srgbClr val="7030A0"/>
                </a:solidFill>
              </a:rPr>
              <a:t>"name"</a:t>
            </a:r>
            <a:r>
              <a:rPr lang="en-US" dirty="0"/>
              <a:t>) </a:t>
            </a:r>
            <a:r>
              <a:rPr lang="en-US" dirty="0">
                <a:solidFill>
                  <a:srgbClr val="C00000"/>
                </a:solidFill>
              </a:rPr>
              <a:t>==</a:t>
            </a:r>
            <a:r>
              <a:rPr lang="en-US" dirty="0"/>
              <a:t> Symbol(</a:t>
            </a:r>
            <a:r>
              <a:rPr lang="en-US" dirty="0">
                <a:solidFill>
                  <a:srgbClr val="7030A0"/>
                </a:solidFill>
              </a:rPr>
              <a:t>"name"</a:t>
            </a:r>
            <a:r>
              <a:rPr lang="en-US" dirty="0"/>
              <a:t>); </a:t>
            </a:r>
            <a:r>
              <a:rPr lang="en-US" dirty="0">
                <a:solidFill>
                  <a:srgbClr val="7030A0"/>
                </a:solidFill>
              </a:rPr>
              <a:t>// false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9391727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Symbol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/>
              <a:t>Т</a:t>
            </a:r>
            <a:r>
              <a:rPr lang="ru-RU" dirty="0" smtClean="0"/>
              <a:t>ип </a:t>
            </a:r>
            <a:r>
              <a:rPr lang="ru-RU" dirty="0"/>
              <a:t>данных </a:t>
            </a:r>
            <a:r>
              <a:rPr lang="ru-RU" dirty="0" err="1"/>
              <a:t>Symbol</a:t>
            </a:r>
            <a:r>
              <a:rPr lang="ru-RU" dirty="0"/>
              <a:t> служит для создания уникальных </a:t>
            </a:r>
            <a:r>
              <a:rPr lang="ru-RU" dirty="0" smtClean="0"/>
              <a:t>идентификаторов. У </a:t>
            </a:r>
            <a:r>
              <a:rPr lang="ru-RU" dirty="0"/>
              <a:t>функции </a:t>
            </a:r>
            <a:r>
              <a:rPr lang="ru-RU" dirty="0" err="1"/>
              <a:t>Symbol</a:t>
            </a:r>
            <a:r>
              <a:rPr lang="ru-RU" dirty="0"/>
              <a:t> есть необязательный аргумент «имя символа». Его можно использовать для описания символа, в целях </a:t>
            </a:r>
            <a:r>
              <a:rPr lang="ru-RU" dirty="0" smtClean="0"/>
              <a:t>отладки. Все </a:t>
            </a:r>
            <a:r>
              <a:rPr lang="ru-RU" dirty="0"/>
              <a:t>символы уникальны. Символы с одинаковым именем не равны друг другу.</a:t>
            </a:r>
          </a:p>
          <a:p>
            <a:pPr marL="0" indent="0">
              <a:buNone/>
            </a:pPr>
            <a:r>
              <a:rPr lang="ru-RU" dirty="0"/>
              <a:t>Основная область использования символов – это системные свойства объектов, которые задают разные аспекты их поведения. Поддержка у них пока небольшая, но она растёт. Системные символы позволяют разработчикам стандарта добавлять новые «особые» свойства объектов, при этом не резервируя соответствующие строковые </a:t>
            </a:r>
            <a:r>
              <a:rPr lang="ru-RU" dirty="0" smtClean="0"/>
              <a:t>значения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977678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Иерархия типов</a:t>
            </a:r>
            <a:endParaRPr lang="ru-RU" dirty="0"/>
          </a:p>
        </p:txBody>
      </p:sp>
      <p:pic>
        <p:nvPicPr>
          <p:cNvPr id="11266" name="Picture 2" descr="3.12 Наследование JavaScript - Основы WEB -технологий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0" y="1981994"/>
            <a:ext cx="5715000" cy="3762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132301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0B0F0"/>
                </a:solidFill>
              </a:rPr>
              <a:t>var</a:t>
            </a:r>
            <a:r>
              <a:rPr lang="en-US" dirty="0"/>
              <a:t> </a:t>
            </a:r>
            <a:r>
              <a:rPr lang="en-US" dirty="0" err="1"/>
              <a:t>obj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=</a:t>
            </a:r>
            <a:r>
              <a:rPr lang="en-US" dirty="0"/>
              <a:t> {</a:t>
            </a:r>
          </a:p>
          <a:p>
            <a:pPr marL="0" indent="0">
              <a:buNone/>
            </a:pPr>
            <a:r>
              <a:rPr lang="en-US" dirty="0"/>
              <a:t>    property: 'value',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  </a:t>
            </a:r>
            <a:r>
              <a:rPr lang="en-US" dirty="0">
                <a:solidFill>
                  <a:srgbClr val="7030A0"/>
                </a:solidFill>
              </a:rPr>
              <a:t>'some-really-strange name with spaces'</a:t>
            </a:r>
            <a:r>
              <a:rPr lang="en-US" dirty="0"/>
              <a:t>: false,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  </a:t>
            </a:r>
            <a:r>
              <a:rPr lang="en-US" dirty="0">
                <a:solidFill>
                  <a:srgbClr val="7030A0"/>
                </a:solidFill>
              </a:rPr>
              <a:t>'</a:t>
            </a:r>
            <a:r>
              <a:rPr lang="ru-RU" dirty="0">
                <a:solidFill>
                  <a:srgbClr val="7030A0"/>
                </a:solidFill>
              </a:rPr>
              <a:t>можно даже так 🙈'</a:t>
            </a:r>
            <a:r>
              <a:rPr lang="ru-RU" dirty="0"/>
              <a:t>: 42,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ru-RU" dirty="0" smtClean="0"/>
              <a:t> </a:t>
            </a:r>
            <a:r>
              <a:rPr lang="en-US" dirty="0"/>
              <a:t>method: function() { console.log(</a:t>
            </a:r>
            <a:r>
              <a:rPr lang="en-US" dirty="0">
                <a:solidFill>
                  <a:srgbClr val="7030A0"/>
                </a:solidFill>
              </a:rPr>
              <a:t>'</a:t>
            </a:r>
            <a:r>
              <a:rPr lang="ru-RU" dirty="0">
                <a:solidFill>
                  <a:srgbClr val="7030A0"/>
                </a:solidFill>
              </a:rPr>
              <a:t>😃'</a:t>
            </a:r>
            <a:r>
              <a:rPr lang="ru-RU" dirty="0"/>
              <a:t>); }</a:t>
            </a:r>
          </a:p>
          <a:p>
            <a:pPr marL="0" indent="0">
              <a:buNone/>
            </a:pPr>
            <a:r>
              <a:rPr lang="ru-RU" dirty="0"/>
              <a:t>};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76349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JavaScript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JavaScript изначально создавался для того, чтобы сделать </a:t>
            </a:r>
            <a:r>
              <a:rPr lang="ru-RU" dirty="0" err="1"/>
              <a:t>web</a:t>
            </a:r>
            <a:r>
              <a:rPr lang="ru-RU" dirty="0"/>
              <a:t>-странички «живыми». Программы на этом языке называются скриптами. В браузере они подключаются напрямую к HTML и, как только загружается страничка – тут же выполняются. Программы на JavaScript – обычный текст. Они не требуют какой-то специальной подготовки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6636824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Object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0B0F0"/>
                </a:solidFill>
              </a:rPr>
              <a:t>var</a:t>
            </a:r>
            <a:r>
              <a:rPr lang="en-US" dirty="0"/>
              <a:t> </a:t>
            </a:r>
            <a:r>
              <a:rPr lang="en-US" dirty="0" err="1"/>
              <a:t>obj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=</a:t>
            </a:r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new</a:t>
            </a:r>
            <a:r>
              <a:rPr lang="en-US" dirty="0"/>
              <a:t> Object();</a:t>
            </a:r>
          </a:p>
          <a:p>
            <a:pPr marL="0" indent="0">
              <a:buNone/>
            </a:pPr>
            <a:r>
              <a:rPr lang="en-US" dirty="0" err="1"/>
              <a:t>obj.property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=</a:t>
            </a:r>
            <a:r>
              <a:rPr lang="en-US" dirty="0"/>
              <a:t> </a:t>
            </a:r>
            <a:r>
              <a:rPr lang="en-US" dirty="0">
                <a:solidFill>
                  <a:srgbClr val="7030A0"/>
                </a:solidFill>
              </a:rPr>
              <a:t>'value'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 err="1" smtClean="0"/>
              <a:t>obj</a:t>
            </a:r>
            <a:r>
              <a:rPr lang="en-US" dirty="0"/>
              <a:t>[</a:t>
            </a:r>
            <a:r>
              <a:rPr lang="en-US" dirty="0" smtClean="0">
                <a:solidFill>
                  <a:srgbClr val="7030A0"/>
                </a:solidFill>
              </a:rPr>
              <a:t>'some </a:t>
            </a:r>
            <a:r>
              <a:rPr lang="en-US" dirty="0">
                <a:solidFill>
                  <a:srgbClr val="7030A0"/>
                </a:solidFill>
              </a:rPr>
              <a:t>name with spaces'</a:t>
            </a:r>
            <a:r>
              <a:rPr lang="en-US" dirty="0"/>
              <a:t>] </a:t>
            </a:r>
            <a:r>
              <a:rPr lang="en-US" dirty="0">
                <a:solidFill>
                  <a:srgbClr val="C00000"/>
                </a:solidFill>
              </a:rPr>
              <a:t>=</a:t>
            </a:r>
            <a:r>
              <a:rPr lang="en-US" dirty="0"/>
              <a:t> </a:t>
            </a:r>
            <a:r>
              <a:rPr lang="en-US" dirty="0">
                <a:solidFill>
                  <a:srgbClr val="FFC000"/>
                </a:solidFill>
              </a:rPr>
              <a:t>false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 err="1"/>
              <a:t>obj</a:t>
            </a:r>
            <a:r>
              <a:rPr lang="en-US" dirty="0"/>
              <a:t>[</a:t>
            </a:r>
            <a:r>
              <a:rPr lang="en-US" dirty="0">
                <a:solidFill>
                  <a:srgbClr val="7030A0"/>
                </a:solidFill>
              </a:rPr>
              <a:t>'</a:t>
            </a:r>
            <a:r>
              <a:rPr lang="ru-RU" dirty="0">
                <a:solidFill>
                  <a:srgbClr val="7030A0"/>
                </a:solidFill>
              </a:rPr>
              <a:t>можно даже так 🙈'</a:t>
            </a:r>
            <a:r>
              <a:rPr lang="ru-RU" dirty="0"/>
              <a:t>] </a:t>
            </a:r>
            <a:r>
              <a:rPr lang="ru-RU" dirty="0">
                <a:solidFill>
                  <a:srgbClr val="C00000"/>
                </a:solidFill>
              </a:rPr>
              <a:t>=</a:t>
            </a:r>
            <a:r>
              <a:rPr lang="ru-RU" dirty="0"/>
              <a:t> </a:t>
            </a:r>
            <a:r>
              <a:rPr lang="ru-RU" dirty="0">
                <a:solidFill>
                  <a:srgbClr val="FFC000"/>
                </a:solidFill>
              </a:rPr>
              <a:t>42</a:t>
            </a:r>
            <a:r>
              <a:rPr lang="ru-RU" dirty="0"/>
              <a:t>;</a:t>
            </a:r>
          </a:p>
          <a:p>
            <a:pPr marL="0" indent="0">
              <a:buNone/>
            </a:pPr>
            <a:r>
              <a:rPr lang="en-US" dirty="0" err="1"/>
              <a:t>obj.method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=</a:t>
            </a:r>
            <a:r>
              <a:rPr lang="en-US" dirty="0"/>
              <a:t> function() { console.log(</a:t>
            </a:r>
            <a:r>
              <a:rPr lang="en-US" dirty="0">
                <a:solidFill>
                  <a:srgbClr val="7030A0"/>
                </a:solidFill>
              </a:rPr>
              <a:t>'</a:t>
            </a:r>
            <a:r>
              <a:rPr lang="ru-RU" dirty="0">
                <a:solidFill>
                  <a:srgbClr val="7030A0"/>
                </a:solidFill>
              </a:rPr>
              <a:t>😃'</a:t>
            </a:r>
            <a:r>
              <a:rPr lang="ru-RU" dirty="0"/>
              <a:t>); };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9910658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Array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00B0F0"/>
                </a:solidFill>
              </a:rPr>
              <a:t>var</a:t>
            </a:r>
            <a:r>
              <a:rPr lang="en-US" dirty="0"/>
              <a:t> a </a:t>
            </a:r>
            <a:r>
              <a:rPr lang="en-US" dirty="0">
                <a:solidFill>
                  <a:srgbClr val="C00000"/>
                </a:solidFill>
              </a:rPr>
              <a:t>=</a:t>
            </a:r>
            <a:r>
              <a:rPr lang="en-US" dirty="0"/>
              <a:t> [</a:t>
            </a:r>
            <a:r>
              <a:rPr lang="en-US" dirty="0">
                <a:solidFill>
                  <a:srgbClr val="FFC000"/>
                </a:solidFill>
              </a:rPr>
              <a:t>1</a:t>
            </a:r>
            <a:r>
              <a:rPr lang="en-US" dirty="0"/>
              <a:t>, </a:t>
            </a:r>
            <a:r>
              <a:rPr lang="en-US" dirty="0">
                <a:solidFill>
                  <a:srgbClr val="FFC000"/>
                </a:solidFill>
              </a:rPr>
              <a:t>2</a:t>
            </a:r>
            <a:r>
              <a:rPr lang="en-US" dirty="0"/>
              <a:t>, </a:t>
            </a:r>
            <a:r>
              <a:rPr lang="en-US" dirty="0">
                <a:solidFill>
                  <a:srgbClr val="FFC000"/>
                </a:solidFill>
              </a:rPr>
              <a:t>3</a:t>
            </a:r>
            <a:r>
              <a:rPr lang="en-US" dirty="0"/>
              <a:t>];</a:t>
            </a:r>
          </a:p>
          <a:p>
            <a:pPr marL="0" indent="0">
              <a:buNone/>
            </a:pPr>
            <a:r>
              <a:rPr lang="en-US" dirty="0" err="1"/>
              <a:t>a.length</a:t>
            </a:r>
            <a:r>
              <a:rPr lang="en-US" dirty="0"/>
              <a:t>; </a:t>
            </a:r>
            <a:r>
              <a:rPr lang="en-US" dirty="0">
                <a:solidFill>
                  <a:srgbClr val="92D050"/>
                </a:solidFill>
              </a:rPr>
              <a:t>// 3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B0F0"/>
                </a:solidFill>
              </a:rPr>
              <a:t>var</a:t>
            </a:r>
            <a:r>
              <a:rPr lang="en-US" dirty="0"/>
              <a:t> b </a:t>
            </a:r>
            <a:r>
              <a:rPr lang="en-US" dirty="0">
                <a:solidFill>
                  <a:srgbClr val="C00000"/>
                </a:solidFill>
              </a:rPr>
              <a:t>=</a:t>
            </a:r>
            <a:r>
              <a:rPr lang="en-US" dirty="0"/>
              <a:t> [];</a:t>
            </a:r>
          </a:p>
          <a:p>
            <a:pPr marL="0" indent="0">
              <a:buNone/>
            </a:pPr>
            <a:r>
              <a:rPr lang="en-US" dirty="0"/>
              <a:t>b[</a:t>
            </a:r>
            <a:r>
              <a:rPr lang="en-US" dirty="0">
                <a:solidFill>
                  <a:srgbClr val="FFC000"/>
                </a:solidFill>
              </a:rPr>
              <a:t>0</a:t>
            </a:r>
            <a:r>
              <a:rPr lang="en-US" dirty="0"/>
              <a:t>] </a:t>
            </a:r>
            <a:r>
              <a:rPr lang="en-US" dirty="0">
                <a:solidFill>
                  <a:srgbClr val="C00000"/>
                </a:solidFill>
              </a:rPr>
              <a:t>=</a:t>
            </a:r>
            <a:r>
              <a:rPr lang="en-US" dirty="0"/>
              <a:t> </a:t>
            </a:r>
            <a:r>
              <a:rPr lang="en-US" dirty="0">
                <a:solidFill>
                  <a:srgbClr val="FFC000"/>
                </a:solidFill>
              </a:rPr>
              <a:t>1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b[</a:t>
            </a:r>
            <a:r>
              <a:rPr lang="en-US" dirty="0">
                <a:solidFill>
                  <a:srgbClr val="FFC000"/>
                </a:solidFill>
              </a:rPr>
              <a:t>13</a:t>
            </a:r>
            <a:r>
              <a:rPr lang="en-US" dirty="0"/>
              <a:t>] </a:t>
            </a:r>
            <a:r>
              <a:rPr lang="en-US" dirty="0">
                <a:solidFill>
                  <a:srgbClr val="C00000"/>
                </a:solidFill>
              </a:rPr>
              <a:t>=</a:t>
            </a:r>
            <a:r>
              <a:rPr lang="en-US" dirty="0"/>
              <a:t> </a:t>
            </a:r>
            <a:r>
              <a:rPr lang="en-US" dirty="0">
                <a:solidFill>
                  <a:srgbClr val="FFC000"/>
                </a:solidFill>
              </a:rPr>
              <a:t>14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 err="1"/>
              <a:t>b.toString</a:t>
            </a:r>
            <a:r>
              <a:rPr lang="en-US" dirty="0"/>
              <a:t>(); </a:t>
            </a:r>
            <a:r>
              <a:rPr lang="en-US" dirty="0">
                <a:solidFill>
                  <a:srgbClr val="92D050"/>
                </a:solidFill>
              </a:rPr>
              <a:t>// "1,,,,,,,,,,,,,14", b = [1, empty × 12, 14]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 err="1" smtClean="0">
                <a:solidFill>
                  <a:srgbClr val="00B0F0"/>
                </a:solidFill>
              </a:rPr>
              <a:t>var</a:t>
            </a:r>
            <a:r>
              <a:rPr lang="en-US" dirty="0" smtClean="0"/>
              <a:t> </a:t>
            </a:r>
            <a:r>
              <a:rPr lang="en-US" dirty="0"/>
              <a:t>c </a:t>
            </a:r>
            <a:r>
              <a:rPr lang="en-US" dirty="0">
                <a:solidFill>
                  <a:srgbClr val="C00000"/>
                </a:solidFill>
              </a:rPr>
              <a:t>=</a:t>
            </a:r>
            <a:r>
              <a:rPr lang="en-US" dirty="0"/>
              <a:t> new Array(</a:t>
            </a:r>
            <a:r>
              <a:rPr lang="en-US" dirty="0">
                <a:solidFill>
                  <a:srgbClr val="FFC000"/>
                </a:solidFill>
              </a:rPr>
              <a:t>100</a:t>
            </a:r>
            <a:r>
              <a:rPr lang="en-US" dirty="0"/>
              <a:t>); </a:t>
            </a:r>
            <a:r>
              <a:rPr lang="en-US" dirty="0">
                <a:solidFill>
                  <a:srgbClr val="92D050"/>
                </a:solidFill>
              </a:rPr>
              <a:t>// [empty × 100]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 err="1">
                <a:solidFill>
                  <a:srgbClr val="00B0F0"/>
                </a:solidFill>
              </a:rPr>
              <a:t>var</a:t>
            </a:r>
            <a:r>
              <a:rPr lang="en-US" dirty="0"/>
              <a:t> d </a:t>
            </a:r>
            <a:r>
              <a:rPr lang="en-US" dirty="0">
                <a:solidFill>
                  <a:srgbClr val="C00000"/>
                </a:solidFill>
              </a:rPr>
              <a:t>=</a:t>
            </a:r>
            <a:r>
              <a:rPr lang="en-US" dirty="0"/>
              <a:t> [,,,,,,,,,,]; </a:t>
            </a:r>
            <a:r>
              <a:rPr lang="en-US" dirty="0">
                <a:solidFill>
                  <a:srgbClr val="92D050"/>
                </a:solidFill>
              </a:rPr>
              <a:t>// [empty × 10]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4027123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typeof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typeof</a:t>
            </a:r>
            <a:r>
              <a:rPr lang="en-US" dirty="0"/>
              <a:t> </a:t>
            </a:r>
            <a:r>
              <a:rPr lang="en-US" dirty="0">
                <a:solidFill>
                  <a:srgbClr val="7030A0"/>
                </a:solidFill>
              </a:rPr>
              <a:t>'Students Lab'</a:t>
            </a:r>
            <a:r>
              <a:rPr lang="en-US" dirty="0"/>
              <a:t>; </a:t>
            </a:r>
            <a:r>
              <a:rPr lang="en-US" dirty="0">
                <a:solidFill>
                  <a:srgbClr val="92D050"/>
                </a:solidFill>
              </a:rPr>
              <a:t>// string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typeof</a:t>
            </a:r>
            <a:r>
              <a:rPr lang="en-US" dirty="0"/>
              <a:t> </a:t>
            </a:r>
            <a:r>
              <a:rPr lang="en-US" dirty="0">
                <a:solidFill>
                  <a:srgbClr val="FFC000"/>
                </a:solidFill>
              </a:rPr>
              <a:t>true</a:t>
            </a:r>
            <a:r>
              <a:rPr lang="en-US" dirty="0"/>
              <a:t>; </a:t>
            </a:r>
            <a:r>
              <a:rPr lang="en-US" dirty="0">
                <a:solidFill>
                  <a:srgbClr val="92D050"/>
                </a:solidFill>
              </a:rPr>
              <a:t>// </a:t>
            </a:r>
            <a:r>
              <a:rPr lang="en-US" dirty="0" err="1">
                <a:solidFill>
                  <a:srgbClr val="92D050"/>
                </a:solidFill>
              </a:rPr>
              <a:t>boolean</a:t>
            </a:r>
            <a:endParaRPr lang="en-US" dirty="0">
              <a:solidFill>
                <a:srgbClr val="92D05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typeof</a:t>
            </a:r>
            <a:r>
              <a:rPr lang="en-US" dirty="0"/>
              <a:t> </a:t>
            </a:r>
            <a:r>
              <a:rPr lang="en-US" dirty="0">
                <a:solidFill>
                  <a:srgbClr val="FFC000"/>
                </a:solidFill>
              </a:rPr>
              <a:t>undefine</a:t>
            </a:r>
            <a:r>
              <a:rPr lang="en-US" dirty="0"/>
              <a:t>d; </a:t>
            </a:r>
            <a:r>
              <a:rPr lang="en-US" dirty="0">
                <a:solidFill>
                  <a:srgbClr val="92D050"/>
                </a:solidFill>
              </a:rPr>
              <a:t>// undefined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typeof</a:t>
            </a:r>
            <a:r>
              <a:rPr lang="en-US" dirty="0"/>
              <a:t> Symbol(); </a:t>
            </a:r>
            <a:r>
              <a:rPr lang="en-US" dirty="0">
                <a:solidFill>
                  <a:srgbClr val="92D050"/>
                </a:solidFill>
              </a:rPr>
              <a:t>// symbol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typeof</a:t>
            </a:r>
            <a:r>
              <a:rPr lang="en-US" dirty="0"/>
              <a:t> {}; </a:t>
            </a:r>
            <a:r>
              <a:rPr lang="en-US" dirty="0">
                <a:solidFill>
                  <a:srgbClr val="92D050"/>
                </a:solidFill>
              </a:rPr>
              <a:t>// object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B0F0"/>
                </a:solidFill>
              </a:rPr>
              <a:t>typeof</a:t>
            </a:r>
            <a:r>
              <a:rPr lang="en-US" dirty="0"/>
              <a:t> []; </a:t>
            </a:r>
            <a:r>
              <a:rPr lang="en-US" dirty="0">
                <a:solidFill>
                  <a:srgbClr val="92D050"/>
                </a:solidFill>
              </a:rPr>
              <a:t>// object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typeof</a:t>
            </a:r>
            <a:r>
              <a:rPr lang="en-US" dirty="0"/>
              <a:t> </a:t>
            </a:r>
            <a:r>
              <a:rPr lang="en-US" dirty="0">
                <a:solidFill>
                  <a:srgbClr val="FFC000"/>
                </a:solidFill>
              </a:rPr>
              <a:t>null</a:t>
            </a:r>
            <a:r>
              <a:rPr lang="en-US" dirty="0"/>
              <a:t>; </a:t>
            </a:r>
            <a:r>
              <a:rPr lang="en-US" dirty="0">
                <a:solidFill>
                  <a:srgbClr val="92D050"/>
                </a:solidFill>
              </a:rPr>
              <a:t>// object </a:t>
            </a:r>
            <a:endParaRPr lang="ru-RU" dirty="0" smtClean="0">
              <a:solidFill>
                <a:srgbClr val="92D05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B0F0"/>
                </a:solidFill>
              </a:rPr>
              <a:t>typeof</a:t>
            </a:r>
            <a:r>
              <a:rPr lang="en-US" dirty="0" smtClean="0"/>
              <a:t> </a:t>
            </a:r>
            <a:r>
              <a:rPr lang="en-US" dirty="0"/>
              <a:t>function(){} </a:t>
            </a:r>
            <a:r>
              <a:rPr lang="en-US" dirty="0">
                <a:solidFill>
                  <a:srgbClr val="92D050"/>
                </a:solidFill>
              </a:rPr>
              <a:t>// function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0501205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typeof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Оператор typeof возвращает тип аргумента. Результатом является строка, содержащая тип</a:t>
            </a:r>
          </a:p>
          <a:p>
            <a:pPr marL="0" indent="0">
              <a:buNone/>
            </a:pPr>
            <a:r>
              <a:rPr lang="ru-RU" dirty="0"/>
              <a:t>Результат </a:t>
            </a:r>
            <a:r>
              <a:rPr lang="ru-RU" dirty="0">
                <a:solidFill>
                  <a:srgbClr val="7030A0"/>
                </a:solidFill>
              </a:rPr>
              <a:t>typeof </a:t>
            </a:r>
            <a:r>
              <a:rPr lang="ru-RU" dirty="0" err="1">
                <a:solidFill>
                  <a:srgbClr val="7030A0"/>
                </a:solidFill>
              </a:rPr>
              <a:t>null</a:t>
            </a:r>
            <a:r>
              <a:rPr lang="ru-RU" dirty="0">
                <a:solidFill>
                  <a:srgbClr val="7030A0"/>
                </a:solidFill>
              </a:rPr>
              <a:t> == "</a:t>
            </a:r>
            <a:r>
              <a:rPr lang="ru-RU" dirty="0" err="1">
                <a:solidFill>
                  <a:srgbClr val="7030A0"/>
                </a:solidFill>
              </a:rPr>
              <a:t>object</a:t>
            </a:r>
            <a:r>
              <a:rPr lang="ru-RU" dirty="0">
                <a:solidFill>
                  <a:srgbClr val="7030A0"/>
                </a:solidFill>
              </a:rPr>
              <a:t>"</a:t>
            </a:r>
            <a:r>
              <a:rPr lang="ru-RU" dirty="0"/>
              <a:t> – это официально признанная ошибка в языке, которая сохраняется для совместимости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r>
              <a:rPr lang="ru-RU" dirty="0"/>
              <a:t>Ф</a:t>
            </a:r>
            <a:r>
              <a:rPr lang="ru-RU" dirty="0" smtClean="0"/>
              <a:t>ункции </a:t>
            </a:r>
            <a:r>
              <a:rPr lang="ru-RU" dirty="0"/>
              <a:t>не являются отдельным базовым типом в JavaScript</a:t>
            </a:r>
            <a:r>
              <a:rPr lang="ru-RU" dirty="0" smtClean="0"/>
              <a:t>,</a:t>
            </a:r>
            <a:r>
              <a:rPr lang="ru-RU" dirty="0"/>
              <a:t>  </a:t>
            </a:r>
            <a:r>
              <a:rPr lang="ru-RU" dirty="0" smtClean="0"/>
              <a:t>это всего лишь подвид </a:t>
            </a:r>
            <a:r>
              <a:rPr lang="ru-RU" dirty="0"/>
              <a:t>объектов</a:t>
            </a:r>
          </a:p>
          <a:p>
            <a:pPr marL="0" indent="0">
              <a:buNone/>
            </a:pP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2886061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Операторы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022694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Унарны</a:t>
            </a:r>
            <a:r>
              <a:rPr lang="ru-RU" dirty="0"/>
              <a:t>й</a:t>
            </a:r>
            <a:r>
              <a:rPr lang="ru-RU" dirty="0" smtClean="0"/>
              <a:t> </a:t>
            </a:r>
            <a:r>
              <a:rPr lang="ru-RU" dirty="0"/>
              <a:t>минус (-)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err="1">
                <a:solidFill>
                  <a:srgbClr val="00B0F0"/>
                </a:solidFill>
              </a:rPr>
              <a:t>var</a:t>
            </a:r>
            <a:r>
              <a:rPr lang="ru-RU" dirty="0"/>
              <a:t> x </a:t>
            </a:r>
            <a:r>
              <a:rPr lang="ru-RU" dirty="0">
                <a:solidFill>
                  <a:srgbClr val="C00000"/>
                </a:solidFill>
              </a:rPr>
              <a:t>=</a:t>
            </a:r>
            <a:r>
              <a:rPr lang="ru-RU" dirty="0"/>
              <a:t> </a:t>
            </a:r>
            <a:r>
              <a:rPr lang="ru-RU" dirty="0">
                <a:solidFill>
                  <a:srgbClr val="FFC000"/>
                </a:solidFill>
              </a:rPr>
              <a:t>1</a:t>
            </a:r>
            <a:r>
              <a:rPr lang="ru-RU" dirty="0"/>
              <a:t>; </a:t>
            </a:r>
          </a:p>
          <a:p>
            <a:pPr marL="0" indent="0">
              <a:buNone/>
            </a:pPr>
            <a:r>
              <a:rPr lang="ru-RU" dirty="0"/>
              <a:t>x </a:t>
            </a:r>
            <a:r>
              <a:rPr lang="ru-RU" dirty="0">
                <a:solidFill>
                  <a:srgbClr val="C00000"/>
                </a:solidFill>
              </a:rPr>
              <a:t>=</a:t>
            </a:r>
            <a:r>
              <a:rPr lang="ru-RU" dirty="0"/>
              <a:t> </a:t>
            </a:r>
            <a:r>
              <a:rPr lang="ru-RU" dirty="0">
                <a:solidFill>
                  <a:srgbClr val="C00000"/>
                </a:solidFill>
              </a:rPr>
              <a:t>-</a:t>
            </a:r>
            <a:r>
              <a:rPr lang="ru-RU" dirty="0"/>
              <a:t>x; </a:t>
            </a:r>
          </a:p>
          <a:p>
            <a:pPr marL="0" indent="0">
              <a:buNone/>
            </a:pPr>
            <a:r>
              <a:rPr lang="ru-RU" dirty="0" err="1"/>
              <a:t>alert</a:t>
            </a:r>
            <a:r>
              <a:rPr lang="ru-RU" dirty="0"/>
              <a:t>( x ); </a:t>
            </a:r>
            <a:r>
              <a:rPr lang="ru-RU" dirty="0">
                <a:solidFill>
                  <a:srgbClr val="92D050"/>
                </a:solidFill>
              </a:rPr>
              <a:t>// -1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2884759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Унарны</a:t>
            </a:r>
            <a:r>
              <a:rPr lang="ru-RU" dirty="0"/>
              <a:t>й</a:t>
            </a:r>
            <a:r>
              <a:rPr lang="ru-RU" dirty="0" smtClean="0"/>
              <a:t> плюс </a:t>
            </a:r>
            <a:r>
              <a:rPr lang="ru-RU" dirty="0"/>
              <a:t>(+)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b-NO" dirty="0"/>
              <a:t>alert( </a:t>
            </a:r>
            <a:r>
              <a:rPr lang="nb-NO" dirty="0">
                <a:solidFill>
                  <a:srgbClr val="C00000"/>
                </a:solidFill>
              </a:rPr>
              <a:t>+</a:t>
            </a:r>
            <a:r>
              <a:rPr lang="nb-NO" dirty="0">
                <a:solidFill>
                  <a:srgbClr val="FFC000"/>
                </a:solidFill>
              </a:rPr>
              <a:t>1</a:t>
            </a:r>
            <a:r>
              <a:rPr lang="nb-NO" dirty="0"/>
              <a:t> ); </a:t>
            </a:r>
            <a:r>
              <a:rPr lang="nb-NO" dirty="0">
                <a:solidFill>
                  <a:srgbClr val="92D050"/>
                </a:solidFill>
              </a:rPr>
              <a:t>// 1 </a:t>
            </a:r>
            <a:endParaRPr lang="ru-RU" dirty="0">
              <a:solidFill>
                <a:srgbClr val="92D050"/>
              </a:solidFill>
            </a:endParaRPr>
          </a:p>
          <a:p>
            <a:pPr marL="0" indent="0">
              <a:buNone/>
            </a:pPr>
            <a:r>
              <a:rPr lang="nb-NO" dirty="0"/>
              <a:t>alert( </a:t>
            </a:r>
            <a:r>
              <a:rPr lang="nb-NO" dirty="0">
                <a:solidFill>
                  <a:srgbClr val="C00000"/>
                </a:solidFill>
              </a:rPr>
              <a:t>+</a:t>
            </a:r>
            <a:r>
              <a:rPr lang="nb-NO" dirty="0"/>
              <a:t>(</a:t>
            </a:r>
            <a:r>
              <a:rPr lang="nb-NO" dirty="0">
                <a:solidFill>
                  <a:srgbClr val="FFC000"/>
                </a:solidFill>
              </a:rPr>
              <a:t>1</a:t>
            </a:r>
            <a:r>
              <a:rPr lang="nb-NO" dirty="0"/>
              <a:t> </a:t>
            </a:r>
            <a:r>
              <a:rPr lang="nb-NO" dirty="0">
                <a:solidFill>
                  <a:srgbClr val="C00000"/>
                </a:solidFill>
              </a:rPr>
              <a:t>-</a:t>
            </a:r>
            <a:r>
              <a:rPr lang="nb-NO" dirty="0"/>
              <a:t> </a:t>
            </a:r>
            <a:r>
              <a:rPr lang="nb-NO" dirty="0">
                <a:solidFill>
                  <a:srgbClr val="FFC000"/>
                </a:solidFill>
              </a:rPr>
              <a:t>2</a:t>
            </a:r>
            <a:r>
              <a:rPr lang="nb-NO" dirty="0"/>
              <a:t>) ); </a:t>
            </a:r>
            <a:r>
              <a:rPr lang="nb-NO" dirty="0">
                <a:solidFill>
                  <a:srgbClr val="92D050"/>
                </a:solidFill>
              </a:rPr>
              <a:t>// -1</a:t>
            </a:r>
            <a:endParaRPr lang="ru-RU" dirty="0">
              <a:solidFill>
                <a:srgbClr val="92D050"/>
              </a:solidFill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B0F0"/>
                </a:solidFill>
              </a:rPr>
              <a:t>var</a:t>
            </a:r>
            <a:r>
              <a:rPr lang="en-US" dirty="0"/>
              <a:t> apples = </a:t>
            </a:r>
            <a:r>
              <a:rPr lang="en-US" dirty="0">
                <a:solidFill>
                  <a:srgbClr val="7030A0"/>
                </a:solidFill>
              </a:rPr>
              <a:t>"2"</a:t>
            </a:r>
            <a:r>
              <a:rPr lang="en-US" dirty="0"/>
              <a:t>; 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B0F0"/>
                </a:solidFill>
              </a:rPr>
              <a:t>var</a:t>
            </a:r>
            <a:r>
              <a:rPr lang="en-US" dirty="0"/>
              <a:t> oranges = </a:t>
            </a:r>
            <a:r>
              <a:rPr lang="en-US" dirty="0">
                <a:solidFill>
                  <a:srgbClr val="7030A0"/>
                </a:solidFill>
              </a:rPr>
              <a:t>"3"</a:t>
            </a:r>
            <a:r>
              <a:rPr lang="en-US" dirty="0"/>
              <a:t>; </a:t>
            </a:r>
          </a:p>
          <a:p>
            <a:pPr marL="0" indent="0">
              <a:buNone/>
            </a:pPr>
            <a:r>
              <a:rPr lang="en-US" dirty="0"/>
              <a:t>alert( apples </a:t>
            </a:r>
            <a:r>
              <a:rPr lang="en-US" dirty="0">
                <a:solidFill>
                  <a:srgbClr val="C00000"/>
                </a:solidFill>
              </a:rPr>
              <a:t>+</a:t>
            </a:r>
            <a:r>
              <a:rPr lang="en-US" dirty="0"/>
              <a:t> oranges ); </a:t>
            </a:r>
            <a:r>
              <a:rPr lang="en-US" dirty="0">
                <a:solidFill>
                  <a:srgbClr val="92D050"/>
                </a:solidFill>
              </a:rPr>
              <a:t>// </a:t>
            </a:r>
            <a:r>
              <a:rPr lang="en-US" dirty="0" smtClean="0">
                <a:solidFill>
                  <a:srgbClr val="92D050"/>
                </a:solidFill>
              </a:rPr>
              <a:t>"23"</a:t>
            </a:r>
            <a:endParaRPr lang="en-US" dirty="0">
              <a:solidFill>
                <a:srgbClr val="92D050"/>
              </a:solidFill>
            </a:endParaRPr>
          </a:p>
          <a:p>
            <a:pPr marL="0" indent="0">
              <a:buNone/>
            </a:pPr>
            <a:r>
              <a:rPr lang="en-US" dirty="0"/>
              <a:t>alert( </a:t>
            </a:r>
            <a:r>
              <a:rPr lang="en-US" dirty="0">
                <a:solidFill>
                  <a:srgbClr val="C00000"/>
                </a:solidFill>
              </a:rPr>
              <a:t>+</a:t>
            </a:r>
            <a:r>
              <a:rPr lang="en-US" dirty="0"/>
              <a:t>apples </a:t>
            </a:r>
            <a:r>
              <a:rPr lang="en-US" dirty="0">
                <a:solidFill>
                  <a:srgbClr val="C00000"/>
                </a:solidFill>
              </a:rPr>
              <a:t>+ +</a:t>
            </a:r>
            <a:r>
              <a:rPr lang="en-US" dirty="0"/>
              <a:t>oranges ); </a:t>
            </a:r>
            <a:r>
              <a:rPr lang="en-US" dirty="0">
                <a:solidFill>
                  <a:srgbClr val="92D050"/>
                </a:solidFill>
              </a:rPr>
              <a:t>// 5</a:t>
            </a:r>
            <a:endParaRPr lang="ru-RU" dirty="0">
              <a:solidFill>
                <a:srgbClr val="92D050"/>
              </a:solidFill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5586854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Бинарный плюс (+)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0B0F0"/>
                </a:solidFill>
              </a:rPr>
              <a:t>var</a:t>
            </a:r>
            <a:r>
              <a:rPr lang="en-US" dirty="0"/>
              <a:t> a </a:t>
            </a:r>
            <a:r>
              <a:rPr lang="en-US" dirty="0">
                <a:solidFill>
                  <a:srgbClr val="C00000"/>
                </a:solidFill>
              </a:rPr>
              <a:t>=</a:t>
            </a:r>
            <a:r>
              <a:rPr lang="en-US" dirty="0"/>
              <a:t> </a:t>
            </a:r>
            <a:r>
              <a:rPr lang="en-US" dirty="0">
                <a:solidFill>
                  <a:srgbClr val="7030A0"/>
                </a:solidFill>
              </a:rPr>
              <a:t>"</a:t>
            </a:r>
            <a:r>
              <a:rPr lang="ru-RU" dirty="0">
                <a:solidFill>
                  <a:srgbClr val="7030A0"/>
                </a:solidFill>
              </a:rPr>
              <a:t>моя</a:t>
            </a:r>
            <a:r>
              <a:rPr lang="en-US" dirty="0">
                <a:solidFill>
                  <a:srgbClr val="7030A0"/>
                </a:solidFill>
              </a:rPr>
              <a:t>"</a:t>
            </a:r>
            <a:r>
              <a:rPr lang="en-US" dirty="0"/>
              <a:t>, b </a:t>
            </a:r>
            <a:r>
              <a:rPr lang="en-US" dirty="0">
                <a:solidFill>
                  <a:srgbClr val="C00000"/>
                </a:solidFill>
              </a:rPr>
              <a:t>=</a:t>
            </a:r>
            <a:r>
              <a:rPr lang="en-US" dirty="0"/>
              <a:t> </a:t>
            </a:r>
            <a:r>
              <a:rPr lang="en-US" dirty="0">
                <a:solidFill>
                  <a:srgbClr val="7030A0"/>
                </a:solidFill>
              </a:rPr>
              <a:t>"</a:t>
            </a:r>
            <a:r>
              <a:rPr lang="ru-RU" dirty="0">
                <a:solidFill>
                  <a:srgbClr val="7030A0"/>
                </a:solidFill>
              </a:rPr>
              <a:t>5</a:t>
            </a:r>
            <a:r>
              <a:rPr lang="en-US" dirty="0">
                <a:solidFill>
                  <a:srgbClr val="7030A0"/>
                </a:solidFill>
              </a:rPr>
              <a:t>"</a:t>
            </a:r>
            <a:r>
              <a:rPr lang="en-US" dirty="0"/>
              <a:t>, c</a:t>
            </a:r>
            <a:r>
              <a:rPr lang="ru-RU" dirty="0"/>
              <a:t> </a:t>
            </a:r>
            <a:r>
              <a:rPr lang="en-US" dirty="0">
                <a:solidFill>
                  <a:srgbClr val="C00000"/>
                </a:solidFill>
              </a:rPr>
              <a:t>=</a:t>
            </a:r>
            <a:r>
              <a:rPr lang="en-US" dirty="0"/>
              <a:t> </a:t>
            </a:r>
            <a:r>
              <a:rPr lang="en-US" dirty="0">
                <a:solidFill>
                  <a:srgbClr val="FFC000"/>
                </a:solidFill>
              </a:rPr>
              <a:t>4</a:t>
            </a:r>
            <a:r>
              <a:rPr lang="en-US" dirty="0"/>
              <a:t>, d </a:t>
            </a:r>
            <a:r>
              <a:rPr lang="en-US" dirty="0">
                <a:solidFill>
                  <a:srgbClr val="C00000"/>
                </a:solidFill>
              </a:rPr>
              <a:t>=</a:t>
            </a:r>
            <a:r>
              <a:rPr lang="en-US" dirty="0"/>
              <a:t> </a:t>
            </a:r>
            <a:r>
              <a:rPr lang="en-US" dirty="0">
                <a:solidFill>
                  <a:srgbClr val="FFC000"/>
                </a:solidFill>
              </a:rPr>
              <a:t>6</a:t>
            </a:r>
            <a:r>
              <a:rPr lang="ru-RU" dirty="0"/>
              <a:t>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alert(</a:t>
            </a:r>
            <a:r>
              <a:rPr lang="en-US" dirty="0" err="1"/>
              <a:t>a</a:t>
            </a:r>
            <a:r>
              <a:rPr lang="en-US" dirty="0" err="1">
                <a:solidFill>
                  <a:srgbClr val="C00000"/>
                </a:solidFill>
              </a:rPr>
              <a:t>+</a:t>
            </a:r>
            <a:r>
              <a:rPr lang="en-US" dirty="0" err="1"/>
              <a:t>b</a:t>
            </a:r>
            <a:r>
              <a:rPr lang="en-US" dirty="0"/>
              <a:t>); </a:t>
            </a:r>
            <a:r>
              <a:rPr lang="en-US" dirty="0">
                <a:solidFill>
                  <a:srgbClr val="92D050"/>
                </a:solidFill>
              </a:rPr>
              <a:t>//</a:t>
            </a:r>
            <a:r>
              <a:rPr lang="ru-RU" dirty="0">
                <a:solidFill>
                  <a:srgbClr val="92D050"/>
                </a:solidFill>
              </a:rPr>
              <a:t>моя5</a:t>
            </a:r>
            <a:endParaRPr lang="en-US" dirty="0">
              <a:solidFill>
                <a:srgbClr val="92D050"/>
              </a:solidFill>
            </a:endParaRPr>
          </a:p>
          <a:p>
            <a:pPr marL="0" indent="0">
              <a:buNone/>
            </a:pPr>
            <a:r>
              <a:rPr lang="en-US" dirty="0"/>
              <a:t>alert(</a:t>
            </a:r>
            <a:r>
              <a:rPr lang="en-US" dirty="0" err="1"/>
              <a:t>b</a:t>
            </a:r>
            <a:r>
              <a:rPr lang="en-US" dirty="0" err="1">
                <a:solidFill>
                  <a:srgbClr val="C00000"/>
                </a:solidFill>
              </a:rPr>
              <a:t>+</a:t>
            </a:r>
            <a:r>
              <a:rPr lang="en-US" dirty="0" err="1"/>
              <a:t>c</a:t>
            </a:r>
            <a:r>
              <a:rPr lang="en-US" dirty="0"/>
              <a:t>);</a:t>
            </a:r>
            <a:r>
              <a:rPr lang="ru-RU" dirty="0"/>
              <a:t> </a:t>
            </a:r>
            <a:r>
              <a:rPr lang="ru-RU" dirty="0">
                <a:solidFill>
                  <a:srgbClr val="92D050"/>
                </a:solidFill>
              </a:rPr>
              <a:t>//54</a:t>
            </a:r>
            <a:endParaRPr lang="en-US" dirty="0">
              <a:solidFill>
                <a:srgbClr val="92D050"/>
              </a:solidFill>
            </a:endParaRPr>
          </a:p>
          <a:p>
            <a:pPr marL="0" indent="0">
              <a:buNone/>
            </a:pPr>
            <a:r>
              <a:rPr lang="en-US" dirty="0"/>
              <a:t>alert(</a:t>
            </a:r>
            <a:r>
              <a:rPr lang="en-US" dirty="0" err="1"/>
              <a:t>c</a:t>
            </a:r>
            <a:r>
              <a:rPr lang="en-US" dirty="0" err="1">
                <a:solidFill>
                  <a:srgbClr val="C00000"/>
                </a:solidFill>
              </a:rPr>
              <a:t>+</a:t>
            </a:r>
            <a:r>
              <a:rPr lang="en-US" dirty="0" err="1"/>
              <a:t>b</a:t>
            </a:r>
            <a:r>
              <a:rPr lang="en-US" dirty="0"/>
              <a:t>);</a:t>
            </a:r>
            <a:r>
              <a:rPr lang="ru-RU" dirty="0"/>
              <a:t> </a:t>
            </a:r>
            <a:r>
              <a:rPr lang="ru-RU" dirty="0">
                <a:solidFill>
                  <a:srgbClr val="92D050"/>
                </a:solidFill>
              </a:rPr>
              <a:t>//45</a:t>
            </a:r>
            <a:endParaRPr lang="en-US" dirty="0">
              <a:solidFill>
                <a:srgbClr val="92D050"/>
              </a:solidFill>
            </a:endParaRPr>
          </a:p>
          <a:p>
            <a:pPr marL="0" indent="0">
              <a:buNone/>
            </a:pPr>
            <a:r>
              <a:rPr lang="en-US" dirty="0"/>
              <a:t>alert(</a:t>
            </a:r>
            <a:r>
              <a:rPr lang="en-US" dirty="0" err="1"/>
              <a:t>c</a:t>
            </a:r>
            <a:r>
              <a:rPr lang="en-US" dirty="0" err="1">
                <a:solidFill>
                  <a:srgbClr val="C00000"/>
                </a:solidFill>
              </a:rPr>
              <a:t>+</a:t>
            </a:r>
            <a:r>
              <a:rPr lang="en-US" dirty="0" err="1"/>
              <a:t>d</a:t>
            </a:r>
            <a:r>
              <a:rPr lang="en-US" dirty="0"/>
              <a:t>);</a:t>
            </a:r>
            <a:r>
              <a:rPr lang="ru-RU" dirty="0"/>
              <a:t> </a:t>
            </a:r>
            <a:r>
              <a:rPr lang="ru-RU" dirty="0">
                <a:solidFill>
                  <a:srgbClr val="92D050"/>
                </a:solidFill>
              </a:rPr>
              <a:t>//10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9055842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Арифметические операции (-</a:t>
            </a:r>
            <a:r>
              <a:rPr lang="en-US" dirty="0"/>
              <a:t>,*,/</a:t>
            </a:r>
            <a:r>
              <a:rPr lang="ru-RU" dirty="0"/>
              <a:t>)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b-NO" dirty="0"/>
              <a:t>alert( </a:t>
            </a:r>
            <a:r>
              <a:rPr lang="nb-NO" dirty="0">
                <a:solidFill>
                  <a:srgbClr val="FFC000"/>
                </a:solidFill>
              </a:rPr>
              <a:t>2</a:t>
            </a:r>
            <a:r>
              <a:rPr lang="nb-NO" dirty="0"/>
              <a:t> </a:t>
            </a:r>
            <a:r>
              <a:rPr lang="nb-NO" dirty="0">
                <a:solidFill>
                  <a:srgbClr val="C00000"/>
                </a:solidFill>
              </a:rPr>
              <a:t>-</a:t>
            </a:r>
            <a:r>
              <a:rPr lang="nb-NO" dirty="0"/>
              <a:t> </a:t>
            </a:r>
            <a:r>
              <a:rPr lang="nb-NO" dirty="0">
                <a:solidFill>
                  <a:srgbClr val="FFC000"/>
                </a:solidFill>
              </a:rPr>
              <a:t>3</a:t>
            </a:r>
            <a:r>
              <a:rPr lang="nb-NO" dirty="0"/>
              <a:t> ); </a:t>
            </a:r>
            <a:r>
              <a:rPr lang="nb-NO" dirty="0">
                <a:solidFill>
                  <a:srgbClr val="92D050"/>
                </a:solidFill>
              </a:rPr>
              <a:t>// -1 </a:t>
            </a:r>
          </a:p>
          <a:p>
            <a:pPr marL="0" indent="0">
              <a:buNone/>
            </a:pPr>
            <a:r>
              <a:rPr lang="nb-NO" dirty="0"/>
              <a:t>alert( </a:t>
            </a:r>
            <a:r>
              <a:rPr lang="nb-NO" dirty="0">
                <a:solidFill>
                  <a:srgbClr val="FFC000"/>
                </a:solidFill>
              </a:rPr>
              <a:t>2</a:t>
            </a:r>
            <a:r>
              <a:rPr lang="nb-NO" dirty="0"/>
              <a:t> </a:t>
            </a:r>
            <a:r>
              <a:rPr lang="nb-NO" dirty="0">
                <a:solidFill>
                  <a:srgbClr val="C00000"/>
                </a:solidFill>
              </a:rPr>
              <a:t>-</a:t>
            </a:r>
            <a:r>
              <a:rPr lang="nb-NO" dirty="0"/>
              <a:t> </a:t>
            </a:r>
            <a:r>
              <a:rPr lang="nb-NO" dirty="0">
                <a:solidFill>
                  <a:srgbClr val="7030A0"/>
                </a:solidFill>
              </a:rPr>
              <a:t>'1' </a:t>
            </a:r>
            <a:r>
              <a:rPr lang="nb-NO" dirty="0"/>
              <a:t>); </a:t>
            </a:r>
            <a:r>
              <a:rPr lang="nb-NO" dirty="0">
                <a:solidFill>
                  <a:srgbClr val="92D050"/>
                </a:solidFill>
              </a:rPr>
              <a:t>// 1</a:t>
            </a:r>
            <a:r>
              <a:rPr lang="nb-NO" dirty="0">
                <a:solidFill>
                  <a:srgbClr val="00B050"/>
                </a:solidFill>
              </a:rPr>
              <a:t> </a:t>
            </a:r>
          </a:p>
          <a:p>
            <a:pPr marL="0" indent="0">
              <a:buNone/>
            </a:pPr>
            <a:r>
              <a:rPr lang="nb-NO" dirty="0"/>
              <a:t>alert( </a:t>
            </a:r>
            <a:r>
              <a:rPr lang="nb-NO" dirty="0">
                <a:solidFill>
                  <a:srgbClr val="FFC000"/>
                </a:solidFill>
              </a:rPr>
              <a:t>6</a:t>
            </a:r>
            <a:r>
              <a:rPr lang="nb-NO" dirty="0"/>
              <a:t> </a:t>
            </a:r>
            <a:r>
              <a:rPr lang="nb-NO" dirty="0">
                <a:solidFill>
                  <a:srgbClr val="C00000"/>
                </a:solidFill>
              </a:rPr>
              <a:t>/</a:t>
            </a:r>
            <a:r>
              <a:rPr lang="nb-NO" dirty="0"/>
              <a:t> </a:t>
            </a:r>
            <a:r>
              <a:rPr lang="nb-NO" dirty="0">
                <a:solidFill>
                  <a:srgbClr val="7030A0"/>
                </a:solidFill>
              </a:rPr>
              <a:t>'2' </a:t>
            </a:r>
            <a:r>
              <a:rPr lang="nb-NO" dirty="0"/>
              <a:t>); </a:t>
            </a:r>
            <a:r>
              <a:rPr lang="nb-NO" dirty="0">
                <a:solidFill>
                  <a:srgbClr val="92D050"/>
                </a:solidFill>
              </a:rPr>
              <a:t>// 3</a:t>
            </a:r>
          </a:p>
          <a:p>
            <a:pPr marL="0" indent="0">
              <a:buNone/>
            </a:pPr>
            <a:r>
              <a:rPr lang="nb-NO" dirty="0"/>
              <a:t>alert(</a:t>
            </a:r>
            <a:r>
              <a:rPr lang="nb-NO" dirty="0">
                <a:solidFill>
                  <a:srgbClr val="7030A0"/>
                </a:solidFill>
              </a:rPr>
              <a:t>'4' </a:t>
            </a:r>
            <a:r>
              <a:rPr lang="nb-NO" dirty="0">
                <a:solidFill>
                  <a:srgbClr val="C00000"/>
                </a:solidFill>
              </a:rPr>
              <a:t>*</a:t>
            </a:r>
            <a:r>
              <a:rPr lang="nb-NO" dirty="0"/>
              <a:t> </a:t>
            </a:r>
            <a:r>
              <a:rPr lang="nb-NO" dirty="0">
                <a:solidFill>
                  <a:srgbClr val="7030A0"/>
                </a:solidFill>
              </a:rPr>
              <a:t>'2' </a:t>
            </a:r>
            <a:r>
              <a:rPr lang="nb-NO" dirty="0"/>
              <a:t>); </a:t>
            </a:r>
            <a:r>
              <a:rPr lang="nb-NO" dirty="0">
                <a:solidFill>
                  <a:srgbClr val="92D050"/>
                </a:solidFill>
              </a:rPr>
              <a:t>// 8 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7317291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Остаток от деления (%)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err="1"/>
              <a:t>alert</a:t>
            </a:r>
            <a:r>
              <a:rPr lang="ru-RU" dirty="0"/>
              <a:t>( </a:t>
            </a:r>
            <a:r>
              <a:rPr lang="ru-RU" dirty="0">
                <a:solidFill>
                  <a:srgbClr val="FFC000"/>
                </a:solidFill>
              </a:rPr>
              <a:t>5</a:t>
            </a:r>
            <a:r>
              <a:rPr lang="ru-RU" dirty="0"/>
              <a:t> </a:t>
            </a:r>
            <a:r>
              <a:rPr lang="ru-RU" dirty="0">
                <a:solidFill>
                  <a:srgbClr val="C00000"/>
                </a:solidFill>
              </a:rPr>
              <a:t>%</a:t>
            </a:r>
            <a:r>
              <a:rPr lang="ru-RU" dirty="0"/>
              <a:t> </a:t>
            </a:r>
            <a:r>
              <a:rPr lang="ru-RU" dirty="0">
                <a:solidFill>
                  <a:srgbClr val="FFC000"/>
                </a:solidFill>
              </a:rPr>
              <a:t>2</a:t>
            </a:r>
            <a:r>
              <a:rPr lang="ru-RU" dirty="0"/>
              <a:t> ); </a:t>
            </a:r>
            <a:r>
              <a:rPr lang="ru-RU" dirty="0">
                <a:solidFill>
                  <a:srgbClr val="00B050"/>
                </a:solidFill>
              </a:rPr>
              <a:t>// </a:t>
            </a:r>
            <a:r>
              <a:rPr lang="ru-RU" dirty="0" smtClean="0">
                <a:solidFill>
                  <a:srgbClr val="00B050"/>
                </a:solidFill>
              </a:rPr>
              <a:t>1</a:t>
            </a:r>
            <a:endParaRPr lang="en-US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ru-RU" dirty="0" err="1" smtClean="0"/>
              <a:t>alert</a:t>
            </a:r>
            <a:r>
              <a:rPr lang="ru-RU" dirty="0"/>
              <a:t>( </a:t>
            </a:r>
            <a:r>
              <a:rPr lang="en-US" dirty="0" smtClean="0"/>
              <a:t>-</a:t>
            </a:r>
            <a:r>
              <a:rPr lang="ru-RU" dirty="0" smtClean="0">
                <a:solidFill>
                  <a:srgbClr val="FFC000"/>
                </a:solidFill>
              </a:rPr>
              <a:t>8</a:t>
            </a:r>
            <a:r>
              <a:rPr lang="ru-RU" dirty="0" smtClean="0"/>
              <a:t> </a:t>
            </a:r>
            <a:r>
              <a:rPr lang="ru-RU" dirty="0">
                <a:solidFill>
                  <a:srgbClr val="C00000"/>
                </a:solidFill>
              </a:rPr>
              <a:t>%</a:t>
            </a:r>
            <a:r>
              <a:rPr lang="ru-RU" dirty="0"/>
              <a:t> </a:t>
            </a:r>
            <a:r>
              <a:rPr lang="ru-RU" dirty="0">
                <a:solidFill>
                  <a:srgbClr val="FFC000"/>
                </a:solidFill>
              </a:rPr>
              <a:t>3</a:t>
            </a:r>
            <a:r>
              <a:rPr lang="ru-RU" dirty="0"/>
              <a:t> ); </a:t>
            </a:r>
            <a:r>
              <a:rPr lang="ru-RU" dirty="0">
                <a:solidFill>
                  <a:srgbClr val="00B050"/>
                </a:solidFill>
              </a:rPr>
              <a:t>// </a:t>
            </a:r>
            <a:r>
              <a:rPr lang="en-US" dirty="0" smtClean="0">
                <a:solidFill>
                  <a:srgbClr val="00B050"/>
                </a:solidFill>
              </a:rPr>
              <a:t>-</a:t>
            </a:r>
            <a:r>
              <a:rPr lang="ru-RU" dirty="0" smtClean="0">
                <a:solidFill>
                  <a:srgbClr val="00B050"/>
                </a:solidFill>
              </a:rPr>
              <a:t>2</a:t>
            </a:r>
            <a:endParaRPr lang="en-US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ru-RU" dirty="0" err="1" smtClean="0"/>
              <a:t>alert</a:t>
            </a:r>
            <a:r>
              <a:rPr lang="ru-RU" dirty="0"/>
              <a:t>( </a:t>
            </a:r>
            <a:r>
              <a:rPr lang="ru-RU" dirty="0">
                <a:solidFill>
                  <a:srgbClr val="FFC000"/>
                </a:solidFill>
              </a:rPr>
              <a:t>6</a:t>
            </a:r>
            <a:r>
              <a:rPr lang="ru-RU" dirty="0"/>
              <a:t> </a:t>
            </a:r>
            <a:r>
              <a:rPr lang="ru-RU" dirty="0">
                <a:solidFill>
                  <a:srgbClr val="C00000"/>
                </a:solidFill>
              </a:rPr>
              <a:t>%</a:t>
            </a:r>
            <a:r>
              <a:rPr lang="ru-RU" dirty="0"/>
              <a:t> </a:t>
            </a:r>
            <a:r>
              <a:rPr lang="ru-RU" dirty="0">
                <a:solidFill>
                  <a:srgbClr val="FFC000"/>
                </a:solidFill>
              </a:rPr>
              <a:t>3</a:t>
            </a:r>
            <a:r>
              <a:rPr lang="ru-RU" dirty="0"/>
              <a:t> ); </a:t>
            </a:r>
            <a:r>
              <a:rPr lang="ru-RU" dirty="0">
                <a:solidFill>
                  <a:srgbClr val="00B050"/>
                </a:solidFill>
              </a:rPr>
              <a:t>// </a:t>
            </a:r>
            <a:r>
              <a:rPr lang="ru-RU" dirty="0" smtClean="0">
                <a:solidFill>
                  <a:srgbClr val="00B050"/>
                </a:solidFill>
              </a:rPr>
              <a:t>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41029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V8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/>
              <a:t>V8 — движок JavaScript с открытым исходным кодом. Разработан датским отделением компании </a:t>
            </a:r>
            <a:r>
              <a:rPr lang="ru-RU" dirty="0" err="1"/>
              <a:t>Google</a:t>
            </a:r>
            <a:r>
              <a:rPr lang="ru-RU" dirty="0"/>
              <a:t>. Сегодня это самый крутой, быстрый и мощный движок, в котором JS-код напрямую преобразуется в ассемблер целевого процессора, что позволяет обойти по скорости все остальные движки. На базе этого движка построена самая популярная и быстроразвивающаяся серверная платформа — Node.JS.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2329772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Инкремент и декремент(++,--)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err="1">
                <a:solidFill>
                  <a:srgbClr val="00B0F0"/>
                </a:solidFill>
              </a:rPr>
              <a:t>var</a:t>
            </a:r>
            <a:r>
              <a:rPr lang="ru-RU" dirty="0"/>
              <a:t> i </a:t>
            </a:r>
            <a:r>
              <a:rPr lang="ru-RU" dirty="0">
                <a:solidFill>
                  <a:srgbClr val="C00000"/>
                </a:solidFill>
              </a:rPr>
              <a:t>=</a:t>
            </a:r>
            <a:r>
              <a:rPr lang="ru-RU" dirty="0"/>
              <a:t> </a:t>
            </a:r>
            <a:r>
              <a:rPr lang="ru-RU" dirty="0">
                <a:solidFill>
                  <a:srgbClr val="FFC000"/>
                </a:solidFill>
              </a:rPr>
              <a:t>2</a:t>
            </a:r>
            <a:r>
              <a:rPr lang="ru-RU" dirty="0"/>
              <a:t>; 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i</a:t>
            </a:r>
            <a:r>
              <a:rPr lang="ru-RU" dirty="0">
                <a:solidFill>
                  <a:srgbClr val="C00000"/>
                </a:solidFill>
              </a:rPr>
              <a:t>++</a:t>
            </a:r>
            <a:r>
              <a:rPr lang="ru-RU" dirty="0"/>
              <a:t>; </a:t>
            </a:r>
            <a:r>
              <a:rPr lang="ru-RU" dirty="0">
                <a:solidFill>
                  <a:srgbClr val="92D050"/>
                </a:solidFill>
              </a:rPr>
              <a:t>// более короткая запись для i = i +1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ru-RU" dirty="0" err="1"/>
              <a:t>alert</a:t>
            </a:r>
            <a:r>
              <a:rPr lang="ru-RU" dirty="0"/>
              <a:t>(i); </a:t>
            </a:r>
            <a:r>
              <a:rPr lang="ru-RU" dirty="0">
                <a:solidFill>
                  <a:srgbClr val="92D050"/>
                </a:solidFill>
              </a:rPr>
              <a:t>// 3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 err="1">
                <a:solidFill>
                  <a:srgbClr val="00B0F0"/>
                </a:solidFill>
              </a:rPr>
              <a:t>var</a:t>
            </a:r>
            <a:r>
              <a:rPr lang="ru-RU" dirty="0"/>
              <a:t> i </a:t>
            </a:r>
            <a:r>
              <a:rPr lang="ru-RU" dirty="0">
                <a:solidFill>
                  <a:srgbClr val="C00000"/>
                </a:solidFill>
              </a:rPr>
              <a:t>=</a:t>
            </a:r>
            <a:r>
              <a:rPr lang="ru-RU" dirty="0"/>
              <a:t> </a:t>
            </a:r>
            <a:r>
              <a:rPr lang="ru-RU" dirty="0">
                <a:solidFill>
                  <a:srgbClr val="FFC000"/>
                </a:solidFill>
              </a:rPr>
              <a:t>2</a:t>
            </a:r>
            <a:r>
              <a:rPr lang="ru-RU" dirty="0"/>
              <a:t>; 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i</a:t>
            </a:r>
            <a:r>
              <a:rPr lang="ru-RU" dirty="0">
                <a:solidFill>
                  <a:srgbClr val="C00000"/>
                </a:solidFill>
              </a:rPr>
              <a:t>--</a:t>
            </a:r>
            <a:r>
              <a:rPr lang="ru-RU" dirty="0"/>
              <a:t>; </a:t>
            </a:r>
            <a:r>
              <a:rPr lang="ru-RU" dirty="0">
                <a:solidFill>
                  <a:srgbClr val="92D050"/>
                </a:solidFill>
              </a:rPr>
              <a:t>// более короткая запись для i = i - 1 </a:t>
            </a:r>
            <a:r>
              <a:rPr lang="ru-RU" dirty="0" err="1"/>
              <a:t>alert</a:t>
            </a:r>
            <a:r>
              <a:rPr lang="ru-RU" dirty="0"/>
              <a:t>(i); </a:t>
            </a:r>
            <a:r>
              <a:rPr lang="ru-RU" dirty="0">
                <a:solidFill>
                  <a:srgbClr val="92D050"/>
                </a:solidFill>
              </a:rPr>
              <a:t>// 1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1327592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Постфиксная и префиксная записи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0B0F0"/>
                </a:solidFill>
              </a:rPr>
              <a:t>var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=</a:t>
            </a:r>
            <a:r>
              <a:rPr lang="en-US" dirty="0"/>
              <a:t> </a:t>
            </a:r>
            <a:r>
              <a:rPr lang="en-US" dirty="0">
                <a:solidFill>
                  <a:srgbClr val="FFC000"/>
                </a:solidFill>
              </a:rPr>
              <a:t>1</a:t>
            </a:r>
            <a:r>
              <a:rPr lang="en-US" dirty="0"/>
              <a:t>; 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B0F0"/>
                </a:solidFill>
              </a:rPr>
              <a:t>var</a:t>
            </a:r>
            <a:r>
              <a:rPr lang="en-US" dirty="0"/>
              <a:t> a </a:t>
            </a:r>
            <a:r>
              <a:rPr lang="en-US" dirty="0">
                <a:solidFill>
                  <a:srgbClr val="C00000"/>
                </a:solidFill>
              </a:rPr>
              <a:t>=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++</a:t>
            </a:r>
            <a:r>
              <a:rPr lang="en-US" dirty="0" err="1"/>
              <a:t>i</a:t>
            </a:r>
            <a:r>
              <a:rPr lang="en-US" dirty="0"/>
              <a:t>; </a:t>
            </a:r>
          </a:p>
          <a:p>
            <a:pPr marL="0" indent="0">
              <a:buNone/>
            </a:pPr>
            <a:r>
              <a:rPr lang="en-US" dirty="0"/>
              <a:t>alert(a); </a:t>
            </a:r>
            <a:r>
              <a:rPr lang="en-US" dirty="0">
                <a:solidFill>
                  <a:srgbClr val="00B0F0"/>
                </a:solidFill>
              </a:rPr>
              <a:t>// 2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>
                <a:solidFill>
                  <a:srgbClr val="00B0F0"/>
                </a:solidFill>
              </a:rPr>
              <a:t>var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=</a:t>
            </a:r>
            <a:r>
              <a:rPr lang="en-US" dirty="0"/>
              <a:t> </a:t>
            </a:r>
            <a:r>
              <a:rPr lang="en-US" dirty="0">
                <a:solidFill>
                  <a:srgbClr val="FFC000"/>
                </a:solidFill>
              </a:rPr>
              <a:t>1</a:t>
            </a:r>
            <a:r>
              <a:rPr lang="en-US" dirty="0"/>
              <a:t>; 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B0F0"/>
                </a:solidFill>
              </a:rPr>
              <a:t>var</a:t>
            </a:r>
            <a:r>
              <a:rPr lang="en-US" dirty="0"/>
              <a:t> a </a:t>
            </a:r>
            <a:r>
              <a:rPr lang="en-US" dirty="0">
                <a:solidFill>
                  <a:srgbClr val="C00000"/>
                </a:solidFill>
              </a:rPr>
              <a:t>=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>
                <a:solidFill>
                  <a:srgbClr val="C00000"/>
                </a:solidFill>
              </a:rPr>
              <a:t>++</a:t>
            </a:r>
            <a:r>
              <a:rPr lang="en-US" dirty="0"/>
              <a:t>; </a:t>
            </a:r>
          </a:p>
          <a:p>
            <a:pPr marL="0" indent="0">
              <a:buNone/>
            </a:pPr>
            <a:r>
              <a:rPr lang="en-US" dirty="0"/>
              <a:t>alert(a); </a:t>
            </a:r>
            <a:r>
              <a:rPr lang="en-US" dirty="0">
                <a:solidFill>
                  <a:srgbClr val="00B0F0"/>
                </a:solidFill>
              </a:rPr>
              <a:t>// 1</a:t>
            </a:r>
            <a:endParaRPr lang="ru-RU" dirty="0">
              <a:solidFill>
                <a:srgbClr val="00B0F0"/>
              </a:solidFill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1829707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присваивания (=)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00B0F0"/>
                </a:solidFill>
              </a:rPr>
              <a:t>var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/>
              <a:t>x </a:t>
            </a:r>
            <a:r>
              <a:rPr lang="en-US" dirty="0">
                <a:solidFill>
                  <a:srgbClr val="C00000"/>
                </a:solidFill>
              </a:rPr>
              <a:t>=</a:t>
            </a:r>
            <a:r>
              <a:rPr lang="en-US" dirty="0"/>
              <a:t> </a:t>
            </a:r>
            <a:r>
              <a:rPr lang="en-US" dirty="0">
                <a:solidFill>
                  <a:srgbClr val="FFC000"/>
                </a:solidFill>
              </a:rPr>
              <a:t>2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*</a:t>
            </a:r>
            <a:r>
              <a:rPr lang="en-US" dirty="0"/>
              <a:t> </a:t>
            </a:r>
            <a:r>
              <a:rPr lang="en-US" dirty="0">
                <a:solidFill>
                  <a:srgbClr val="FFC000"/>
                </a:solidFill>
              </a:rPr>
              <a:t>2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+</a:t>
            </a:r>
            <a:r>
              <a:rPr lang="en-US" dirty="0"/>
              <a:t> </a:t>
            </a:r>
            <a:r>
              <a:rPr lang="en-US" dirty="0">
                <a:solidFill>
                  <a:srgbClr val="FFC000"/>
                </a:solidFill>
              </a:rPr>
              <a:t>1</a:t>
            </a:r>
            <a:r>
              <a:rPr lang="en-US" dirty="0"/>
              <a:t>; </a:t>
            </a:r>
          </a:p>
          <a:p>
            <a:pPr marL="0" indent="0">
              <a:buNone/>
            </a:pPr>
            <a:r>
              <a:rPr lang="en-US" dirty="0"/>
              <a:t>alert( x ); </a:t>
            </a:r>
            <a:r>
              <a:rPr lang="en-US" dirty="0">
                <a:solidFill>
                  <a:srgbClr val="92D050"/>
                </a:solidFill>
              </a:rPr>
              <a:t>// 5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>
                <a:solidFill>
                  <a:srgbClr val="00B0F0"/>
                </a:solidFill>
              </a:rPr>
              <a:t>var</a:t>
            </a:r>
            <a:r>
              <a:rPr lang="en-US" dirty="0"/>
              <a:t> a, b, c; </a:t>
            </a:r>
          </a:p>
          <a:p>
            <a:pPr marL="0" indent="0">
              <a:buNone/>
            </a:pPr>
            <a:r>
              <a:rPr lang="en-US" dirty="0"/>
              <a:t>a </a:t>
            </a:r>
            <a:r>
              <a:rPr lang="en-US" dirty="0">
                <a:solidFill>
                  <a:srgbClr val="C00000"/>
                </a:solidFill>
              </a:rPr>
              <a:t>=</a:t>
            </a:r>
            <a:r>
              <a:rPr lang="en-US" dirty="0"/>
              <a:t> b </a:t>
            </a:r>
            <a:r>
              <a:rPr lang="en-US" dirty="0">
                <a:solidFill>
                  <a:srgbClr val="C00000"/>
                </a:solidFill>
              </a:rPr>
              <a:t>=</a:t>
            </a:r>
            <a:r>
              <a:rPr lang="en-US" dirty="0"/>
              <a:t> c </a:t>
            </a:r>
            <a:r>
              <a:rPr lang="en-US" dirty="0">
                <a:solidFill>
                  <a:srgbClr val="C00000"/>
                </a:solidFill>
              </a:rPr>
              <a:t>=</a:t>
            </a:r>
            <a:r>
              <a:rPr lang="en-US" dirty="0"/>
              <a:t> </a:t>
            </a:r>
            <a:r>
              <a:rPr lang="en-US" dirty="0">
                <a:solidFill>
                  <a:srgbClr val="FFC000"/>
                </a:solidFill>
              </a:rPr>
              <a:t>2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+</a:t>
            </a:r>
            <a:r>
              <a:rPr lang="en-US" dirty="0"/>
              <a:t> </a:t>
            </a:r>
            <a:r>
              <a:rPr lang="en-US" dirty="0">
                <a:solidFill>
                  <a:srgbClr val="FFC000"/>
                </a:solidFill>
              </a:rPr>
              <a:t>2</a:t>
            </a:r>
            <a:r>
              <a:rPr lang="en-US" dirty="0"/>
              <a:t>; </a:t>
            </a:r>
          </a:p>
          <a:p>
            <a:pPr marL="0" indent="0">
              <a:buNone/>
            </a:pPr>
            <a:r>
              <a:rPr lang="en-US" dirty="0"/>
              <a:t>alert( a ); </a:t>
            </a:r>
            <a:r>
              <a:rPr lang="en-US" dirty="0">
                <a:solidFill>
                  <a:srgbClr val="92D050"/>
                </a:solidFill>
              </a:rPr>
              <a:t>// 4 </a:t>
            </a:r>
          </a:p>
          <a:p>
            <a:pPr marL="0" indent="0">
              <a:buNone/>
            </a:pPr>
            <a:r>
              <a:rPr lang="en-US" dirty="0"/>
              <a:t>alert( b ); </a:t>
            </a:r>
            <a:r>
              <a:rPr lang="en-US" dirty="0">
                <a:solidFill>
                  <a:srgbClr val="92D050"/>
                </a:solidFill>
              </a:rPr>
              <a:t>// 4</a:t>
            </a:r>
            <a:r>
              <a:rPr lang="en-US" dirty="0">
                <a:solidFill>
                  <a:srgbClr val="00B050"/>
                </a:solidFill>
              </a:rPr>
              <a:t> </a:t>
            </a:r>
          </a:p>
          <a:p>
            <a:pPr marL="0" indent="0">
              <a:buNone/>
            </a:pPr>
            <a:r>
              <a:rPr lang="en-US" dirty="0"/>
              <a:t>alert( c ); </a:t>
            </a:r>
            <a:r>
              <a:rPr lang="en-US" dirty="0">
                <a:solidFill>
                  <a:srgbClr val="92D050"/>
                </a:solidFill>
              </a:rPr>
              <a:t>// 4</a:t>
            </a:r>
            <a:endParaRPr lang="ru-RU" dirty="0">
              <a:solidFill>
                <a:srgbClr val="92D050"/>
              </a:solidFill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942708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присваивания (=)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0B0F0"/>
                </a:solidFill>
              </a:rPr>
              <a:t>var</a:t>
            </a:r>
            <a:r>
              <a:rPr lang="en-US" dirty="0"/>
              <a:t> a </a:t>
            </a:r>
            <a:r>
              <a:rPr lang="en-US" dirty="0">
                <a:solidFill>
                  <a:srgbClr val="C00000"/>
                </a:solidFill>
              </a:rPr>
              <a:t>=</a:t>
            </a:r>
            <a:r>
              <a:rPr lang="en-US" dirty="0"/>
              <a:t> </a:t>
            </a:r>
            <a:r>
              <a:rPr lang="en-US" dirty="0">
                <a:solidFill>
                  <a:srgbClr val="FFC000"/>
                </a:solidFill>
              </a:rPr>
              <a:t>1</a:t>
            </a:r>
            <a:r>
              <a:rPr lang="en-US" dirty="0"/>
              <a:t>; 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B0F0"/>
                </a:solidFill>
              </a:rPr>
              <a:t>var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b </a:t>
            </a:r>
            <a:r>
              <a:rPr lang="en-US" dirty="0">
                <a:solidFill>
                  <a:srgbClr val="C00000"/>
                </a:solidFill>
              </a:rPr>
              <a:t>=</a:t>
            </a:r>
            <a:r>
              <a:rPr lang="en-US" dirty="0"/>
              <a:t> </a:t>
            </a:r>
            <a:r>
              <a:rPr lang="en-US" dirty="0">
                <a:solidFill>
                  <a:srgbClr val="FFC000"/>
                </a:solidFill>
              </a:rPr>
              <a:t>2</a:t>
            </a:r>
            <a:r>
              <a:rPr lang="en-US" dirty="0"/>
              <a:t>; 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B0F0"/>
                </a:solidFill>
              </a:rPr>
              <a:t>var</a:t>
            </a:r>
            <a:r>
              <a:rPr lang="en-US" dirty="0"/>
              <a:t> c </a:t>
            </a:r>
            <a:r>
              <a:rPr lang="en-US" dirty="0">
                <a:solidFill>
                  <a:srgbClr val="C00000"/>
                </a:solidFill>
              </a:rPr>
              <a:t>=</a:t>
            </a:r>
            <a:r>
              <a:rPr lang="en-US" dirty="0"/>
              <a:t> </a:t>
            </a:r>
            <a:r>
              <a:rPr lang="en-US" dirty="0">
                <a:solidFill>
                  <a:srgbClr val="FFC000"/>
                </a:solidFill>
              </a:rPr>
              <a:t>3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-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(</a:t>
            </a:r>
            <a:r>
              <a:rPr lang="en-US" dirty="0"/>
              <a:t>a </a:t>
            </a:r>
            <a:r>
              <a:rPr lang="en-US" dirty="0">
                <a:solidFill>
                  <a:srgbClr val="C00000"/>
                </a:solidFill>
              </a:rPr>
              <a:t>=</a:t>
            </a:r>
            <a:r>
              <a:rPr lang="en-US" dirty="0"/>
              <a:t> b </a:t>
            </a:r>
            <a:r>
              <a:rPr lang="en-US" dirty="0">
                <a:solidFill>
                  <a:srgbClr val="C00000"/>
                </a:solidFill>
              </a:rPr>
              <a:t>+</a:t>
            </a:r>
            <a:r>
              <a:rPr lang="en-US" dirty="0"/>
              <a:t> </a:t>
            </a:r>
            <a:r>
              <a:rPr lang="en-US" dirty="0">
                <a:solidFill>
                  <a:srgbClr val="FFC000"/>
                </a:solidFill>
              </a:rPr>
              <a:t>1</a:t>
            </a:r>
            <a:r>
              <a:rPr lang="en-US" dirty="0">
                <a:solidFill>
                  <a:srgbClr val="C00000"/>
                </a:solidFill>
              </a:rPr>
              <a:t>)</a:t>
            </a:r>
            <a:r>
              <a:rPr lang="en-US" dirty="0"/>
              <a:t>; </a:t>
            </a:r>
          </a:p>
          <a:p>
            <a:pPr marL="0" indent="0">
              <a:buNone/>
            </a:pPr>
            <a:r>
              <a:rPr lang="en-US" dirty="0"/>
              <a:t>alert( a ); </a:t>
            </a:r>
            <a:r>
              <a:rPr lang="en-US" dirty="0">
                <a:solidFill>
                  <a:srgbClr val="92D050"/>
                </a:solidFill>
              </a:rPr>
              <a:t>// 3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alert( c ); </a:t>
            </a:r>
            <a:r>
              <a:rPr lang="en-US" dirty="0">
                <a:solidFill>
                  <a:srgbClr val="92D050"/>
                </a:solidFill>
              </a:rPr>
              <a:t>// 0</a:t>
            </a:r>
            <a:endParaRPr lang="ru-RU" dirty="0">
              <a:solidFill>
                <a:srgbClr val="92D050"/>
              </a:solidFill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8499518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Побитовые операции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&amp;</a:t>
            </a:r>
            <a:r>
              <a:rPr lang="en-US" dirty="0"/>
              <a:t> (AND), </a:t>
            </a:r>
            <a:r>
              <a:rPr lang="en-US" dirty="0">
                <a:solidFill>
                  <a:srgbClr val="C00000"/>
                </a:solidFill>
              </a:rPr>
              <a:t>|</a:t>
            </a:r>
            <a:r>
              <a:rPr lang="en-US" dirty="0"/>
              <a:t> (OR), </a:t>
            </a:r>
            <a:r>
              <a:rPr lang="en-US" dirty="0">
                <a:solidFill>
                  <a:srgbClr val="C00000"/>
                </a:solidFill>
              </a:rPr>
              <a:t>^</a:t>
            </a:r>
            <a:r>
              <a:rPr lang="en-US" dirty="0"/>
              <a:t> (XOR) </a:t>
            </a:r>
            <a:endParaRPr lang="ru-RU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~</a:t>
            </a:r>
            <a:r>
              <a:rPr lang="en-US" dirty="0" smtClean="0"/>
              <a:t> </a:t>
            </a:r>
            <a:r>
              <a:rPr lang="en-US" dirty="0"/>
              <a:t>(NOT) </a:t>
            </a:r>
            <a:endParaRPr lang="ru-RU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&lt;&lt;</a:t>
            </a:r>
            <a:r>
              <a:rPr lang="en-US" dirty="0" smtClean="0"/>
              <a:t> </a:t>
            </a:r>
            <a:r>
              <a:rPr lang="en-US" dirty="0"/>
              <a:t>(LEFT SHIFT), </a:t>
            </a:r>
            <a:r>
              <a:rPr lang="en-US" dirty="0" smtClean="0">
                <a:solidFill>
                  <a:srgbClr val="C00000"/>
                </a:solidFill>
              </a:rPr>
              <a:t>&gt;&gt;</a:t>
            </a:r>
            <a:r>
              <a:rPr lang="en-US" dirty="0" smtClean="0"/>
              <a:t> </a:t>
            </a:r>
            <a:r>
              <a:rPr lang="en-US" dirty="0"/>
              <a:t>(RIGHT SHIFT) </a:t>
            </a:r>
            <a:endParaRPr lang="ru-RU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&gt;&gt;&gt;</a:t>
            </a:r>
            <a:r>
              <a:rPr lang="en-US" dirty="0" smtClean="0"/>
              <a:t> </a:t>
            </a:r>
            <a:r>
              <a:rPr lang="en-US" dirty="0"/>
              <a:t>(ZERO-FILL RIGHT SHIFT)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4257115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Побитовые операции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9</a:t>
            </a:r>
            <a:r>
              <a:rPr lang="en-US" dirty="0" smtClean="0">
                <a:solidFill>
                  <a:srgbClr val="C00000"/>
                </a:solidFill>
              </a:rPr>
              <a:t>&amp;</a:t>
            </a:r>
            <a:r>
              <a:rPr lang="en-US" dirty="0" smtClean="0"/>
              <a:t>2 </a:t>
            </a:r>
            <a:r>
              <a:rPr lang="en-US" dirty="0" smtClean="0">
                <a:solidFill>
                  <a:srgbClr val="92D050"/>
                </a:solidFill>
              </a:rPr>
              <a:t>// 0  1001&amp;0010 = 0000</a:t>
            </a:r>
          </a:p>
          <a:p>
            <a:pPr marL="0" indent="0">
              <a:buNone/>
            </a:pPr>
            <a:r>
              <a:rPr lang="en-US" dirty="0" smtClean="0"/>
              <a:t>9</a:t>
            </a:r>
            <a:r>
              <a:rPr lang="en-US" dirty="0" smtClean="0">
                <a:solidFill>
                  <a:srgbClr val="C00000"/>
                </a:solidFill>
              </a:rPr>
              <a:t>|</a:t>
            </a:r>
            <a:r>
              <a:rPr lang="en-US" dirty="0" smtClean="0"/>
              <a:t>2 </a:t>
            </a:r>
            <a:r>
              <a:rPr lang="en-US" dirty="0" smtClean="0">
                <a:solidFill>
                  <a:srgbClr val="92D050"/>
                </a:solidFill>
              </a:rPr>
              <a:t>// 11 1001|0010 </a:t>
            </a:r>
            <a:r>
              <a:rPr lang="en-US" dirty="0">
                <a:solidFill>
                  <a:srgbClr val="92D050"/>
                </a:solidFill>
              </a:rPr>
              <a:t>= </a:t>
            </a:r>
            <a:r>
              <a:rPr lang="en-US" dirty="0" smtClean="0">
                <a:solidFill>
                  <a:srgbClr val="92D050"/>
                </a:solidFill>
              </a:rPr>
              <a:t>1011</a:t>
            </a:r>
          </a:p>
          <a:p>
            <a:pPr marL="0" indent="0">
              <a:buNone/>
            </a:pPr>
            <a:r>
              <a:rPr lang="en-US" dirty="0" smtClean="0"/>
              <a:t>9</a:t>
            </a:r>
            <a:r>
              <a:rPr lang="en-US" dirty="0" smtClean="0">
                <a:solidFill>
                  <a:srgbClr val="C00000"/>
                </a:solidFill>
              </a:rPr>
              <a:t>^</a:t>
            </a:r>
            <a:r>
              <a:rPr lang="en-US" dirty="0" smtClean="0"/>
              <a:t>2 </a:t>
            </a:r>
            <a:r>
              <a:rPr lang="en-US" dirty="0" smtClean="0">
                <a:solidFill>
                  <a:srgbClr val="92D050"/>
                </a:solidFill>
              </a:rPr>
              <a:t>// 11 1001^0010 </a:t>
            </a:r>
            <a:r>
              <a:rPr lang="en-US" dirty="0">
                <a:solidFill>
                  <a:srgbClr val="92D050"/>
                </a:solidFill>
              </a:rPr>
              <a:t>= </a:t>
            </a:r>
            <a:r>
              <a:rPr lang="en-US" dirty="0" smtClean="0">
                <a:solidFill>
                  <a:srgbClr val="92D050"/>
                </a:solidFill>
              </a:rPr>
              <a:t>1011</a:t>
            </a:r>
          </a:p>
          <a:p>
            <a:pPr marL="0" indent="0">
              <a:buNone/>
            </a:pPr>
            <a:r>
              <a:rPr lang="en-US" dirty="0" smtClean="0"/>
              <a:t>9</a:t>
            </a:r>
            <a:r>
              <a:rPr lang="en-US" dirty="0" smtClean="0">
                <a:solidFill>
                  <a:srgbClr val="C00000"/>
                </a:solidFill>
              </a:rPr>
              <a:t>&lt;&lt;</a:t>
            </a:r>
            <a:r>
              <a:rPr lang="en-US" dirty="0" smtClean="0"/>
              <a:t>2 </a:t>
            </a:r>
            <a:r>
              <a:rPr lang="en-US" dirty="0" smtClean="0">
                <a:solidFill>
                  <a:srgbClr val="92D050"/>
                </a:solidFill>
              </a:rPr>
              <a:t>// 36 1001&lt;&lt;0010 = 100100</a:t>
            </a:r>
          </a:p>
          <a:p>
            <a:pPr marL="0" indent="0">
              <a:buNone/>
            </a:pPr>
            <a:r>
              <a:rPr lang="en-US" dirty="0" smtClean="0"/>
              <a:t>9</a:t>
            </a:r>
            <a:r>
              <a:rPr lang="en-US" dirty="0" smtClean="0">
                <a:solidFill>
                  <a:srgbClr val="C00000"/>
                </a:solidFill>
              </a:rPr>
              <a:t>&gt;&gt;</a:t>
            </a:r>
            <a:r>
              <a:rPr lang="en-US" dirty="0" smtClean="0"/>
              <a:t>2 </a:t>
            </a:r>
            <a:r>
              <a:rPr lang="en-US" dirty="0" smtClean="0">
                <a:solidFill>
                  <a:srgbClr val="92D050"/>
                </a:solidFill>
              </a:rPr>
              <a:t>// 2 1001&gt;&gt;0010 = 10</a:t>
            </a:r>
          </a:p>
          <a:p>
            <a:pPr marL="0" indent="0">
              <a:buNone/>
            </a:pPr>
            <a:r>
              <a:rPr lang="en-US" dirty="0" smtClean="0"/>
              <a:t>9</a:t>
            </a:r>
            <a:r>
              <a:rPr lang="en-US" dirty="0" smtClean="0">
                <a:solidFill>
                  <a:srgbClr val="C00000"/>
                </a:solidFill>
              </a:rPr>
              <a:t>&gt;&gt;&gt;</a:t>
            </a:r>
            <a:r>
              <a:rPr lang="en-US" dirty="0" smtClean="0"/>
              <a:t>2 </a:t>
            </a:r>
            <a:r>
              <a:rPr lang="en-US" dirty="0" smtClean="0">
                <a:solidFill>
                  <a:srgbClr val="92D050"/>
                </a:solidFill>
              </a:rPr>
              <a:t>//2 </a:t>
            </a:r>
            <a:r>
              <a:rPr lang="en-US" dirty="0">
                <a:solidFill>
                  <a:srgbClr val="92D050"/>
                </a:solidFill>
              </a:rPr>
              <a:t>1001</a:t>
            </a:r>
            <a:r>
              <a:rPr lang="en-US" dirty="0" smtClean="0">
                <a:solidFill>
                  <a:srgbClr val="92D050"/>
                </a:solidFill>
              </a:rPr>
              <a:t>&gt;&gt;&gt;0010 </a:t>
            </a:r>
            <a:r>
              <a:rPr lang="en-US" dirty="0">
                <a:solidFill>
                  <a:srgbClr val="92D050"/>
                </a:solidFill>
              </a:rPr>
              <a:t>= </a:t>
            </a:r>
            <a:r>
              <a:rPr lang="en-US" dirty="0" smtClean="0">
                <a:solidFill>
                  <a:srgbClr val="92D050"/>
                </a:solidFill>
              </a:rPr>
              <a:t>10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~</a:t>
            </a:r>
            <a:r>
              <a:rPr lang="en-US" dirty="0" smtClean="0"/>
              <a:t>9</a:t>
            </a:r>
            <a:r>
              <a:rPr lang="en-US" dirty="0" smtClean="0">
                <a:solidFill>
                  <a:srgbClr val="92D050"/>
                </a:solidFill>
              </a:rPr>
              <a:t>// -10 ~1001 = 10110</a:t>
            </a:r>
            <a:endParaRPr lang="en-US" dirty="0">
              <a:solidFill>
                <a:srgbClr val="92D050"/>
              </a:solidFill>
            </a:endParaRPr>
          </a:p>
          <a:p>
            <a:pPr marL="0" indent="0">
              <a:buNone/>
            </a:pPr>
            <a:endParaRPr lang="ru-RU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242588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Сокращенные операторы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 </a:t>
            </a:r>
            <a:r>
              <a:rPr lang="en-US" dirty="0">
                <a:solidFill>
                  <a:srgbClr val="C00000"/>
                </a:solidFill>
              </a:rPr>
              <a:t>+=</a:t>
            </a:r>
            <a:r>
              <a:rPr lang="en-US" dirty="0"/>
              <a:t> </a:t>
            </a:r>
            <a:r>
              <a:rPr lang="en-US" dirty="0">
                <a:solidFill>
                  <a:srgbClr val="FFC000"/>
                </a:solidFill>
              </a:rPr>
              <a:t>2</a:t>
            </a:r>
            <a:r>
              <a:rPr lang="en-US" dirty="0"/>
              <a:t> </a:t>
            </a:r>
            <a:r>
              <a:rPr lang="ru-RU" dirty="0"/>
              <a:t>эквивалентно </a:t>
            </a:r>
            <a:r>
              <a:rPr lang="en-US" dirty="0"/>
              <a:t>b </a:t>
            </a:r>
            <a:r>
              <a:rPr lang="en-US" dirty="0">
                <a:solidFill>
                  <a:srgbClr val="C00000"/>
                </a:solidFill>
              </a:rPr>
              <a:t>=</a:t>
            </a:r>
            <a:r>
              <a:rPr lang="en-US" dirty="0"/>
              <a:t> b </a:t>
            </a:r>
            <a:r>
              <a:rPr lang="en-US" dirty="0">
                <a:solidFill>
                  <a:srgbClr val="C00000"/>
                </a:solidFill>
              </a:rPr>
              <a:t>+</a:t>
            </a:r>
            <a:r>
              <a:rPr lang="en-US" dirty="0">
                <a:solidFill>
                  <a:srgbClr val="FFC000"/>
                </a:solidFill>
              </a:rPr>
              <a:t> 2 </a:t>
            </a:r>
            <a:endParaRPr lang="ru-RU" dirty="0" smtClean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en-US" dirty="0" smtClean="0"/>
              <a:t>c </a:t>
            </a:r>
            <a:r>
              <a:rPr lang="en-US" dirty="0">
                <a:solidFill>
                  <a:srgbClr val="C00000"/>
                </a:solidFill>
              </a:rPr>
              <a:t>/=</a:t>
            </a:r>
            <a:r>
              <a:rPr lang="en-US" dirty="0"/>
              <a:t> </a:t>
            </a:r>
            <a:r>
              <a:rPr lang="en-US" dirty="0">
                <a:solidFill>
                  <a:srgbClr val="FFC000"/>
                </a:solidFill>
              </a:rPr>
              <a:t>3</a:t>
            </a:r>
            <a:r>
              <a:rPr lang="en-US" dirty="0"/>
              <a:t> </a:t>
            </a:r>
            <a:r>
              <a:rPr lang="ru-RU" dirty="0"/>
              <a:t>эквивалентно </a:t>
            </a:r>
            <a:r>
              <a:rPr lang="en-US" dirty="0"/>
              <a:t>c </a:t>
            </a:r>
            <a:r>
              <a:rPr lang="en-US" dirty="0">
                <a:solidFill>
                  <a:srgbClr val="C00000"/>
                </a:solidFill>
              </a:rPr>
              <a:t>=</a:t>
            </a:r>
            <a:r>
              <a:rPr lang="en-US" dirty="0"/>
              <a:t> c </a:t>
            </a:r>
            <a:r>
              <a:rPr lang="en-US" dirty="0">
                <a:solidFill>
                  <a:srgbClr val="C00000"/>
                </a:solidFill>
              </a:rPr>
              <a:t>/</a:t>
            </a:r>
            <a:r>
              <a:rPr lang="en-US" dirty="0"/>
              <a:t> </a:t>
            </a:r>
            <a:r>
              <a:rPr lang="en-US" dirty="0">
                <a:solidFill>
                  <a:srgbClr val="FFC000"/>
                </a:solidFill>
              </a:rPr>
              <a:t>3</a:t>
            </a:r>
            <a:r>
              <a:rPr lang="en-US" dirty="0"/>
              <a:t> </a:t>
            </a: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d </a:t>
            </a:r>
            <a:r>
              <a:rPr lang="en-US" dirty="0">
                <a:solidFill>
                  <a:srgbClr val="C00000"/>
                </a:solidFill>
              </a:rPr>
              <a:t>-=</a:t>
            </a:r>
            <a:r>
              <a:rPr lang="en-US" dirty="0"/>
              <a:t> </a:t>
            </a:r>
            <a:r>
              <a:rPr lang="en-US" dirty="0">
                <a:solidFill>
                  <a:srgbClr val="FFC000"/>
                </a:solidFill>
              </a:rPr>
              <a:t>4</a:t>
            </a:r>
            <a:r>
              <a:rPr lang="en-US" dirty="0"/>
              <a:t> </a:t>
            </a:r>
            <a:r>
              <a:rPr lang="ru-RU" dirty="0"/>
              <a:t>эквивалентно </a:t>
            </a:r>
            <a:r>
              <a:rPr lang="en-US" dirty="0"/>
              <a:t>d </a:t>
            </a:r>
            <a:r>
              <a:rPr lang="en-US" dirty="0">
                <a:solidFill>
                  <a:srgbClr val="C00000"/>
                </a:solidFill>
              </a:rPr>
              <a:t>= </a:t>
            </a:r>
            <a:r>
              <a:rPr lang="en-US" dirty="0"/>
              <a:t>d </a:t>
            </a:r>
            <a:r>
              <a:rPr lang="en-US" dirty="0">
                <a:solidFill>
                  <a:srgbClr val="C00000"/>
                </a:solidFill>
              </a:rPr>
              <a:t>-</a:t>
            </a:r>
            <a:r>
              <a:rPr lang="en-US" dirty="0"/>
              <a:t> </a:t>
            </a:r>
            <a:r>
              <a:rPr lang="en-US" dirty="0">
                <a:solidFill>
                  <a:srgbClr val="FFC000"/>
                </a:solidFill>
              </a:rPr>
              <a:t>4</a:t>
            </a:r>
            <a:r>
              <a:rPr lang="en-US" dirty="0"/>
              <a:t> </a:t>
            </a: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e </a:t>
            </a:r>
            <a:r>
              <a:rPr lang="en-US" dirty="0">
                <a:solidFill>
                  <a:srgbClr val="C00000"/>
                </a:solidFill>
              </a:rPr>
              <a:t>*=</a:t>
            </a:r>
            <a:r>
              <a:rPr lang="en-US" dirty="0"/>
              <a:t> </a:t>
            </a:r>
            <a:r>
              <a:rPr lang="en-US" dirty="0">
                <a:solidFill>
                  <a:srgbClr val="FFC000"/>
                </a:solidFill>
              </a:rPr>
              <a:t>5</a:t>
            </a:r>
            <a:r>
              <a:rPr lang="en-US" dirty="0"/>
              <a:t> </a:t>
            </a:r>
            <a:r>
              <a:rPr lang="ru-RU" dirty="0"/>
              <a:t>эквивалентно </a:t>
            </a:r>
            <a:r>
              <a:rPr lang="en-US" dirty="0"/>
              <a:t>e </a:t>
            </a:r>
            <a:r>
              <a:rPr lang="en-US" dirty="0">
                <a:solidFill>
                  <a:srgbClr val="C00000"/>
                </a:solidFill>
              </a:rPr>
              <a:t>=</a:t>
            </a:r>
            <a:r>
              <a:rPr lang="en-US" dirty="0"/>
              <a:t> e </a:t>
            </a:r>
            <a:r>
              <a:rPr lang="en-US" dirty="0">
                <a:solidFill>
                  <a:srgbClr val="C00000"/>
                </a:solidFill>
              </a:rPr>
              <a:t>*</a:t>
            </a:r>
            <a:r>
              <a:rPr lang="en-US" dirty="0"/>
              <a:t> </a:t>
            </a:r>
            <a:r>
              <a:rPr lang="en-US" dirty="0">
                <a:solidFill>
                  <a:srgbClr val="FFC000"/>
                </a:solidFill>
              </a:rPr>
              <a:t>5</a:t>
            </a:r>
            <a:r>
              <a:rPr lang="en-US" dirty="0"/>
              <a:t> </a:t>
            </a: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f </a:t>
            </a:r>
            <a:r>
              <a:rPr lang="en-US" dirty="0">
                <a:solidFill>
                  <a:srgbClr val="C00000"/>
                </a:solidFill>
              </a:rPr>
              <a:t>&amp;=</a:t>
            </a:r>
            <a:r>
              <a:rPr lang="en-US" dirty="0"/>
              <a:t> </a:t>
            </a:r>
            <a:r>
              <a:rPr lang="en-US" dirty="0">
                <a:solidFill>
                  <a:srgbClr val="FFC000"/>
                </a:solidFill>
              </a:rPr>
              <a:t>0xFF</a:t>
            </a:r>
            <a:r>
              <a:rPr lang="en-US" dirty="0"/>
              <a:t> </a:t>
            </a:r>
            <a:r>
              <a:rPr lang="ru-RU" dirty="0"/>
              <a:t>эквивалентно </a:t>
            </a:r>
            <a:r>
              <a:rPr lang="en-US" dirty="0"/>
              <a:t>f </a:t>
            </a:r>
            <a:r>
              <a:rPr lang="en-US" dirty="0">
                <a:solidFill>
                  <a:srgbClr val="C00000"/>
                </a:solidFill>
              </a:rPr>
              <a:t>=</a:t>
            </a:r>
            <a:r>
              <a:rPr lang="en-US" dirty="0"/>
              <a:t> f </a:t>
            </a:r>
            <a:r>
              <a:rPr lang="en-US" dirty="0">
                <a:solidFill>
                  <a:srgbClr val="C00000"/>
                </a:solidFill>
              </a:rPr>
              <a:t>&amp;</a:t>
            </a:r>
            <a:r>
              <a:rPr lang="en-US" dirty="0"/>
              <a:t> </a:t>
            </a:r>
            <a:r>
              <a:rPr lang="en-US" dirty="0">
                <a:solidFill>
                  <a:srgbClr val="FFC000"/>
                </a:solidFill>
              </a:rPr>
              <a:t>0xFF</a:t>
            </a:r>
            <a:r>
              <a:rPr lang="en-US" dirty="0"/>
              <a:t> </a:t>
            </a: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g </a:t>
            </a:r>
            <a:r>
              <a:rPr lang="en-US" dirty="0">
                <a:solidFill>
                  <a:srgbClr val="C00000"/>
                </a:solidFill>
              </a:rPr>
              <a:t>^=</a:t>
            </a:r>
            <a:r>
              <a:rPr lang="en-US" dirty="0"/>
              <a:t> </a:t>
            </a:r>
            <a:r>
              <a:rPr lang="en-US" dirty="0">
                <a:solidFill>
                  <a:srgbClr val="FFC000"/>
                </a:solidFill>
              </a:rPr>
              <a:t>0b101</a:t>
            </a:r>
            <a:r>
              <a:rPr lang="en-US" dirty="0"/>
              <a:t> </a:t>
            </a:r>
            <a:r>
              <a:rPr lang="ru-RU" dirty="0"/>
              <a:t>эквивалентно </a:t>
            </a:r>
            <a:r>
              <a:rPr lang="en-US" dirty="0"/>
              <a:t>g </a:t>
            </a:r>
            <a:r>
              <a:rPr lang="en-US" dirty="0">
                <a:solidFill>
                  <a:srgbClr val="C00000"/>
                </a:solidFill>
              </a:rPr>
              <a:t>=</a:t>
            </a:r>
            <a:r>
              <a:rPr lang="en-US" dirty="0"/>
              <a:t> g </a:t>
            </a:r>
            <a:r>
              <a:rPr lang="en-US" dirty="0">
                <a:solidFill>
                  <a:srgbClr val="C00000"/>
                </a:solidFill>
              </a:rPr>
              <a:t>^</a:t>
            </a:r>
            <a:r>
              <a:rPr lang="en-US" dirty="0"/>
              <a:t> </a:t>
            </a:r>
            <a:r>
              <a:rPr lang="en-US" dirty="0">
                <a:solidFill>
                  <a:srgbClr val="FFC000"/>
                </a:solidFill>
              </a:rPr>
              <a:t>0b101</a:t>
            </a:r>
            <a:endParaRPr lang="ru-RU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47395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Создатель языка </a:t>
            </a:r>
            <a:r>
              <a:rPr lang="en-US" dirty="0"/>
              <a:t>JavaScript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18123358"/>
              </p:ext>
            </p:extLst>
          </p:nvPr>
        </p:nvGraphicFramePr>
        <p:xfrm>
          <a:off x="457200" y="1600200"/>
          <a:ext cx="8229600" cy="7498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74640"/>
                <a:gridCol w="5554960"/>
              </a:tblGrid>
              <a:tr h="370840">
                <a:tc>
                  <a:txBody>
                    <a:bodyPr/>
                    <a:lstStyle/>
                    <a:p>
                      <a:endParaRPr lang="ru-RU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/>
                      <a:r>
                        <a:rPr lang="ru-RU" dirty="0" err="1" smtClean="0"/>
                        <a:t>Брендан</a:t>
                      </a:r>
                      <a:r>
                        <a:rPr lang="ru-RU" dirty="0" smtClean="0"/>
                        <a:t> </a:t>
                      </a:r>
                      <a:r>
                        <a:rPr lang="ru-RU" dirty="0" err="1" smtClean="0"/>
                        <a:t>Айк</a:t>
                      </a:r>
                      <a:r>
                        <a:rPr lang="ru-RU" dirty="0" smtClean="0"/>
                        <a:t> — американский программист, создатель языка программирования JavaScript. С 1995 года работал в компании </a:t>
                      </a:r>
                      <a:r>
                        <a:rPr lang="ru-RU" dirty="0" err="1" smtClean="0"/>
                        <a:t>Netscape</a:t>
                      </a:r>
                      <a:r>
                        <a:rPr lang="ru-RU" dirty="0" smtClean="0"/>
                        <a:t>; участвовал в основании </a:t>
                      </a:r>
                      <a:r>
                        <a:rPr lang="ru-RU" dirty="0" err="1" smtClean="0"/>
                        <a:t>Mozilla</a:t>
                      </a:r>
                      <a:r>
                        <a:rPr lang="ru-RU" dirty="0" smtClean="0"/>
                        <a:t>, до 2014 года был главным инженером в </a:t>
                      </a:r>
                      <a:r>
                        <a:rPr lang="ru-RU" dirty="0" err="1" smtClean="0"/>
                        <a:t>Mozilla</a:t>
                      </a:r>
                      <a:r>
                        <a:rPr lang="ru-RU" dirty="0" smtClean="0"/>
                        <a:t> </a:t>
                      </a:r>
                      <a:r>
                        <a:rPr lang="ru-RU" dirty="0" err="1" smtClean="0"/>
                        <a:t>Corporation</a:t>
                      </a:r>
                      <a:r>
                        <a:rPr lang="ru-RU" dirty="0" smtClean="0"/>
                        <a:t>. В марте 2014 года был назначен CEO, но вскоре покинул </a:t>
                      </a:r>
                      <a:r>
                        <a:rPr lang="ru-RU" dirty="0" err="1" smtClean="0"/>
                        <a:t>Mozilla</a:t>
                      </a:r>
                      <a:r>
                        <a:rPr lang="ru-RU" dirty="0" smtClean="0"/>
                        <a:t>. На данный момент работает исполнительным директором </a:t>
                      </a:r>
                      <a:r>
                        <a:rPr lang="ru-RU" dirty="0" err="1" smtClean="0"/>
                        <a:t>Brave</a:t>
                      </a:r>
                      <a:r>
                        <a:rPr lang="ru-RU" dirty="0" smtClean="0"/>
                        <a:t> </a:t>
                      </a:r>
                      <a:r>
                        <a:rPr lang="ru-RU" dirty="0" err="1" smtClean="0"/>
                        <a:t>Software.Брендан</a:t>
                      </a:r>
                      <a:r>
                        <a:rPr lang="ru-RU" dirty="0" smtClean="0"/>
                        <a:t> </a:t>
                      </a:r>
                      <a:r>
                        <a:rPr lang="ru-RU" dirty="0" err="1" smtClean="0"/>
                        <a:t>Айк</a:t>
                      </a:r>
                      <a:r>
                        <a:rPr lang="ru-RU" dirty="0" smtClean="0"/>
                        <a:t> — американский программист, создатель языка программирования JavaScript. С 1995 года работал в компании </a:t>
                      </a:r>
                      <a:r>
                        <a:rPr lang="ru-RU" dirty="0" err="1" smtClean="0"/>
                        <a:t>Netscape</a:t>
                      </a:r>
                      <a:r>
                        <a:rPr lang="ru-RU" dirty="0" smtClean="0"/>
                        <a:t>; участвовал в основании </a:t>
                      </a:r>
                      <a:r>
                        <a:rPr lang="ru-RU" dirty="0" err="1" smtClean="0"/>
                        <a:t>Mozilla</a:t>
                      </a:r>
                      <a:r>
                        <a:rPr lang="ru-RU" dirty="0" smtClean="0"/>
                        <a:t>, до 2014 года был главным инженером в </a:t>
                      </a:r>
                      <a:r>
                        <a:rPr lang="ru-RU" dirty="0" err="1" smtClean="0"/>
                        <a:t>Mozilla</a:t>
                      </a:r>
                      <a:r>
                        <a:rPr lang="ru-RU" dirty="0" smtClean="0"/>
                        <a:t> </a:t>
                      </a:r>
                      <a:r>
                        <a:rPr lang="ru-RU" dirty="0" err="1" smtClean="0"/>
                        <a:t>Corporation</a:t>
                      </a:r>
                      <a:r>
                        <a:rPr lang="ru-RU" dirty="0" smtClean="0"/>
                        <a:t>. В марте 2014 года был назначен CEO, но вскоре покинул </a:t>
                      </a:r>
                      <a:r>
                        <a:rPr lang="ru-RU" dirty="0" err="1" smtClean="0"/>
                        <a:t>Mozilla</a:t>
                      </a:r>
                      <a:r>
                        <a:rPr lang="ru-RU" dirty="0" smtClean="0"/>
                        <a:t>. На данный момент работает исполнительным директором </a:t>
                      </a:r>
                      <a:r>
                        <a:rPr lang="ru-RU" dirty="0" err="1" smtClean="0"/>
                        <a:t>Brave</a:t>
                      </a:r>
                      <a:r>
                        <a:rPr lang="ru-RU" dirty="0" smtClean="0"/>
                        <a:t> </a:t>
                      </a:r>
                      <a:r>
                        <a:rPr lang="ru-RU" dirty="0" err="1" smtClean="0"/>
                        <a:t>Software</a:t>
                      </a:r>
                      <a:r>
                        <a:rPr lang="ru-RU" dirty="0" smtClean="0"/>
                        <a:t>.</a:t>
                      </a:r>
                    </a:p>
                    <a:p>
                      <a:pPr marL="0" indent="0"/>
                      <a:endParaRPr lang="ru-RU" dirty="0" smtClean="0"/>
                    </a:p>
                    <a:p>
                      <a:pPr marL="0" indent="0"/>
                      <a:endParaRPr lang="ru-RU" dirty="0" smtClean="0"/>
                    </a:p>
                    <a:p>
                      <a:pPr marL="0" indent="0"/>
                      <a:endParaRPr lang="ru-RU" dirty="0" smtClean="0"/>
                    </a:p>
                    <a:p>
                      <a:pPr marL="0" indent="0"/>
                      <a:endParaRPr lang="ru-RU" dirty="0" smtClean="0"/>
                    </a:p>
                    <a:p>
                      <a:pPr marL="0" indent="0"/>
                      <a:endParaRPr lang="ru-RU" dirty="0" smtClean="0"/>
                    </a:p>
                    <a:p>
                      <a:pPr marL="0" indent="0"/>
                      <a:endParaRPr lang="ru-RU" dirty="0" smtClean="0"/>
                    </a:p>
                    <a:p>
                      <a:pPr marL="0" indent="0"/>
                      <a:endParaRPr lang="ru-RU" dirty="0" smtClean="0"/>
                    </a:p>
                    <a:p>
                      <a:pPr marL="0" indent="0"/>
                      <a:endParaRPr lang="ru-RU" dirty="0" smtClean="0"/>
                    </a:p>
                    <a:p>
                      <a:pPr marL="0" indent="0"/>
                      <a:endParaRPr lang="ru-RU" dirty="0" smtClean="0"/>
                    </a:p>
                    <a:p>
                      <a:pPr marL="0" indent="0"/>
                      <a:endParaRPr lang="ru-RU" dirty="0" smtClean="0"/>
                    </a:p>
                    <a:p>
                      <a:pPr marL="0" indent="0"/>
                      <a:endParaRPr lang="ru-RU" dirty="0" smtClean="0"/>
                    </a:p>
                    <a:p>
                      <a:pPr marL="0" indent="0"/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2503553" cy="2515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1767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Netscape </a:t>
            </a:r>
            <a:r>
              <a:rPr lang="en-US" dirty="0" smtClean="0"/>
              <a:t>Navigator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>
          <a:xfrm>
            <a:off x="2771800" y="1600200"/>
            <a:ext cx="5915000" cy="45259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dirty="0"/>
              <a:t>Все началось в 90-е. События, в результате которых появился JavaScript, разворачивались в течение шести месяцев, с мая по декабрь 1995 года. Компания </a:t>
            </a:r>
            <a:r>
              <a:rPr lang="ru-RU" dirty="0" err="1"/>
              <a:t>Netscape</a:t>
            </a:r>
            <a:r>
              <a:rPr lang="ru-RU" dirty="0"/>
              <a:t> </a:t>
            </a:r>
            <a:r>
              <a:rPr lang="ru-RU" dirty="0" err="1"/>
              <a:t>Communications</a:t>
            </a:r>
            <a:r>
              <a:rPr lang="ru-RU" dirty="0"/>
              <a:t> уверенно прокладывала себе путь в области веб-технологий. Её браузер </a:t>
            </a:r>
            <a:r>
              <a:rPr lang="ru-RU" dirty="0" err="1"/>
              <a:t>Netscape</a:t>
            </a:r>
            <a:r>
              <a:rPr lang="ru-RU" dirty="0"/>
              <a:t> </a:t>
            </a:r>
            <a:r>
              <a:rPr lang="ru-RU" dirty="0" err="1"/>
              <a:t>Navigator</a:t>
            </a:r>
            <a:r>
              <a:rPr lang="ru-RU" dirty="0"/>
              <a:t> (позднее </a:t>
            </a:r>
            <a:r>
              <a:rPr lang="ru-RU" dirty="0" err="1"/>
              <a:t>Netscape</a:t>
            </a:r>
            <a:r>
              <a:rPr lang="ru-RU" dirty="0"/>
              <a:t> </a:t>
            </a:r>
            <a:r>
              <a:rPr lang="ru-RU" dirty="0" err="1"/>
              <a:t>Communicator</a:t>
            </a:r>
            <a:r>
              <a:rPr lang="ru-RU" dirty="0"/>
              <a:t>) успешно отвоевывал позиции у NCSA </a:t>
            </a:r>
            <a:r>
              <a:rPr lang="ru-RU" dirty="0" err="1"/>
              <a:t>Mosaic</a:t>
            </a:r>
            <a:r>
              <a:rPr lang="ru-RU" dirty="0"/>
              <a:t>, первого популярного веб-браузера. </a:t>
            </a:r>
            <a:r>
              <a:rPr lang="ru-RU" dirty="0" err="1"/>
              <a:t>Netscape</a:t>
            </a:r>
            <a:r>
              <a:rPr lang="ru-RU" dirty="0"/>
              <a:t> была создана людьми, принимавшими участие в разработке </a:t>
            </a:r>
            <a:r>
              <a:rPr lang="ru-RU" dirty="0" err="1"/>
              <a:t>Mosaic</a:t>
            </a:r>
            <a:r>
              <a:rPr lang="ru-RU" dirty="0"/>
              <a:t> в ранние 90-е. Теперь, с деньгами и независимостью, у них было всё необходимое для поиска способов дальнейшего развития веб-технологий. Именно это послужило толчком для рождения JavaScript.</a:t>
            </a: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700808"/>
            <a:ext cx="2382535" cy="2371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4287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Развитие  языка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1600" y="1700808"/>
            <a:ext cx="6776745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36085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1696</TotalTime>
  <Words>2224</Words>
  <Application>Microsoft Office PowerPoint</Application>
  <PresentationFormat>Экран (4:3)</PresentationFormat>
  <Paragraphs>302</Paragraphs>
  <Slides>66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66</vt:i4>
      </vt:variant>
    </vt:vector>
  </HeadingPairs>
  <TitlesOfParts>
    <vt:vector size="70" baseType="lpstr">
      <vt:lpstr>Arial</vt:lpstr>
      <vt:lpstr>Calibri</vt:lpstr>
      <vt:lpstr>Wingdings</vt:lpstr>
      <vt:lpstr>Тема Office</vt:lpstr>
      <vt:lpstr>Javascript.  Основные понятия</vt:lpstr>
      <vt:lpstr>Презентация PowerPoint</vt:lpstr>
      <vt:lpstr>История развития</vt:lpstr>
      <vt:lpstr>JavaScript</vt:lpstr>
      <vt:lpstr>JavaScript</vt:lpstr>
      <vt:lpstr>V8</vt:lpstr>
      <vt:lpstr>Создатель языка JavaScript</vt:lpstr>
      <vt:lpstr>Netscape Navigator</vt:lpstr>
      <vt:lpstr>Развитие  языка</vt:lpstr>
      <vt:lpstr>Развитие  языка</vt:lpstr>
      <vt:lpstr>Стандарты  языка</vt:lpstr>
      <vt:lpstr>Стандарты  языка</vt:lpstr>
      <vt:lpstr>Стандарты  языка</vt:lpstr>
      <vt:lpstr>Структура языка</vt:lpstr>
      <vt:lpstr>ECMAScript</vt:lpstr>
      <vt:lpstr>Browser Object Model (BOM)</vt:lpstr>
      <vt:lpstr>Document Object Model (DOM)</vt:lpstr>
      <vt:lpstr>Наследие JavaScript</vt:lpstr>
      <vt:lpstr>Инструменты  разработчика</vt:lpstr>
      <vt:lpstr>Переменные</vt:lpstr>
      <vt:lpstr>Комментарии</vt:lpstr>
      <vt:lpstr>Инициализация переменных</vt:lpstr>
      <vt:lpstr>var</vt:lpstr>
      <vt:lpstr>let</vt:lpstr>
      <vt:lpstr>const</vt:lpstr>
      <vt:lpstr>Точка с запятой (;)</vt:lpstr>
      <vt:lpstr>Точка с запятой (;)</vt:lpstr>
      <vt:lpstr>Имена переменных</vt:lpstr>
      <vt:lpstr>Имена переменных</vt:lpstr>
      <vt:lpstr>Примеры переменных</vt:lpstr>
      <vt:lpstr>«Всплытие» переменных</vt:lpstr>
      <vt:lpstr>«Всплытие» переменных</vt:lpstr>
      <vt:lpstr>«Всплытие» переменных</vt:lpstr>
      <vt:lpstr>Типы данных</vt:lpstr>
      <vt:lpstr>Типы данных</vt:lpstr>
      <vt:lpstr>Number</vt:lpstr>
      <vt:lpstr>Number</vt:lpstr>
      <vt:lpstr>NaN (Not-A-Number)</vt:lpstr>
      <vt:lpstr>±Infinity</vt:lpstr>
      <vt:lpstr>String</vt:lpstr>
      <vt:lpstr>String</vt:lpstr>
      <vt:lpstr>String</vt:lpstr>
      <vt:lpstr>Boolean</vt:lpstr>
      <vt:lpstr>Null</vt:lpstr>
      <vt:lpstr>undefined</vt:lpstr>
      <vt:lpstr>Symbol</vt:lpstr>
      <vt:lpstr>Symbol</vt:lpstr>
      <vt:lpstr>Иерархия типов</vt:lpstr>
      <vt:lpstr>Object</vt:lpstr>
      <vt:lpstr>Object</vt:lpstr>
      <vt:lpstr>Array</vt:lpstr>
      <vt:lpstr>typeof</vt:lpstr>
      <vt:lpstr>typeof</vt:lpstr>
      <vt:lpstr>Операторы</vt:lpstr>
      <vt:lpstr>Унарный минус (-)</vt:lpstr>
      <vt:lpstr>Унарный плюс (+)</vt:lpstr>
      <vt:lpstr>Бинарный плюс (+)</vt:lpstr>
      <vt:lpstr>Арифметические операции (-,*,/)</vt:lpstr>
      <vt:lpstr>Остаток от деления (%)</vt:lpstr>
      <vt:lpstr>Инкремент и декремент(++,--)</vt:lpstr>
      <vt:lpstr>Постфиксная и префиксная записи</vt:lpstr>
      <vt:lpstr>Оператор присваивания (=)</vt:lpstr>
      <vt:lpstr>Оператор присваивания (=)</vt:lpstr>
      <vt:lpstr>Побитовые операции</vt:lpstr>
      <vt:lpstr>Побитовые операции</vt:lpstr>
      <vt:lpstr>Сокращенные операторы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Основы разработки  web-приложений</dc:title>
  <cp:lastModifiedBy>User</cp:lastModifiedBy>
  <cp:revision>119</cp:revision>
  <dcterms:modified xsi:type="dcterms:W3CDTF">2021-10-29T12:52:33Z</dcterms:modified>
</cp:coreProperties>
</file>