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7" r:id="rId31"/>
    <p:sldId id="285" r:id="rId32"/>
    <p:sldId id="288" r:id="rId33"/>
    <p:sldId id="286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7089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700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Основные понятия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&lt;!</a:t>
            </a:r>
            <a:r>
              <a:rPr lang="en-US" dirty="0">
                <a:solidFill>
                  <a:srgbClr val="00B050"/>
                </a:solidFill>
              </a:rPr>
              <a:t>DOCTYPE HTML&gt;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html&gt;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ru-RU" dirty="0" smtClean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head&gt;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ru-RU" dirty="0" smtClean="0">
                <a:solidFill>
                  <a:srgbClr val="00B050"/>
                </a:solidFill>
              </a:rPr>
              <a:t>		&lt;</a:t>
            </a:r>
            <a:r>
              <a:rPr lang="en-US" dirty="0">
                <a:solidFill>
                  <a:srgbClr val="00B050"/>
                </a:solidFill>
              </a:rPr>
              <a:t>meta </a:t>
            </a:r>
            <a:r>
              <a:rPr lang="en-US" dirty="0">
                <a:solidFill>
                  <a:srgbClr val="0070C0"/>
                </a:solidFill>
              </a:rPr>
              <a:t>charset="</a:t>
            </a:r>
            <a:r>
              <a:rPr lang="en-US" dirty="0">
                <a:solidFill>
                  <a:srgbClr val="7030A0"/>
                </a:solidFill>
              </a:rPr>
              <a:t>utf-8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r>
              <a:rPr lang="ru-RU" dirty="0" smtClean="0">
                <a:solidFill>
                  <a:srgbClr val="00B050"/>
                </a:solidFill>
              </a:rPr>
              <a:t>			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head&gt;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ru-RU" dirty="0" smtClean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body&gt;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ru-RU" dirty="0" smtClean="0">
                <a:solidFill>
                  <a:srgbClr val="00B050"/>
                </a:solidFill>
              </a:rPr>
              <a:t>	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p&gt;</a:t>
            </a:r>
            <a:r>
              <a:rPr lang="ru-RU" dirty="0"/>
              <a:t>Начало документа...</a:t>
            </a:r>
            <a:r>
              <a:rPr lang="ru-RU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p&gt; </a:t>
            </a:r>
            <a:r>
              <a:rPr lang="ru-RU" dirty="0" smtClean="0">
                <a:solidFill>
                  <a:srgbClr val="00B050"/>
                </a:solidFill>
              </a:rPr>
              <a:t>				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script&gt;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ru-RU" dirty="0" smtClean="0">
                <a:solidFill>
                  <a:srgbClr val="00B050"/>
                </a:solidFill>
              </a:rPr>
              <a:t>			</a:t>
            </a:r>
            <a:r>
              <a:rPr lang="en-US" dirty="0" smtClean="0">
                <a:solidFill>
                  <a:schemeClr val="accent2"/>
                </a:solidFill>
              </a:rPr>
              <a:t>alert</a:t>
            </a:r>
            <a:r>
              <a:rPr lang="en-US" dirty="0">
                <a:solidFill>
                  <a:schemeClr val="accent2"/>
                </a:solidFill>
              </a:rPr>
              <a:t>( '</a:t>
            </a:r>
            <a:r>
              <a:rPr lang="ru-RU" dirty="0">
                <a:solidFill>
                  <a:schemeClr val="accent2"/>
                </a:solidFill>
              </a:rPr>
              <a:t>Привет, Мир!' ); </a:t>
            </a:r>
            <a:r>
              <a:rPr lang="ru-RU" dirty="0" smtClean="0">
                <a:solidFill>
                  <a:srgbClr val="00B050"/>
                </a:solidFill>
              </a:rPr>
              <a:t>					&lt;/</a:t>
            </a:r>
            <a:r>
              <a:rPr lang="en-US" dirty="0">
                <a:solidFill>
                  <a:srgbClr val="00B050"/>
                </a:solidFill>
              </a:rPr>
              <a:t>script&gt;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ru-RU" dirty="0" smtClean="0">
                <a:solidFill>
                  <a:srgbClr val="00B050"/>
                </a:solidFill>
              </a:rPr>
              <a:t>	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p</a:t>
            </a:r>
            <a:r>
              <a:rPr lang="en-US" dirty="0"/>
              <a:t>&gt;...</a:t>
            </a:r>
            <a:r>
              <a:rPr lang="ru-RU" dirty="0"/>
              <a:t>Конец документа</a:t>
            </a:r>
            <a:r>
              <a:rPr lang="ru-RU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p&gt;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ru-RU" dirty="0" smtClean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body&gt;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html&gt;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2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/>
              <a:t> message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>
                <a:solidFill>
                  <a:srgbClr val="00B0F0"/>
                </a:solidFill>
              </a:rPr>
              <a:t>var</a:t>
            </a:r>
            <a:r>
              <a:rPr lang="ru-RU" dirty="0"/>
              <a:t> </a:t>
            </a:r>
            <a:r>
              <a:rPr lang="ru-RU" dirty="0" err="1"/>
              <a:t>message</a:t>
            </a:r>
            <a:r>
              <a:rPr lang="ru-RU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message</a:t>
            </a:r>
            <a:r>
              <a:rPr lang="ru-RU" dirty="0" smtClean="0"/>
              <a:t> </a:t>
            </a:r>
            <a:r>
              <a:rPr lang="ru-RU" dirty="0">
                <a:solidFill>
                  <a:srgbClr val="C00000"/>
                </a:solidFill>
              </a:rPr>
              <a:t>=</a:t>
            </a:r>
            <a:r>
              <a:rPr lang="ru-RU" dirty="0"/>
              <a:t> </a:t>
            </a:r>
            <a:r>
              <a:rPr lang="ru-RU" dirty="0">
                <a:solidFill>
                  <a:srgbClr val="7030A0"/>
                </a:solidFill>
              </a:rPr>
              <a:t>'</a:t>
            </a:r>
            <a:r>
              <a:rPr lang="ru-RU" dirty="0" err="1">
                <a:solidFill>
                  <a:srgbClr val="7030A0"/>
                </a:solidFill>
              </a:rPr>
              <a:t>Hello</a:t>
            </a:r>
            <a:r>
              <a:rPr lang="ru-RU" dirty="0">
                <a:solidFill>
                  <a:srgbClr val="7030A0"/>
                </a:solidFill>
              </a:rPr>
              <a:t>'</a:t>
            </a:r>
            <a:r>
              <a:rPr lang="ru-RU" dirty="0"/>
              <a:t>;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/>
              <a:t> message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'Hello</a:t>
            </a:r>
            <a:r>
              <a:rPr lang="en-US" dirty="0" smtClean="0">
                <a:solidFill>
                  <a:srgbClr val="7030A0"/>
                </a:solidFill>
              </a:rPr>
              <a:t>!'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610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нескольких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solidFill>
                  <a:srgbClr val="00B0F0"/>
                </a:solidFill>
              </a:rPr>
              <a:t>var</a:t>
            </a:r>
            <a:r>
              <a:rPr lang="da-DK" dirty="0"/>
              <a:t> </a:t>
            </a:r>
            <a:r>
              <a:rPr lang="ru-RU" dirty="0" smtClean="0"/>
              <a:t>    </a:t>
            </a:r>
            <a:r>
              <a:rPr lang="da-DK" dirty="0" smtClean="0"/>
              <a:t>user </a:t>
            </a:r>
            <a:r>
              <a:rPr lang="da-DK" dirty="0">
                <a:solidFill>
                  <a:srgbClr val="C00000"/>
                </a:solidFill>
              </a:rPr>
              <a:t>=</a:t>
            </a:r>
            <a:r>
              <a:rPr lang="da-DK" dirty="0"/>
              <a:t> </a:t>
            </a:r>
            <a:r>
              <a:rPr lang="da-DK" dirty="0">
                <a:solidFill>
                  <a:srgbClr val="7030A0"/>
                </a:solidFill>
              </a:rPr>
              <a:t>'John'</a:t>
            </a:r>
            <a:r>
              <a:rPr lang="da-DK" dirty="0"/>
              <a:t>,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da-DK" dirty="0" smtClean="0"/>
              <a:t>age </a:t>
            </a:r>
            <a:r>
              <a:rPr lang="da-DK" dirty="0">
                <a:solidFill>
                  <a:srgbClr val="C00000"/>
                </a:solidFill>
              </a:rPr>
              <a:t>=</a:t>
            </a:r>
            <a:r>
              <a:rPr lang="da-DK" dirty="0"/>
              <a:t> </a:t>
            </a:r>
            <a:r>
              <a:rPr lang="da-DK" dirty="0">
                <a:solidFill>
                  <a:srgbClr val="FFC000"/>
                </a:solidFill>
              </a:rPr>
              <a:t>25</a:t>
            </a:r>
            <a:r>
              <a:rPr lang="da-DK" dirty="0"/>
              <a:t>,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da-DK" dirty="0" smtClean="0"/>
              <a:t>message </a:t>
            </a:r>
            <a:r>
              <a:rPr lang="da-DK" dirty="0">
                <a:solidFill>
                  <a:srgbClr val="C00000"/>
                </a:solidFill>
              </a:rPr>
              <a:t>=</a:t>
            </a:r>
            <a:r>
              <a:rPr lang="da-DK" dirty="0"/>
              <a:t> </a:t>
            </a:r>
            <a:r>
              <a:rPr lang="da-DK" dirty="0">
                <a:solidFill>
                  <a:srgbClr val="7030A0"/>
                </a:solidFill>
              </a:rPr>
              <a:t>'Hello'</a:t>
            </a:r>
            <a:r>
              <a:rPr lang="da-DK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87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переменной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hello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'Hello world!'</a:t>
            </a:r>
            <a:r>
              <a:rPr lang="en-US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message;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message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hello;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 hello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 message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85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Имя может состоять из: </a:t>
            </a:r>
            <a:r>
              <a:rPr lang="ru-RU" dirty="0">
                <a:solidFill>
                  <a:srgbClr val="C00000"/>
                </a:solidFill>
              </a:rPr>
              <a:t>букв</a:t>
            </a:r>
            <a:r>
              <a:rPr lang="ru-RU" dirty="0"/>
              <a:t>, </a:t>
            </a:r>
            <a:r>
              <a:rPr lang="ru-RU" dirty="0">
                <a:solidFill>
                  <a:srgbClr val="C00000"/>
                </a:solidFill>
              </a:rPr>
              <a:t>цифр</a:t>
            </a:r>
            <a:r>
              <a:rPr lang="ru-RU" dirty="0"/>
              <a:t>, символов </a:t>
            </a:r>
            <a:r>
              <a:rPr lang="ru-RU" dirty="0">
                <a:solidFill>
                  <a:srgbClr val="C00000"/>
                </a:solidFill>
              </a:rPr>
              <a:t>$</a:t>
            </a:r>
            <a:r>
              <a:rPr lang="ru-RU" dirty="0"/>
              <a:t> и </a:t>
            </a:r>
            <a:r>
              <a:rPr lang="ru-RU" dirty="0">
                <a:solidFill>
                  <a:srgbClr val="C00000"/>
                </a:solidFill>
              </a:rPr>
              <a:t>_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Первый символ не должен быть цифрой.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228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myName</a:t>
            </a:r>
            <a:r>
              <a:rPr lang="en-US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test123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>
                <a:solidFill>
                  <a:srgbClr val="0070C0"/>
                </a:solidFill>
              </a:rPr>
              <a:t>var</a:t>
            </a:r>
            <a:r>
              <a:rPr lang="ru-RU" dirty="0"/>
              <a:t> $ </a:t>
            </a:r>
            <a:r>
              <a:rPr lang="ru-RU" dirty="0">
                <a:solidFill>
                  <a:srgbClr val="C00000"/>
                </a:solidFill>
              </a:rPr>
              <a:t>=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1</a:t>
            </a:r>
            <a:r>
              <a:rPr lang="ru-RU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>
                <a:solidFill>
                  <a:srgbClr val="0070C0"/>
                </a:solidFill>
              </a:rPr>
              <a:t>var</a:t>
            </a:r>
            <a:r>
              <a:rPr lang="ru-RU" dirty="0" smtClean="0"/>
              <a:t> </a:t>
            </a:r>
            <a:r>
              <a:rPr lang="ru-RU" dirty="0"/>
              <a:t>_ </a:t>
            </a:r>
            <a:r>
              <a:rPr lang="ru-RU" dirty="0">
                <a:solidFill>
                  <a:srgbClr val="C00000"/>
                </a:solidFill>
              </a:rPr>
              <a:t>=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2</a:t>
            </a:r>
            <a:r>
              <a:rPr lang="ru-RU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>
                <a:solidFill>
                  <a:srgbClr val="00B0F0"/>
                </a:solidFill>
              </a:rPr>
              <a:t>alert</a:t>
            </a:r>
            <a:r>
              <a:rPr lang="ru-RU" dirty="0">
                <a:solidFill>
                  <a:srgbClr val="00B0F0"/>
                </a:solidFill>
              </a:rPr>
              <a:t>( </a:t>
            </a:r>
            <a:r>
              <a:rPr lang="ru-RU" dirty="0"/>
              <a:t>$ </a:t>
            </a:r>
            <a:r>
              <a:rPr lang="ru-RU" dirty="0">
                <a:solidFill>
                  <a:srgbClr val="C00000"/>
                </a:solidFill>
              </a:rPr>
              <a:t>+</a:t>
            </a:r>
            <a:r>
              <a:rPr lang="ru-RU" dirty="0"/>
              <a:t> _ </a:t>
            </a:r>
            <a:r>
              <a:rPr lang="ru-RU" dirty="0">
                <a:solidFill>
                  <a:srgbClr val="00B0F0"/>
                </a:solidFill>
              </a:rPr>
              <a:t>)</a:t>
            </a:r>
            <a:r>
              <a:rPr lang="ru-RU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99866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Число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number</a:t>
            </a:r>
          </a:p>
          <a:p>
            <a:pPr marL="514350" indent="-514350">
              <a:buAutoNum type="arabicPeriod"/>
            </a:pPr>
            <a:r>
              <a:rPr lang="ru-RU" dirty="0" smtClean="0"/>
              <a:t>Строка – </a:t>
            </a:r>
            <a:r>
              <a:rPr lang="en-US" dirty="0" smtClean="0"/>
              <a:t>string</a:t>
            </a:r>
          </a:p>
          <a:p>
            <a:pPr marL="514350" indent="-514350">
              <a:buAutoNum type="arabicPeriod"/>
            </a:pPr>
            <a:r>
              <a:rPr lang="ru-RU" dirty="0" smtClean="0"/>
              <a:t>Логический </a:t>
            </a:r>
            <a:r>
              <a:rPr lang="en-US" dirty="0" smtClean="0"/>
              <a:t>–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Объект – </a:t>
            </a:r>
            <a:r>
              <a:rPr lang="en-US" dirty="0" smtClean="0"/>
              <a:t>object</a:t>
            </a:r>
          </a:p>
          <a:p>
            <a:pPr marL="514350" indent="-514350">
              <a:buAutoNum type="arabicPeriod"/>
            </a:pPr>
            <a:r>
              <a:rPr lang="ru-RU" dirty="0" smtClean="0"/>
              <a:t>Ничего – </a:t>
            </a:r>
            <a:r>
              <a:rPr lang="en-US" dirty="0" smtClean="0"/>
              <a:t>null</a:t>
            </a:r>
          </a:p>
          <a:p>
            <a:pPr marL="514350" indent="-514350">
              <a:buAutoNum type="arabicPeriod"/>
            </a:pPr>
            <a:r>
              <a:rPr lang="ru-RU" dirty="0" smtClean="0"/>
              <a:t>Неизвестное - </a:t>
            </a:r>
            <a:r>
              <a:rPr lang="en-US" dirty="0"/>
              <a:t>undefined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493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en-US" dirty="0" smtClean="0"/>
              <a:t>number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var</a:t>
            </a:r>
            <a:r>
              <a:rPr lang="pt-BR" dirty="0"/>
              <a:t> n </a:t>
            </a:r>
            <a:r>
              <a:rPr lang="pt-BR" dirty="0">
                <a:solidFill>
                  <a:srgbClr val="C00000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FFC000"/>
                </a:solidFill>
              </a:rPr>
              <a:t>123</a:t>
            </a:r>
            <a:r>
              <a:rPr lang="pt-BR" dirty="0"/>
              <a:t>;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B050"/>
                </a:solidFill>
              </a:rPr>
              <a:t>// целое число</a:t>
            </a:r>
          </a:p>
          <a:p>
            <a:pPr marL="0" indent="0">
              <a:buNone/>
            </a:pPr>
            <a:r>
              <a:rPr lang="pt-BR" dirty="0" smtClean="0"/>
              <a:t>n </a:t>
            </a:r>
            <a:r>
              <a:rPr lang="pt-BR" dirty="0">
                <a:solidFill>
                  <a:srgbClr val="C00000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FFC000"/>
                </a:solidFill>
              </a:rPr>
              <a:t>12.345</a:t>
            </a:r>
            <a:r>
              <a:rPr lang="pt-BR" dirty="0" smtClean="0"/>
              <a:t>;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B050"/>
                </a:solidFill>
              </a:rPr>
              <a:t>// дробное число</a:t>
            </a: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var</a:t>
            </a:r>
            <a:r>
              <a:rPr lang="pt-BR" dirty="0"/>
              <a:t> </a:t>
            </a:r>
            <a:r>
              <a:rPr lang="en-US" dirty="0"/>
              <a:t>b</a:t>
            </a:r>
            <a:r>
              <a:rPr lang="pt-BR" dirty="0" smtClean="0"/>
              <a:t> </a:t>
            </a:r>
            <a:r>
              <a:rPr lang="pt-BR" dirty="0">
                <a:solidFill>
                  <a:srgbClr val="C00000"/>
                </a:solidFill>
              </a:rPr>
              <a:t>=</a:t>
            </a:r>
            <a:r>
              <a:rPr lang="pt-BR" dirty="0"/>
              <a:t> </a:t>
            </a:r>
            <a:r>
              <a:rPr lang="pt-BR" dirty="0" smtClean="0">
                <a:solidFill>
                  <a:srgbClr val="FFC000"/>
                </a:solidFill>
              </a:rPr>
              <a:t>1 </a:t>
            </a:r>
            <a:r>
              <a:rPr lang="pt-BR" dirty="0" smtClean="0">
                <a:solidFill>
                  <a:srgbClr val="C00000"/>
                </a:solidFill>
              </a:rPr>
              <a:t>/</a:t>
            </a:r>
            <a:r>
              <a:rPr lang="pt-BR" dirty="0" smtClean="0">
                <a:solidFill>
                  <a:srgbClr val="FFC000"/>
                </a:solidFill>
              </a:rPr>
              <a:t> 0</a:t>
            </a:r>
            <a:r>
              <a:rPr lang="pt-BR" dirty="0" smtClean="0"/>
              <a:t>;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infinity</a:t>
            </a: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var</a:t>
            </a:r>
            <a:r>
              <a:rPr lang="pt-BR" dirty="0"/>
              <a:t> </a:t>
            </a:r>
            <a:r>
              <a:rPr lang="en-US" dirty="0" smtClean="0"/>
              <a:t>c</a:t>
            </a:r>
            <a:r>
              <a:rPr lang="pt-BR" dirty="0" smtClean="0"/>
              <a:t> </a:t>
            </a:r>
            <a:r>
              <a:rPr lang="pt-BR" dirty="0">
                <a:solidFill>
                  <a:srgbClr val="C00000"/>
                </a:solidFill>
              </a:rPr>
              <a:t>=</a:t>
            </a:r>
            <a:r>
              <a:rPr lang="pt-BR" dirty="0"/>
              <a:t> </a:t>
            </a:r>
            <a:r>
              <a:rPr lang="pt-BR" dirty="0" smtClean="0">
                <a:solidFill>
                  <a:srgbClr val="FFC000"/>
                </a:solidFill>
              </a:rPr>
              <a:t>“</a:t>
            </a:r>
            <a:r>
              <a:rPr lang="ru-RU" dirty="0" smtClean="0">
                <a:solidFill>
                  <a:srgbClr val="FFC000"/>
                </a:solidFill>
              </a:rPr>
              <a:t>Число</a:t>
            </a:r>
            <a:r>
              <a:rPr lang="pt-BR" dirty="0" smtClean="0">
                <a:solidFill>
                  <a:srgbClr val="FFC000"/>
                </a:solidFill>
              </a:rPr>
              <a:t>” </a:t>
            </a:r>
            <a:r>
              <a:rPr lang="pt-BR" dirty="0">
                <a:solidFill>
                  <a:srgbClr val="C00000"/>
                </a:solidFill>
              </a:rPr>
              <a:t>/</a:t>
            </a:r>
            <a:r>
              <a:rPr lang="pt-BR" dirty="0">
                <a:solidFill>
                  <a:srgbClr val="FFC000"/>
                </a:solidFill>
              </a:rPr>
              <a:t> </a:t>
            </a:r>
            <a:r>
              <a:rPr lang="ru-RU" dirty="0" smtClean="0">
                <a:solidFill>
                  <a:srgbClr val="FFC000"/>
                </a:solidFill>
              </a:rPr>
              <a:t>2</a:t>
            </a:r>
            <a:r>
              <a:rPr lang="pt-BR" dirty="0" smtClean="0"/>
              <a:t>; </a:t>
            </a:r>
            <a:r>
              <a:rPr lang="ru-RU" dirty="0" smtClean="0"/>
              <a:t> </a:t>
            </a:r>
            <a:r>
              <a:rPr lang="ru-RU" dirty="0">
                <a:solidFill>
                  <a:srgbClr val="00B050"/>
                </a:solidFill>
              </a:rPr>
              <a:t>// </a:t>
            </a:r>
            <a:r>
              <a:rPr lang="en-US" dirty="0" err="1" smtClean="0">
                <a:solidFill>
                  <a:srgbClr val="00B050"/>
                </a:solidFill>
              </a:rPr>
              <a:t>NaN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Infinity</a:t>
            </a:r>
            <a:r>
              <a:rPr lang="en-US" dirty="0" smtClean="0"/>
              <a:t> – </a:t>
            </a:r>
            <a:r>
              <a:rPr lang="ru-RU" dirty="0" smtClean="0"/>
              <a:t>бесконечность</a:t>
            </a:r>
          </a:p>
          <a:p>
            <a:pPr marL="0" indent="0">
              <a:buNone/>
            </a:pPr>
            <a:r>
              <a:rPr lang="en-US" b="1" dirty="0" err="1" smtClean="0"/>
              <a:t>NaN</a:t>
            </a:r>
            <a:r>
              <a:rPr lang="ru-RU" dirty="0" smtClean="0"/>
              <a:t> – </a:t>
            </a:r>
            <a:r>
              <a:rPr lang="en-US" dirty="0" smtClean="0"/>
              <a:t>not a number (</a:t>
            </a:r>
            <a:r>
              <a:rPr lang="ru-RU" dirty="0" smtClean="0"/>
              <a:t>не является числом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endParaRPr lang="en-US" dirty="0"/>
          </a:p>
          <a:p>
            <a:pPr marL="0" indent="0">
              <a:buNone/>
            </a:pP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11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Строка – </a:t>
            </a:r>
            <a:r>
              <a:rPr lang="en-US" dirty="0" smtClean="0"/>
              <a:t>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0070C0"/>
                </a:solidFill>
              </a:rPr>
              <a:t>var</a:t>
            </a:r>
            <a:r>
              <a:rPr lang="ru-RU" dirty="0"/>
              <a:t> </a:t>
            </a:r>
            <a:r>
              <a:rPr lang="ru-RU" dirty="0" err="1"/>
              <a:t>str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=</a:t>
            </a:r>
            <a:r>
              <a:rPr lang="ru-RU" dirty="0"/>
              <a:t> </a:t>
            </a:r>
            <a:r>
              <a:rPr lang="ru-RU" dirty="0">
                <a:solidFill>
                  <a:srgbClr val="7030A0"/>
                </a:solidFill>
              </a:rPr>
              <a:t>"Мама мыла раму"</a:t>
            </a:r>
            <a:r>
              <a:rPr lang="ru-RU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</a:t>
            </a:r>
            <a:r>
              <a:rPr lang="en-US" dirty="0" err="1" smtClean="0">
                <a:solidFill>
                  <a:srgbClr val="0070C0"/>
                </a:solidFill>
              </a:rPr>
              <a:t>ar</a:t>
            </a:r>
            <a:r>
              <a:rPr lang="en-US" dirty="0" smtClean="0"/>
              <a:t> </a:t>
            </a:r>
            <a:r>
              <a:rPr lang="ru-RU" dirty="0" smtClean="0"/>
              <a:t>s </a:t>
            </a:r>
            <a:r>
              <a:rPr lang="ru-RU" dirty="0">
                <a:solidFill>
                  <a:srgbClr val="C00000"/>
                </a:solidFill>
              </a:rPr>
              <a:t>=</a:t>
            </a:r>
            <a:r>
              <a:rPr lang="ru-RU" dirty="0"/>
              <a:t> </a:t>
            </a:r>
            <a:r>
              <a:rPr lang="ru-RU" dirty="0">
                <a:solidFill>
                  <a:srgbClr val="7030A0"/>
                </a:solidFill>
              </a:rPr>
              <a:t>'Одинарные кавычки тоже подойдут</a:t>
            </a:r>
            <a:r>
              <a:rPr lang="ru-RU" dirty="0" smtClean="0">
                <a:solidFill>
                  <a:srgbClr val="7030A0"/>
                </a:solidFill>
              </a:rPr>
              <a:t>'</a:t>
            </a:r>
            <a:r>
              <a:rPr lang="ru-RU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smtClean="0"/>
              <a:t>letter</a:t>
            </a:r>
            <a:r>
              <a:rPr lang="ru-RU" dirty="0" smtClean="0"/>
              <a:t> </a:t>
            </a:r>
            <a:r>
              <a:rPr lang="ru-RU" dirty="0">
                <a:solidFill>
                  <a:srgbClr val="C00000"/>
                </a:solidFill>
              </a:rPr>
              <a:t>=</a:t>
            </a:r>
            <a:r>
              <a:rPr lang="ru-RU" dirty="0"/>
              <a:t> </a:t>
            </a:r>
            <a:r>
              <a:rPr lang="ru-RU" dirty="0" smtClean="0">
                <a:solidFill>
                  <a:srgbClr val="7030A0"/>
                </a:solidFill>
              </a:rPr>
              <a:t>‘</a:t>
            </a:r>
            <a:r>
              <a:rPr lang="en-US" dirty="0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'</a:t>
            </a:r>
            <a:r>
              <a:rPr lang="ru-RU" dirty="0" smtClean="0"/>
              <a:t>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966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Логический </a:t>
            </a:r>
            <a:r>
              <a:rPr lang="en-US" dirty="0"/>
              <a:t>– </a:t>
            </a:r>
            <a:r>
              <a:rPr lang="en-US" dirty="0" err="1" smtClean="0"/>
              <a:t>boolean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0070C0"/>
                </a:solidFill>
              </a:rPr>
              <a:t>var</a:t>
            </a:r>
            <a:r>
              <a:rPr lang="ru-RU" dirty="0"/>
              <a:t> </a:t>
            </a:r>
            <a:r>
              <a:rPr lang="ru-RU" dirty="0" err="1"/>
              <a:t>checked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=</a:t>
            </a:r>
            <a:r>
              <a:rPr lang="ru-RU" dirty="0"/>
              <a:t> </a:t>
            </a:r>
            <a:r>
              <a:rPr lang="ru-RU" dirty="0" err="1">
                <a:solidFill>
                  <a:srgbClr val="FFC000"/>
                </a:solidFill>
              </a:rPr>
              <a:t>true</a:t>
            </a:r>
            <a:r>
              <a:rPr lang="ru-RU" dirty="0"/>
              <a:t>; // </a:t>
            </a:r>
            <a:r>
              <a:rPr lang="ru-RU" dirty="0" smtClean="0"/>
              <a:t>истина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</a:t>
            </a:r>
            <a:r>
              <a:rPr lang="ru-RU" dirty="0" err="1" smtClean="0"/>
              <a:t>checked</a:t>
            </a:r>
            <a:r>
              <a:rPr lang="ru-RU" dirty="0" smtClean="0"/>
              <a:t> </a:t>
            </a:r>
            <a:r>
              <a:rPr lang="ru-RU" dirty="0">
                <a:solidFill>
                  <a:srgbClr val="C00000"/>
                </a:solidFill>
              </a:rPr>
              <a:t>=</a:t>
            </a:r>
            <a:r>
              <a:rPr lang="ru-RU" dirty="0"/>
              <a:t> </a:t>
            </a:r>
            <a:r>
              <a:rPr lang="ru-RU" dirty="0" err="1">
                <a:solidFill>
                  <a:srgbClr val="FFC000"/>
                </a:solidFill>
              </a:rPr>
              <a:t>false</a:t>
            </a:r>
            <a:r>
              <a:rPr lang="ru-RU" dirty="0"/>
              <a:t>; // </a:t>
            </a:r>
            <a:r>
              <a:rPr lang="ru-RU" dirty="0" smtClean="0"/>
              <a:t>не совсем истина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52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почитать?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		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/>
              <a:t>https</a:t>
            </a:r>
            <a:r>
              <a:rPr lang="en-US" dirty="0"/>
              <a:t>://learn.javascript.ru/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118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 – </a:t>
            </a:r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user </a:t>
            </a:r>
            <a:r>
              <a:rPr lang="en-US" dirty="0">
                <a:solidFill>
                  <a:srgbClr val="C00000"/>
                </a:solidFill>
              </a:rPr>
              <a:t>= {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name</a:t>
            </a:r>
            <a:r>
              <a:rPr lang="en-US" dirty="0"/>
              <a:t>: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ru-RU" dirty="0" smtClean="0">
                <a:solidFill>
                  <a:srgbClr val="7030A0"/>
                </a:solidFill>
              </a:rPr>
              <a:t>Вася“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sex: 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ru-RU" dirty="0" smtClean="0">
                <a:solidFill>
                  <a:srgbClr val="7030A0"/>
                </a:solidFill>
              </a:rPr>
              <a:t>Мужской</a:t>
            </a:r>
            <a:r>
              <a:rPr lang="en-US" dirty="0" smtClean="0">
                <a:solidFill>
                  <a:srgbClr val="7030A0"/>
                </a:solidFill>
              </a:rPr>
              <a:t>”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height:  </a:t>
            </a:r>
            <a:r>
              <a:rPr lang="en-US" dirty="0" smtClean="0">
                <a:solidFill>
                  <a:srgbClr val="FFC000"/>
                </a:solidFill>
              </a:rPr>
              <a:t>180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weight: </a:t>
            </a:r>
            <a:r>
              <a:rPr lang="en-US" dirty="0" smtClean="0">
                <a:solidFill>
                  <a:srgbClr val="FFC000"/>
                </a:solidFill>
              </a:rPr>
              <a:t>60.6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ru-RU" dirty="0" smtClean="0">
                <a:solidFill>
                  <a:srgbClr val="C00000"/>
                </a:solidFill>
              </a:rPr>
              <a:t>};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94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Ничего – </a:t>
            </a:r>
            <a:r>
              <a:rPr lang="en-US" dirty="0" smtClean="0"/>
              <a:t>null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age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null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 smtClean="0">
                <a:solidFill>
                  <a:srgbClr val="00B0F0"/>
                </a:solidFill>
              </a:rPr>
              <a:t>lert(</a:t>
            </a:r>
            <a:r>
              <a:rPr lang="en-US" dirty="0" smtClean="0"/>
              <a:t>age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ru-RU" dirty="0" smtClean="0">
                <a:solidFill>
                  <a:srgbClr val="00B050"/>
                </a:solidFill>
              </a:rPr>
              <a:t>выведет </a:t>
            </a:r>
            <a:r>
              <a:rPr lang="en-US" dirty="0" smtClean="0">
                <a:solidFill>
                  <a:srgbClr val="00B050"/>
                </a:solidFill>
              </a:rPr>
              <a:t>null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ge = </a:t>
            </a:r>
            <a:r>
              <a:rPr lang="en-US" dirty="0" smtClean="0">
                <a:solidFill>
                  <a:srgbClr val="FFC000"/>
                </a:solidFill>
              </a:rPr>
              <a:t>10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alert(</a:t>
            </a:r>
            <a:r>
              <a:rPr lang="en-US" dirty="0"/>
              <a:t>age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ru-RU" dirty="0" smtClean="0">
                <a:solidFill>
                  <a:srgbClr val="00B050"/>
                </a:solidFill>
              </a:rPr>
              <a:t>выведет </a:t>
            </a:r>
            <a:r>
              <a:rPr lang="en-US" dirty="0" smtClean="0">
                <a:solidFill>
                  <a:srgbClr val="00B050"/>
                </a:solidFill>
              </a:rPr>
              <a:t>10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9662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x;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 x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ru-RU" dirty="0">
                <a:solidFill>
                  <a:srgbClr val="00B050"/>
                </a:solidFill>
              </a:rPr>
              <a:t>выведет </a:t>
            </a:r>
            <a:r>
              <a:rPr lang="en-US" dirty="0" smtClean="0">
                <a:solidFill>
                  <a:srgbClr val="00B050"/>
                </a:solidFill>
              </a:rPr>
              <a:t>undefined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10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alert(</a:t>
            </a:r>
            <a:r>
              <a:rPr lang="en-US" dirty="0"/>
              <a:t> x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ru-RU" dirty="0">
                <a:solidFill>
                  <a:srgbClr val="00B050"/>
                </a:solidFill>
              </a:rPr>
              <a:t>выведет </a:t>
            </a:r>
            <a:r>
              <a:rPr lang="en-US" dirty="0" smtClean="0">
                <a:solidFill>
                  <a:srgbClr val="00B050"/>
                </a:solidFill>
              </a:rPr>
              <a:t>10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506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</a:t>
            </a:r>
            <a:r>
              <a:rPr lang="ru-RU" dirty="0" smtClean="0"/>
              <a:t>перации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Унарные</a:t>
            </a:r>
          </a:p>
          <a:p>
            <a:pPr marL="514350" indent="-514350">
              <a:buAutoNum type="arabicPeriod"/>
            </a:pPr>
            <a:r>
              <a:rPr lang="ru-RU" dirty="0" smtClean="0"/>
              <a:t>Бинарные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336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Унарные минус (-)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0070C0"/>
                </a:solidFill>
              </a:rPr>
              <a:t>var</a:t>
            </a:r>
            <a:r>
              <a:rPr lang="ru-RU" dirty="0"/>
              <a:t> x </a:t>
            </a:r>
            <a:r>
              <a:rPr lang="ru-RU" dirty="0">
                <a:solidFill>
                  <a:srgbClr val="C00000"/>
                </a:solidFill>
              </a:rPr>
              <a:t>=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1</a:t>
            </a:r>
            <a:r>
              <a:rPr lang="ru-RU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x </a:t>
            </a:r>
            <a:r>
              <a:rPr lang="ru-RU" dirty="0">
                <a:solidFill>
                  <a:srgbClr val="C00000"/>
                </a:solidFill>
              </a:rPr>
              <a:t>=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-</a:t>
            </a:r>
            <a:r>
              <a:rPr lang="ru-RU" dirty="0"/>
              <a:t>x; 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>
                <a:solidFill>
                  <a:srgbClr val="00B0F0"/>
                </a:solidFill>
              </a:rPr>
              <a:t>alert</a:t>
            </a:r>
            <a:r>
              <a:rPr lang="ru-RU" dirty="0">
                <a:solidFill>
                  <a:srgbClr val="00B0F0"/>
                </a:solidFill>
              </a:rPr>
              <a:t>(</a:t>
            </a:r>
            <a:r>
              <a:rPr lang="ru-RU" dirty="0"/>
              <a:t> x </a:t>
            </a:r>
            <a:r>
              <a:rPr lang="ru-RU" dirty="0">
                <a:solidFill>
                  <a:srgbClr val="00B0F0"/>
                </a:solidFill>
              </a:rPr>
              <a:t>)</a:t>
            </a:r>
            <a:r>
              <a:rPr lang="ru-RU" dirty="0"/>
              <a:t>; </a:t>
            </a:r>
            <a:r>
              <a:rPr lang="ru-RU" dirty="0">
                <a:solidFill>
                  <a:srgbClr val="00B050"/>
                </a:solidFill>
              </a:rPr>
              <a:t>// -</a:t>
            </a:r>
            <a:r>
              <a:rPr lang="ru-RU" dirty="0" smtClean="0">
                <a:solidFill>
                  <a:srgbClr val="00B050"/>
                </a:solidFill>
              </a:rPr>
              <a:t>1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566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Унарные минус </a:t>
            </a:r>
            <a:r>
              <a:rPr lang="ru-RU" dirty="0" smtClean="0"/>
              <a:t>(+)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nb-NO" dirty="0">
                <a:solidFill>
                  <a:srgbClr val="00B0F0"/>
                </a:solidFill>
              </a:rPr>
              <a:t>alert(</a:t>
            </a:r>
            <a:r>
              <a:rPr lang="nb-NO" dirty="0"/>
              <a:t> </a:t>
            </a:r>
            <a:r>
              <a:rPr lang="nb-NO" dirty="0">
                <a:solidFill>
                  <a:srgbClr val="C00000"/>
                </a:solidFill>
              </a:rPr>
              <a:t>+</a:t>
            </a:r>
            <a:r>
              <a:rPr lang="nb-NO" dirty="0">
                <a:solidFill>
                  <a:srgbClr val="FFC000"/>
                </a:solidFill>
              </a:rPr>
              <a:t>1</a:t>
            </a:r>
            <a:r>
              <a:rPr lang="nb-NO" dirty="0"/>
              <a:t> </a:t>
            </a:r>
            <a:r>
              <a:rPr lang="nb-NO" dirty="0">
                <a:solidFill>
                  <a:srgbClr val="00B0F0"/>
                </a:solidFill>
              </a:rPr>
              <a:t>)</a:t>
            </a:r>
            <a:r>
              <a:rPr lang="nb-NO" dirty="0"/>
              <a:t>; </a:t>
            </a:r>
            <a:r>
              <a:rPr lang="nb-NO" dirty="0">
                <a:solidFill>
                  <a:srgbClr val="00B050"/>
                </a:solidFill>
              </a:rPr>
              <a:t>// 1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B0F0"/>
                </a:solidFill>
              </a:rPr>
              <a:t>alert</a:t>
            </a:r>
            <a:r>
              <a:rPr lang="nb-NO" dirty="0">
                <a:solidFill>
                  <a:srgbClr val="00B0F0"/>
                </a:solidFill>
              </a:rPr>
              <a:t>(</a:t>
            </a:r>
            <a:r>
              <a:rPr lang="nb-NO" dirty="0"/>
              <a:t> </a:t>
            </a:r>
            <a:r>
              <a:rPr lang="nb-NO" dirty="0">
                <a:solidFill>
                  <a:srgbClr val="C00000"/>
                </a:solidFill>
              </a:rPr>
              <a:t>+</a:t>
            </a:r>
            <a:r>
              <a:rPr lang="nb-NO" dirty="0"/>
              <a:t>(</a:t>
            </a:r>
            <a:r>
              <a:rPr lang="nb-NO" dirty="0">
                <a:solidFill>
                  <a:srgbClr val="FFC000"/>
                </a:solidFill>
              </a:rPr>
              <a:t>1</a:t>
            </a:r>
            <a:r>
              <a:rPr lang="nb-NO" dirty="0"/>
              <a:t> </a:t>
            </a:r>
            <a:r>
              <a:rPr lang="nb-NO" dirty="0">
                <a:solidFill>
                  <a:srgbClr val="C00000"/>
                </a:solidFill>
              </a:rPr>
              <a:t>-</a:t>
            </a:r>
            <a:r>
              <a:rPr lang="nb-NO" dirty="0"/>
              <a:t> </a:t>
            </a:r>
            <a:r>
              <a:rPr lang="nb-NO" dirty="0">
                <a:solidFill>
                  <a:srgbClr val="FFC000"/>
                </a:solidFill>
              </a:rPr>
              <a:t>2</a:t>
            </a:r>
            <a:r>
              <a:rPr lang="nb-NO" dirty="0"/>
              <a:t>) </a:t>
            </a:r>
            <a:r>
              <a:rPr lang="nb-NO" dirty="0">
                <a:solidFill>
                  <a:srgbClr val="00B0F0"/>
                </a:solidFill>
              </a:rPr>
              <a:t>)</a:t>
            </a:r>
            <a:r>
              <a:rPr lang="nb-NO" dirty="0"/>
              <a:t>; </a:t>
            </a:r>
            <a:r>
              <a:rPr lang="nb-NO" dirty="0">
                <a:solidFill>
                  <a:srgbClr val="00B050"/>
                </a:solidFill>
              </a:rPr>
              <a:t>// -</a:t>
            </a:r>
            <a:r>
              <a:rPr lang="nb-NO" dirty="0" smtClean="0">
                <a:solidFill>
                  <a:srgbClr val="00B050"/>
                </a:solidFill>
              </a:rPr>
              <a:t>1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apples = </a:t>
            </a:r>
            <a:r>
              <a:rPr lang="en-US" dirty="0">
                <a:solidFill>
                  <a:srgbClr val="7030A0"/>
                </a:solidFill>
              </a:rPr>
              <a:t>"2"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oranges = </a:t>
            </a:r>
            <a:r>
              <a:rPr lang="en-US" dirty="0">
                <a:solidFill>
                  <a:srgbClr val="7030A0"/>
                </a:solidFill>
              </a:rPr>
              <a:t>"3"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 </a:t>
            </a:r>
            <a:r>
              <a:rPr lang="en-US" dirty="0"/>
              <a:t>apples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 oranges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“23”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alert(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apples </a:t>
            </a:r>
            <a:r>
              <a:rPr lang="en-US" dirty="0">
                <a:solidFill>
                  <a:srgbClr val="C00000"/>
                </a:solidFill>
              </a:rPr>
              <a:t>+ +</a:t>
            </a:r>
            <a:r>
              <a:rPr lang="en-US" dirty="0"/>
              <a:t>oranges 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B050"/>
                </a:solidFill>
              </a:rPr>
              <a:t>// 5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07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Бинарный плюс (+)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a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ru-RU" dirty="0" smtClean="0">
                <a:solidFill>
                  <a:srgbClr val="7030A0"/>
                </a:solidFill>
              </a:rPr>
              <a:t>моя“</a:t>
            </a:r>
            <a:r>
              <a:rPr lang="en-US" dirty="0" smtClean="0"/>
              <a:t>, b </a:t>
            </a:r>
            <a:r>
              <a:rPr lang="en-US" dirty="0" smtClean="0">
                <a:solidFill>
                  <a:srgbClr val="C00000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ru-RU" dirty="0" smtClean="0">
                <a:solidFill>
                  <a:srgbClr val="7030A0"/>
                </a:solidFill>
              </a:rPr>
              <a:t>5“</a:t>
            </a:r>
            <a:r>
              <a:rPr lang="en-US" dirty="0" smtClean="0"/>
              <a:t>, c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4</a:t>
            </a:r>
            <a:r>
              <a:rPr lang="en-US" dirty="0" smtClean="0"/>
              <a:t>, d </a:t>
            </a:r>
            <a:r>
              <a:rPr lang="en-US" dirty="0" smtClean="0">
                <a:solidFill>
                  <a:srgbClr val="C00000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6</a:t>
            </a:r>
            <a:r>
              <a:rPr lang="ru-RU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alert(</a:t>
            </a:r>
            <a:r>
              <a:rPr lang="en-US" dirty="0" err="1" smtClean="0"/>
              <a:t>a</a:t>
            </a:r>
            <a:r>
              <a:rPr lang="en-US" dirty="0" err="1" smtClean="0">
                <a:solidFill>
                  <a:srgbClr val="C00000"/>
                </a:solidFill>
              </a:rPr>
              <a:t>+</a:t>
            </a:r>
            <a:r>
              <a:rPr lang="en-US" dirty="0" err="1" smtClean="0"/>
              <a:t>b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моя 5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alert(</a:t>
            </a:r>
            <a:r>
              <a:rPr lang="en-US" dirty="0" err="1"/>
              <a:t>b</a:t>
            </a:r>
            <a:r>
              <a:rPr lang="en-US" dirty="0" err="1" smtClean="0">
                <a:solidFill>
                  <a:srgbClr val="C00000"/>
                </a:solidFill>
              </a:rPr>
              <a:t>+</a:t>
            </a:r>
            <a:r>
              <a:rPr lang="en-US" dirty="0" err="1" smtClean="0"/>
              <a:t>c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B050"/>
                </a:solidFill>
              </a:rPr>
              <a:t>//54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alert(</a:t>
            </a:r>
            <a:r>
              <a:rPr lang="en-US" dirty="0" err="1" smtClean="0"/>
              <a:t>c</a:t>
            </a:r>
            <a:r>
              <a:rPr lang="en-US" dirty="0" err="1" smtClean="0">
                <a:solidFill>
                  <a:srgbClr val="C00000"/>
                </a:solidFill>
              </a:rPr>
              <a:t>+</a:t>
            </a:r>
            <a:r>
              <a:rPr lang="en-US" dirty="0" err="1" smtClean="0"/>
              <a:t>b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B050"/>
                </a:solidFill>
              </a:rPr>
              <a:t>//45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alert(</a:t>
            </a:r>
            <a:r>
              <a:rPr lang="en-US" dirty="0" err="1" smtClean="0"/>
              <a:t>c</a:t>
            </a:r>
            <a:r>
              <a:rPr lang="en-US" dirty="0" err="1" smtClean="0">
                <a:solidFill>
                  <a:srgbClr val="C00000"/>
                </a:solidFill>
              </a:rPr>
              <a:t>+</a:t>
            </a:r>
            <a:r>
              <a:rPr lang="en-US" dirty="0" err="1" smtClean="0"/>
              <a:t>d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B050"/>
                </a:solidFill>
              </a:rPr>
              <a:t>// 10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396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Арифметические операции (-</a:t>
            </a:r>
            <a:r>
              <a:rPr lang="en-US" dirty="0" smtClean="0"/>
              <a:t>,*,/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>
                <a:solidFill>
                  <a:srgbClr val="00B0F0"/>
                </a:solidFill>
              </a:rPr>
              <a:t>alert(</a:t>
            </a:r>
            <a:r>
              <a:rPr lang="nb-NO" dirty="0"/>
              <a:t> </a:t>
            </a:r>
            <a:r>
              <a:rPr lang="nb-NO" dirty="0">
                <a:solidFill>
                  <a:srgbClr val="FFC000"/>
                </a:solidFill>
              </a:rPr>
              <a:t>2</a:t>
            </a:r>
            <a:r>
              <a:rPr lang="nb-NO" dirty="0"/>
              <a:t> </a:t>
            </a:r>
            <a:r>
              <a:rPr lang="nb-NO" dirty="0">
                <a:solidFill>
                  <a:srgbClr val="C00000"/>
                </a:solidFill>
              </a:rPr>
              <a:t>-</a:t>
            </a:r>
            <a:r>
              <a:rPr lang="nb-NO" dirty="0"/>
              <a:t> </a:t>
            </a:r>
            <a:r>
              <a:rPr lang="nb-NO" dirty="0">
                <a:solidFill>
                  <a:srgbClr val="FFC000"/>
                </a:solidFill>
              </a:rPr>
              <a:t>3</a:t>
            </a:r>
            <a:r>
              <a:rPr lang="nb-NO" dirty="0" smtClean="0"/>
              <a:t> </a:t>
            </a:r>
            <a:r>
              <a:rPr lang="nb-NO" dirty="0">
                <a:solidFill>
                  <a:srgbClr val="00B0F0"/>
                </a:solidFill>
              </a:rPr>
              <a:t>)</a:t>
            </a:r>
            <a:r>
              <a:rPr lang="nb-NO" dirty="0"/>
              <a:t>; </a:t>
            </a:r>
            <a:r>
              <a:rPr lang="nb-NO" dirty="0">
                <a:solidFill>
                  <a:srgbClr val="00B050"/>
                </a:solidFill>
              </a:rPr>
              <a:t>// </a:t>
            </a:r>
            <a:r>
              <a:rPr lang="nb-NO" dirty="0" smtClean="0">
                <a:solidFill>
                  <a:srgbClr val="00B050"/>
                </a:solidFill>
              </a:rPr>
              <a:t>-1</a:t>
            </a:r>
            <a:r>
              <a:rPr lang="nb-NO" dirty="0" smtClean="0"/>
              <a:t> </a:t>
            </a:r>
          </a:p>
          <a:p>
            <a:pPr marL="0" indent="0">
              <a:buNone/>
            </a:pPr>
            <a:r>
              <a:rPr lang="nb-NO" dirty="0" smtClean="0">
                <a:solidFill>
                  <a:srgbClr val="00B0F0"/>
                </a:solidFill>
              </a:rPr>
              <a:t>alert</a:t>
            </a:r>
            <a:r>
              <a:rPr lang="nb-NO" dirty="0">
                <a:solidFill>
                  <a:srgbClr val="00B0F0"/>
                </a:solidFill>
              </a:rPr>
              <a:t>( </a:t>
            </a:r>
            <a:r>
              <a:rPr lang="nb-NO" dirty="0">
                <a:solidFill>
                  <a:srgbClr val="FFC000"/>
                </a:solidFill>
              </a:rPr>
              <a:t>2</a:t>
            </a:r>
            <a:r>
              <a:rPr lang="nb-NO" dirty="0"/>
              <a:t> </a:t>
            </a:r>
            <a:r>
              <a:rPr lang="nb-NO" dirty="0">
                <a:solidFill>
                  <a:srgbClr val="C00000"/>
                </a:solidFill>
              </a:rPr>
              <a:t>-</a:t>
            </a:r>
            <a:r>
              <a:rPr lang="nb-NO" dirty="0"/>
              <a:t> </a:t>
            </a:r>
            <a:r>
              <a:rPr lang="nb-NO" dirty="0">
                <a:solidFill>
                  <a:srgbClr val="7030A0"/>
                </a:solidFill>
              </a:rPr>
              <a:t>'1' </a:t>
            </a:r>
            <a:r>
              <a:rPr lang="nb-NO" dirty="0">
                <a:solidFill>
                  <a:srgbClr val="00B0F0"/>
                </a:solidFill>
              </a:rPr>
              <a:t>)</a:t>
            </a:r>
            <a:r>
              <a:rPr lang="nb-NO" dirty="0"/>
              <a:t>; </a:t>
            </a:r>
            <a:r>
              <a:rPr lang="nb-NO" dirty="0">
                <a:solidFill>
                  <a:srgbClr val="00B050"/>
                </a:solidFill>
              </a:rPr>
              <a:t>// 1 </a:t>
            </a:r>
            <a:endParaRPr lang="nb-NO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B0F0"/>
                </a:solidFill>
              </a:rPr>
              <a:t>alert</a:t>
            </a:r>
            <a:r>
              <a:rPr lang="nb-NO" dirty="0">
                <a:solidFill>
                  <a:srgbClr val="00B0F0"/>
                </a:solidFill>
              </a:rPr>
              <a:t>( </a:t>
            </a:r>
            <a:r>
              <a:rPr lang="nb-NO" dirty="0">
                <a:solidFill>
                  <a:srgbClr val="FFC000"/>
                </a:solidFill>
              </a:rPr>
              <a:t>6</a:t>
            </a:r>
            <a:r>
              <a:rPr lang="nb-NO" dirty="0"/>
              <a:t> </a:t>
            </a:r>
            <a:r>
              <a:rPr lang="nb-NO" dirty="0">
                <a:solidFill>
                  <a:srgbClr val="C00000"/>
                </a:solidFill>
              </a:rPr>
              <a:t>/</a:t>
            </a:r>
            <a:r>
              <a:rPr lang="nb-NO" dirty="0"/>
              <a:t> </a:t>
            </a:r>
            <a:r>
              <a:rPr lang="nb-NO" dirty="0">
                <a:solidFill>
                  <a:srgbClr val="7030A0"/>
                </a:solidFill>
              </a:rPr>
              <a:t>'2' </a:t>
            </a:r>
            <a:r>
              <a:rPr lang="nb-NO" dirty="0">
                <a:solidFill>
                  <a:srgbClr val="00B0F0"/>
                </a:solidFill>
              </a:rPr>
              <a:t>)</a:t>
            </a:r>
            <a:r>
              <a:rPr lang="nb-NO" dirty="0"/>
              <a:t>; </a:t>
            </a:r>
            <a:r>
              <a:rPr lang="nb-NO" dirty="0">
                <a:solidFill>
                  <a:srgbClr val="00B050"/>
                </a:solidFill>
              </a:rPr>
              <a:t>// </a:t>
            </a:r>
            <a:r>
              <a:rPr lang="nb-NO" dirty="0" smtClean="0">
                <a:solidFill>
                  <a:srgbClr val="00B050"/>
                </a:solidFill>
              </a:rPr>
              <a:t>3</a:t>
            </a:r>
          </a:p>
          <a:p>
            <a:pPr marL="0" indent="0">
              <a:buNone/>
            </a:pPr>
            <a:r>
              <a:rPr lang="nb-NO" dirty="0" smtClean="0">
                <a:solidFill>
                  <a:srgbClr val="00B0F0"/>
                </a:solidFill>
              </a:rPr>
              <a:t>alert(</a:t>
            </a:r>
            <a:r>
              <a:rPr lang="nb-NO" dirty="0" smtClean="0">
                <a:solidFill>
                  <a:srgbClr val="7030A0"/>
                </a:solidFill>
              </a:rPr>
              <a:t>'4</a:t>
            </a:r>
            <a:r>
              <a:rPr lang="nb-NO" dirty="0" smtClean="0">
                <a:solidFill>
                  <a:srgbClr val="7030A0"/>
                </a:solidFill>
              </a:rPr>
              <a:t>' </a:t>
            </a:r>
            <a:r>
              <a:rPr lang="nb-NO" dirty="0" smtClean="0">
                <a:solidFill>
                  <a:srgbClr val="C00000"/>
                </a:solidFill>
              </a:rPr>
              <a:t>*</a:t>
            </a:r>
            <a:r>
              <a:rPr lang="nb-NO" dirty="0" smtClean="0"/>
              <a:t> </a:t>
            </a:r>
            <a:r>
              <a:rPr lang="nb-NO" dirty="0" smtClean="0">
                <a:solidFill>
                  <a:srgbClr val="7030A0"/>
                </a:solidFill>
              </a:rPr>
              <a:t>'2</a:t>
            </a:r>
            <a:r>
              <a:rPr lang="nb-NO" dirty="0" smtClean="0">
                <a:solidFill>
                  <a:srgbClr val="7030A0"/>
                </a:solidFill>
              </a:rPr>
              <a:t>' </a:t>
            </a:r>
            <a:r>
              <a:rPr lang="nb-NO" dirty="0" smtClean="0">
                <a:solidFill>
                  <a:srgbClr val="00B0F0"/>
                </a:solidFill>
              </a:rPr>
              <a:t>)</a:t>
            </a:r>
            <a:r>
              <a:rPr lang="nb-NO" dirty="0" smtClean="0"/>
              <a:t>; </a:t>
            </a:r>
            <a:r>
              <a:rPr lang="nb-NO" dirty="0" smtClean="0">
                <a:solidFill>
                  <a:srgbClr val="00B050"/>
                </a:solidFill>
              </a:rPr>
              <a:t>// 8</a:t>
            </a:r>
            <a:r>
              <a:rPr lang="nb-NO" dirty="0" smtClean="0"/>
              <a:t>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605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Остаток от деления (%)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00B0F0"/>
                </a:solidFill>
              </a:rPr>
              <a:t>alert</a:t>
            </a:r>
            <a:r>
              <a:rPr lang="ru-RU" dirty="0">
                <a:solidFill>
                  <a:srgbClr val="00B0F0"/>
                </a:solidFill>
              </a:rPr>
              <a:t>(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5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%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2</a:t>
            </a:r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)</a:t>
            </a:r>
            <a:r>
              <a:rPr lang="ru-RU" dirty="0"/>
              <a:t>; </a:t>
            </a:r>
            <a:r>
              <a:rPr lang="ru-RU" dirty="0">
                <a:solidFill>
                  <a:srgbClr val="00B050"/>
                </a:solidFill>
              </a:rPr>
              <a:t>// 1, остаток от деления 5 на 2 </a:t>
            </a:r>
            <a:r>
              <a:rPr lang="ru-RU" dirty="0" err="1">
                <a:solidFill>
                  <a:srgbClr val="00B0F0"/>
                </a:solidFill>
              </a:rPr>
              <a:t>alert</a:t>
            </a:r>
            <a:r>
              <a:rPr lang="ru-RU" dirty="0">
                <a:solidFill>
                  <a:srgbClr val="00B0F0"/>
                </a:solidFill>
              </a:rPr>
              <a:t>( </a:t>
            </a:r>
            <a:r>
              <a:rPr lang="ru-RU" dirty="0">
                <a:solidFill>
                  <a:srgbClr val="FFC000"/>
                </a:solidFill>
              </a:rPr>
              <a:t>8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%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3</a:t>
            </a:r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)</a:t>
            </a:r>
            <a:r>
              <a:rPr lang="ru-RU" dirty="0"/>
              <a:t>; </a:t>
            </a:r>
            <a:r>
              <a:rPr lang="ru-RU" dirty="0">
                <a:solidFill>
                  <a:srgbClr val="00B050"/>
                </a:solidFill>
              </a:rPr>
              <a:t>// 2, остаток от деления 8 на 3 </a:t>
            </a:r>
            <a:r>
              <a:rPr lang="ru-RU" dirty="0" err="1">
                <a:solidFill>
                  <a:srgbClr val="00B0F0"/>
                </a:solidFill>
              </a:rPr>
              <a:t>alert</a:t>
            </a:r>
            <a:r>
              <a:rPr lang="ru-RU" dirty="0">
                <a:solidFill>
                  <a:srgbClr val="00B0F0"/>
                </a:solidFill>
              </a:rPr>
              <a:t>( </a:t>
            </a:r>
            <a:r>
              <a:rPr lang="ru-RU" dirty="0">
                <a:solidFill>
                  <a:srgbClr val="FFC000"/>
                </a:solidFill>
              </a:rPr>
              <a:t>6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%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3</a:t>
            </a:r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)</a:t>
            </a:r>
            <a:r>
              <a:rPr lang="ru-RU" dirty="0"/>
              <a:t>; </a:t>
            </a:r>
            <a:r>
              <a:rPr lang="ru-RU" dirty="0">
                <a:solidFill>
                  <a:srgbClr val="00B050"/>
                </a:solidFill>
              </a:rPr>
              <a:t>// 0, остаток от деления 6 на 3</a:t>
            </a:r>
          </a:p>
        </p:txBody>
      </p:sp>
    </p:spTree>
    <p:extLst>
      <p:ext uri="{BB962C8B-B14F-4D97-AF65-F5344CB8AC3E}">
        <p14:creationId xmlns:p14="http://schemas.microsoft.com/office/powerpoint/2010/main" val="204162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Инкремент и декремент(++,--)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0070C0"/>
                </a:solidFill>
              </a:rPr>
              <a:t>var</a:t>
            </a:r>
            <a:r>
              <a:rPr lang="ru-RU" dirty="0"/>
              <a:t> i </a:t>
            </a:r>
            <a:r>
              <a:rPr lang="ru-RU" dirty="0">
                <a:solidFill>
                  <a:srgbClr val="C00000"/>
                </a:solidFill>
              </a:rPr>
              <a:t>=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2</a:t>
            </a:r>
            <a:r>
              <a:rPr lang="ru-RU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i</a:t>
            </a:r>
            <a:r>
              <a:rPr lang="ru-RU" dirty="0">
                <a:solidFill>
                  <a:srgbClr val="C00000"/>
                </a:solidFill>
              </a:rPr>
              <a:t>++</a:t>
            </a:r>
            <a:r>
              <a:rPr lang="ru-RU" dirty="0"/>
              <a:t>; </a:t>
            </a:r>
            <a:r>
              <a:rPr lang="ru-RU" dirty="0">
                <a:solidFill>
                  <a:srgbClr val="00B050"/>
                </a:solidFill>
              </a:rPr>
              <a:t>// более короткая запись для i = i </a:t>
            </a:r>
            <a:r>
              <a:rPr lang="ru-RU" dirty="0" smtClean="0">
                <a:solidFill>
                  <a:srgbClr val="00B050"/>
                </a:solidFill>
              </a:rPr>
              <a:t>+1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F0"/>
                </a:solidFill>
              </a:rPr>
              <a:t>alert</a:t>
            </a:r>
            <a:r>
              <a:rPr lang="ru-RU" dirty="0" smtClean="0">
                <a:solidFill>
                  <a:srgbClr val="00B0F0"/>
                </a:solidFill>
              </a:rPr>
              <a:t>(</a:t>
            </a:r>
            <a:r>
              <a:rPr lang="ru-RU" dirty="0" smtClean="0"/>
              <a:t>i</a:t>
            </a:r>
            <a:r>
              <a:rPr lang="ru-RU" dirty="0" smtClean="0">
                <a:solidFill>
                  <a:srgbClr val="00B0F0"/>
                </a:solidFill>
              </a:rPr>
              <a:t>)</a:t>
            </a:r>
            <a:r>
              <a:rPr lang="ru-RU" dirty="0" smtClean="0"/>
              <a:t>;</a:t>
            </a:r>
            <a:r>
              <a:rPr lang="ru-RU" dirty="0"/>
              <a:t> </a:t>
            </a:r>
            <a:r>
              <a:rPr lang="ru-RU" dirty="0">
                <a:solidFill>
                  <a:srgbClr val="00B050"/>
                </a:solidFill>
              </a:rPr>
              <a:t>// 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err="1">
                <a:solidFill>
                  <a:srgbClr val="0070C0"/>
                </a:solidFill>
              </a:rPr>
              <a:t>var</a:t>
            </a:r>
            <a:r>
              <a:rPr lang="ru-RU" dirty="0"/>
              <a:t> i </a:t>
            </a:r>
            <a:r>
              <a:rPr lang="ru-RU" dirty="0">
                <a:solidFill>
                  <a:srgbClr val="C00000"/>
                </a:solidFill>
              </a:rPr>
              <a:t>=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2</a:t>
            </a:r>
            <a:r>
              <a:rPr lang="ru-RU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i</a:t>
            </a:r>
            <a:r>
              <a:rPr lang="ru-RU" dirty="0" smtClean="0">
                <a:solidFill>
                  <a:srgbClr val="C00000"/>
                </a:solidFill>
              </a:rPr>
              <a:t>-</a:t>
            </a:r>
            <a:r>
              <a:rPr lang="ru-RU" dirty="0">
                <a:solidFill>
                  <a:srgbClr val="C00000"/>
                </a:solidFill>
              </a:rPr>
              <a:t>-</a:t>
            </a:r>
            <a:r>
              <a:rPr lang="ru-RU" dirty="0"/>
              <a:t>; </a:t>
            </a:r>
            <a:r>
              <a:rPr lang="ru-RU" dirty="0">
                <a:solidFill>
                  <a:srgbClr val="00B050"/>
                </a:solidFill>
              </a:rPr>
              <a:t>// более короткая запись для i = i - </a:t>
            </a:r>
            <a:r>
              <a:rPr lang="ru-RU" dirty="0" smtClean="0">
                <a:solidFill>
                  <a:srgbClr val="00B050"/>
                </a:solidFill>
              </a:rPr>
              <a:t>1 </a:t>
            </a:r>
            <a:r>
              <a:rPr lang="ru-RU" dirty="0" err="1">
                <a:solidFill>
                  <a:srgbClr val="00B0F0"/>
                </a:solidFill>
              </a:rPr>
              <a:t>alert</a:t>
            </a:r>
            <a:r>
              <a:rPr lang="ru-RU" dirty="0">
                <a:solidFill>
                  <a:srgbClr val="00B0F0"/>
                </a:solidFill>
              </a:rPr>
              <a:t>(</a:t>
            </a:r>
            <a:r>
              <a:rPr lang="ru-RU" dirty="0"/>
              <a:t>i</a:t>
            </a:r>
            <a:r>
              <a:rPr lang="ru-RU" dirty="0">
                <a:solidFill>
                  <a:srgbClr val="00B0F0"/>
                </a:solidFill>
              </a:rPr>
              <a:t>)</a:t>
            </a:r>
            <a:r>
              <a:rPr lang="ru-RU" dirty="0"/>
              <a:t>; </a:t>
            </a:r>
            <a:r>
              <a:rPr lang="ru-RU" dirty="0">
                <a:solidFill>
                  <a:srgbClr val="00B050"/>
                </a:solidFill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363558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ядро (</a:t>
            </a:r>
            <a:r>
              <a:rPr lang="en-US" dirty="0" err="1"/>
              <a:t>ECMAScript</a:t>
            </a:r>
            <a:r>
              <a:rPr lang="en-US" dirty="0"/>
              <a:t>),</a:t>
            </a:r>
          </a:p>
          <a:p>
            <a:r>
              <a:rPr lang="ru-RU" dirty="0"/>
              <a:t>объектная модель браузера (</a:t>
            </a:r>
            <a:r>
              <a:rPr lang="en-US" dirty="0"/>
              <a:t>Browser Object </a:t>
            </a:r>
            <a:r>
              <a:rPr lang="en-US" dirty="0" smtClean="0"/>
              <a:t>Model),</a:t>
            </a:r>
            <a:endParaRPr lang="en-US" dirty="0"/>
          </a:p>
          <a:p>
            <a:r>
              <a:rPr lang="ru-RU" dirty="0"/>
              <a:t>объектная модель документа (</a:t>
            </a:r>
            <a:r>
              <a:rPr lang="en-US" dirty="0"/>
              <a:t>Document Object Model </a:t>
            </a:r>
            <a:r>
              <a:rPr lang="ru-RU" dirty="0"/>
              <a:t>или </a:t>
            </a:r>
            <a:r>
              <a:rPr lang="en-US" dirty="0"/>
              <a:t>DOM).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9468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Инкремент и декремент(++,--)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i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++</a:t>
            </a:r>
            <a:r>
              <a:rPr lang="en-US" dirty="0"/>
              <a:t>i;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alert(</a:t>
            </a:r>
            <a:r>
              <a:rPr lang="en-US" dirty="0" smtClean="0"/>
              <a:t>a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i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i</a:t>
            </a:r>
            <a:r>
              <a:rPr lang="en-US" dirty="0">
                <a:solidFill>
                  <a:srgbClr val="C00000"/>
                </a:solidFill>
              </a:rPr>
              <a:t>++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alert(</a:t>
            </a:r>
            <a:r>
              <a:rPr lang="en-US" dirty="0" smtClean="0"/>
              <a:t>a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1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722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присваивания (=)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x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dirty="0"/>
              <a:t> </a:t>
            </a:r>
            <a:r>
              <a:rPr lang="en-US" dirty="0" smtClean="0">
                <a:solidFill>
                  <a:srgbClr val="C00000"/>
                </a:solidFill>
              </a:rPr>
              <a:t>*</a:t>
            </a:r>
            <a:r>
              <a:rPr lang="en-US" dirty="0" smtClean="0"/>
              <a:t> 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 x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a, b, c;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b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c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 a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4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 b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4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 </a:t>
            </a:r>
            <a:r>
              <a:rPr lang="en-US" dirty="0"/>
              <a:t>c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4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039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присваивания (=)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a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b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c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b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 </a:t>
            </a:r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3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 c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0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373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Сокращенные операторы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var</a:t>
            </a:r>
            <a:r>
              <a:rPr lang="pt-BR" dirty="0"/>
              <a:t> n </a:t>
            </a:r>
            <a:r>
              <a:rPr lang="pt-BR" dirty="0">
                <a:solidFill>
                  <a:srgbClr val="C00000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FFC000"/>
                </a:solidFill>
              </a:rPr>
              <a:t>2</a:t>
            </a:r>
            <a:r>
              <a:rPr lang="pt-BR" dirty="0"/>
              <a:t>;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n </a:t>
            </a:r>
            <a:r>
              <a:rPr lang="pt-BR" dirty="0">
                <a:solidFill>
                  <a:srgbClr val="C00000"/>
                </a:solidFill>
              </a:rPr>
              <a:t>+=</a:t>
            </a:r>
            <a:r>
              <a:rPr lang="pt-BR" dirty="0"/>
              <a:t> </a:t>
            </a:r>
            <a:r>
              <a:rPr lang="pt-BR" dirty="0">
                <a:solidFill>
                  <a:srgbClr val="FFC000"/>
                </a:solidFill>
              </a:rPr>
              <a:t>5</a:t>
            </a:r>
            <a:r>
              <a:rPr lang="pt-BR" dirty="0"/>
              <a:t>; </a:t>
            </a:r>
            <a:r>
              <a:rPr lang="pt-BR" dirty="0">
                <a:solidFill>
                  <a:srgbClr val="00B050"/>
                </a:solidFill>
              </a:rPr>
              <a:t>// теперь n=7 (работает как n = n + 5) </a:t>
            </a:r>
            <a:endParaRPr lang="pt-B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dirty="0" smtClean="0"/>
              <a:t>n </a:t>
            </a:r>
            <a:r>
              <a:rPr lang="pt-BR" dirty="0">
                <a:solidFill>
                  <a:srgbClr val="C00000"/>
                </a:solidFill>
              </a:rPr>
              <a:t>*=</a:t>
            </a:r>
            <a:r>
              <a:rPr lang="pt-BR" dirty="0"/>
              <a:t> </a:t>
            </a:r>
            <a:r>
              <a:rPr lang="pt-BR" dirty="0">
                <a:solidFill>
                  <a:srgbClr val="FFC000"/>
                </a:solidFill>
              </a:rPr>
              <a:t>2</a:t>
            </a:r>
            <a:r>
              <a:rPr lang="pt-BR" dirty="0"/>
              <a:t>; </a:t>
            </a:r>
            <a:r>
              <a:rPr lang="pt-BR" dirty="0">
                <a:solidFill>
                  <a:srgbClr val="00B050"/>
                </a:solidFill>
              </a:rPr>
              <a:t>// теперь n=14 (работает как n = n * 2) </a:t>
            </a:r>
            <a:r>
              <a:rPr lang="pt-BR" dirty="0">
                <a:solidFill>
                  <a:srgbClr val="00B0F0"/>
                </a:solidFill>
              </a:rPr>
              <a:t>alert(</a:t>
            </a:r>
            <a:r>
              <a:rPr lang="pt-BR" dirty="0"/>
              <a:t> n </a:t>
            </a:r>
            <a:r>
              <a:rPr lang="pt-BR" dirty="0">
                <a:solidFill>
                  <a:srgbClr val="00B0F0"/>
                </a:solidFill>
              </a:rPr>
              <a:t>)</a:t>
            </a:r>
            <a:r>
              <a:rPr lang="pt-BR" dirty="0"/>
              <a:t>; </a:t>
            </a:r>
            <a:r>
              <a:rPr lang="pt-BR" dirty="0">
                <a:solidFill>
                  <a:srgbClr val="00B050"/>
                </a:solidFill>
              </a:rPr>
              <a:t>// 14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2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языка (</a:t>
            </a:r>
            <a:r>
              <a:rPr lang="ru-RU" dirty="0"/>
              <a:t>я</a:t>
            </a:r>
            <a:r>
              <a:rPr lang="ru-RU" dirty="0" smtClean="0"/>
              <a:t>дро)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ECMAScript</a:t>
            </a:r>
            <a:r>
              <a:rPr lang="ru-RU" dirty="0"/>
              <a:t> не является </a:t>
            </a:r>
            <a:r>
              <a:rPr lang="ru-RU" dirty="0" err="1"/>
              <a:t>браузерным</a:t>
            </a:r>
            <a:r>
              <a:rPr lang="ru-RU" dirty="0"/>
              <a:t> языком и в нём не определяются методы ввода и вывода </a:t>
            </a:r>
            <a:r>
              <a:rPr lang="ru-RU" dirty="0" smtClean="0"/>
              <a:t>информации. </a:t>
            </a:r>
            <a:r>
              <a:rPr lang="ru-RU" dirty="0"/>
              <a:t>Это, скорее, основа для построения скриптовых языков. Спецификация </a:t>
            </a:r>
            <a:r>
              <a:rPr lang="ru-RU" dirty="0" err="1"/>
              <a:t>ECMAScript</a:t>
            </a:r>
            <a:r>
              <a:rPr lang="ru-RU" dirty="0"/>
              <a:t> описывает типы данных, инструкции, ключевые и зарезервированные слова, операторы, объекты</a:t>
            </a:r>
            <a:r>
              <a:rPr lang="ru-RU" dirty="0" smtClean="0"/>
              <a:t>, регулярные </a:t>
            </a:r>
            <a:r>
              <a:rPr lang="ru-RU" dirty="0"/>
              <a:t>выражения, не ограничивая авторов производных языков в расширении их новыми составляющими.</a:t>
            </a:r>
          </a:p>
        </p:txBody>
      </p:sp>
    </p:spTree>
    <p:extLst>
      <p:ext uri="{BB962C8B-B14F-4D97-AF65-F5344CB8AC3E}">
        <p14:creationId xmlns:p14="http://schemas.microsoft.com/office/powerpoint/2010/main" val="214292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языка (</a:t>
            </a:r>
            <a:r>
              <a:rPr lang="en-US" dirty="0" smtClean="0"/>
              <a:t>BOM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управление фреймами,</a:t>
            </a:r>
          </a:p>
          <a:p>
            <a:r>
              <a:rPr lang="ru-RU" dirty="0"/>
              <a:t>поддержка задержки в исполнении кода и зацикливания с задержкой,</a:t>
            </a:r>
          </a:p>
          <a:p>
            <a:r>
              <a:rPr lang="ru-RU" dirty="0"/>
              <a:t>системные диалоги,</a:t>
            </a:r>
          </a:p>
          <a:p>
            <a:r>
              <a:rPr lang="ru-RU" dirty="0"/>
              <a:t>управление адресом открытой страницы,</a:t>
            </a:r>
          </a:p>
          <a:p>
            <a:r>
              <a:rPr lang="ru-RU" dirty="0"/>
              <a:t>управление информацией о браузере,</a:t>
            </a:r>
          </a:p>
          <a:p>
            <a:r>
              <a:rPr lang="ru-RU" dirty="0"/>
              <a:t>управление информацией о параметрах монитора,</a:t>
            </a:r>
          </a:p>
          <a:p>
            <a:r>
              <a:rPr lang="ru-RU" dirty="0"/>
              <a:t>ограниченное управление историей просмотра страниц,</a:t>
            </a:r>
          </a:p>
          <a:p>
            <a:r>
              <a:rPr lang="ru-RU" dirty="0"/>
              <a:t>поддержка работы с HTTP cookie.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100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языка </a:t>
            </a:r>
            <a:r>
              <a:rPr lang="ru-RU" dirty="0" smtClean="0"/>
              <a:t>(</a:t>
            </a:r>
            <a:r>
              <a:rPr lang="en-US" dirty="0" smtClean="0"/>
              <a:t>DOM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генерация и добавление узлов,</a:t>
            </a:r>
          </a:p>
          <a:p>
            <a:r>
              <a:rPr lang="ru-RU" dirty="0"/>
              <a:t>получение узлов,</a:t>
            </a:r>
          </a:p>
          <a:p>
            <a:r>
              <a:rPr lang="ru-RU" dirty="0"/>
              <a:t>изменение узлов,</a:t>
            </a:r>
          </a:p>
          <a:p>
            <a:r>
              <a:rPr lang="ru-RU" dirty="0"/>
              <a:t>изменение связей между узлами,</a:t>
            </a:r>
          </a:p>
          <a:p>
            <a:r>
              <a:rPr lang="ru-RU" dirty="0"/>
              <a:t>удаление узлов.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ru-RU" dirty="0" smtClean="0">
                <a:solidFill>
                  <a:srgbClr val="FF0000"/>
                </a:solidFill>
              </a:rPr>
              <a:t>	Узел не равно тег!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1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script </a:t>
            </a:r>
            <a:r>
              <a:rPr lang="en-US" dirty="0">
                <a:solidFill>
                  <a:srgbClr val="0070C0"/>
                </a:solidFill>
              </a:rPr>
              <a:t>type="</a:t>
            </a:r>
            <a:r>
              <a:rPr lang="en-US" dirty="0">
                <a:solidFill>
                  <a:srgbClr val="7030A0"/>
                </a:solidFill>
              </a:rPr>
              <a:t>application/</a:t>
            </a:r>
            <a:r>
              <a:rPr lang="en-US" dirty="0" err="1">
                <a:solidFill>
                  <a:srgbClr val="7030A0"/>
                </a:solidFill>
              </a:rPr>
              <a:t>javascript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r>
              <a:rPr lang="ru-RU" dirty="0" smtClean="0"/>
              <a:t>	</a:t>
            </a:r>
            <a:r>
              <a:rPr lang="en-US" dirty="0" smtClean="0">
                <a:solidFill>
                  <a:schemeClr val="accent2"/>
                </a:solidFill>
              </a:rPr>
              <a:t>alert</a:t>
            </a:r>
            <a:r>
              <a:rPr lang="en-US" dirty="0">
                <a:solidFill>
                  <a:schemeClr val="accent2"/>
                </a:solidFill>
              </a:rPr>
              <a:t>('Hello, World!'); </a:t>
            </a:r>
            <a:endParaRPr lang="ru-RU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script&gt;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0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href</a:t>
            </a:r>
            <a:r>
              <a:rPr lang="en-US" dirty="0">
                <a:solidFill>
                  <a:srgbClr val="0070C0"/>
                </a:solidFill>
              </a:rPr>
              <a:t>="</a:t>
            </a:r>
            <a:r>
              <a:rPr lang="en-US" dirty="0" err="1">
                <a:solidFill>
                  <a:srgbClr val="7030A0"/>
                </a:solidFill>
              </a:rPr>
              <a:t>delete.php</a:t>
            </a:r>
            <a:r>
              <a:rPr lang="en-US" dirty="0">
                <a:solidFill>
                  <a:srgbClr val="0070C0"/>
                </a:solidFill>
              </a:rPr>
              <a:t>" </a:t>
            </a:r>
            <a:r>
              <a:rPr lang="en-US" dirty="0" err="1">
                <a:solidFill>
                  <a:srgbClr val="0070C0"/>
                </a:solidFill>
              </a:rPr>
              <a:t>onclick</a:t>
            </a:r>
            <a:r>
              <a:rPr lang="en-US" dirty="0">
                <a:solidFill>
                  <a:srgbClr val="0070C0"/>
                </a:solidFill>
              </a:rPr>
              <a:t>="</a:t>
            </a:r>
            <a:r>
              <a:rPr lang="en-US" dirty="0" smtClean="0">
                <a:solidFill>
                  <a:schemeClr val="accent2"/>
                </a:solidFill>
              </a:rPr>
              <a:t>return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confirm</a:t>
            </a:r>
            <a:r>
              <a:rPr lang="en-US" dirty="0">
                <a:solidFill>
                  <a:schemeClr val="accent2"/>
                </a:solidFill>
              </a:rPr>
              <a:t>('</a:t>
            </a:r>
            <a:r>
              <a:rPr lang="ru-RU" dirty="0">
                <a:solidFill>
                  <a:schemeClr val="accent2"/>
                </a:solidFill>
              </a:rPr>
              <a:t>Вы уверены?');</a:t>
            </a:r>
            <a:r>
              <a:rPr lang="ru-RU" dirty="0">
                <a:solidFill>
                  <a:srgbClr val="0070C0"/>
                </a:solidFill>
              </a:rPr>
              <a:t>"</a:t>
            </a:r>
            <a:r>
              <a:rPr lang="ru-RU" dirty="0">
                <a:solidFill>
                  <a:srgbClr val="00B050"/>
                </a:solidFill>
              </a:rPr>
              <a:t>&gt;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Удалить 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1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head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script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type="</a:t>
            </a:r>
            <a:r>
              <a:rPr lang="en-US" dirty="0">
                <a:solidFill>
                  <a:srgbClr val="7030A0"/>
                </a:solidFill>
              </a:rPr>
              <a:t>application/</a:t>
            </a:r>
            <a:r>
              <a:rPr lang="en-US" dirty="0" err="1">
                <a:solidFill>
                  <a:srgbClr val="7030A0"/>
                </a:solidFill>
              </a:rPr>
              <a:t>javascript</a:t>
            </a:r>
            <a:r>
              <a:rPr lang="en-US" dirty="0">
                <a:solidFill>
                  <a:srgbClr val="0070C0"/>
                </a:solidFill>
              </a:rPr>
              <a:t>" </a:t>
            </a:r>
            <a:r>
              <a:rPr lang="en-US" dirty="0" err="1">
                <a:solidFill>
                  <a:srgbClr val="0070C0"/>
                </a:solidFill>
              </a:rPr>
              <a:t>src</a:t>
            </a:r>
            <a:r>
              <a:rPr lang="en-US" dirty="0" smtClean="0">
                <a:solidFill>
                  <a:srgbClr val="0070C0"/>
                </a:solidFill>
              </a:rPr>
              <a:t>="</a:t>
            </a:r>
            <a:r>
              <a:rPr lang="en-US" dirty="0" err="1" smtClean="0">
                <a:solidFill>
                  <a:srgbClr val="7030A0"/>
                </a:solidFill>
              </a:rPr>
              <a:t>Путь_к_файлу_со_скриптом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script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head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912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799</Words>
  <Application>Microsoft Office PowerPoint</Application>
  <PresentationFormat>Экран (4:3)</PresentationFormat>
  <Paragraphs>178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Times New Roman</vt:lpstr>
      <vt:lpstr>Тема Office</vt:lpstr>
      <vt:lpstr>JavaScript Основные понятия </vt:lpstr>
      <vt:lpstr>Где почитать?</vt:lpstr>
      <vt:lpstr>Структура языка</vt:lpstr>
      <vt:lpstr>Возможности языка (ядро)</vt:lpstr>
      <vt:lpstr>Возможности языка (BOM)</vt:lpstr>
      <vt:lpstr>Возможности языка (DOM)</vt:lpstr>
      <vt:lpstr>Подключение</vt:lpstr>
      <vt:lpstr>Подключение</vt:lpstr>
      <vt:lpstr>Подключение</vt:lpstr>
      <vt:lpstr>Пример подключения</vt:lpstr>
      <vt:lpstr>Описание переменных</vt:lpstr>
      <vt:lpstr>Описание нескольких переменных</vt:lpstr>
      <vt:lpstr>Изменение переменной</vt:lpstr>
      <vt:lpstr>Имена переменных</vt:lpstr>
      <vt:lpstr>Примеры переменных</vt:lpstr>
      <vt:lpstr>Типы данных</vt:lpstr>
      <vt:lpstr>Число – number</vt:lpstr>
      <vt:lpstr>Строка – string</vt:lpstr>
      <vt:lpstr>Логический – boolean</vt:lpstr>
      <vt:lpstr>Объект – object</vt:lpstr>
      <vt:lpstr>Ничего – null</vt:lpstr>
      <vt:lpstr>Презентация PowerPoint</vt:lpstr>
      <vt:lpstr>Операции</vt:lpstr>
      <vt:lpstr>Унарные минус (-)</vt:lpstr>
      <vt:lpstr>Унарные минус (+)</vt:lpstr>
      <vt:lpstr>Бинарный плюс (+)</vt:lpstr>
      <vt:lpstr>Арифметические операции (-,*,/)</vt:lpstr>
      <vt:lpstr>Остаток от деления (%)</vt:lpstr>
      <vt:lpstr>Инкремент и декремент(++,--)</vt:lpstr>
      <vt:lpstr>Инкремент и декремент(++,--)</vt:lpstr>
      <vt:lpstr>Оператор присваивания (=)</vt:lpstr>
      <vt:lpstr>Оператор присваивания (=)</vt:lpstr>
      <vt:lpstr>Сокращенные операторы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 Основные понятия </dc:title>
  <cp:lastModifiedBy>User</cp:lastModifiedBy>
  <cp:revision>15</cp:revision>
  <dcterms:modified xsi:type="dcterms:W3CDTF">2021-10-28T14:37:01Z</dcterms:modified>
</cp:coreProperties>
</file>