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77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7" r:id="rId15"/>
    <p:sldId id="289" r:id="rId16"/>
    <p:sldId id="290" r:id="rId17"/>
    <p:sldId id="295" r:id="rId18"/>
    <p:sldId id="291" r:id="rId19"/>
    <p:sldId id="292" r:id="rId20"/>
    <p:sldId id="293" r:id="rId21"/>
    <p:sldId id="294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9" r:id="rId34"/>
    <p:sldId id="307" r:id="rId35"/>
    <p:sldId id="308" r:id="rId36"/>
    <p:sldId id="311" r:id="rId37"/>
    <p:sldId id="310" r:id="rId38"/>
    <p:sldId id="312" r:id="rId39"/>
    <p:sldId id="313" r:id="rId40"/>
    <p:sldId id="314" r:id="rId41"/>
    <p:sldId id="315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F823-6A54-431D-9379-D7CB7D39EE6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42D15-7C9B-456E-8BD1-0D61DDCB8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7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События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9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Подключение через </a:t>
            </a:r>
            <a:r>
              <a:rPr lang="en-US" dirty="0"/>
              <a:t>DOM-</a:t>
            </a:r>
            <a:r>
              <a:rPr lang="ru-RU" dirty="0"/>
              <a:t>свойства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Если обработчик задан через атрибут, то браузер читает HTML-разметку, создаёт новую функцию из содержимого атрибута и записывает в свойство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Обработчик всегда хранится в свойстве DOM-объекта, а атрибут – лишь один из способов его инициализации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Так как у элемента DOM может быть только одно свойство с именем </a:t>
            </a:r>
            <a:r>
              <a:rPr lang="ru-RU" dirty="0" err="1"/>
              <a:t>onclick</a:t>
            </a:r>
            <a:r>
              <a:rPr lang="ru-RU" dirty="0"/>
              <a:t>, то назначить более одного обработчика так нельзя.</a:t>
            </a:r>
          </a:p>
        </p:txBody>
      </p:sp>
    </p:spTree>
    <p:extLst>
      <p:ext uri="{BB962C8B-B14F-4D97-AF65-F5344CB8AC3E}">
        <p14:creationId xmlns:p14="http://schemas.microsoft.com/office/powerpoint/2010/main" val="282487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addEventListener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Фундаментальный недостаток описанных выше способов назначения обработчика – невозможность повесить несколько обработчиков на одно событие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Разработчики стандартов достаточно давно это поняли и предложили альтернативный способ назначения обработчиков при помощи специальных методов </a:t>
            </a:r>
            <a:r>
              <a:rPr lang="ru-RU" dirty="0" err="1"/>
              <a:t>addEventListener</a:t>
            </a:r>
            <a:r>
              <a:rPr lang="ru-RU" dirty="0"/>
              <a:t> и </a:t>
            </a:r>
            <a:r>
              <a:rPr lang="ru-RU" dirty="0" err="1"/>
              <a:t>removeEventListener</a:t>
            </a:r>
            <a:r>
              <a:rPr lang="ru-RU" dirty="0"/>
              <a:t>. Они свободны от указанного недостатка.</a:t>
            </a:r>
          </a:p>
        </p:txBody>
      </p:sp>
    </p:spTree>
    <p:extLst>
      <p:ext uri="{BB962C8B-B14F-4D97-AF65-F5344CB8AC3E}">
        <p14:creationId xmlns:p14="http://schemas.microsoft.com/office/powerpoint/2010/main" val="122302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addEventListener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element.addEventListener</a:t>
            </a:r>
            <a:r>
              <a:rPr lang="en-US" dirty="0"/>
              <a:t>(event, handler[, options</a:t>
            </a:r>
            <a:r>
              <a:rPr lang="en-US" dirty="0" smtClean="0"/>
              <a:t>]);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b="1" dirty="0" err="1"/>
              <a:t>event</a:t>
            </a:r>
            <a:r>
              <a:rPr lang="ru-RU" b="1" dirty="0"/>
              <a:t> </a:t>
            </a:r>
            <a:endParaRPr lang="en-US" b="1" dirty="0" smtClean="0"/>
          </a:p>
          <a:p>
            <a:pPr marL="400050" lvl="1" indent="0">
              <a:buNone/>
            </a:pPr>
            <a:r>
              <a:rPr lang="ru-RU" i="1" dirty="0" smtClean="0"/>
              <a:t>Имя </a:t>
            </a:r>
            <a:r>
              <a:rPr lang="ru-RU" i="1" dirty="0"/>
              <a:t>события, например "</a:t>
            </a:r>
            <a:r>
              <a:rPr lang="ru-RU" i="1" dirty="0" err="1"/>
              <a:t>click</a:t>
            </a:r>
            <a:r>
              <a:rPr lang="ru-RU" i="1" dirty="0"/>
              <a:t>". </a:t>
            </a:r>
            <a:endParaRPr lang="en-US" i="1" dirty="0" smtClean="0"/>
          </a:p>
          <a:p>
            <a:pPr marL="0" indent="0">
              <a:buNone/>
            </a:pPr>
            <a:r>
              <a:rPr lang="ru-RU" b="1" dirty="0" err="1" smtClean="0"/>
              <a:t>handler</a:t>
            </a:r>
            <a:r>
              <a:rPr lang="ru-RU" b="1" dirty="0" smtClean="0"/>
              <a:t> </a:t>
            </a:r>
            <a:endParaRPr lang="en-US" b="1" dirty="0" smtClean="0"/>
          </a:p>
          <a:p>
            <a:pPr marL="400050" lvl="1" indent="0">
              <a:buNone/>
            </a:pPr>
            <a:r>
              <a:rPr lang="ru-RU" i="1" dirty="0" smtClean="0"/>
              <a:t>Ссылка </a:t>
            </a:r>
            <a:r>
              <a:rPr lang="ru-RU" i="1" dirty="0"/>
              <a:t>на функцию-обработчик. </a:t>
            </a:r>
            <a:endParaRPr lang="en-US" i="1" dirty="0" smtClean="0"/>
          </a:p>
          <a:p>
            <a:pPr marL="0" indent="0">
              <a:buNone/>
            </a:pPr>
            <a:r>
              <a:rPr lang="ru-RU" b="1" dirty="0" err="1" smtClean="0"/>
              <a:t>options</a:t>
            </a:r>
            <a:r>
              <a:rPr lang="ru-RU" b="1" dirty="0" smtClean="0"/>
              <a:t> </a:t>
            </a:r>
            <a:endParaRPr lang="en-US" b="1" dirty="0" smtClean="0"/>
          </a:p>
          <a:p>
            <a:pPr marL="400050" lvl="1" indent="0">
              <a:buNone/>
            </a:pPr>
            <a:r>
              <a:rPr lang="ru-RU" i="1" dirty="0" smtClean="0"/>
              <a:t>Дополнительный </a:t>
            </a:r>
            <a:r>
              <a:rPr lang="ru-RU" i="1" dirty="0"/>
              <a:t>объект со </a:t>
            </a:r>
            <a:r>
              <a:rPr lang="ru-RU" i="1" dirty="0" smtClean="0"/>
              <a:t>свойствами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55748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addEventListener.options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err="1"/>
              <a:t>once</a:t>
            </a:r>
            <a:r>
              <a:rPr lang="ru-RU" dirty="0"/>
              <a:t>: если </a:t>
            </a:r>
            <a:r>
              <a:rPr lang="ru-RU" dirty="0" err="1"/>
              <a:t>true</a:t>
            </a:r>
            <a:r>
              <a:rPr lang="ru-RU" dirty="0"/>
              <a:t>, тогда обработчик будет автоматически удалён после выполнения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b="1" dirty="0" err="1" smtClean="0"/>
              <a:t>capture</a:t>
            </a:r>
            <a:r>
              <a:rPr lang="ru-RU" dirty="0"/>
              <a:t>: фаза, на которой должен сработать </a:t>
            </a:r>
            <a:r>
              <a:rPr lang="ru-RU" dirty="0" smtClean="0"/>
              <a:t>обработчик. </a:t>
            </a:r>
            <a:r>
              <a:rPr lang="ru-RU" dirty="0"/>
              <a:t>Так исторически сложилось, что </a:t>
            </a:r>
            <a:r>
              <a:rPr lang="ru-RU" dirty="0" err="1"/>
              <a:t>options</a:t>
            </a:r>
            <a:r>
              <a:rPr lang="ru-RU" dirty="0"/>
              <a:t> может быть </a:t>
            </a:r>
            <a:r>
              <a:rPr lang="ru-RU" dirty="0" err="1"/>
              <a:t>false</a:t>
            </a:r>
            <a:r>
              <a:rPr lang="ru-RU" dirty="0"/>
              <a:t>/</a:t>
            </a:r>
            <a:r>
              <a:rPr lang="ru-RU" dirty="0" err="1"/>
              <a:t>true</a:t>
            </a:r>
            <a:r>
              <a:rPr lang="ru-RU" dirty="0"/>
              <a:t>, это то же самое, что {</a:t>
            </a:r>
            <a:r>
              <a:rPr lang="ru-RU" dirty="0" err="1"/>
              <a:t>capture</a:t>
            </a:r>
            <a:r>
              <a:rPr lang="ru-RU" dirty="0"/>
              <a:t>: </a:t>
            </a:r>
            <a:r>
              <a:rPr lang="ru-RU" dirty="0" err="1"/>
              <a:t>false</a:t>
            </a:r>
            <a:r>
              <a:rPr lang="ru-RU" dirty="0"/>
              <a:t>/</a:t>
            </a:r>
            <a:r>
              <a:rPr lang="ru-RU" dirty="0" err="1"/>
              <a:t>true</a:t>
            </a:r>
            <a:r>
              <a:rPr lang="ru-RU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ru-RU" b="1" dirty="0" err="1" smtClean="0"/>
              <a:t>passive</a:t>
            </a:r>
            <a:r>
              <a:rPr lang="ru-RU" dirty="0"/>
              <a:t>: если </a:t>
            </a:r>
            <a:r>
              <a:rPr lang="ru-RU" dirty="0" err="1"/>
              <a:t>true</a:t>
            </a:r>
            <a:r>
              <a:rPr lang="ru-RU" dirty="0"/>
              <a:t>, то указывает, что обработчик никогда не вызовет </a:t>
            </a:r>
            <a:r>
              <a:rPr lang="ru-RU" dirty="0" err="1"/>
              <a:t>preventDefault</a:t>
            </a:r>
            <a:r>
              <a:rPr lang="ru-R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3839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addEventListener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&lt;input id="</a:t>
            </a:r>
            <a:r>
              <a:rPr lang="en-US" dirty="0" err="1"/>
              <a:t>elem</a:t>
            </a:r>
            <a:r>
              <a:rPr lang="en-US" dirty="0"/>
              <a:t>" type="button" value="</a:t>
            </a:r>
            <a:r>
              <a:rPr lang="ru-RU" dirty="0"/>
              <a:t>Нажми меня</a:t>
            </a:r>
            <a:r>
              <a:rPr lang="ru-RU" dirty="0" smtClean="0"/>
              <a:t>"/&gt;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function handler1()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 console.log(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ru-RU" dirty="0">
                <a:solidFill>
                  <a:srgbClr val="7030A0"/>
                </a:solidFill>
              </a:rPr>
              <a:t>Спасибо!'</a:t>
            </a:r>
            <a:r>
              <a:rPr lang="ru-RU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};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/>
              <a:t>handler2()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 console.log(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ru-RU" dirty="0">
                <a:solidFill>
                  <a:srgbClr val="7030A0"/>
                </a:solidFill>
              </a:rPr>
              <a:t>Спасибо ещё раз!'</a:t>
            </a:r>
            <a:r>
              <a:rPr lang="ru-RU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} 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ru-RU" dirty="0" smtClean="0">
                <a:solidFill>
                  <a:srgbClr val="92D050"/>
                </a:solidFill>
              </a:rPr>
              <a:t>назначим 3 обработчика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elem.onclick</a:t>
            </a:r>
            <a:r>
              <a:rPr lang="en-US" dirty="0" smtClean="0"/>
              <a:t> </a:t>
            </a:r>
            <a:r>
              <a:rPr lang="en-US" dirty="0"/>
              <a:t>= () =&gt; console.log(</a:t>
            </a:r>
            <a:r>
              <a:rPr lang="en-US" dirty="0" smtClean="0">
                <a:solidFill>
                  <a:srgbClr val="7030A0"/>
                </a:solidFill>
              </a:rPr>
              <a:t>"</a:t>
            </a:r>
            <a:r>
              <a:rPr lang="ru-RU" dirty="0">
                <a:solidFill>
                  <a:srgbClr val="7030A0"/>
                </a:solidFill>
              </a:rPr>
              <a:t>Привет"</a:t>
            </a:r>
            <a:r>
              <a:rPr lang="ru-RU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elem.addEventListener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"click"</a:t>
            </a:r>
            <a:r>
              <a:rPr lang="en-US" dirty="0"/>
              <a:t>, handler1); 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ru-RU" dirty="0">
                <a:solidFill>
                  <a:srgbClr val="92D050"/>
                </a:solidFill>
              </a:rPr>
              <a:t>Спасибо! 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elem.addEventListener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"click"</a:t>
            </a:r>
            <a:r>
              <a:rPr lang="en-US" dirty="0"/>
              <a:t>, handler2); 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ru-RU" dirty="0">
                <a:solidFill>
                  <a:srgbClr val="92D050"/>
                </a:solidFill>
              </a:rPr>
              <a:t>Спасибо ещё раз</a:t>
            </a:r>
            <a:r>
              <a:rPr lang="ru-RU" dirty="0" smtClean="0">
                <a:solidFill>
                  <a:srgbClr val="92D050"/>
                </a:solidFill>
              </a:rPr>
              <a:t>!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0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removeEventListener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удаления нужно передать именно ту функцию-обработчик которая была назначена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функцию обработчик не сохранить где-либо, </a:t>
            </a:r>
            <a:r>
              <a:rPr lang="ru-RU" dirty="0" smtClean="0"/>
              <a:t>то тогда нельзя </a:t>
            </a:r>
            <a:r>
              <a:rPr lang="ru-RU" dirty="0"/>
              <a:t>её удалить. Нет метода, который позволяет получить из элемента обработчики событий, назначенные через </a:t>
            </a:r>
            <a:r>
              <a:rPr lang="ru-RU" dirty="0" err="1"/>
              <a:t>addEventListener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05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removeEventListener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handler()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 console.log</a:t>
            </a:r>
            <a:r>
              <a:rPr lang="en-US" dirty="0" smtClean="0"/>
              <a:t>( 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ru-RU" dirty="0">
                <a:solidFill>
                  <a:srgbClr val="7030A0"/>
                </a:solidFill>
              </a:rPr>
              <a:t>Спасибо!' </a:t>
            </a:r>
            <a:r>
              <a:rPr lang="ru-RU" dirty="0"/>
              <a:t>);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input.addEventListener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"click"</a:t>
            </a:r>
            <a:r>
              <a:rPr lang="en-US" dirty="0"/>
              <a:t>, handler);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>
                <a:solidFill>
                  <a:srgbClr val="92D050"/>
                </a:solidFill>
              </a:rPr>
              <a:t>.... 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input.removeEventListener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"click"</a:t>
            </a:r>
            <a:r>
              <a:rPr lang="en-US" dirty="0"/>
              <a:t>, handler);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07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Когда происходит событие, браузер создаёт </a:t>
            </a:r>
            <a:r>
              <a:rPr lang="ru-RU" i="1" dirty="0"/>
              <a:t>объект события</a:t>
            </a:r>
            <a:r>
              <a:rPr lang="ru-RU" dirty="0"/>
              <a:t>, записывает в него детали и передаёт его в качестве аргумента функции-обработчику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elem.onclick</a:t>
            </a:r>
            <a:r>
              <a:rPr lang="en-US" dirty="0"/>
              <a:t> = function(event)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ru-RU" dirty="0">
                <a:solidFill>
                  <a:srgbClr val="92D050"/>
                </a:solidFill>
              </a:rPr>
              <a:t>вывести тип </a:t>
            </a:r>
            <a:r>
              <a:rPr lang="ru-RU" dirty="0" smtClean="0">
                <a:solidFill>
                  <a:srgbClr val="92D050"/>
                </a:solidFill>
              </a:rPr>
              <a:t>события</a:t>
            </a:r>
            <a:r>
              <a:rPr lang="ru-RU" dirty="0">
                <a:solidFill>
                  <a:srgbClr val="92D050"/>
                </a:solidFill>
              </a:rPr>
              <a:t> </a:t>
            </a:r>
            <a:r>
              <a:rPr lang="ru-RU" dirty="0" smtClean="0">
                <a:solidFill>
                  <a:srgbClr val="92D050"/>
                </a:solidFill>
              </a:rPr>
              <a:t>и элемент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console.log(</a:t>
            </a:r>
            <a:r>
              <a:rPr lang="en-US" dirty="0" err="1" smtClean="0"/>
              <a:t>event.type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console.log(</a:t>
            </a:r>
            <a:r>
              <a:rPr lang="en-US" dirty="0" err="1" smtClean="0"/>
              <a:t>event.currentTarget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81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handleEvent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Можно назначить </a:t>
            </a:r>
            <a:r>
              <a:rPr lang="ru-RU" dirty="0"/>
              <a:t>обработчиком не только функцию, но и объект при помощи </a:t>
            </a:r>
            <a:r>
              <a:rPr lang="ru-RU" dirty="0" err="1"/>
              <a:t>addEventListener</a:t>
            </a:r>
            <a:r>
              <a:rPr lang="ru-RU" dirty="0"/>
              <a:t>. В этом случае, когда происходит событие, вызывается метод объекта </a:t>
            </a:r>
            <a:r>
              <a:rPr lang="ru-RU" dirty="0" err="1" smtClean="0"/>
              <a:t>handleEvent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/>
              <a:t>addEventListener</a:t>
            </a:r>
            <a:r>
              <a:rPr lang="ru-RU" dirty="0"/>
              <a:t> получает объект в качестве обработчика, он вызывает </a:t>
            </a:r>
            <a:r>
              <a:rPr lang="ru-RU" dirty="0" err="1"/>
              <a:t>object.handleEvent</a:t>
            </a:r>
            <a:r>
              <a:rPr lang="ru-RU" dirty="0"/>
              <a:t>(</a:t>
            </a:r>
            <a:r>
              <a:rPr lang="ru-RU" dirty="0" err="1"/>
              <a:t>event</a:t>
            </a:r>
            <a:r>
              <a:rPr lang="ru-RU" dirty="0"/>
              <a:t>), когда происходит событие</a:t>
            </a:r>
          </a:p>
        </p:txBody>
      </p:sp>
    </p:spTree>
    <p:extLst>
      <p:ext uri="{BB962C8B-B14F-4D97-AF65-F5344CB8AC3E}">
        <p14:creationId xmlns:p14="http://schemas.microsoft.com/office/powerpoint/2010/main" val="115320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handleEvent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&lt;button id="</a:t>
            </a:r>
            <a:r>
              <a:rPr lang="en-US" dirty="0" err="1"/>
              <a:t>elem</a:t>
            </a:r>
            <a:r>
              <a:rPr lang="en-US" dirty="0"/>
              <a:t>"&gt;</a:t>
            </a:r>
            <a:r>
              <a:rPr lang="ru-RU" dirty="0"/>
              <a:t>Нажми </a:t>
            </a:r>
            <a:r>
              <a:rPr lang="ru-RU" dirty="0" smtClean="0"/>
              <a:t>меня</a:t>
            </a:r>
            <a:r>
              <a:rPr lang="ru-RU" dirty="0"/>
              <a:t>&lt;/</a:t>
            </a:r>
            <a:r>
              <a:rPr lang="en-US" dirty="0"/>
              <a:t>button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elem.addEventListener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'click'</a:t>
            </a:r>
            <a:r>
              <a:rPr lang="en-US" dirty="0"/>
              <a:t>, { </a:t>
            </a:r>
            <a:r>
              <a:rPr lang="ru-RU" dirty="0" smtClean="0"/>
              <a:t>	</a:t>
            </a:r>
            <a:r>
              <a:rPr lang="en-US" dirty="0" err="1" smtClean="0"/>
              <a:t>handleEvent</a:t>
            </a:r>
            <a:r>
              <a:rPr lang="en-US" dirty="0" smtClean="0"/>
              <a:t>(event</a:t>
            </a:r>
            <a:r>
              <a:rPr lang="en-US" dirty="0"/>
              <a:t>)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/>
              <a:t> console.log</a:t>
            </a:r>
            <a:r>
              <a:rPr lang="en-US" dirty="0" smtClean="0"/>
              <a:t>(</a:t>
            </a:r>
            <a:r>
              <a:rPr lang="en-US" dirty="0" err="1" smtClean="0"/>
              <a:t>event.type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7030A0"/>
                </a:solidFill>
              </a:rPr>
              <a:t>" </a:t>
            </a:r>
            <a:r>
              <a:rPr lang="ru-RU" dirty="0">
                <a:solidFill>
                  <a:srgbClr val="7030A0"/>
                </a:solidFill>
              </a:rPr>
              <a:t>на " </a:t>
            </a:r>
            <a:r>
              <a:rPr lang="ru-RU" dirty="0"/>
              <a:t>+ 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 smtClean="0"/>
              <a:t>event.currentTarget</a:t>
            </a:r>
            <a:r>
              <a:rPr lang="en-US" dirty="0"/>
              <a:t>);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});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//</a:t>
            </a:r>
            <a:r>
              <a:rPr lang="en-US" dirty="0">
                <a:solidFill>
                  <a:srgbClr val="92D050"/>
                </a:solidFill>
              </a:rPr>
              <a:t>click </a:t>
            </a:r>
            <a:r>
              <a:rPr lang="ru-RU" dirty="0">
                <a:solidFill>
                  <a:srgbClr val="92D050"/>
                </a:solidFill>
              </a:rPr>
              <a:t>на [</a:t>
            </a:r>
            <a:r>
              <a:rPr lang="en-US" dirty="0">
                <a:solidFill>
                  <a:srgbClr val="92D050"/>
                </a:solidFill>
              </a:rPr>
              <a:t>object </a:t>
            </a:r>
            <a:r>
              <a:rPr lang="en-US" dirty="0" err="1">
                <a:solidFill>
                  <a:srgbClr val="92D050"/>
                </a:solidFill>
              </a:rPr>
              <a:t>HTMLButtonElement</a:t>
            </a:r>
            <a:r>
              <a:rPr lang="en-US" dirty="0">
                <a:solidFill>
                  <a:srgbClr val="92D050"/>
                </a:solidFill>
              </a:rPr>
              <a:t>]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87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4638"/>
            <a:ext cx="6480720" cy="6089176"/>
          </a:xfrm>
        </p:spPr>
      </p:pic>
    </p:spTree>
    <p:extLst>
      <p:ext uri="{BB962C8B-B14F-4D97-AF65-F5344CB8AC3E}">
        <p14:creationId xmlns:p14="http://schemas.microsoft.com/office/powerpoint/2010/main" val="1551444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handleEvent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c </a:t>
            </a:r>
            <a:r>
              <a:rPr lang="ru-RU" dirty="0" smtClean="0"/>
              <a:t>использованием класса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Menu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err="1" smtClean="0"/>
              <a:t>handleEvent</a:t>
            </a:r>
            <a:r>
              <a:rPr lang="en-US" dirty="0" smtClean="0"/>
              <a:t>(event</a:t>
            </a:r>
            <a:r>
              <a:rPr lang="en-US" dirty="0"/>
              <a:t>)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</a:t>
            </a:r>
            <a:r>
              <a:rPr lang="en-US" dirty="0" smtClean="0">
                <a:solidFill>
                  <a:srgbClr val="00B0F0"/>
                </a:solidFill>
              </a:rPr>
              <a:t>switch</a:t>
            </a:r>
            <a:r>
              <a:rPr lang="en-US" dirty="0" smtClean="0"/>
              <a:t>(</a:t>
            </a:r>
            <a:r>
              <a:rPr lang="en-US" dirty="0" err="1" smtClean="0"/>
              <a:t>event.type</a:t>
            </a:r>
            <a:r>
              <a:rPr lang="en-US" dirty="0"/>
              <a:t>)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</a:t>
            </a:r>
            <a:r>
              <a:rPr lang="en-US" dirty="0" smtClean="0">
                <a:solidFill>
                  <a:srgbClr val="00B0F0"/>
                </a:solidFill>
              </a:rPr>
              <a:t>case</a:t>
            </a:r>
            <a:r>
              <a:rPr lang="en-US" dirty="0" smtClean="0"/>
              <a:t> 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 err="1">
                <a:solidFill>
                  <a:srgbClr val="7030A0"/>
                </a:solidFill>
              </a:rPr>
              <a:t>mousedown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/>
              <a:t>: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</a:t>
            </a:r>
            <a:r>
              <a:rPr lang="en-US" dirty="0" err="1" smtClean="0"/>
              <a:t>elem.innerHTML</a:t>
            </a: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ru-RU" dirty="0">
                <a:solidFill>
                  <a:srgbClr val="7030A0"/>
                </a:solidFill>
              </a:rPr>
              <a:t>Нажата кнопка мыши</a:t>
            </a:r>
            <a:r>
              <a:rPr lang="ru-RU" dirty="0" smtClean="0">
                <a:solidFill>
                  <a:srgbClr val="7030A0"/>
                </a:solidFill>
              </a:rPr>
              <a:t>"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                </a:t>
            </a:r>
            <a:r>
              <a:rPr lang="en-US" dirty="0" smtClean="0">
                <a:solidFill>
                  <a:srgbClr val="00B0F0"/>
                </a:solidFill>
              </a:rPr>
              <a:t>break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</a:t>
            </a:r>
            <a:r>
              <a:rPr lang="en-US" dirty="0" smtClean="0">
                <a:solidFill>
                  <a:srgbClr val="00B0F0"/>
                </a:solidFill>
              </a:rPr>
              <a:t>case</a:t>
            </a:r>
            <a:r>
              <a:rPr lang="en-US" dirty="0" smtClean="0"/>
              <a:t> 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 err="1">
                <a:solidFill>
                  <a:srgbClr val="7030A0"/>
                </a:solidFill>
              </a:rPr>
              <a:t>mouseup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/>
              <a:t>: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</a:t>
            </a:r>
            <a:r>
              <a:rPr lang="en-US" dirty="0" err="1" smtClean="0"/>
              <a:t>elem.innerHTML</a:t>
            </a: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"...</a:t>
            </a:r>
            <a:r>
              <a:rPr lang="ru-RU" dirty="0">
                <a:solidFill>
                  <a:srgbClr val="7030A0"/>
                </a:solidFill>
              </a:rPr>
              <a:t>и отжата."</a:t>
            </a:r>
            <a:r>
              <a:rPr lang="ru-RU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               </a:t>
            </a:r>
            <a:r>
              <a:rPr lang="en-US" dirty="0" smtClean="0">
                <a:solidFill>
                  <a:srgbClr val="00B0F0"/>
                </a:solidFill>
              </a:rPr>
              <a:t>break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</a:t>
            </a:r>
            <a:r>
              <a:rPr lang="en-US" dirty="0" smtClean="0"/>
              <a:t>}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dirty="0" smtClean="0"/>
              <a:t>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menu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Menu();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elem.addEventListener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 err="1">
                <a:solidFill>
                  <a:srgbClr val="7030A0"/>
                </a:solidFill>
              </a:rPr>
              <a:t>mousedown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/>
              <a:t>, menu);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elem.addEventListener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 err="1">
                <a:solidFill>
                  <a:srgbClr val="7030A0"/>
                </a:solidFill>
              </a:rPr>
              <a:t>mouseup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/>
              <a:t>, menu);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20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handleEvent</a:t>
            </a:r>
            <a:r>
              <a:rPr lang="en-US" dirty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c </a:t>
            </a:r>
            <a:r>
              <a:rPr lang="ru-RU" dirty="0"/>
              <a:t>использованием класса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Menu {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en-US" dirty="0" err="1" smtClean="0"/>
              <a:t>handleEvent</a:t>
            </a:r>
            <a:r>
              <a:rPr lang="en-US" dirty="0" smtClean="0"/>
              <a:t>(event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let </a:t>
            </a:r>
            <a:r>
              <a:rPr lang="en-US" dirty="0"/>
              <a:t>method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'on'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/>
              <a:t>event.type</a:t>
            </a:r>
            <a:r>
              <a:rPr lang="en-US" dirty="0"/>
              <a:t>[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/>
              <a:t>].</a:t>
            </a:r>
            <a:r>
              <a:rPr lang="en-US" dirty="0" err="1"/>
              <a:t>toUpperCase</a:t>
            </a:r>
            <a:r>
              <a:rPr lang="en-US" dirty="0"/>
              <a:t>()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/>
              <a:t>event.type.slice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);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this[method</a:t>
            </a:r>
            <a:r>
              <a:rPr lang="en-US" dirty="0"/>
              <a:t>](event);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}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err="1" smtClean="0"/>
              <a:t>onMousedown</a:t>
            </a:r>
            <a:r>
              <a:rPr lang="en-US" dirty="0"/>
              <a:t>()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err="1" smtClean="0"/>
              <a:t>elem.innerHTML</a:t>
            </a: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ru-RU" dirty="0">
                <a:solidFill>
                  <a:srgbClr val="7030A0"/>
                </a:solidFill>
              </a:rPr>
              <a:t>Кнопка мыши нажата"</a:t>
            </a:r>
            <a:r>
              <a:rPr lang="ru-RU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}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err="1" smtClean="0"/>
              <a:t>onMouseup</a:t>
            </a:r>
            <a:r>
              <a:rPr lang="en-US" dirty="0"/>
              <a:t>()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err="1" smtClean="0"/>
              <a:t>elem.innerHTML</a:t>
            </a: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"...</a:t>
            </a:r>
            <a:r>
              <a:rPr lang="ru-RU" dirty="0">
                <a:solidFill>
                  <a:srgbClr val="7030A0"/>
                </a:solidFill>
              </a:rPr>
              <a:t>и отжата."</a:t>
            </a:r>
            <a:r>
              <a:rPr lang="ru-RU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} </a:t>
            </a:r>
          </a:p>
          <a:p>
            <a:pPr marL="0" indent="0">
              <a:buNone/>
            </a:pPr>
            <a:r>
              <a:rPr lang="ru-RU" dirty="0" smtClean="0"/>
              <a:t>}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menu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Menu();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elem.addEventListener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 err="1">
                <a:solidFill>
                  <a:srgbClr val="7030A0"/>
                </a:solidFill>
              </a:rPr>
              <a:t>mousedown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/>
              <a:t>, menu);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elem.addEventListener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 err="1">
                <a:solidFill>
                  <a:srgbClr val="7030A0"/>
                </a:solidFill>
              </a:rPr>
              <a:t>mouseup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/>
              <a:t>, menu);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764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событиями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79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Всплытие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Когда на элементе происходит событие, обработчики сначала срабатывают на нём, потом на его родителе, затем выше и так далее, вверх по цепочке предков</a:t>
            </a:r>
            <a:r>
              <a:rPr lang="ru-RU" dirty="0" smtClean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3863181"/>
            <a:ext cx="41910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25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Всплытие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Например, есть 3 вложенных элемента </a:t>
            </a:r>
            <a:endParaRPr lang="ru-RU" dirty="0" smtClean="0"/>
          </a:p>
          <a:p>
            <a:pPr marL="0" indent="0" algn="ctr">
              <a:buNone/>
            </a:pPr>
            <a:r>
              <a:rPr lang="en-US" b="1" dirty="0" smtClean="0"/>
              <a:t>form</a:t>
            </a:r>
            <a:r>
              <a:rPr lang="ru-RU" b="1" dirty="0" smtClean="0"/>
              <a:t> &gt; </a:t>
            </a:r>
            <a:r>
              <a:rPr lang="en-US" b="1" dirty="0" smtClean="0"/>
              <a:t>div</a:t>
            </a:r>
            <a:r>
              <a:rPr lang="ru-RU" b="1" dirty="0" smtClean="0"/>
              <a:t> </a:t>
            </a:r>
            <a:r>
              <a:rPr lang="ru-RU" b="1" dirty="0"/>
              <a:t>&gt; </a:t>
            </a:r>
            <a:r>
              <a:rPr lang="en-US" b="1" dirty="0" smtClean="0"/>
              <a:t>p</a:t>
            </a:r>
            <a:r>
              <a:rPr lang="ru-RU" b="1" dirty="0" smtClean="0"/>
              <a:t> 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с </a:t>
            </a:r>
            <a:r>
              <a:rPr lang="ru-RU" dirty="0" smtClean="0"/>
              <a:t>обработчиком </a:t>
            </a:r>
            <a:r>
              <a:rPr lang="en-US" b="1" i="1" dirty="0" err="1" smtClean="0"/>
              <a:t>onclick</a:t>
            </a:r>
            <a:r>
              <a:rPr lang="ru-RU" dirty="0" smtClean="0"/>
              <a:t> </a:t>
            </a:r>
            <a:r>
              <a:rPr lang="ru-RU" dirty="0"/>
              <a:t>на каждом.</a:t>
            </a:r>
          </a:p>
          <a:p>
            <a:pPr marL="0" indent="0">
              <a:buNone/>
            </a:pPr>
            <a:r>
              <a:rPr lang="ru-RU" dirty="0"/>
              <a:t>Клик по внутреннему </a:t>
            </a:r>
            <a:r>
              <a:rPr lang="ru-RU" b="1" dirty="0"/>
              <a:t>&lt;p&gt; </a:t>
            </a:r>
            <a:r>
              <a:rPr lang="ru-RU" dirty="0"/>
              <a:t>вызовет </a:t>
            </a:r>
            <a:r>
              <a:rPr lang="ru-RU" dirty="0" smtClean="0"/>
              <a:t>обработчики в следующей последовательности: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Сначала </a:t>
            </a:r>
            <a:r>
              <a:rPr lang="ru-RU" dirty="0"/>
              <a:t>на самом &lt;p&gt;.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Потом </a:t>
            </a:r>
            <a:r>
              <a:rPr lang="ru-RU" dirty="0"/>
              <a:t>на внешнем &lt;</a:t>
            </a:r>
            <a:r>
              <a:rPr lang="ru-RU" dirty="0" err="1"/>
              <a:t>div</a:t>
            </a:r>
            <a:r>
              <a:rPr lang="ru-RU" dirty="0"/>
              <a:t>&gt;.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Затем </a:t>
            </a:r>
            <a:r>
              <a:rPr lang="ru-RU" dirty="0"/>
              <a:t>на внешнем &lt;</a:t>
            </a:r>
            <a:r>
              <a:rPr lang="ru-RU" dirty="0" err="1"/>
              <a:t>form</a:t>
            </a:r>
            <a:r>
              <a:rPr lang="ru-RU" dirty="0"/>
              <a:t>&gt;.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 </a:t>
            </a:r>
            <a:r>
              <a:rPr lang="ru-RU" dirty="0"/>
              <a:t>так далее вверх по цепочке до самого </a:t>
            </a:r>
            <a:r>
              <a:rPr lang="ru-RU" dirty="0" err="1"/>
              <a:t>document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6644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event.target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Самый глубокий элемент, который вызывает событие, называется целевым элементом, и он доступен через </a:t>
            </a:r>
            <a:r>
              <a:rPr lang="ru-RU" dirty="0" err="1"/>
              <a:t>event.target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 err="1"/>
              <a:t>event.target</a:t>
            </a:r>
            <a:r>
              <a:rPr lang="ru-RU" dirty="0"/>
              <a:t> – это «целевой» элемент, на котором произошло событие, в процессе всплытия он неизменен.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event.currentTarget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b="1" dirty="0"/>
              <a:t>t</a:t>
            </a:r>
            <a:r>
              <a:rPr lang="ru-RU" b="1" dirty="0" err="1" smtClean="0"/>
              <a:t>his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– это «текущий» элемент, до которого дошло всплытие, на нём сейчас выполняется обработчик.</a:t>
            </a:r>
          </a:p>
        </p:txBody>
      </p:sp>
    </p:spTree>
    <p:extLst>
      <p:ext uri="{BB962C8B-B14F-4D97-AF65-F5344CB8AC3E}">
        <p14:creationId xmlns:p14="http://schemas.microsoft.com/office/powerpoint/2010/main" val="1498681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event.target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Например, есть 3 вложенных элемента </a:t>
            </a:r>
          </a:p>
          <a:p>
            <a:pPr marL="0" indent="0" algn="ctr">
              <a:buNone/>
            </a:pPr>
            <a:r>
              <a:rPr lang="en-US" b="1" dirty="0"/>
              <a:t>form</a:t>
            </a:r>
            <a:r>
              <a:rPr lang="ru-RU" b="1" dirty="0"/>
              <a:t> &gt; </a:t>
            </a:r>
            <a:r>
              <a:rPr lang="en-US" b="1" dirty="0"/>
              <a:t>div</a:t>
            </a:r>
            <a:r>
              <a:rPr lang="ru-RU" b="1" dirty="0"/>
              <a:t> &gt; </a:t>
            </a:r>
            <a:r>
              <a:rPr lang="en-US" b="1" dirty="0"/>
              <a:t>p</a:t>
            </a:r>
            <a:r>
              <a:rPr lang="ru-RU" b="1" dirty="0"/>
              <a:t> </a:t>
            </a:r>
          </a:p>
          <a:p>
            <a:pPr marL="0" indent="0">
              <a:buNone/>
            </a:pPr>
            <a:r>
              <a:rPr lang="ru-RU" dirty="0" smtClean="0"/>
              <a:t>Если на элементе </a:t>
            </a:r>
            <a:r>
              <a:rPr lang="en-US" dirty="0" smtClean="0"/>
              <a:t>form</a:t>
            </a:r>
            <a:r>
              <a:rPr lang="ru-RU" dirty="0" smtClean="0"/>
              <a:t> имеется обработчик </a:t>
            </a:r>
            <a:r>
              <a:rPr lang="en-US" dirty="0" err="1" smtClean="0"/>
              <a:t>onclick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event.currentTarget</a:t>
            </a:r>
            <a:r>
              <a:rPr lang="ru-RU" b="1" dirty="0" smtClean="0"/>
              <a:t> </a:t>
            </a:r>
            <a:r>
              <a:rPr lang="ru-RU" dirty="0" smtClean="0"/>
              <a:t>– это будет сама форма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 err="1" smtClean="0"/>
              <a:t>event.target</a:t>
            </a:r>
            <a:r>
              <a:rPr lang="ru-RU" b="1" dirty="0" smtClean="0"/>
              <a:t> </a:t>
            </a:r>
            <a:r>
              <a:rPr lang="ru-RU" dirty="0" smtClean="0"/>
              <a:t>– это будет конкретный элемент внутри формы, на котором произошел клик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771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Прекращение всплытия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Всплытие идёт с «целевого» элемента прямо наверх. По умолчанию событие будет всплывать до элемента &lt;</a:t>
            </a:r>
            <a:r>
              <a:rPr lang="ru-RU" dirty="0" err="1"/>
              <a:t>html</a:t>
            </a:r>
            <a:r>
              <a:rPr lang="ru-RU" dirty="0"/>
              <a:t>&gt;, а затем до объекта </a:t>
            </a:r>
            <a:r>
              <a:rPr lang="ru-RU" dirty="0" err="1"/>
              <a:t>document</a:t>
            </a:r>
            <a:r>
              <a:rPr lang="ru-RU" dirty="0"/>
              <a:t>, а иногда даже до </a:t>
            </a:r>
            <a:r>
              <a:rPr lang="ru-RU" dirty="0" err="1"/>
              <a:t>window</a:t>
            </a:r>
            <a:r>
              <a:rPr lang="ru-RU" dirty="0"/>
              <a:t>, вызывая все обработчики на своём пути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Но любой промежуточный обработчик может решить, что событие полностью обработано, и остановить </a:t>
            </a:r>
            <a:r>
              <a:rPr lang="ru-RU" dirty="0" smtClean="0"/>
              <a:t>всплытие. </a:t>
            </a:r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этого нужно вызвать </a:t>
            </a:r>
            <a:r>
              <a:rPr lang="ru-RU" dirty="0" smtClean="0"/>
              <a:t>метод </a:t>
            </a:r>
          </a:p>
          <a:p>
            <a:pPr marL="0" indent="0" algn="ctr">
              <a:buNone/>
            </a:pPr>
            <a:r>
              <a:rPr lang="ru-RU" b="1" dirty="0" err="1" smtClean="0"/>
              <a:t>event.stopPropagation</a:t>
            </a:r>
            <a:r>
              <a:rPr lang="ru-RU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30760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Прекращение всплытия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Если у элемента есть несколько обработчиков на одно событие, то даже при прекращении всплытия все они будут выполнены.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То </a:t>
            </a:r>
            <a:r>
              <a:rPr lang="ru-RU" dirty="0"/>
              <a:t>есть, </a:t>
            </a:r>
            <a:r>
              <a:rPr lang="ru-RU" b="1" dirty="0" err="1"/>
              <a:t>event.stopPropagation</a:t>
            </a:r>
            <a:r>
              <a:rPr lang="ru-RU" b="1" dirty="0"/>
              <a:t>() </a:t>
            </a:r>
            <a:r>
              <a:rPr lang="ru-RU" dirty="0"/>
              <a:t>препятствует продвижению события дальше, но на текущем элементе все обработчики будут вызваны.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того, чтобы полностью остановить обработку, существует метод </a:t>
            </a:r>
            <a:r>
              <a:rPr lang="ru-RU" b="1" dirty="0" err="1"/>
              <a:t>event.stopImmediatePropagation</a:t>
            </a:r>
            <a:r>
              <a:rPr lang="ru-RU" b="1" dirty="0"/>
              <a:t>()</a:t>
            </a:r>
            <a:r>
              <a:rPr lang="ru-RU" dirty="0"/>
              <a:t>. Он не только предотвращает всплытие, но и останавливает обработку событий на текущем элементе.</a:t>
            </a:r>
          </a:p>
        </p:txBody>
      </p:sp>
    </p:spTree>
    <p:extLst>
      <p:ext uri="{BB962C8B-B14F-4D97-AF65-F5344CB8AC3E}">
        <p14:creationId xmlns:p14="http://schemas.microsoft.com/office/powerpoint/2010/main" val="1894334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Делегирование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Идея в том, что если у нас есть много элементов, события на которых нужно обрабатывать похожим образом, то вместо того, чтобы назначать обработчик каждому, мы ставим один обработчик на их общего предка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Из него можно получить целевой элемент </a:t>
            </a:r>
            <a:r>
              <a:rPr lang="ru-RU" b="1" dirty="0" err="1"/>
              <a:t>event.target</a:t>
            </a:r>
            <a:r>
              <a:rPr lang="ru-RU" dirty="0"/>
              <a:t>, понять на каком именно потомке произошло событие и обработать его.</a:t>
            </a:r>
          </a:p>
        </p:txBody>
      </p:sp>
    </p:spTree>
    <p:extLst>
      <p:ext uri="{BB962C8B-B14F-4D97-AF65-F5344CB8AC3E}">
        <p14:creationId xmlns:p14="http://schemas.microsoft.com/office/powerpoint/2010/main" val="340705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r>
              <a:rPr lang="ru-RU" dirty="0" smtClean="0"/>
              <a:t>. Введение в события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54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Делегирование событий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Вешаем обработку события на таблицу, но отслеживаем конкретную ячейку, на которую кликнули и меняем ее стиль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table.onclick</a:t>
            </a: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function(event)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let </a:t>
            </a:r>
            <a:r>
              <a:rPr lang="en-US" dirty="0"/>
              <a:t>target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event.target</a:t>
            </a:r>
            <a:r>
              <a:rPr lang="en-US" dirty="0" smtClean="0"/>
              <a:t>;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ru-RU" dirty="0">
                <a:solidFill>
                  <a:srgbClr val="92D050"/>
                </a:solidFill>
              </a:rPr>
              <a:t>где был клик? </a:t>
            </a:r>
            <a:r>
              <a:rPr lang="ru-RU" dirty="0" smtClean="0"/>
              <a:t>	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target.tagName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'TD'</a:t>
            </a:r>
            <a:r>
              <a:rPr lang="en-US" dirty="0"/>
              <a:t>) return</a:t>
            </a:r>
            <a:r>
              <a:rPr lang="en-US" dirty="0" smtClean="0"/>
              <a:t>;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ru-RU" dirty="0">
                <a:solidFill>
                  <a:srgbClr val="92D050"/>
                </a:solidFill>
              </a:rPr>
              <a:t>не на </a:t>
            </a:r>
            <a:r>
              <a:rPr lang="ru-RU" dirty="0" smtClean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TD</a:t>
            </a:r>
            <a:r>
              <a:rPr lang="en-US" dirty="0">
                <a:solidFill>
                  <a:srgbClr val="92D050"/>
                </a:solidFill>
              </a:rPr>
              <a:t>? </a:t>
            </a:r>
            <a:r>
              <a:rPr lang="ru-RU" dirty="0">
                <a:solidFill>
                  <a:srgbClr val="92D050"/>
                </a:solidFill>
              </a:rPr>
              <a:t>тогда не интересует 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target.style.color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“red”</a:t>
            </a:r>
            <a:r>
              <a:rPr lang="en-US" dirty="0" smtClean="0"/>
              <a:t>;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ru-RU" dirty="0">
                <a:solidFill>
                  <a:srgbClr val="92D050"/>
                </a:solidFill>
              </a:rPr>
              <a:t>подсветить </a:t>
            </a:r>
            <a:r>
              <a:rPr lang="en-US" dirty="0">
                <a:solidFill>
                  <a:srgbClr val="92D050"/>
                </a:solidFill>
              </a:rPr>
              <a:t>TD 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413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Отмена действий браузера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Используя объект </a:t>
            </a:r>
            <a:r>
              <a:rPr lang="ru-RU" dirty="0" err="1"/>
              <a:t>event</a:t>
            </a:r>
            <a:r>
              <a:rPr lang="ru-RU" dirty="0"/>
              <a:t>. Для отмены действия браузера существует стандартный метод </a:t>
            </a:r>
            <a:r>
              <a:rPr lang="ru-RU" dirty="0" err="1"/>
              <a:t>event.preventDefault</a:t>
            </a:r>
            <a:r>
              <a:rPr lang="ru-RU" dirty="0"/>
              <a:t>().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Если обработчик </a:t>
            </a:r>
            <a:r>
              <a:rPr lang="ru-RU" dirty="0"/>
              <a:t>назначен через </a:t>
            </a:r>
            <a:r>
              <a:rPr lang="ru-RU" dirty="0" err="1"/>
              <a:t>on</a:t>
            </a:r>
            <a:r>
              <a:rPr lang="ru-RU" dirty="0"/>
              <a:t>&lt;событие&gt; (не через </a:t>
            </a:r>
            <a:r>
              <a:rPr lang="ru-RU" dirty="0" err="1"/>
              <a:t>addEventListener</a:t>
            </a:r>
            <a:r>
              <a:rPr lang="ru-RU" dirty="0"/>
              <a:t>), то также можно вернуть </a:t>
            </a:r>
            <a:r>
              <a:rPr lang="ru-RU" dirty="0" err="1"/>
              <a:t>false</a:t>
            </a:r>
            <a:r>
              <a:rPr lang="ru-RU" dirty="0"/>
              <a:t> из обработчика.</a:t>
            </a:r>
          </a:p>
        </p:txBody>
      </p:sp>
    </p:spTree>
    <p:extLst>
      <p:ext uri="{BB962C8B-B14F-4D97-AF65-F5344CB8AC3E}">
        <p14:creationId xmlns:p14="http://schemas.microsoft.com/office/powerpoint/2010/main" val="2774359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мыши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311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500" b="1" dirty="0" err="1"/>
              <a:t>click</a:t>
            </a:r>
            <a:r>
              <a:rPr lang="ru-RU" sz="3500" dirty="0"/>
              <a:t> </a:t>
            </a:r>
            <a:endParaRPr lang="ru-RU" sz="3500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sz="2600" i="1" dirty="0" smtClean="0"/>
              <a:t>происходит</a:t>
            </a:r>
            <a:r>
              <a:rPr lang="ru-RU" sz="2600" i="1" dirty="0"/>
              <a:t>, когда пользователь кликнул </a:t>
            </a:r>
            <a:r>
              <a:rPr lang="ru-RU" sz="2600" i="1" dirty="0" smtClean="0"/>
              <a:t>	мышью </a:t>
            </a:r>
            <a:r>
              <a:rPr lang="ru-RU" sz="2600" i="1" dirty="0"/>
              <a:t>на элементе. </a:t>
            </a:r>
            <a:endParaRPr lang="ru-RU" sz="2600" i="1" dirty="0" smtClean="0"/>
          </a:p>
          <a:p>
            <a:pPr marL="0" indent="0">
              <a:buNone/>
            </a:pPr>
            <a:r>
              <a:rPr lang="ru-RU" sz="3500" b="1" dirty="0" err="1" smtClean="0"/>
              <a:t>contextmenu</a:t>
            </a:r>
            <a:r>
              <a:rPr lang="ru-RU" sz="3500" dirty="0" smtClean="0"/>
              <a:t>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sz="2600" i="1" dirty="0" smtClean="0"/>
              <a:t>происходит</a:t>
            </a:r>
            <a:r>
              <a:rPr lang="ru-RU" sz="2600" i="1" dirty="0"/>
              <a:t>, когда пользователь кликнул </a:t>
            </a:r>
            <a:r>
              <a:rPr lang="ru-RU" sz="2600" i="1" dirty="0" smtClean="0"/>
              <a:t>	правой </a:t>
            </a:r>
            <a:r>
              <a:rPr lang="ru-RU" sz="2600" i="1" dirty="0"/>
              <a:t>кнопкой </a:t>
            </a:r>
            <a:r>
              <a:rPr lang="ru-RU" sz="2600" i="1" dirty="0" smtClean="0"/>
              <a:t>	мышью 	на </a:t>
            </a:r>
            <a:r>
              <a:rPr lang="ru-RU" sz="2600" i="1" dirty="0"/>
              <a:t>элементе. </a:t>
            </a:r>
            <a:endParaRPr lang="ru-RU" sz="2600" i="1" dirty="0" smtClean="0"/>
          </a:p>
          <a:p>
            <a:pPr marL="0" indent="0">
              <a:buNone/>
            </a:pPr>
            <a:r>
              <a:rPr lang="ru-RU" sz="3500" b="1" dirty="0" err="1" smtClean="0"/>
              <a:t>dblclick</a:t>
            </a:r>
            <a:r>
              <a:rPr lang="ru-RU" sz="3500" dirty="0" smtClean="0"/>
              <a:t>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sz="2600" i="1" dirty="0" smtClean="0"/>
              <a:t>происходит</a:t>
            </a:r>
            <a:r>
              <a:rPr lang="ru-RU" sz="2600" i="1" dirty="0"/>
              <a:t>, когда пользователь </a:t>
            </a:r>
            <a:r>
              <a:rPr lang="ru-RU" sz="2600" i="1" dirty="0" smtClean="0"/>
              <a:t>	выполнил 	двойной </a:t>
            </a:r>
            <a:r>
              <a:rPr lang="ru-RU" sz="2600" i="1" dirty="0"/>
              <a:t>клик на </a:t>
            </a:r>
            <a:r>
              <a:rPr lang="ru-RU" sz="2600" i="1" dirty="0" smtClean="0"/>
              <a:t>	элементе</a:t>
            </a:r>
            <a:r>
              <a:rPr lang="ru-RU" sz="2600" i="1" dirty="0"/>
              <a:t>. </a:t>
            </a:r>
            <a:endParaRPr lang="ru-RU" sz="2600" i="1" dirty="0" smtClean="0"/>
          </a:p>
        </p:txBody>
      </p:sp>
    </p:spTree>
    <p:extLst>
      <p:ext uri="{BB962C8B-B14F-4D97-AF65-F5344CB8AC3E}">
        <p14:creationId xmlns:p14="http://schemas.microsoft.com/office/powerpoint/2010/main" val="3062996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4600" b="1" dirty="0" err="1" smtClean="0"/>
              <a:t>mousedown</a:t>
            </a:r>
            <a:r>
              <a:rPr lang="ru-RU" sz="4600" b="1" dirty="0" smtClean="0"/>
              <a:t> </a:t>
            </a:r>
            <a:endParaRPr lang="ru-RU" sz="4600" dirty="0" smtClean="0"/>
          </a:p>
          <a:p>
            <a:pPr marL="0" indent="0">
              <a:buNone/>
            </a:pPr>
            <a:r>
              <a:rPr lang="ru-RU" sz="3800" dirty="0"/>
              <a:t>	</a:t>
            </a:r>
            <a:r>
              <a:rPr lang="ru-RU" sz="3100" i="1" dirty="0" smtClean="0"/>
              <a:t>происходит</a:t>
            </a:r>
            <a:r>
              <a:rPr lang="ru-RU" sz="3100" i="1" dirty="0"/>
              <a:t>, когда кнопка мыши нажата над </a:t>
            </a:r>
            <a:r>
              <a:rPr lang="ru-RU" sz="3100" i="1" dirty="0" smtClean="0"/>
              <a:t>	некоторым 	элементом</a:t>
            </a:r>
            <a:r>
              <a:rPr lang="ru-RU" sz="3100" i="1" dirty="0"/>
              <a:t>, но ещё не отпущена. </a:t>
            </a:r>
            <a:endParaRPr lang="ru-RU" sz="3100" i="1" dirty="0" smtClean="0"/>
          </a:p>
          <a:p>
            <a:pPr marL="0" indent="0">
              <a:buNone/>
            </a:pPr>
            <a:r>
              <a:rPr lang="ru-RU" sz="4600" b="1" dirty="0" err="1" smtClean="0"/>
              <a:t>mouseup</a:t>
            </a:r>
            <a:r>
              <a:rPr lang="ru-RU" sz="4600" dirty="0" smtClean="0"/>
              <a:t> </a:t>
            </a:r>
          </a:p>
          <a:p>
            <a:pPr marL="0" indent="0">
              <a:buNone/>
            </a:pPr>
            <a:r>
              <a:rPr lang="ru-RU" sz="3800" dirty="0" smtClean="0"/>
              <a:t>	</a:t>
            </a:r>
            <a:r>
              <a:rPr lang="ru-RU" sz="2800" i="1" dirty="0" smtClean="0"/>
              <a:t>происходит</a:t>
            </a:r>
            <a:r>
              <a:rPr lang="ru-RU" sz="2800" i="1" dirty="0"/>
              <a:t>, когда кнопка мыши над некоторым </a:t>
            </a:r>
            <a:r>
              <a:rPr lang="ru-RU" sz="2800" i="1" dirty="0" smtClean="0"/>
              <a:t>	элементом 	перешла </a:t>
            </a:r>
            <a:r>
              <a:rPr lang="ru-RU" sz="2800" i="1" dirty="0"/>
              <a:t>из состояния нажатия, в </a:t>
            </a:r>
            <a:r>
              <a:rPr lang="ru-RU" sz="2800" i="1" dirty="0" smtClean="0"/>
              <a:t>состояние </a:t>
            </a:r>
            <a:r>
              <a:rPr lang="ru-RU" sz="2800" i="1" dirty="0"/>
              <a:t>отпущена. </a:t>
            </a:r>
            <a:endParaRPr lang="ru-RU" sz="2800" i="1" dirty="0" smtClean="0"/>
          </a:p>
          <a:p>
            <a:pPr marL="0" indent="0">
              <a:buNone/>
            </a:pPr>
            <a:r>
              <a:rPr lang="ru-RU" sz="4600" b="1" dirty="0" err="1"/>
              <a:t>wheel</a:t>
            </a:r>
            <a:r>
              <a:rPr lang="ru-RU" sz="4600" b="1" dirty="0"/>
              <a:t> </a:t>
            </a:r>
          </a:p>
          <a:p>
            <a:pPr marL="0" indent="0">
              <a:buNone/>
            </a:pPr>
            <a:r>
              <a:rPr lang="ru-RU" sz="3800" dirty="0"/>
              <a:t>	</a:t>
            </a:r>
            <a:r>
              <a:rPr lang="ru-RU" sz="2800" i="1" dirty="0"/>
              <a:t>происходит при движении колёсика мыши</a:t>
            </a:r>
            <a:r>
              <a:rPr lang="ru-RU" sz="2800" i="1" dirty="0" smtClean="0"/>
              <a:t>.</a:t>
            </a:r>
            <a:endParaRPr lang="en-US" sz="2800" i="1" dirty="0" smtClean="0"/>
          </a:p>
          <a:p>
            <a:pPr marL="0" indent="0">
              <a:buNone/>
            </a:pPr>
            <a:r>
              <a:rPr lang="ru-RU" sz="4600" b="1" dirty="0" err="1"/>
              <a:t>mousemove</a:t>
            </a:r>
            <a:r>
              <a:rPr lang="ru-RU" sz="5100" b="1" dirty="0"/>
              <a:t> 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800" i="1" dirty="0"/>
              <a:t>происходит, когда курсор мыши перемещается внутри 	области, принадлежащей элементу. </a:t>
            </a:r>
          </a:p>
          <a:p>
            <a:pPr marL="0" indent="0">
              <a:buNone/>
            </a:pPr>
            <a:endParaRPr lang="ru-RU" sz="2800" i="1" dirty="0"/>
          </a:p>
          <a:p>
            <a:pPr marL="0" indent="0">
              <a:buNone/>
            </a:pP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3587273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11200" b="1" dirty="0" err="1"/>
              <a:t>mouseover</a:t>
            </a:r>
            <a:r>
              <a:rPr lang="ru-RU" sz="11200" b="1" dirty="0"/>
              <a:t> </a:t>
            </a:r>
            <a:endParaRPr lang="ru-RU" sz="11200" b="1" dirty="0" smtClean="0"/>
          </a:p>
          <a:p>
            <a:pPr marL="0" indent="0">
              <a:buNone/>
            </a:pPr>
            <a:r>
              <a:rPr lang="ru-RU" sz="6700" i="1" dirty="0" smtClean="0"/>
              <a:t>	</a:t>
            </a:r>
            <a:r>
              <a:rPr lang="ru-RU" sz="8000" i="1" dirty="0" smtClean="0"/>
              <a:t>происходит</a:t>
            </a:r>
            <a:r>
              <a:rPr lang="ru-RU" sz="8000" i="1" dirty="0"/>
              <a:t>, когда курсор мыши входит в область, </a:t>
            </a:r>
            <a:r>
              <a:rPr lang="ru-RU" sz="8000" i="1" dirty="0" smtClean="0"/>
              <a:t>	принадлежащей элементу </a:t>
            </a:r>
            <a:r>
              <a:rPr lang="ru-RU" sz="8000" i="1" dirty="0"/>
              <a:t>или одному из его детей. </a:t>
            </a:r>
          </a:p>
          <a:p>
            <a:pPr marL="0" indent="0">
              <a:buNone/>
            </a:pPr>
            <a:r>
              <a:rPr lang="ru-RU" sz="11200" b="1" dirty="0" err="1"/>
              <a:t>mouseout</a:t>
            </a:r>
            <a:r>
              <a:rPr lang="ru-RU" sz="12800" b="1" dirty="0"/>
              <a:t> </a:t>
            </a:r>
            <a:endParaRPr lang="ru-RU" sz="12800" b="1" dirty="0" smtClean="0"/>
          </a:p>
          <a:p>
            <a:pPr marL="0" indent="0">
              <a:buNone/>
            </a:pPr>
            <a:r>
              <a:rPr lang="ru-RU" sz="6700" i="1" dirty="0" smtClean="0"/>
              <a:t>	</a:t>
            </a:r>
            <a:r>
              <a:rPr lang="ru-RU" sz="8000" i="1" dirty="0" smtClean="0"/>
              <a:t>происходит</a:t>
            </a:r>
            <a:r>
              <a:rPr lang="ru-RU" sz="8000" i="1" dirty="0"/>
              <a:t>, когда курсор мыши уходит из области, </a:t>
            </a:r>
            <a:r>
              <a:rPr lang="ru-RU" sz="8000" i="1" dirty="0" smtClean="0"/>
              <a:t>	принадлежащей элементу </a:t>
            </a:r>
            <a:r>
              <a:rPr lang="ru-RU" sz="8000" i="1" dirty="0"/>
              <a:t>или одному из его детей. </a:t>
            </a:r>
          </a:p>
          <a:p>
            <a:pPr marL="0" indent="0">
              <a:buNone/>
            </a:pPr>
            <a:r>
              <a:rPr lang="ru-RU" sz="11200" b="1" dirty="0" err="1" smtClean="0"/>
              <a:t>mouseenter</a:t>
            </a:r>
            <a:r>
              <a:rPr lang="ru-RU" sz="11200" b="1" dirty="0" smtClean="0"/>
              <a:t> </a:t>
            </a:r>
          </a:p>
          <a:p>
            <a:pPr marL="0" indent="0">
              <a:buNone/>
            </a:pPr>
            <a:r>
              <a:rPr lang="ru-RU" sz="6700" i="1" dirty="0" smtClean="0"/>
              <a:t>	</a:t>
            </a:r>
            <a:r>
              <a:rPr lang="ru-RU" sz="8000" i="1" dirty="0" smtClean="0"/>
              <a:t>возникает, когда указатель мыши входит в область, 	принадлежащую элементу</a:t>
            </a:r>
            <a:r>
              <a:rPr lang="ru-RU" sz="8000" dirty="0" smtClean="0"/>
              <a:t>. </a:t>
            </a:r>
          </a:p>
          <a:p>
            <a:pPr marL="0" indent="0">
              <a:buNone/>
            </a:pPr>
            <a:r>
              <a:rPr lang="ru-RU" sz="11200" b="1" dirty="0" err="1" smtClean="0"/>
              <a:t>mouseleave</a:t>
            </a:r>
            <a:r>
              <a:rPr lang="ru-RU" sz="11200" b="1" dirty="0" smtClean="0"/>
              <a:t> </a:t>
            </a:r>
          </a:p>
          <a:p>
            <a:pPr marL="0" indent="0">
              <a:buNone/>
            </a:pPr>
            <a:r>
              <a:rPr lang="ru-RU" sz="6700" dirty="0" smtClean="0"/>
              <a:t>	</a:t>
            </a:r>
            <a:r>
              <a:rPr lang="ru-RU" sz="8000" i="1" dirty="0" smtClean="0"/>
              <a:t>происходит</a:t>
            </a:r>
            <a:r>
              <a:rPr lang="ru-RU" sz="8000" i="1" dirty="0"/>
              <a:t>, когда указатель мыши уходит из области, </a:t>
            </a:r>
            <a:r>
              <a:rPr lang="ru-RU" sz="8000" i="1" dirty="0" smtClean="0"/>
              <a:t>	принадлежащей элементу</a:t>
            </a:r>
            <a:r>
              <a:rPr lang="ru-RU" sz="8000" i="1" dirty="0"/>
              <a:t>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55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объекта </a:t>
            </a:r>
            <a:r>
              <a:rPr lang="en-US" dirty="0" smtClean="0"/>
              <a:t>event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693247"/>
              </p:ext>
            </p:extLst>
          </p:nvPr>
        </p:nvGraphicFramePr>
        <p:xfrm>
          <a:off x="1043608" y="1417640"/>
          <a:ext cx="7416824" cy="48196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00200"/>
                <a:gridCol w="5616624"/>
              </a:tblGrid>
              <a:tr h="457193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altKey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Возвращает </a:t>
                      </a:r>
                      <a:r>
                        <a:rPr lang="ru-RU" sz="2000" dirty="0" err="1">
                          <a:effectLst/>
                        </a:rPr>
                        <a:t>true</a:t>
                      </a:r>
                      <a:r>
                        <a:rPr lang="ru-RU" sz="2000" dirty="0">
                          <a:effectLst/>
                        </a:rPr>
                        <a:t>, если нажата клавиша ALT.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  <a:tr h="457193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ctrlKey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Возвращает true, если нажата клавиша CTRL.</a:t>
                      </a:r>
                      <a:endParaRPr lang="ru-RU" sz="200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  <a:tr h="457193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shiftKey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Возвращает </a:t>
                      </a:r>
                      <a:r>
                        <a:rPr lang="ru-RU" sz="2000" dirty="0" err="1">
                          <a:effectLst/>
                        </a:rPr>
                        <a:t>true</a:t>
                      </a:r>
                      <a:r>
                        <a:rPr lang="ru-RU" sz="2000" dirty="0">
                          <a:effectLst/>
                        </a:rPr>
                        <a:t>, если нажата клавиша SHIFT.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  <a:tr h="862023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metaKey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Возвращает </a:t>
                      </a:r>
                      <a:r>
                        <a:rPr lang="ru-RU" sz="2000" dirty="0" err="1">
                          <a:effectLst/>
                        </a:rPr>
                        <a:t>true</a:t>
                      </a:r>
                      <a:r>
                        <a:rPr lang="ru-RU" sz="2000" dirty="0">
                          <a:effectLst/>
                        </a:rPr>
                        <a:t>, если нажата клавиша </a:t>
                      </a:r>
                      <a:r>
                        <a:rPr lang="ru-RU" sz="2000" dirty="0" smtClean="0">
                          <a:effectLst/>
                        </a:rPr>
                        <a:t>META (</a:t>
                      </a:r>
                      <a:r>
                        <a:rPr lang="en-US" sz="2000" dirty="0" smtClean="0">
                          <a:effectLst/>
                        </a:rPr>
                        <a:t>WIN,</a:t>
                      </a:r>
                      <a:r>
                        <a:rPr lang="ru-RU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smtClean="0">
                          <a:effectLst/>
                        </a:rPr>
                        <a:t>COMMAND</a:t>
                      </a:r>
                      <a:r>
                        <a:rPr lang="ru-RU" sz="2000" dirty="0" smtClean="0">
                          <a:effectLst/>
                        </a:rPr>
                        <a:t>).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  <a:tr h="457193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button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Возвращает номер нажатой клавиши мыши.</a:t>
                      </a:r>
                      <a:endParaRPr lang="ru-RU" sz="200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  <a:tr h="1671684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which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Возвращает номер нажатой клавиши </a:t>
                      </a:r>
                      <a:r>
                        <a:rPr lang="ru-RU" sz="2000" dirty="0" smtClean="0">
                          <a:effectLst/>
                        </a:rPr>
                        <a:t>мыши.</a:t>
                      </a:r>
                      <a:endParaRPr lang="en-US" sz="2000" dirty="0" smtClean="0">
                        <a:effectLst/>
                      </a:endParaRPr>
                    </a:p>
                    <a:p>
                      <a:r>
                        <a:rPr lang="en-US" sz="2000" dirty="0" smtClean="0">
                          <a:effectLst/>
                        </a:rPr>
                        <a:t>1 – </a:t>
                      </a:r>
                      <a:r>
                        <a:rPr lang="ru-RU" sz="2000" dirty="0" smtClean="0">
                          <a:effectLst/>
                        </a:rPr>
                        <a:t>левая</a:t>
                      </a:r>
                      <a:r>
                        <a:rPr lang="ru-RU" sz="2000" baseline="0" dirty="0" smtClean="0">
                          <a:effectLst/>
                        </a:rPr>
                        <a:t> кнопка мыши</a:t>
                      </a:r>
                    </a:p>
                    <a:p>
                      <a:r>
                        <a:rPr lang="ru-RU" sz="2000" baseline="0" dirty="0" smtClean="0">
                          <a:effectLst/>
                        </a:rPr>
                        <a:t>2 – средняя кнопка</a:t>
                      </a:r>
                    </a:p>
                    <a:p>
                      <a:r>
                        <a:rPr lang="ru-RU" sz="2000" baseline="0" dirty="0" smtClean="0">
                          <a:effectLst/>
                        </a:rPr>
                        <a:t>3 – правая кнопка мыши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  <a:tr h="457193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detail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Возвращает количество кликов по объекту.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510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объекта </a:t>
            </a:r>
            <a:r>
              <a:rPr lang="en-US" dirty="0"/>
              <a:t>event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522589"/>
              </p:ext>
            </p:extLst>
          </p:nvPr>
        </p:nvGraphicFramePr>
        <p:xfrm>
          <a:off x="1043608" y="1417640"/>
          <a:ext cx="7416824" cy="454316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72208"/>
                <a:gridCol w="5544616"/>
              </a:tblGrid>
              <a:tr h="410765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clientX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Возвращает координату указателя мыши по оси X относительно окна.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  <a:tr h="410765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clientY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Возвращает координату </a:t>
                      </a:r>
                      <a:r>
                        <a:rPr lang="ru-RU" sz="2000" dirty="0" smtClean="0">
                          <a:effectLst/>
                        </a:rPr>
                        <a:t>указателя</a:t>
                      </a:r>
                      <a:r>
                        <a:rPr lang="ru-RU" sz="2000" dirty="0">
                          <a:effectLst/>
                        </a:rPr>
                        <a:t> мыши по оси Y относительно окна.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  <a:tr h="410765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pageX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Возвращает координату указателя мыши по оси X относительно всего документа.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  <a:tr h="410765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pageY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Возвращает координату указателя мыши по оси Y относительно всего документа.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  <a:tr h="410765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screenX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Возвращает координату указателя мыши по оси X относительно экрана.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  <a:tr h="410765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screenY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Возвращает координату указателя мыши по оси Y относительно экрана.</a:t>
                      </a:r>
                      <a:endParaRPr lang="ru-RU" sz="200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  <a:tr h="410765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relatedTarget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Возвращает элемент, который связан с элементом, сгенерировавшим события мыши.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011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клавиатуры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803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b="1" dirty="0" err="1"/>
              <a:t>keydown</a:t>
            </a:r>
            <a:r>
              <a:rPr lang="ru-RU" sz="4600" b="1" dirty="0" smtClean="0"/>
              <a:t> </a:t>
            </a:r>
            <a:endParaRPr lang="ru-RU" sz="4600" dirty="0" smtClean="0"/>
          </a:p>
          <a:p>
            <a:pPr marL="0" indent="0">
              <a:buNone/>
            </a:pPr>
            <a:r>
              <a:rPr lang="ru-RU" sz="3800" dirty="0"/>
              <a:t>	</a:t>
            </a:r>
            <a:r>
              <a:rPr lang="ru-RU" sz="3100" i="1" dirty="0"/>
              <a:t>происходит, когда нажата клавиша на </a:t>
            </a:r>
            <a:r>
              <a:rPr lang="ru-RU" sz="3100" i="1" dirty="0" smtClean="0"/>
              <a:t>	клавиатуре 	над 	элементом</a:t>
            </a:r>
            <a:r>
              <a:rPr lang="ru-RU" sz="3100" i="1" dirty="0"/>
              <a:t>, но ещё не отпущена.</a:t>
            </a:r>
            <a:endParaRPr lang="ru-RU" sz="3100" i="1" dirty="0" smtClean="0"/>
          </a:p>
          <a:p>
            <a:pPr marL="0" indent="0">
              <a:buNone/>
            </a:pPr>
            <a:r>
              <a:rPr lang="en-US" sz="4600" b="1" dirty="0"/>
              <a:t>keypress</a:t>
            </a:r>
            <a:r>
              <a:rPr lang="ru-RU" sz="4600" dirty="0" smtClean="0"/>
              <a:t> </a:t>
            </a:r>
          </a:p>
          <a:p>
            <a:pPr marL="0" indent="0">
              <a:buNone/>
            </a:pPr>
            <a:r>
              <a:rPr lang="ru-RU" sz="3800" dirty="0" smtClean="0"/>
              <a:t>	</a:t>
            </a:r>
            <a:r>
              <a:rPr lang="ru-RU" sz="2800" i="1" dirty="0"/>
              <a:t>происходит, когда пользователь нажал клавишу на </a:t>
            </a:r>
            <a:r>
              <a:rPr lang="ru-RU" sz="2800" i="1" dirty="0" smtClean="0"/>
              <a:t>	клавиатуре </a:t>
            </a:r>
            <a:r>
              <a:rPr lang="ru-RU" sz="2800" i="1" dirty="0"/>
              <a:t>над элементом.. </a:t>
            </a:r>
            <a:endParaRPr lang="ru-RU" sz="2800" i="1" dirty="0" smtClean="0"/>
          </a:p>
          <a:p>
            <a:pPr marL="0" indent="0">
              <a:buNone/>
            </a:pPr>
            <a:r>
              <a:rPr lang="en-US" sz="4600" b="1" dirty="0" err="1"/>
              <a:t>keyup</a:t>
            </a:r>
            <a:r>
              <a:rPr lang="ru-RU" sz="4600" b="1" dirty="0" smtClean="0"/>
              <a:t> </a:t>
            </a:r>
            <a:endParaRPr lang="ru-RU" sz="4600" b="1" dirty="0"/>
          </a:p>
          <a:p>
            <a:pPr marL="0" indent="0">
              <a:buNone/>
            </a:pPr>
            <a:r>
              <a:rPr lang="ru-RU" sz="3800" dirty="0"/>
              <a:t>	</a:t>
            </a:r>
            <a:r>
              <a:rPr lang="ru-RU" sz="2800" i="1" dirty="0"/>
              <a:t>происходит, когда нажатая клавиша на клавиатуре </a:t>
            </a:r>
            <a:r>
              <a:rPr lang="ru-RU" sz="2800" i="1" dirty="0" smtClean="0"/>
              <a:t>	над </a:t>
            </a:r>
            <a:r>
              <a:rPr lang="ru-RU" sz="2800" i="1" dirty="0"/>
              <a:t>элементом </a:t>
            </a:r>
            <a:r>
              <a:rPr lang="ru-RU" sz="2800" i="1" dirty="0" smtClean="0"/>
              <a:t>	перешла </a:t>
            </a:r>
            <a:r>
              <a:rPr lang="ru-RU" sz="2800" i="1" dirty="0"/>
              <a:t>в состояние </a:t>
            </a:r>
            <a:r>
              <a:rPr lang="ru-RU" sz="2800" i="1" dirty="0" smtClean="0"/>
              <a:t>	отпущено</a:t>
            </a:r>
            <a:r>
              <a:rPr lang="ru-RU" sz="2800" i="1" dirty="0"/>
              <a:t>..</a:t>
            </a:r>
            <a:endParaRPr lang="en-US" sz="2800" i="1" dirty="0" smtClean="0"/>
          </a:p>
          <a:p>
            <a:pPr marL="0" indent="0">
              <a:buNone/>
            </a:pPr>
            <a:endParaRPr lang="ru-RU" sz="2800" i="1" dirty="0"/>
          </a:p>
          <a:p>
            <a:pPr marL="0" indent="0">
              <a:buNone/>
            </a:pP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168543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Событие</a:t>
            </a:r>
            <a:r>
              <a:rPr lang="ru-RU" dirty="0"/>
              <a:t> – это сигнал от браузера о том, что что-то произошло. Все DOM-узлы подают такие сигналы (хотя события бывают и не только в </a:t>
            </a:r>
            <a:r>
              <a:rPr lang="ru-RU" dirty="0" smtClean="0"/>
              <a:t>DOM)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281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объекта </a:t>
            </a:r>
            <a:r>
              <a:rPr lang="en-US" dirty="0" smtClean="0"/>
              <a:t>event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438195"/>
              </p:ext>
            </p:extLst>
          </p:nvPr>
        </p:nvGraphicFramePr>
        <p:xfrm>
          <a:off x="1043608" y="1417640"/>
          <a:ext cx="7416824" cy="41806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00200"/>
                <a:gridCol w="5616624"/>
              </a:tblGrid>
              <a:tr h="457193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altKey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Возвращает </a:t>
                      </a:r>
                      <a:r>
                        <a:rPr lang="ru-RU" sz="2000" dirty="0" err="1">
                          <a:effectLst/>
                        </a:rPr>
                        <a:t>true</a:t>
                      </a:r>
                      <a:r>
                        <a:rPr lang="ru-RU" sz="2000" dirty="0">
                          <a:effectLst/>
                        </a:rPr>
                        <a:t>, если нажата клавиша ALT.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  <a:tr h="457193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ctrlKey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Возвращает true, если нажата клавиша CTRL.</a:t>
                      </a:r>
                      <a:endParaRPr lang="ru-RU" sz="200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  <a:tr h="457193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shiftKey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Возвращает </a:t>
                      </a:r>
                      <a:r>
                        <a:rPr lang="ru-RU" sz="2000" dirty="0" err="1">
                          <a:effectLst/>
                        </a:rPr>
                        <a:t>true</a:t>
                      </a:r>
                      <a:r>
                        <a:rPr lang="ru-RU" sz="2000" dirty="0">
                          <a:effectLst/>
                        </a:rPr>
                        <a:t>, если нажата клавиша SHIFT.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  <a:tr h="862023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metaKey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Возвращает </a:t>
                      </a:r>
                      <a:r>
                        <a:rPr lang="ru-RU" sz="2000" dirty="0" err="1">
                          <a:effectLst/>
                        </a:rPr>
                        <a:t>true</a:t>
                      </a:r>
                      <a:r>
                        <a:rPr lang="ru-RU" sz="2000" dirty="0">
                          <a:effectLst/>
                        </a:rPr>
                        <a:t>, если нажата клавиша </a:t>
                      </a:r>
                      <a:r>
                        <a:rPr lang="ru-RU" sz="2000" dirty="0" smtClean="0">
                          <a:effectLst/>
                        </a:rPr>
                        <a:t>META (</a:t>
                      </a:r>
                      <a:r>
                        <a:rPr lang="en-US" sz="2000" dirty="0" smtClean="0">
                          <a:effectLst/>
                        </a:rPr>
                        <a:t>WIN,</a:t>
                      </a:r>
                      <a:r>
                        <a:rPr lang="ru-RU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smtClean="0">
                          <a:effectLst/>
                        </a:rPr>
                        <a:t>COMMAND</a:t>
                      </a:r>
                      <a:r>
                        <a:rPr lang="ru-RU" sz="2000" dirty="0" smtClean="0">
                          <a:effectLst/>
                        </a:rPr>
                        <a:t>).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  <a:tr h="457193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 smtClean="0">
                          <a:solidFill>
                            <a:srgbClr val="00B050"/>
                          </a:solidFill>
                          <a:effectLst/>
                        </a:rPr>
                        <a:t>charCode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Содержит код Юникода сгенерированного печатного символа для события </a:t>
                      </a:r>
                      <a:r>
                        <a:rPr lang="ru-RU" sz="2000" dirty="0" err="1" smtClean="0">
                          <a:effectLst/>
                        </a:rPr>
                        <a:t>keypress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  <a:tr h="616709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code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Определяет физическое расположение нажатой клавиши на клавиатуре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  <a:tr h="457193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key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Возвращает строку, </a:t>
                      </a:r>
                      <a:r>
                        <a:rPr lang="ru-RU" sz="2000" dirty="0" err="1" smtClean="0">
                          <a:effectLst/>
                        </a:rPr>
                        <a:t>представлающее</a:t>
                      </a:r>
                      <a:r>
                        <a:rPr lang="ru-RU" sz="2000" dirty="0" smtClean="0">
                          <a:effectLst/>
                        </a:rPr>
                        <a:t> значение клавиши, на которой возникло событие.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020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объекта </a:t>
            </a:r>
            <a:r>
              <a:rPr lang="en-US" dirty="0" smtClean="0"/>
              <a:t>event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098173"/>
              </p:ext>
            </p:extLst>
          </p:nvPr>
        </p:nvGraphicFramePr>
        <p:xfrm>
          <a:off x="1043608" y="1417640"/>
          <a:ext cx="7416824" cy="261726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00200"/>
                <a:gridCol w="5616624"/>
              </a:tblGrid>
              <a:tr h="457193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 smtClean="0">
                          <a:solidFill>
                            <a:srgbClr val="00B050"/>
                          </a:solidFill>
                          <a:effectLst/>
                        </a:rPr>
                        <a:t>keyCode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Возвращает виртуальный код нажатой клавиши.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  <a:tr h="457193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locale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Определяет язык для событий клавиатуры и событий </a:t>
                      </a:r>
                      <a:r>
                        <a:rPr lang="ru-RU" sz="2000" dirty="0" err="1" smtClean="0">
                          <a:effectLst/>
                        </a:rPr>
                        <a:t>textinput</a:t>
                      </a:r>
                      <a:r>
                        <a:rPr lang="ru-RU" sz="2000" dirty="0" smtClean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  <a:tr h="457193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location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Определяет местоположение нажатой клавиши для событий клавиатуры.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  <a:tr h="862023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which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27597" marR="27597" marT="19712" marB="19712"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Возвращает виртуальный код нажатой клавиши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7597" marR="27597" marT="19712" marB="19712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04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Обработчики </a:t>
            </a:r>
            <a:r>
              <a:rPr lang="ru-RU" dirty="0" smtClean="0"/>
              <a:t>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Событию можно назначить </a:t>
            </a:r>
            <a:r>
              <a:rPr lang="ru-RU" b="1" i="1" dirty="0"/>
              <a:t>обработчик</a:t>
            </a:r>
            <a:r>
              <a:rPr lang="ru-RU" dirty="0"/>
              <a:t>, то есть функцию, которая сработает, как только событие произошло.</a:t>
            </a:r>
          </a:p>
          <a:p>
            <a:pPr marL="0" indent="0">
              <a:buNone/>
            </a:pPr>
            <a:r>
              <a:rPr lang="ru-RU" dirty="0"/>
              <a:t>Именно благодаря обработчикам JavaScript-код может реагировать на действия пользователя.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23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через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Обработчик может быть назначен прямо в разметке, в атрибуте, который называется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ru-RU" b="1" dirty="0" err="1" smtClean="0"/>
              <a:t>on</a:t>
            </a:r>
            <a:r>
              <a:rPr lang="ru-RU" b="1" dirty="0" smtClean="0"/>
              <a:t>&lt;событие&gt;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ru-RU" dirty="0"/>
              <a:t>Например, чтобы назначить обработчик события </a:t>
            </a:r>
            <a:r>
              <a:rPr lang="ru-RU" dirty="0" err="1">
                <a:solidFill>
                  <a:srgbClr val="7030A0"/>
                </a:solidFill>
              </a:rPr>
              <a:t>click</a:t>
            </a:r>
            <a:r>
              <a:rPr lang="ru-RU" dirty="0"/>
              <a:t> на </a:t>
            </a:r>
            <a:r>
              <a:rPr lang="ru-RU" dirty="0" smtClean="0"/>
              <a:t>элементе, </a:t>
            </a:r>
            <a:r>
              <a:rPr lang="ru-RU" dirty="0"/>
              <a:t>можно использовать атрибут </a:t>
            </a:r>
            <a:r>
              <a:rPr lang="ru-RU" dirty="0" err="1" smtClean="0">
                <a:solidFill>
                  <a:srgbClr val="7030A0"/>
                </a:solidFill>
              </a:rPr>
              <a:t>onclick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77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через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input </a:t>
            </a:r>
            <a:r>
              <a:rPr lang="en-US" dirty="0" err="1" smtClean="0"/>
              <a:t>onclick</a:t>
            </a:r>
            <a:r>
              <a:rPr lang="en-US" dirty="0"/>
              <a:t>="alert('</a:t>
            </a:r>
            <a:r>
              <a:rPr lang="ru-RU" dirty="0"/>
              <a:t>Клик!')" </a:t>
            </a:r>
            <a:r>
              <a:rPr lang="en-US" dirty="0"/>
              <a:t>type="button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При клике мышкой на кнопке выполнится код, указанный в атрибуте </a:t>
            </a:r>
            <a:r>
              <a:rPr lang="ru-RU" dirty="0" err="1" smtClean="0"/>
              <a:t>onclick</a:t>
            </a:r>
            <a:r>
              <a:rPr lang="en-US" dirty="0" smtClean="0"/>
              <a:t>, </a:t>
            </a:r>
            <a:r>
              <a:rPr lang="ru-RU" dirty="0" smtClean="0"/>
              <a:t>т.е. выведется сообщение </a:t>
            </a:r>
            <a:r>
              <a:rPr lang="en-US" dirty="0" smtClean="0"/>
              <a:t>‘</a:t>
            </a:r>
            <a:r>
              <a:rPr lang="ru-RU" dirty="0" smtClean="0"/>
              <a:t>Клик!</a:t>
            </a:r>
            <a:r>
              <a:rPr lang="en-US" dirty="0" smtClean="0"/>
              <a:t>’</a:t>
            </a:r>
            <a:r>
              <a:rPr lang="ru-RU" dirty="0" smtClean="0"/>
              <a:t> во всплывающем окне.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92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Подключение через </a:t>
            </a:r>
            <a:r>
              <a:rPr lang="en-US" dirty="0" smtClean="0"/>
              <a:t>HTML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(с использование</a:t>
            </a:r>
            <a:r>
              <a:rPr lang="ru-RU" dirty="0"/>
              <a:t>м</a:t>
            </a:r>
            <a:r>
              <a:rPr lang="ru-RU" dirty="0" smtClean="0"/>
              <a:t> функции)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&lt;script&gt;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/>
              <a:t>countRabbits</a:t>
            </a:r>
            <a:r>
              <a:rPr lang="en-US" dirty="0"/>
              <a:t>()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for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1; </a:t>
            </a:r>
            <a:r>
              <a:rPr lang="en-US" dirty="0" err="1"/>
              <a:t>i</a:t>
            </a:r>
            <a:r>
              <a:rPr lang="en-US" dirty="0">
                <a:solidFill>
                  <a:srgbClr val="C00000"/>
                </a:solidFill>
              </a:rPr>
              <a:t>&lt;=</a:t>
            </a:r>
            <a:r>
              <a:rPr lang="en-US" dirty="0"/>
              <a:t>3; </a:t>
            </a:r>
            <a:r>
              <a:rPr lang="en-US" dirty="0" err="1"/>
              <a:t>i</a:t>
            </a:r>
            <a:r>
              <a:rPr lang="en-US" dirty="0">
                <a:solidFill>
                  <a:srgbClr val="C00000"/>
                </a:solidFill>
              </a:rPr>
              <a:t>++</a:t>
            </a:r>
            <a:r>
              <a:rPr lang="en-US" dirty="0"/>
              <a:t>)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</a:t>
            </a:r>
            <a:r>
              <a:rPr lang="en-US" dirty="0" smtClean="0"/>
              <a:t>console.log(</a:t>
            </a:r>
            <a:r>
              <a:rPr lang="en-US" dirty="0" smtClean="0">
                <a:solidFill>
                  <a:srgbClr val="7030A0"/>
                </a:solidFill>
              </a:rPr>
              <a:t>"</a:t>
            </a:r>
            <a:r>
              <a:rPr lang="ru-RU" dirty="0">
                <a:solidFill>
                  <a:srgbClr val="7030A0"/>
                </a:solidFill>
              </a:rPr>
              <a:t>Кролик номер " </a:t>
            </a:r>
            <a:r>
              <a:rPr lang="ru-RU" dirty="0">
                <a:solidFill>
                  <a:srgbClr val="C00000"/>
                </a:solidFill>
              </a:rPr>
              <a:t>+</a:t>
            </a:r>
            <a:r>
              <a:rPr lang="ru-RU" dirty="0"/>
              <a:t> </a:t>
            </a:r>
            <a:r>
              <a:rPr lang="en-US" dirty="0" err="1"/>
              <a:t>i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script&gt;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input type="button"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countRabbits</a:t>
            </a:r>
            <a:r>
              <a:rPr lang="en-US" dirty="0"/>
              <a:t>()" value="</a:t>
            </a:r>
            <a:r>
              <a:rPr lang="ru-RU" dirty="0"/>
              <a:t>Считать кроликов!"&gt;</a:t>
            </a:r>
          </a:p>
        </p:txBody>
      </p:sp>
    </p:spTree>
    <p:extLst>
      <p:ext uri="{BB962C8B-B14F-4D97-AF65-F5344CB8AC3E}">
        <p14:creationId xmlns:p14="http://schemas.microsoft.com/office/powerpoint/2010/main" val="236481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Подключение через </a:t>
            </a:r>
            <a:r>
              <a:rPr lang="en-US" dirty="0" smtClean="0"/>
              <a:t>DOM-</a:t>
            </a:r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Можно назначать обработчик, используя свойство DOM-элемента </a:t>
            </a:r>
            <a:r>
              <a:rPr lang="ru-RU" dirty="0" err="1"/>
              <a:t>on</a:t>
            </a:r>
            <a:r>
              <a:rPr lang="ru-RU" dirty="0"/>
              <a:t>&lt;событие</a:t>
            </a:r>
            <a:r>
              <a:rPr lang="ru-RU" dirty="0" smtClean="0"/>
              <a:t>&gt;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&lt;input id="</a:t>
            </a:r>
            <a:r>
              <a:rPr lang="en-US" dirty="0" err="1"/>
              <a:t>elem</a:t>
            </a:r>
            <a:r>
              <a:rPr lang="en-US" dirty="0"/>
              <a:t>" type="button" value="</a:t>
            </a:r>
            <a:r>
              <a:rPr lang="ru-RU" dirty="0"/>
              <a:t>Нажми меня</a:t>
            </a:r>
            <a:r>
              <a:rPr lang="ru-RU" dirty="0" smtClean="0"/>
              <a:t>!"&gt;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elem.onclick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function</a:t>
            </a:r>
            <a:r>
              <a:rPr lang="en-US" dirty="0"/>
              <a:t>()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 console.log</a:t>
            </a:r>
            <a:r>
              <a:rPr lang="en-US" dirty="0" smtClean="0"/>
              <a:t>(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ru-RU" dirty="0">
                <a:solidFill>
                  <a:srgbClr val="7030A0"/>
                </a:solidFill>
              </a:rPr>
              <a:t>Спасибо'</a:t>
            </a:r>
            <a:r>
              <a:rPr lang="ru-RU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2730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1111</Words>
  <Application>Microsoft Office PowerPoint</Application>
  <PresentationFormat>Экран (4:3)</PresentationFormat>
  <Paragraphs>270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</vt:lpstr>
      <vt:lpstr>Тема Office</vt:lpstr>
      <vt:lpstr>Javascript События</vt:lpstr>
      <vt:lpstr>Презентация PowerPoint</vt:lpstr>
      <vt:lpstr>DOM. Введение в события</vt:lpstr>
      <vt:lpstr>Понятие</vt:lpstr>
      <vt:lpstr>Обработчики событий</vt:lpstr>
      <vt:lpstr>Подключение через HTML</vt:lpstr>
      <vt:lpstr>Подключение через HTML</vt:lpstr>
      <vt:lpstr>Подключение через HTML (с использованием функции)</vt:lpstr>
      <vt:lpstr>Подключение через DOM-свойства</vt:lpstr>
      <vt:lpstr>Подключение через DOM-свойства</vt:lpstr>
      <vt:lpstr>addEventListener</vt:lpstr>
      <vt:lpstr>addEventListener</vt:lpstr>
      <vt:lpstr>addEventListener.options</vt:lpstr>
      <vt:lpstr>addEventListener</vt:lpstr>
      <vt:lpstr>removeEventListener</vt:lpstr>
      <vt:lpstr>removeEventListener</vt:lpstr>
      <vt:lpstr>event</vt:lpstr>
      <vt:lpstr>handleEvent</vt:lpstr>
      <vt:lpstr>handleEvent</vt:lpstr>
      <vt:lpstr>handleEvent  c использованием класса</vt:lpstr>
      <vt:lpstr>handleEvent  c использованием класса</vt:lpstr>
      <vt:lpstr>Управление событиями</vt:lpstr>
      <vt:lpstr>Всплытие</vt:lpstr>
      <vt:lpstr>Всплытие</vt:lpstr>
      <vt:lpstr>event.target</vt:lpstr>
      <vt:lpstr>event.target</vt:lpstr>
      <vt:lpstr>Прекращение всплытия</vt:lpstr>
      <vt:lpstr>Прекращение всплытия</vt:lpstr>
      <vt:lpstr>Делегирование событий</vt:lpstr>
      <vt:lpstr>Делегирование событий</vt:lpstr>
      <vt:lpstr>Отмена действий браузера</vt:lpstr>
      <vt:lpstr>События мыши</vt:lpstr>
      <vt:lpstr>События</vt:lpstr>
      <vt:lpstr>События</vt:lpstr>
      <vt:lpstr>События</vt:lpstr>
      <vt:lpstr>Свойства объекта event</vt:lpstr>
      <vt:lpstr>Свойства объекта event</vt:lpstr>
      <vt:lpstr>События клавиатуры</vt:lpstr>
      <vt:lpstr>События</vt:lpstr>
      <vt:lpstr>Свойства объекта event</vt:lpstr>
      <vt:lpstr>Свойства объекта event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разработки  web-приложений</dc:title>
  <cp:lastModifiedBy>User</cp:lastModifiedBy>
  <cp:revision>193</cp:revision>
  <dcterms:modified xsi:type="dcterms:W3CDTF">2022-12-10T06:37:23Z</dcterms:modified>
</cp:coreProperties>
</file>