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6" r:id="rId4"/>
    <p:sldId id="302" r:id="rId5"/>
    <p:sldId id="297" r:id="rId6"/>
    <p:sldId id="298" r:id="rId7"/>
    <p:sldId id="299" r:id="rId8"/>
    <p:sldId id="300" r:id="rId9"/>
    <p:sldId id="301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70892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6700" dirty="0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Строки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59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/>
              <a:t> text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"</a:t>
            </a:r>
            <a:r>
              <a:rPr lang="ru-RU" dirty="0">
                <a:solidFill>
                  <a:srgbClr val="7030A0"/>
                </a:solidFill>
              </a:rPr>
              <a:t>моя строка"</a:t>
            </a:r>
            <a:r>
              <a:rPr lang="ru-RU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/>
              <a:t>anotherText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ru-RU" dirty="0">
                <a:solidFill>
                  <a:srgbClr val="7030A0"/>
                </a:solidFill>
              </a:rPr>
              <a:t>еще строка'</a:t>
            </a:r>
            <a:r>
              <a:rPr lang="ru-RU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/>
              <a:t>str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"012345"</a:t>
            </a:r>
            <a:r>
              <a:rPr lang="en-U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443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Экранирование строк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"I'm a JavaScript \"programmer\" "</a:t>
            </a:r>
            <a:r>
              <a:rPr lang="en-US" dirty="0"/>
              <a:t>; </a:t>
            </a:r>
            <a:r>
              <a:rPr lang="en-US" dirty="0">
                <a:solidFill>
                  <a:srgbClr val="00B0F0"/>
                </a:solidFill>
              </a:rPr>
              <a:t>alert(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// I'm a JavaScript "programmer"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90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Длина строки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= </a:t>
            </a:r>
            <a:r>
              <a:rPr lang="en-US" dirty="0">
                <a:solidFill>
                  <a:srgbClr val="7030A0"/>
                </a:solidFill>
              </a:rPr>
              <a:t>"My\n"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// 3 </a:t>
            </a:r>
            <a:r>
              <a:rPr lang="ru-RU" dirty="0">
                <a:solidFill>
                  <a:srgbClr val="00B050"/>
                </a:solidFill>
              </a:rPr>
              <a:t>символа. Третий - перевод строки 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alert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/>
              <a:t> </a:t>
            </a:r>
            <a:r>
              <a:rPr lang="en-US" dirty="0" err="1"/>
              <a:t>str.</a:t>
            </a:r>
            <a:r>
              <a:rPr lang="en-US" dirty="0" err="1">
                <a:solidFill>
                  <a:srgbClr val="00B0F0"/>
                </a:solidFill>
              </a:rPr>
              <a:t>length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// 3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345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Доступ к символам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"</a:t>
            </a:r>
            <a:r>
              <a:rPr lang="en-US" dirty="0" err="1">
                <a:solidFill>
                  <a:srgbClr val="7030A0"/>
                </a:solidFill>
              </a:rPr>
              <a:t>jQuery</a:t>
            </a:r>
            <a:r>
              <a:rPr lang="en-US" dirty="0">
                <a:solidFill>
                  <a:srgbClr val="7030A0"/>
                </a:solidFill>
              </a:rPr>
              <a:t>"</a:t>
            </a:r>
            <a:r>
              <a:rPr lang="en-US" dirty="0"/>
              <a:t>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alert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/>
              <a:t> </a:t>
            </a:r>
            <a:r>
              <a:rPr lang="en-US" dirty="0" err="1"/>
              <a:t>str.</a:t>
            </a:r>
            <a:r>
              <a:rPr lang="en-US" dirty="0" err="1">
                <a:solidFill>
                  <a:srgbClr val="00B0F0"/>
                </a:solidFill>
              </a:rPr>
              <a:t>charAt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>
                <a:solidFill>
                  <a:srgbClr val="FFC000"/>
                </a:solidFill>
              </a:rPr>
              <a:t>0</a:t>
            </a:r>
            <a:r>
              <a:rPr lang="en-US" dirty="0">
                <a:solidFill>
                  <a:srgbClr val="00B0F0"/>
                </a:solidFill>
              </a:rPr>
              <a:t>) )</a:t>
            </a:r>
            <a:r>
              <a:rPr lang="en-US" dirty="0"/>
              <a:t>; // </a:t>
            </a:r>
            <a:r>
              <a:rPr lang="en-US" dirty="0" smtClean="0"/>
              <a:t>j</a:t>
            </a:r>
            <a:endParaRPr lang="ru-RU" dirty="0" smtClean="0"/>
          </a:p>
          <a:p>
            <a:pPr marL="0" indent="0">
              <a:buNone/>
            </a:pP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 err="1">
                <a:solidFill>
                  <a:srgbClr val="0070C0"/>
                </a:solidFill>
              </a:rPr>
              <a:t>var</a:t>
            </a:r>
            <a:r>
              <a:rPr lang="ru-RU" dirty="0"/>
              <a:t> </a:t>
            </a:r>
            <a:r>
              <a:rPr lang="ru-RU" dirty="0" err="1"/>
              <a:t>str</a:t>
            </a:r>
            <a:r>
              <a:rPr lang="ru-RU" dirty="0"/>
              <a:t> </a:t>
            </a:r>
            <a:r>
              <a:rPr lang="ru-RU" dirty="0">
                <a:solidFill>
                  <a:srgbClr val="C00000"/>
                </a:solidFill>
              </a:rPr>
              <a:t>=</a:t>
            </a:r>
            <a:r>
              <a:rPr lang="ru-RU" dirty="0"/>
              <a:t> </a:t>
            </a:r>
            <a:r>
              <a:rPr lang="ru-RU" dirty="0">
                <a:solidFill>
                  <a:srgbClr val="7030A0"/>
                </a:solidFill>
              </a:rPr>
              <a:t>"Я - современный браузер!"</a:t>
            </a:r>
            <a:r>
              <a:rPr lang="ru-RU" dirty="0"/>
              <a:t>; 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>
                <a:solidFill>
                  <a:srgbClr val="00B0F0"/>
                </a:solidFill>
              </a:rPr>
              <a:t>alert</a:t>
            </a:r>
            <a:r>
              <a:rPr lang="ru-RU" dirty="0">
                <a:solidFill>
                  <a:srgbClr val="00B0F0"/>
                </a:solidFill>
              </a:rPr>
              <a:t>(</a:t>
            </a:r>
            <a:r>
              <a:rPr lang="ru-RU" dirty="0"/>
              <a:t> </a:t>
            </a:r>
            <a:r>
              <a:rPr lang="ru-RU" dirty="0" err="1"/>
              <a:t>str</a:t>
            </a:r>
            <a:r>
              <a:rPr lang="ru-RU" dirty="0"/>
              <a:t>[</a:t>
            </a:r>
            <a:r>
              <a:rPr lang="ru-RU" dirty="0">
                <a:solidFill>
                  <a:srgbClr val="FFC000"/>
                </a:solidFill>
              </a:rPr>
              <a:t>0</a:t>
            </a:r>
            <a:r>
              <a:rPr lang="ru-RU" dirty="0"/>
              <a:t>] </a:t>
            </a:r>
            <a:r>
              <a:rPr lang="ru-RU" dirty="0">
                <a:solidFill>
                  <a:srgbClr val="00B0F0"/>
                </a:solidFill>
              </a:rPr>
              <a:t>)</a:t>
            </a:r>
            <a:r>
              <a:rPr lang="ru-RU" dirty="0"/>
              <a:t>; // "Я"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65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Склеивание строк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"</a:t>
            </a:r>
            <a:r>
              <a:rPr lang="ru-RU" dirty="0">
                <a:solidFill>
                  <a:srgbClr val="7030A0"/>
                </a:solidFill>
              </a:rPr>
              <a:t>строка"</a:t>
            </a:r>
            <a:r>
              <a:rPr lang="ru-RU" dirty="0"/>
              <a:t>; 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str</a:t>
            </a:r>
            <a:r>
              <a:rPr lang="en-US" dirty="0" smtClean="0"/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[</a:t>
            </a:r>
            <a:r>
              <a:rPr lang="en-US" dirty="0">
                <a:solidFill>
                  <a:srgbClr val="FFC000"/>
                </a:solidFill>
              </a:rPr>
              <a:t>3</a:t>
            </a:r>
            <a:r>
              <a:rPr lang="en-US" dirty="0"/>
              <a:t>] </a:t>
            </a:r>
            <a:r>
              <a:rPr lang="en-US" dirty="0">
                <a:solidFill>
                  <a:srgbClr val="C00000"/>
                </a:solidFill>
              </a:rPr>
              <a:t>+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[</a:t>
            </a:r>
            <a:r>
              <a:rPr lang="en-US" dirty="0">
                <a:solidFill>
                  <a:srgbClr val="FFC000"/>
                </a:solidFill>
              </a:rPr>
              <a:t>4</a:t>
            </a:r>
            <a:r>
              <a:rPr lang="en-US" dirty="0"/>
              <a:t>] </a:t>
            </a:r>
            <a:r>
              <a:rPr lang="en-US" dirty="0">
                <a:solidFill>
                  <a:srgbClr val="C00000"/>
                </a:solidFill>
              </a:rPr>
              <a:t>+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[</a:t>
            </a:r>
            <a:r>
              <a:rPr lang="en-US" dirty="0">
                <a:solidFill>
                  <a:srgbClr val="FFC000"/>
                </a:solidFill>
              </a:rPr>
              <a:t>5</a:t>
            </a:r>
            <a:r>
              <a:rPr lang="en-US" dirty="0"/>
              <a:t>];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alert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ru-RU" dirty="0">
                <a:solidFill>
                  <a:srgbClr val="00B050"/>
                </a:solidFill>
              </a:rPr>
              <a:t>ока</a:t>
            </a:r>
          </a:p>
        </p:txBody>
      </p:sp>
    </p:spTree>
    <p:extLst>
      <p:ext uri="{BB962C8B-B14F-4D97-AF65-F5344CB8AC3E}">
        <p14:creationId xmlns:p14="http://schemas.microsoft.com/office/powerpoint/2010/main" val="126644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подстроки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"Widget with id"</a:t>
            </a:r>
            <a:r>
              <a:rPr lang="en-US" dirty="0"/>
              <a:t>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alert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/>
              <a:t> </a:t>
            </a:r>
            <a:r>
              <a:rPr lang="en-US" dirty="0" err="1"/>
              <a:t>str.</a:t>
            </a:r>
            <a:r>
              <a:rPr lang="en-US" dirty="0" err="1">
                <a:solidFill>
                  <a:srgbClr val="00B0F0"/>
                </a:solidFill>
              </a:rPr>
              <a:t>indexOf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"Widget"</a:t>
            </a:r>
            <a:r>
              <a:rPr lang="en-US" dirty="0">
                <a:solidFill>
                  <a:srgbClr val="00B0F0"/>
                </a:solidFill>
              </a:rPr>
              <a:t>) )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smtClean="0">
                <a:solidFill>
                  <a:srgbClr val="00B050"/>
                </a:solidFill>
              </a:rPr>
              <a:t>0 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alert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/>
              <a:t> </a:t>
            </a:r>
            <a:r>
              <a:rPr lang="en-US" dirty="0" err="1"/>
              <a:t>str.</a:t>
            </a:r>
            <a:r>
              <a:rPr lang="en-US" dirty="0" err="1">
                <a:solidFill>
                  <a:srgbClr val="00B0F0"/>
                </a:solidFill>
              </a:rPr>
              <a:t>indexOf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"id"</a:t>
            </a:r>
            <a:r>
              <a:rPr lang="en-US" dirty="0">
                <a:solidFill>
                  <a:srgbClr val="00B0F0"/>
                </a:solidFill>
              </a:rPr>
              <a:t>) )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alert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/>
              <a:t> </a:t>
            </a:r>
            <a:r>
              <a:rPr lang="en-US" dirty="0" err="1"/>
              <a:t>str.</a:t>
            </a:r>
            <a:r>
              <a:rPr lang="en-US" dirty="0" err="1">
                <a:solidFill>
                  <a:srgbClr val="00B0F0"/>
                </a:solidFill>
              </a:rPr>
              <a:t>indexOf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"widget"</a:t>
            </a:r>
            <a:r>
              <a:rPr lang="en-US" dirty="0">
                <a:solidFill>
                  <a:srgbClr val="00B0F0"/>
                </a:solidFill>
              </a:rPr>
              <a:t>) )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// -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 err="1">
                <a:solidFill>
                  <a:srgbClr val="00B0F0"/>
                </a:solidFill>
              </a:rPr>
              <a:t>alert</a:t>
            </a:r>
            <a:r>
              <a:rPr lang="ru-RU" dirty="0">
                <a:solidFill>
                  <a:srgbClr val="00B0F0"/>
                </a:solidFill>
              </a:rPr>
              <a:t>(</a:t>
            </a:r>
            <a:r>
              <a:rPr lang="ru-RU" dirty="0" err="1"/>
              <a:t>str.</a:t>
            </a:r>
            <a:r>
              <a:rPr lang="ru-RU" dirty="0" err="1">
                <a:solidFill>
                  <a:srgbClr val="00B0F0"/>
                </a:solidFill>
              </a:rPr>
              <a:t>indexOf</a:t>
            </a:r>
            <a:r>
              <a:rPr lang="ru-RU" dirty="0">
                <a:solidFill>
                  <a:srgbClr val="00B0F0"/>
                </a:solidFill>
              </a:rPr>
              <a:t>(</a:t>
            </a:r>
            <a:r>
              <a:rPr lang="ru-RU" dirty="0">
                <a:solidFill>
                  <a:srgbClr val="7030A0"/>
                </a:solidFill>
              </a:rPr>
              <a:t>"</a:t>
            </a:r>
            <a:r>
              <a:rPr lang="ru-RU" dirty="0" err="1">
                <a:solidFill>
                  <a:srgbClr val="7030A0"/>
                </a:solidFill>
              </a:rPr>
              <a:t>id</a:t>
            </a:r>
            <a:r>
              <a:rPr lang="ru-RU" dirty="0">
                <a:solidFill>
                  <a:srgbClr val="7030A0"/>
                </a:solidFill>
              </a:rPr>
              <a:t>"</a:t>
            </a:r>
            <a:r>
              <a:rPr lang="ru-RU" dirty="0"/>
              <a:t>, </a:t>
            </a:r>
            <a:r>
              <a:rPr lang="ru-RU" dirty="0">
                <a:solidFill>
                  <a:srgbClr val="FFC000"/>
                </a:solidFill>
              </a:rPr>
              <a:t>2</a:t>
            </a:r>
            <a:r>
              <a:rPr lang="ru-RU" dirty="0" smtClean="0">
                <a:solidFill>
                  <a:srgbClr val="00B0F0"/>
                </a:solidFill>
              </a:rPr>
              <a:t>))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ru-RU" dirty="0">
                <a:solidFill>
                  <a:srgbClr val="00B050"/>
                </a:solidFill>
              </a:rPr>
              <a:t>// </a:t>
            </a:r>
            <a:r>
              <a:rPr lang="ru-RU" dirty="0" smtClean="0">
                <a:solidFill>
                  <a:srgbClr val="00B050"/>
                </a:solidFill>
              </a:rPr>
              <a:t>12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643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Выделение подстроки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>
                <a:solidFill>
                  <a:srgbClr val="0070C0"/>
                </a:solidFill>
              </a:rPr>
              <a:t>var</a:t>
            </a:r>
            <a:r>
              <a:rPr lang="ru-RU" dirty="0"/>
              <a:t> </a:t>
            </a:r>
            <a:r>
              <a:rPr lang="ru-RU" dirty="0" err="1"/>
              <a:t>str</a:t>
            </a:r>
            <a:r>
              <a:rPr lang="ru-RU" dirty="0"/>
              <a:t> </a:t>
            </a:r>
            <a:r>
              <a:rPr lang="ru-RU" dirty="0">
                <a:solidFill>
                  <a:srgbClr val="C00000"/>
                </a:solidFill>
              </a:rPr>
              <a:t>=</a:t>
            </a:r>
            <a:r>
              <a:rPr lang="ru-RU" dirty="0"/>
              <a:t> </a:t>
            </a:r>
            <a:r>
              <a:rPr lang="ru-RU" dirty="0">
                <a:solidFill>
                  <a:srgbClr val="7030A0"/>
                </a:solidFill>
              </a:rPr>
              <a:t>"</a:t>
            </a:r>
            <a:r>
              <a:rPr lang="ru-RU" dirty="0" err="1">
                <a:solidFill>
                  <a:srgbClr val="7030A0"/>
                </a:solidFill>
              </a:rPr>
              <a:t>stringify</a:t>
            </a:r>
            <a:r>
              <a:rPr lang="ru-RU" dirty="0">
                <a:solidFill>
                  <a:srgbClr val="7030A0"/>
                </a:solidFill>
              </a:rPr>
              <a:t>"</a:t>
            </a:r>
            <a:r>
              <a:rPr lang="ru-RU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ru-RU" dirty="0" err="1" smtClean="0">
                <a:solidFill>
                  <a:srgbClr val="00B0F0"/>
                </a:solidFill>
              </a:rPr>
              <a:t>alert</a:t>
            </a:r>
            <a:r>
              <a:rPr lang="ru-RU" dirty="0" smtClean="0">
                <a:solidFill>
                  <a:srgbClr val="00B0F0"/>
                </a:solidFill>
              </a:rPr>
              <a:t>(</a:t>
            </a:r>
            <a:r>
              <a:rPr lang="ru-RU" dirty="0" err="1" smtClean="0"/>
              <a:t>str.</a:t>
            </a:r>
            <a:r>
              <a:rPr lang="ru-RU" dirty="0" err="1" smtClean="0">
                <a:solidFill>
                  <a:srgbClr val="00B0F0"/>
                </a:solidFill>
              </a:rPr>
              <a:t>substring</a:t>
            </a:r>
            <a:r>
              <a:rPr lang="ru-RU" dirty="0" smtClean="0">
                <a:solidFill>
                  <a:srgbClr val="00B0F0"/>
                </a:solidFill>
              </a:rPr>
              <a:t>(</a:t>
            </a:r>
            <a:r>
              <a:rPr lang="ru-RU" dirty="0" smtClean="0">
                <a:solidFill>
                  <a:srgbClr val="FFC000"/>
                </a:solidFill>
              </a:rPr>
              <a:t>0</a:t>
            </a:r>
            <a:r>
              <a:rPr lang="ru-RU" dirty="0" smtClean="0"/>
              <a:t>,</a:t>
            </a:r>
            <a:r>
              <a:rPr lang="ru-RU" dirty="0" smtClean="0">
                <a:solidFill>
                  <a:srgbClr val="FFC000"/>
                </a:solidFill>
              </a:rPr>
              <a:t>1</a:t>
            </a:r>
            <a:r>
              <a:rPr lang="ru-RU" dirty="0">
                <a:solidFill>
                  <a:srgbClr val="00B0F0"/>
                </a:solidFill>
              </a:rPr>
              <a:t>))</a:t>
            </a:r>
            <a:r>
              <a:rPr lang="ru-RU" dirty="0"/>
              <a:t>; </a:t>
            </a:r>
            <a:r>
              <a:rPr lang="ru-RU" dirty="0">
                <a:solidFill>
                  <a:srgbClr val="00B050"/>
                </a:solidFill>
              </a:rPr>
              <a:t>// </a:t>
            </a:r>
            <a:r>
              <a:rPr lang="ru-RU" dirty="0" smtClean="0">
                <a:solidFill>
                  <a:srgbClr val="00B050"/>
                </a:solidFill>
              </a:rPr>
              <a:t>s</a:t>
            </a:r>
          </a:p>
          <a:p>
            <a:pPr marL="0" indent="0">
              <a:buNone/>
            </a:pPr>
            <a:r>
              <a:rPr lang="ru-RU" dirty="0" err="1">
                <a:solidFill>
                  <a:srgbClr val="00B0F0"/>
                </a:solidFill>
              </a:rPr>
              <a:t>alert</a:t>
            </a:r>
            <a:r>
              <a:rPr lang="ru-RU" dirty="0">
                <a:solidFill>
                  <a:srgbClr val="00B0F0"/>
                </a:solidFill>
              </a:rPr>
              <a:t>(</a:t>
            </a:r>
            <a:r>
              <a:rPr lang="ru-RU" dirty="0" err="1"/>
              <a:t>str.</a:t>
            </a:r>
            <a:r>
              <a:rPr lang="ru-RU" dirty="0" err="1">
                <a:solidFill>
                  <a:srgbClr val="00B0F0"/>
                </a:solidFill>
              </a:rPr>
              <a:t>substring</a:t>
            </a:r>
            <a:r>
              <a:rPr lang="ru-RU" dirty="0">
                <a:solidFill>
                  <a:srgbClr val="00B0F0"/>
                </a:solidFill>
              </a:rPr>
              <a:t>(</a:t>
            </a:r>
            <a:r>
              <a:rPr lang="ru-RU" dirty="0">
                <a:solidFill>
                  <a:srgbClr val="FFC000"/>
                </a:solidFill>
              </a:rPr>
              <a:t>2</a:t>
            </a:r>
            <a:r>
              <a:rPr lang="ru-RU" dirty="0">
                <a:solidFill>
                  <a:srgbClr val="00B0F0"/>
                </a:solidFill>
              </a:rPr>
              <a:t>))</a:t>
            </a:r>
            <a:r>
              <a:rPr lang="ru-RU" dirty="0"/>
              <a:t>; </a:t>
            </a:r>
            <a:r>
              <a:rPr lang="ru-RU" dirty="0">
                <a:solidFill>
                  <a:srgbClr val="00B050"/>
                </a:solidFill>
              </a:rPr>
              <a:t>// </a:t>
            </a:r>
            <a:r>
              <a:rPr lang="ru-RU" dirty="0" err="1" smtClean="0">
                <a:solidFill>
                  <a:srgbClr val="00B050"/>
                </a:solidFill>
              </a:rPr>
              <a:t>ringify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alert(</a:t>
            </a:r>
            <a:r>
              <a:rPr lang="ru-RU" dirty="0" err="1"/>
              <a:t>str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00B0F0"/>
                </a:solidFill>
              </a:rPr>
              <a:t>substring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>
                <a:solidFill>
                  <a:srgbClr val="FFC000"/>
                </a:solidFill>
              </a:rPr>
              <a:t>-2</a:t>
            </a:r>
            <a:r>
              <a:rPr lang="en-US" dirty="0">
                <a:solidFill>
                  <a:srgbClr val="00B0F0"/>
                </a:solidFill>
              </a:rPr>
              <a:t>) )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en-US" dirty="0"/>
              <a:t> </a:t>
            </a:r>
            <a:r>
              <a:rPr lang="ru-RU" dirty="0" err="1" smtClean="0">
                <a:solidFill>
                  <a:srgbClr val="00B050"/>
                </a:solidFill>
              </a:rPr>
              <a:t>stringify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alert(</a:t>
            </a:r>
            <a:r>
              <a:rPr lang="ru-RU" dirty="0" err="1"/>
              <a:t>str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00B0F0"/>
                </a:solidFill>
              </a:rPr>
              <a:t>substring(</a:t>
            </a:r>
            <a:r>
              <a:rPr lang="en-US" dirty="0" smtClean="0">
                <a:solidFill>
                  <a:srgbClr val="FFC000"/>
                </a:solidFill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-1</a:t>
            </a:r>
            <a:r>
              <a:rPr lang="en-US" dirty="0">
                <a:solidFill>
                  <a:srgbClr val="00B0F0"/>
                </a:solidFill>
              </a:rPr>
              <a:t>) )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00B050"/>
                </a:solidFill>
              </a:rPr>
              <a:t>stri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79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alert( </a:t>
            </a:r>
            <a:r>
              <a:rPr lang="en-US" dirty="0">
                <a:solidFill>
                  <a:srgbClr val="7030A0"/>
                </a:solidFill>
              </a:rPr>
              <a:t>"</a:t>
            </a:r>
            <a:r>
              <a:rPr lang="ru-RU" dirty="0">
                <a:solidFill>
                  <a:srgbClr val="7030A0"/>
                </a:solidFill>
              </a:rPr>
              <a:t>Интерфейс"</a:t>
            </a:r>
            <a:r>
              <a:rPr lang="ru-RU" dirty="0"/>
              <a:t>.</a:t>
            </a:r>
            <a:r>
              <a:rPr lang="en-US" dirty="0" err="1">
                <a:solidFill>
                  <a:srgbClr val="00B0F0"/>
                </a:solidFill>
              </a:rPr>
              <a:t>toUpperCase</a:t>
            </a:r>
            <a:r>
              <a:rPr lang="en-US" dirty="0">
                <a:solidFill>
                  <a:srgbClr val="00B0F0"/>
                </a:solidFill>
              </a:rPr>
              <a:t>() )</a:t>
            </a:r>
            <a:r>
              <a:rPr lang="en-US" dirty="0"/>
              <a:t>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ru-RU" dirty="0" smtClean="0">
                <a:solidFill>
                  <a:srgbClr val="00B050"/>
                </a:solidFill>
              </a:rPr>
              <a:t>ИНТЕРФЕЙС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alert(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"</a:t>
            </a:r>
            <a:r>
              <a:rPr lang="ru-RU" dirty="0">
                <a:solidFill>
                  <a:srgbClr val="7030A0"/>
                </a:solidFill>
              </a:rPr>
              <a:t>Интерфейс" </a:t>
            </a:r>
            <a:r>
              <a:rPr lang="ru-RU" dirty="0"/>
              <a:t>[</a:t>
            </a:r>
            <a:r>
              <a:rPr lang="ru-RU" dirty="0">
                <a:solidFill>
                  <a:srgbClr val="FFC000"/>
                </a:solidFill>
              </a:rPr>
              <a:t>0</a:t>
            </a:r>
            <a:r>
              <a:rPr lang="ru-RU" dirty="0"/>
              <a:t>].</a:t>
            </a:r>
            <a:r>
              <a:rPr lang="en-US" dirty="0" err="1">
                <a:solidFill>
                  <a:srgbClr val="00B0F0"/>
                </a:solidFill>
              </a:rPr>
              <a:t>toLowerCase</a:t>
            </a:r>
            <a:r>
              <a:rPr lang="en-US" dirty="0">
                <a:solidFill>
                  <a:srgbClr val="00B0F0"/>
                </a:solidFill>
              </a:rPr>
              <a:t>() )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// '</a:t>
            </a:r>
            <a:r>
              <a:rPr lang="ru-RU" dirty="0">
                <a:solidFill>
                  <a:srgbClr val="00B050"/>
                </a:solidFill>
              </a:rPr>
              <a:t>и'</a:t>
            </a:r>
          </a:p>
        </p:txBody>
      </p:sp>
    </p:spTree>
    <p:extLst>
      <p:ext uri="{BB962C8B-B14F-4D97-AF65-F5344CB8AC3E}">
        <p14:creationId xmlns:p14="http://schemas.microsoft.com/office/powerpoint/2010/main" val="28554053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234</Words>
  <Application>Microsoft Office PowerPoint</Application>
  <PresentationFormat>Экран 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Тема Office</vt:lpstr>
      <vt:lpstr>JavaScript Строки </vt:lpstr>
      <vt:lpstr>Инициализация</vt:lpstr>
      <vt:lpstr>Экранирование строк</vt:lpstr>
      <vt:lpstr>Длина строки</vt:lpstr>
      <vt:lpstr>Доступ к символам</vt:lpstr>
      <vt:lpstr>Склеивание строк</vt:lpstr>
      <vt:lpstr>Поиск подстроки</vt:lpstr>
      <vt:lpstr>Выделение подстроки</vt:lpstr>
      <vt:lpstr>Регистр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  Основные понятия </dc:title>
  <cp:lastModifiedBy>Admin</cp:lastModifiedBy>
  <cp:revision>36</cp:revision>
  <dcterms:modified xsi:type="dcterms:W3CDTF">2019-12-21T10:10:00Z</dcterms:modified>
</cp:coreProperties>
</file>